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39" r:id="rId2"/>
    <p:sldId id="268" r:id="rId3"/>
    <p:sldId id="337" r:id="rId4"/>
    <p:sldId id="269" r:id="rId5"/>
    <p:sldId id="311" r:id="rId6"/>
    <p:sldId id="270" r:id="rId7"/>
    <p:sldId id="338" r:id="rId8"/>
    <p:sldId id="312" r:id="rId9"/>
    <p:sldId id="271" r:id="rId10"/>
    <p:sldId id="313" r:id="rId11"/>
    <p:sldId id="272" r:id="rId12"/>
    <p:sldId id="314" r:id="rId13"/>
    <p:sldId id="315" r:id="rId14"/>
    <p:sldId id="273" r:id="rId15"/>
    <p:sldId id="316" r:id="rId16"/>
    <p:sldId id="317" r:id="rId17"/>
    <p:sldId id="274" r:id="rId18"/>
    <p:sldId id="336" r:id="rId19"/>
    <p:sldId id="275" r:id="rId20"/>
    <p:sldId id="318" r:id="rId21"/>
    <p:sldId id="276" r:id="rId22"/>
    <p:sldId id="319" r:id="rId23"/>
    <p:sldId id="277" r:id="rId24"/>
    <p:sldId id="320" r:id="rId25"/>
    <p:sldId id="278" r:id="rId26"/>
    <p:sldId id="321" r:id="rId27"/>
    <p:sldId id="335" r:id="rId28"/>
    <p:sldId id="279" r:id="rId29"/>
    <p:sldId id="322" r:id="rId30"/>
    <p:sldId id="280" r:id="rId31"/>
    <p:sldId id="281" r:id="rId32"/>
    <p:sldId id="334" r:id="rId33"/>
    <p:sldId id="282" r:id="rId34"/>
    <p:sldId id="283" r:id="rId35"/>
    <p:sldId id="323" r:id="rId36"/>
    <p:sldId id="284" r:id="rId37"/>
    <p:sldId id="324" r:id="rId38"/>
    <p:sldId id="285" r:id="rId39"/>
    <p:sldId id="286" r:id="rId40"/>
    <p:sldId id="325" r:id="rId41"/>
    <p:sldId id="287" r:id="rId42"/>
    <p:sldId id="326" r:id="rId43"/>
    <p:sldId id="288" r:id="rId44"/>
    <p:sldId id="289" r:id="rId45"/>
    <p:sldId id="290" r:id="rId46"/>
    <p:sldId id="291" r:id="rId47"/>
    <p:sldId id="292" r:id="rId48"/>
    <p:sldId id="298" r:id="rId49"/>
    <p:sldId id="299" r:id="rId50"/>
    <p:sldId id="327" r:id="rId51"/>
    <p:sldId id="300" r:id="rId52"/>
    <p:sldId id="328" r:id="rId53"/>
    <p:sldId id="301" r:id="rId54"/>
    <p:sldId id="302" r:id="rId55"/>
    <p:sldId id="329" r:id="rId56"/>
    <p:sldId id="303" r:id="rId57"/>
    <p:sldId id="331" r:id="rId58"/>
    <p:sldId id="304" r:id="rId59"/>
    <p:sldId id="332" r:id="rId60"/>
    <p:sldId id="305" r:id="rId61"/>
    <p:sldId id="306" r:id="rId62"/>
    <p:sldId id="307" r:id="rId63"/>
    <p:sldId id="308" r:id="rId64"/>
    <p:sldId id="309" r:id="rId65"/>
    <p:sldId id="310" r:id="rId66"/>
    <p:sldId id="33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1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94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333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97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484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430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282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130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694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69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0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4/12/2020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0114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307975"/>
            <a:ext cx="8077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0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38150"/>
            <a:ext cx="10249505" cy="6267450"/>
          </a:xfrm>
        </p:spPr>
        <p:txBody>
          <a:bodyPr>
            <a:noAutofit/>
          </a:bodyPr>
          <a:lstStyle/>
          <a:p>
            <a:pPr marL="0" indent="0" algn="r">
              <a:buNone/>
            </a:pPr>
            <a:r>
              <a:rPr lang="fa-IR" sz="3600" dirty="0">
                <a:cs typeface="B Nazanin" pitchFamily="2" charset="-78"/>
              </a:rPr>
              <a:t>رئیس برای هر دانش آموز،یک برگه ی سابقه دارد که شامل نشانی دانش آموز،اولیا یا سرپرستان او،تاریخ تولد،جنسیت،سوابق بهداشتی،رفتارهای اجتماعی،موقعیت مسئولیت پذیری و سوابق آموزشی سال های گذشته ی او می ود.هر دانش آموز یک کارت گزارش سالانه نیز دارد که توسط هر معلم آماده و توسط رئیس امضاء و تاًیید می شود.</a:t>
            </a:r>
          </a:p>
          <a:p>
            <a:pPr marL="0" indent="0" algn="r">
              <a:buNone/>
            </a:pPr>
            <a:r>
              <a:rPr lang="fa-IR" sz="3600" dirty="0">
                <a:cs typeface="B Nazanin" pitchFamily="2" charset="-78"/>
              </a:rPr>
              <a:t>مدرسه قوانین و مقرراتی برای برای دانش آموزان که شامل ساعات و روزهای مدرسه ،پوشیدن لباس فرم،رفتار در کلاس و فعالیت های فوق برنامه است.</a:t>
            </a:r>
          </a:p>
          <a:p>
            <a:endParaRPr lang="en-US" sz="3600" dirty="0"/>
          </a:p>
        </p:txBody>
      </p:sp>
    </p:spTree>
    <p:extLst>
      <p:ext uri="{BB962C8B-B14F-4D97-AF65-F5344CB8AC3E}">
        <p14:creationId xmlns:p14="http://schemas.microsoft.com/office/powerpoint/2010/main" val="406295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2900"/>
            <a:ext cx="10353761" cy="1066800"/>
          </a:xfrm>
        </p:spPr>
        <p:txBody>
          <a:bodyPr>
            <a:normAutofit fontScale="90000"/>
          </a:bodyPr>
          <a:lstStyle/>
          <a:p>
            <a:r>
              <a:rPr lang="fa-IR" dirty="0" smtClean="0"/>
              <a:t/>
            </a:r>
            <a:br>
              <a:rPr lang="fa-IR" dirty="0" smtClean="0"/>
            </a:br>
            <a:r>
              <a:rPr lang="fa-IR" sz="4400" dirty="0" smtClean="0"/>
              <a:t>نمونه ی 2-5 :اطلاعات در مورد محیط محلی:</a:t>
            </a:r>
            <a:r>
              <a:rPr lang="fa-IR" dirty="0" smtClean="0"/>
              <a:t/>
            </a:r>
            <a:br>
              <a:rPr lang="fa-IR" dirty="0" smtClean="0"/>
            </a:br>
            <a:endParaRPr lang="en-US" dirty="0"/>
          </a:p>
        </p:txBody>
      </p:sp>
      <p:sp>
        <p:nvSpPr>
          <p:cNvPr id="3" name="Content Placeholder 2"/>
          <p:cNvSpPr>
            <a:spLocks noGrp="1"/>
          </p:cNvSpPr>
          <p:nvPr>
            <p:ph idx="1"/>
          </p:nvPr>
        </p:nvSpPr>
        <p:spPr>
          <a:xfrm>
            <a:off x="913795" y="1866900"/>
            <a:ext cx="10353761" cy="4667250"/>
          </a:xfrm>
        </p:spPr>
        <p:txBody>
          <a:bodyPr>
            <a:noAutofit/>
          </a:bodyPr>
          <a:lstStyle/>
          <a:p>
            <a:pPr marL="0" indent="0" algn="r">
              <a:buNone/>
            </a:pPr>
            <a:r>
              <a:rPr lang="fa-IR" sz="3600" dirty="0" smtClean="0">
                <a:cs typeface="B Nazanin" pitchFamily="2" charset="-78"/>
              </a:rPr>
              <a:t>اولیای دانش آموزان عمدتاً کشاورزان فقیرند که مقدار کمی زمین و تعدادی چهارپا  دارند.دربسیاری از خانواده ها، پدر یا مادر یا یکی از پسران در معدن کار می کنند و سالی یک بار به منزل می آیند.افراد زیادی هر ماهه مبلغی  را برای خانه های خود ارسال می کنند.کودکان اغلب از خانواده هایی هستند که سرپرست مد ندارند و بیشتر آنان به دلیل فقر مالی به مرسه نمی آیند.</a:t>
            </a:r>
          </a:p>
          <a:p>
            <a:pPr marL="0" indent="0" algn="r">
              <a:buNone/>
            </a:pPr>
            <a:endParaRPr lang="en-US" sz="3600" dirty="0"/>
          </a:p>
        </p:txBody>
      </p:sp>
    </p:spTree>
    <p:extLst>
      <p:ext uri="{BB962C8B-B14F-4D97-AF65-F5344CB8AC3E}">
        <p14:creationId xmlns:p14="http://schemas.microsoft.com/office/powerpoint/2010/main" val="240402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47700"/>
            <a:ext cx="10325705" cy="5448300"/>
          </a:xfrm>
        </p:spPr>
        <p:txBody>
          <a:bodyPr>
            <a:noAutofit/>
          </a:bodyPr>
          <a:lstStyle/>
          <a:p>
            <a:pPr marL="0" indent="0" algn="r">
              <a:buNone/>
            </a:pPr>
            <a:r>
              <a:rPr lang="fa-IR" sz="3600" dirty="0">
                <a:cs typeface="B Nazanin" pitchFamily="2" charset="-78"/>
              </a:rPr>
              <a:t>بیشتر اولیا فقط چند کلاسی از مدرسه ی ابتدایی را خوانده اند.آنان عموماً به اهمیت مدرسه رفتن و تشویق فرزندان واقف اند؛ولی از پرداخت شهریه برای اداره ی مدرسه راضی نیستند.</a:t>
            </a:r>
          </a:p>
          <a:p>
            <a:pPr marL="0" indent="0" algn="r">
              <a:buNone/>
            </a:pPr>
            <a:r>
              <a:rPr lang="fa-IR" sz="3600" dirty="0">
                <a:cs typeface="B Nazanin" pitchFamily="2" charset="-78"/>
              </a:rPr>
              <a:t>هیچ انجمن اولیا و مربیانی در آن جا وجود ندارد؛ اما اگر کمیته   ی آموزش و پرورش روستا از آنان برای همکاری دعوت  کندريا،معمولاً با رضایت می پذرند.</a:t>
            </a:r>
          </a:p>
          <a:p>
            <a:endParaRPr lang="en-US" sz="3600" dirty="0"/>
          </a:p>
        </p:txBody>
      </p:sp>
    </p:spTree>
    <p:extLst>
      <p:ext uri="{BB962C8B-B14F-4D97-AF65-F5344CB8AC3E}">
        <p14:creationId xmlns:p14="http://schemas.microsoft.com/office/powerpoint/2010/main" val="39627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90550"/>
            <a:ext cx="10211405" cy="5200650"/>
          </a:xfrm>
        </p:spPr>
        <p:txBody>
          <a:bodyPr>
            <a:noAutofit/>
          </a:bodyPr>
          <a:lstStyle/>
          <a:p>
            <a:pPr marL="0" indent="0" algn="r">
              <a:buNone/>
            </a:pPr>
            <a:r>
              <a:rPr lang="fa-IR" sz="3600" dirty="0">
                <a:cs typeface="B Nazanin" pitchFamily="2" charset="-78"/>
              </a:rPr>
              <a:t>نزدیک ترین درمانگاه در جاده ی اصلی قرار دارد که می توان آن را با اسب سواری طی دو ساعت پیمود. در درمانگاه،اطلاعاتی در مورد برنامه های مبارزه با ایمن سازی،بیماری مقاربتی و بیماری ایدز قابل دریافت است؛همان گونه که اطلاعاتی در مورد تغذیه ی مناسب وجود دارد.</a:t>
            </a:r>
          </a:p>
          <a:p>
            <a:pPr marL="0" indent="0" algn="r">
              <a:buNone/>
            </a:pPr>
            <a:r>
              <a:rPr lang="fa-IR" sz="3600" dirty="0">
                <a:cs typeface="B Nazanin" pitchFamily="2" charset="-78"/>
              </a:rPr>
              <a:t>بیمارستان در ساختمان مبلغان قرار دارد. </a:t>
            </a:r>
            <a:r>
              <a:rPr lang="en-US" sz="3600" dirty="0"/>
              <a:t> </a:t>
            </a:r>
            <a:endParaRPr lang="fa-IR" sz="3600" dirty="0">
              <a:cs typeface="B Nazanin" pitchFamily="2" charset="-78"/>
            </a:endParaRPr>
          </a:p>
          <a:p>
            <a:endParaRPr lang="en-US" sz="3600" dirty="0"/>
          </a:p>
        </p:txBody>
      </p:sp>
    </p:spTree>
    <p:extLst>
      <p:ext uri="{BB962C8B-B14F-4D97-AF65-F5344CB8AC3E}">
        <p14:creationId xmlns:p14="http://schemas.microsoft.com/office/powerpoint/2010/main" val="380604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28600"/>
            <a:ext cx="10116155" cy="6438900"/>
          </a:xfrm>
        </p:spPr>
        <p:txBody>
          <a:bodyPr>
            <a:normAutofit/>
          </a:bodyPr>
          <a:lstStyle/>
          <a:p>
            <a:pPr marL="0" indent="0" algn="r">
              <a:buNone/>
            </a:pPr>
            <a:r>
              <a:rPr lang="fa-IR" sz="3600" dirty="0" smtClean="0">
                <a:cs typeface="B Nazanin" pitchFamily="2" charset="-78"/>
              </a:rPr>
              <a:t>نزدیکترین مرکز اطلاعات کشاورزی در منطقه مرکزی است که سرپرستی مدرسه نیز در آن جا قرار دارد.با مراجعه به آن مرکز،می توان اطلاعاتی در مورددانه ها،بارور کردن و فرایند صحیح کشت به دست آورد.</a:t>
            </a:r>
          </a:p>
          <a:p>
            <a:pPr marL="0" indent="0" algn="r">
              <a:buNone/>
            </a:pPr>
            <a:r>
              <a:rPr lang="fa-IR" sz="3600" dirty="0" smtClean="0">
                <a:cs typeface="B Nazanin" pitchFamily="2" charset="-78"/>
              </a:rPr>
              <a:t>در روستا مغازه ی کوچکی وجود دارد که دفتر مشق،مدادو خودکار می فروشد؛اما برای خرید نقشه ها،مازیک ها،گچ و رنگ تخته سیاه،معلمان باید به ساختمان  اصلی مقر مبلغان بروند. سایر مواد آموزشی و کتاب ها را می توان از طریق مرکز منابع آ.پ. در دفتر سرپرستی تهیه کرد.</a:t>
            </a:r>
          </a:p>
        </p:txBody>
      </p:sp>
    </p:spTree>
    <p:extLst>
      <p:ext uri="{BB962C8B-B14F-4D97-AF65-F5344CB8AC3E}">
        <p14:creationId xmlns:p14="http://schemas.microsoft.com/office/powerpoint/2010/main" val="346034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14350"/>
            <a:ext cx="10287605" cy="5276850"/>
          </a:xfrm>
        </p:spPr>
        <p:txBody>
          <a:bodyPr>
            <a:noAutofit/>
          </a:bodyPr>
          <a:lstStyle/>
          <a:p>
            <a:pPr marL="0" indent="0" algn="r">
              <a:buNone/>
            </a:pPr>
            <a:r>
              <a:rPr lang="fa-IR" sz="3600" dirty="0">
                <a:cs typeface="B Nazanin" pitchFamily="2" charset="-78"/>
              </a:rPr>
              <a:t>ابزار و وسایل برای نگهداری،فقط از فروشگاه های منطقه ی مرکزی قابل تهیه است.از اولیا خواسته می شود تا جعبه های مقوایی و بطری های پلاستیکی را جمع آوری کنند تا برای ذخیره و نگهداری یا ساختن نقشه ها استفاده شود.آنان می توانند زنگ و چسب را ا گیاهان محلی و خاک ها بسازند.</a:t>
            </a:r>
          </a:p>
          <a:p>
            <a:pPr marL="0" indent="0" algn="r">
              <a:buNone/>
            </a:pPr>
            <a:r>
              <a:rPr lang="fa-IR" sz="3600" dirty="0">
                <a:cs typeface="B Nazanin" pitchFamily="2" charset="-78"/>
              </a:rPr>
              <a:t>از کودکان خواسته می  شود تا در مواقه لازم ،به جمع آوری سنگ ها، درٍ بطری ها،گیاهان و چوب بپردازند.</a:t>
            </a:r>
          </a:p>
          <a:p>
            <a:pPr marL="0" indent="0" algn="r">
              <a:buNone/>
            </a:pPr>
            <a:endParaRPr lang="en-US" sz="3600" dirty="0"/>
          </a:p>
          <a:p>
            <a:endParaRPr lang="en-US" sz="3600" dirty="0"/>
          </a:p>
        </p:txBody>
      </p:sp>
    </p:spTree>
    <p:extLst>
      <p:ext uri="{BB962C8B-B14F-4D97-AF65-F5344CB8AC3E}">
        <p14:creationId xmlns:p14="http://schemas.microsoft.com/office/powerpoint/2010/main" val="124377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47650"/>
            <a:ext cx="10268555" cy="5543550"/>
          </a:xfrm>
        </p:spPr>
        <p:txBody>
          <a:bodyPr>
            <a:noAutofit/>
          </a:bodyPr>
          <a:lstStyle/>
          <a:p>
            <a:pPr marL="0" indent="0" algn="r">
              <a:buNone/>
            </a:pPr>
            <a:r>
              <a:rPr lang="fa-IR" sz="3600" dirty="0">
                <a:cs typeface="B Nazanin" pitchFamily="2" charset="-78"/>
              </a:rPr>
              <a:t>روستا ها از تعداد زیادی خانه های پراکنده تشکیل شده است.درهر اجتماع خانه،یک سرپرست وجود دارد. روستا توسط یک رئیس اداره می شود که از طریق برادران جوان تر خود یاری می </a:t>
            </a:r>
            <a:r>
              <a:rPr lang="fa-IR" sz="3600" dirty="0" smtClean="0">
                <a:cs typeface="B Nazanin" pitchFamily="2" charset="-78"/>
              </a:rPr>
              <a:t>شود.رئیس به </a:t>
            </a:r>
            <a:r>
              <a:rPr lang="fa-IR" sz="3600" dirty="0">
                <a:cs typeface="B Nazanin" pitchFamily="2" charset="-78"/>
              </a:rPr>
              <a:t>همراه برادر جوان تر خود،در کمیته آ.پ.روستا که بسیار حامی مدرسه است،حضور </a:t>
            </a:r>
            <a:r>
              <a:rPr lang="fa-IR" sz="3600" dirty="0" smtClean="0">
                <a:cs typeface="B Nazanin" pitchFamily="2" charset="-78"/>
              </a:rPr>
              <a:t>دارد.</a:t>
            </a:r>
            <a:endParaRPr lang="fa-IR" sz="3600" dirty="0">
              <a:cs typeface="B Nazanin" pitchFamily="2" charset="-78"/>
            </a:endParaRPr>
          </a:p>
          <a:p>
            <a:pPr marL="0" indent="0" algn="r">
              <a:buNone/>
            </a:pPr>
            <a:r>
              <a:rPr lang="fa-IR" sz="3600" dirty="0">
                <a:cs typeface="B Nazanin" pitchFamily="2" charset="-78"/>
              </a:rPr>
              <a:t>همچنین یک کمیته ی توسعه ی روستا وجود دارد که افراد آن  به وسیله مردم اتنخاب می شوند. این کمیته در مورد طرح هایی،چون راه،آب رسانی و ساخت درمانگاه مسئول است.</a:t>
            </a:r>
          </a:p>
          <a:p>
            <a:pPr algn="r"/>
            <a:endParaRPr lang="fa-IR" sz="3600" dirty="0">
              <a:cs typeface="B Nazanin" pitchFamily="2" charset="-78"/>
            </a:endParaRPr>
          </a:p>
          <a:p>
            <a:pPr algn="r"/>
            <a:endParaRPr lang="en-US" sz="3600" dirty="0"/>
          </a:p>
        </p:txBody>
      </p:sp>
    </p:spTree>
    <p:extLst>
      <p:ext uri="{BB962C8B-B14F-4D97-AF65-F5344CB8AC3E}">
        <p14:creationId xmlns:p14="http://schemas.microsoft.com/office/powerpoint/2010/main" val="386568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71450"/>
            <a:ext cx="10230455" cy="6457950"/>
          </a:xfrm>
        </p:spPr>
        <p:txBody>
          <a:bodyPr>
            <a:noAutofit/>
          </a:bodyPr>
          <a:lstStyle/>
          <a:p>
            <a:pPr marL="0" indent="0" algn="r">
              <a:buNone/>
            </a:pPr>
            <a:r>
              <a:rPr lang="fa-IR" sz="4000" dirty="0" smtClean="0">
                <a:cs typeface="B Nazanin" pitchFamily="2" charset="-78"/>
              </a:rPr>
              <a:t>گاهی اوقات،اختلاف نظر هایی بین رئیس و کمیته ی توسعه ی روستا وجود دارد که متاًسفانه روی مسائل مدرسه تاًثیر منفی می گذارد.</a:t>
            </a:r>
          </a:p>
          <a:p>
            <a:pPr marL="0" indent="0" algn="r">
              <a:buNone/>
            </a:pPr>
            <a:r>
              <a:rPr lang="fa-IR" sz="4000" dirty="0" smtClean="0">
                <a:cs typeface="B Nazanin" pitchFamily="2" charset="-78"/>
              </a:rPr>
              <a:t>سوابق پایین تحصیلی و مالی اولیا،تاًثیرات مثبت و منفی بر بچه ها دارد؛از جمله ؛</a:t>
            </a:r>
          </a:p>
          <a:p>
            <a:pPr marL="0" indent="0" algn="r">
              <a:buNone/>
            </a:pPr>
            <a:endParaRPr lang="fa-IR" sz="4000" dirty="0" smtClean="0">
              <a:cs typeface="B Nazanin" pitchFamily="2" charset="-78"/>
            </a:endParaRPr>
          </a:p>
          <a:p>
            <a:pPr marL="0" indent="0" algn="r">
              <a:buNone/>
            </a:pPr>
            <a:endParaRPr lang="en-US" sz="4000" dirty="0"/>
          </a:p>
        </p:txBody>
      </p:sp>
    </p:spTree>
    <p:extLst>
      <p:ext uri="{BB962C8B-B14F-4D97-AF65-F5344CB8AC3E}">
        <p14:creationId xmlns:p14="http://schemas.microsoft.com/office/powerpoint/2010/main" val="1168857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57200"/>
            <a:ext cx="10268555" cy="5334000"/>
          </a:xfrm>
        </p:spPr>
        <p:txBody>
          <a:bodyPr>
            <a:noAutofit/>
          </a:bodyPr>
          <a:lstStyle/>
          <a:p>
            <a:pPr marL="0" indent="0" algn="r">
              <a:buNone/>
            </a:pPr>
            <a:r>
              <a:rPr lang="fa-IR" sz="3600" dirty="0">
                <a:cs typeface="B Nazanin" pitchFamily="2" charset="-78"/>
              </a:rPr>
              <a:t>اولیا زندگی بهتری را برای فرزندان خود آرزو می کنند ؛ از این رو سعی می کنند که آنان را به مدرسه بفرستند،اما نمی توانند در کارهای مدرسه به بچه ها کمک کنند.</a:t>
            </a:r>
          </a:p>
          <a:p>
            <a:pPr marL="0" indent="0" algn="r">
              <a:buNone/>
            </a:pPr>
            <a:r>
              <a:rPr lang="fa-IR" sz="3600" dirty="0">
                <a:cs typeface="B Nazanin" pitchFamily="2" charset="-78"/>
              </a:rPr>
              <a:t>اولیا اغلب متوجه نمی شوند که دانش آموزان به وقت و مکانی مناسب برای انجامتکالیف خود نیاز دارند. آنان انتظار دارند که بچه ها به دنبال چهار پایان بروند یا آب فراهم کنند.</a:t>
            </a:r>
          </a:p>
          <a:p>
            <a:endParaRPr lang="en-US" sz="3600" dirty="0"/>
          </a:p>
        </p:txBody>
      </p:sp>
    </p:spTree>
    <p:extLst>
      <p:ext uri="{BB962C8B-B14F-4D97-AF65-F5344CB8AC3E}">
        <p14:creationId xmlns:p14="http://schemas.microsoft.com/office/powerpoint/2010/main" val="37086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9982805" cy="1466850"/>
          </a:xfrm>
        </p:spPr>
        <p:txBody>
          <a:bodyPr/>
          <a:lstStyle/>
          <a:p>
            <a:r>
              <a:rPr lang="fa-IR" dirty="0" smtClean="0"/>
              <a:t>انتظارات آموزش و پرورش؛</a:t>
            </a:r>
            <a:br>
              <a:rPr lang="fa-IR" dirty="0" smtClean="0"/>
            </a:br>
            <a:endParaRPr lang="en-US" dirty="0"/>
          </a:p>
        </p:txBody>
      </p:sp>
      <p:sp>
        <p:nvSpPr>
          <p:cNvPr id="3" name="Content Placeholder 2"/>
          <p:cNvSpPr>
            <a:spLocks noGrp="1"/>
          </p:cNvSpPr>
          <p:nvPr>
            <p:ph idx="1"/>
          </p:nvPr>
        </p:nvSpPr>
        <p:spPr>
          <a:xfrm>
            <a:off x="913795" y="876300"/>
            <a:ext cx="9982805" cy="5372100"/>
          </a:xfrm>
        </p:spPr>
        <p:txBody>
          <a:bodyPr>
            <a:noAutofit/>
          </a:bodyPr>
          <a:lstStyle/>
          <a:p>
            <a:pPr marL="0" indent="0" algn="r">
              <a:buNone/>
            </a:pPr>
            <a:r>
              <a:rPr lang="fa-IR" sz="3600" dirty="0" smtClean="0">
                <a:cs typeface="B Nazanin" pitchFamily="2" charset="-78"/>
              </a:rPr>
              <a:t>        </a:t>
            </a:r>
            <a:r>
              <a:rPr lang="fa-IR" sz="3600" b="1" dirty="0" smtClean="0">
                <a:cs typeface="B Nazanin" pitchFamily="2" charset="-78"/>
              </a:rPr>
              <a:t>محیط داخلی مدرسه ؛</a:t>
            </a:r>
            <a:endParaRPr lang="fa-IR" sz="3600" dirty="0">
              <a:cs typeface="B Nazanin" pitchFamily="2" charset="-78"/>
            </a:endParaRPr>
          </a:p>
          <a:p>
            <a:pPr marL="0" indent="0" algn="r">
              <a:buNone/>
            </a:pPr>
            <a:r>
              <a:rPr lang="fa-IR" sz="3600" dirty="0" smtClean="0">
                <a:cs typeface="B Nazanin" pitchFamily="2" charset="-78"/>
              </a:rPr>
              <a:t>همان گونه که پیش ازاین مشخص شد،مدارس چند پایه معمولاًمنابع محدودی دارند. کلاس های درس بسیار کوچک اند و امکان قسمت کردن آن ها وجود ندارد. اغلب معلم هیچ گونه اتاقی برای کار یا امکاناتی برای شست و شوی شخصی، تهیه ی ناهار یا خوردن تغذیه ای کوچک ندارد.عمدتاً مدرسه در بالای یک تپه یا یک دره قرار دارد که فقط با پیاده روی یا اسب سواری قابل دسترسی است.</a:t>
            </a:r>
          </a:p>
        </p:txBody>
      </p:sp>
    </p:spTree>
    <p:extLst>
      <p:ext uri="{BB962C8B-B14F-4D97-AF65-F5344CB8AC3E}">
        <p14:creationId xmlns:p14="http://schemas.microsoft.com/office/powerpoint/2010/main" val="299719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t>فصل 5: محیط آموزشی:</a:t>
            </a:r>
            <a:endParaRPr lang="en-US" sz="6000" dirty="0"/>
          </a:p>
        </p:txBody>
      </p:sp>
      <p:sp>
        <p:nvSpPr>
          <p:cNvPr id="3" name="Content Placeholder 2"/>
          <p:cNvSpPr>
            <a:spLocks noGrp="1"/>
          </p:cNvSpPr>
          <p:nvPr>
            <p:ph idx="1"/>
          </p:nvPr>
        </p:nvSpPr>
        <p:spPr>
          <a:xfrm>
            <a:off x="913795" y="1657350"/>
            <a:ext cx="10211405" cy="5067300"/>
          </a:xfrm>
        </p:spPr>
        <p:txBody>
          <a:bodyPr>
            <a:normAutofit/>
          </a:bodyPr>
          <a:lstStyle/>
          <a:p>
            <a:pPr marL="0" indent="0" algn="ctr">
              <a:buNone/>
            </a:pPr>
            <a:r>
              <a:rPr lang="fa-IR" sz="4400" dirty="0" smtClean="0">
                <a:cs typeface="B Nazanin" pitchFamily="2" charset="-78"/>
              </a:rPr>
              <a:t>محتوا ؛</a:t>
            </a:r>
          </a:p>
          <a:p>
            <a:pPr marL="0" indent="0" algn="r">
              <a:buNone/>
            </a:pPr>
            <a:r>
              <a:rPr lang="fa-IR" sz="4400" dirty="0" smtClean="0">
                <a:solidFill>
                  <a:srgbClr val="FF0000"/>
                </a:solidFill>
                <a:cs typeface="B Nazanin" pitchFamily="2" charset="-78"/>
              </a:rPr>
              <a:t>نمونه 1-5 سازمان یک مدرسه ابتدایی</a:t>
            </a:r>
          </a:p>
          <a:p>
            <a:pPr marL="0" indent="0" algn="r">
              <a:buNone/>
            </a:pPr>
            <a:r>
              <a:rPr lang="fa-IR" sz="4400" dirty="0" smtClean="0">
                <a:solidFill>
                  <a:srgbClr val="FF0000"/>
                </a:solidFill>
                <a:cs typeface="B Nazanin" pitchFamily="2" charset="-78"/>
              </a:rPr>
              <a:t>نمونه 2- 5 اطلاعات در باره محیط محلی</a:t>
            </a:r>
          </a:p>
          <a:p>
            <a:pPr marL="0" indent="0" algn="r">
              <a:buNone/>
            </a:pPr>
            <a:r>
              <a:rPr lang="fa-IR" sz="4400" dirty="0" smtClean="0">
                <a:solidFill>
                  <a:srgbClr val="FF0000"/>
                </a:solidFill>
                <a:cs typeface="B Nazanin" pitchFamily="2" charset="-78"/>
              </a:rPr>
              <a:t>انتظارات از آ.پ.</a:t>
            </a:r>
          </a:p>
          <a:p>
            <a:pPr marL="0" indent="0" algn="r">
              <a:buNone/>
            </a:pPr>
            <a:r>
              <a:rPr lang="fa-IR" sz="4400" dirty="0" smtClean="0">
                <a:solidFill>
                  <a:srgbClr val="FF0000"/>
                </a:solidFill>
                <a:cs typeface="B Nazanin" pitchFamily="2" charset="-78"/>
              </a:rPr>
              <a:t>محیط آ.پ.ملی</a:t>
            </a:r>
          </a:p>
          <a:p>
            <a:pPr marL="0" indent="0" algn="r">
              <a:buNone/>
            </a:pPr>
            <a:endParaRPr lang="en-US" sz="4400" dirty="0"/>
          </a:p>
        </p:txBody>
      </p:sp>
    </p:spTree>
    <p:extLst>
      <p:ext uri="{BB962C8B-B14F-4D97-AF65-F5344CB8AC3E}">
        <p14:creationId xmlns:p14="http://schemas.microsoft.com/office/powerpoint/2010/main" val="2438168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برای برطرف کردن این مشکلات تقسیم کلاس ها با تخته سیاه و استفاده از نور خورشید پیشنهاد می شود.بنابراین،نظم در کلاس ها به وسیله ی جداسازی توسط تخته سیاه اعمال می شود.</a:t>
            </a:r>
          </a:p>
          <a:p>
            <a:pPr marL="0" indent="0" algn="r">
              <a:buNone/>
            </a:pPr>
            <a:r>
              <a:rPr lang="fa-IR" sz="3600" dirty="0">
                <a:cs typeface="B Nazanin" pitchFamily="2" charset="-78"/>
              </a:rPr>
              <a:t>معلمان باید در حد امکان آرام صحبت کنند؛ از این رو،دانش آموزان باید کاملاً شاکت باشند تا بتوانند صدای معلمشان را بشنوند.</a:t>
            </a:r>
            <a:endParaRPr lang="en-US" sz="3600" dirty="0"/>
          </a:p>
          <a:p>
            <a:endParaRPr lang="en-US" sz="3600" dirty="0"/>
          </a:p>
        </p:txBody>
      </p:sp>
    </p:spTree>
    <p:extLst>
      <p:ext uri="{BB962C8B-B14F-4D97-AF65-F5344CB8AC3E}">
        <p14:creationId xmlns:p14="http://schemas.microsoft.com/office/powerpoint/2010/main" val="112072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1562100"/>
          </a:xfrm>
        </p:spPr>
        <p:txBody>
          <a:bodyPr/>
          <a:lstStyle/>
          <a:p>
            <a:r>
              <a:rPr lang="fa-IR" dirty="0" smtClean="0"/>
              <a:t>محیط اطراف ؛ </a:t>
            </a:r>
            <a:endParaRPr lang="en-US" dirty="0"/>
          </a:p>
        </p:txBody>
      </p:sp>
      <p:sp>
        <p:nvSpPr>
          <p:cNvPr id="3" name="Content Placeholder 2"/>
          <p:cNvSpPr>
            <a:spLocks noGrp="1"/>
          </p:cNvSpPr>
          <p:nvPr>
            <p:ph idx="1"/>
          </p:nvPr>
        </p:nvSpPr>
        <p:spPr>
          <a:xfrm>
            <a:off x="913795" y="1562100"/>
            <a:ext cx="10353761" cy="5086350"/>
          </a:xfrm>
        </p:spPr>
        <p:txBody>
          <a:bodyPr>
            <a:noAutofit/>
          </a:bodyPr>
          <a:lstStyle/>
          <a:p>
            <a:pPr marL="0" indent="0" algn="r">
              <a:buNone/>
            </a:pPr>
            <a:r>
              <a:rPr lang="fa-IR" sz="3600" dirty="0" smtClean="0">
                <a:cs typeface="B Nazanin" pitchFamily="2" charset="-78"/>
              </a:rPr>
              <a:t>کیفیت محیط مدرسه ،تاًثیر مشخصی بر یادگیری در مدرسه دارد.برای ایجاد آموزش و پرورش موثر،باید ارتباط نزدیکی بین مدرسه و محیط وجود داشته باشد.</a:t>
            </a:r>
          </a:p>
          <a:p>
            <a:pPr marL="0" indent="0" algn="r">
              <a:buNone/>
            </a:pPr>
            <a:r>
              <a:rPr lang="fa-IR" sz="3600" dirty="0" smtClean="0">
                <a:cs typeface="B Nazanin" pitchFamily="2" charset="-78"/>
              </a:rPr>
              <a:t>شما باید محیط اطراف مدرسه ی خود را بشناسید تا از این طریق بتوانید منابعی را به عنوان ابزار یادگیری استفاده می شوند،تعیین کنید و نیز بتوانید مکانیزم هایی را که قادرند شما را به عنوان معلم چند پایه حمایت کنند بشناسید.</a:t>
            </a:r>
          </a:p>
          <a:p>
            <a:pPr marL="0" indent="0" algn="r">
              <a:buNone/>
            </a:pPr>
            <a:r>
              <a:rPr lang="fa-IR" sz="3600" dirty="0" smtClean="0">
                <a:cs typeface="B Nazanin" pitchFamily="2" charset="-78"/>
              </a:rPr>
              <a:t> </a:t>
            </a:r>
            <a:endParaRPr lang="en-US" sz="3600" dirty="0"/>
          </a:p>
        </p:txBody>
      </p:sp>
    </p:spTree>
    <p:extLst>
      <p:ext uri="{BB962C8B-B14F-4D97-AF65-F5344CB8AC3E}">
        <p14:creationId xmlns:p14="http://schemas.microsoft.com/office/powerpoint/2010/main" val="1517202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a:r>
              <a:rPr lang="fa-IR" sz="3600" dirty="0">
                <a:cs typeface="B Nazanin" pitchFamily="2" charset="-78"/>
              </a:rPr>
              <a:t>محیط بیرونی شامل محیط ملی آ.پ.،فرصت هایی برای رشد معلمان و ساختار اداری ملیاست.محیط محلی شامل محیط مدرسه است که به سیستم داخلی مدرسه (شامل کمیته آ.پ. روستا) و محیط جامعه محلی (شامل سیستم های اقتصادی،اجتماعی ،فرهنگی ،انجمن اولیا و مربیان و انجمن خانه و مدرسه)بر می گردد.</a:t>
            </a:r>
          </a:p>
          <a:p>
            <a:pPr algn="r"/>
            <a:endParaRPr lang="en-US" sz="3600" dirty="0"/>
          </a:p>
        </p:txBody>
      </p:sp>
    </p:spTree>
    <p:extLst>
      <p:ext uri="{BB962C8B-B14F-4D97-AF65-F5344CB8AC3E}">
        <p14:creationId xmlns:p14="http://schemas.microsoft.com/office/powerpoint/2010/main" val="186773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990600"/>
          </a:xfrm>
        </p:spPr>
        <p:txBody>
          <a:bodyPr/>
          <a:lstStyle/>
          <a:p>
            <a:r>
              <a:rPr lang="fa-IR" dirty="0" smtClean="0"/>
              <a:t>محیط ملی آموزش و پرورش؛</a:t>
            </a:r>
            <a:endParaRPr lang="en-US" dirty="0"/>
          </a:p>
        </p:txBody>
      </p:sp>
      <p:sp>
        <p:nvSpPr>
          <p:cNvPr id="3" name="Content Placeholder 2"/>
          <p:cNvSpPr>
            <a:spLocks noGrp="1"/>
          </p:cNvSpPr>
          <p:nvPr>
            <p:ph idx="1"/>
          </p:nvPr>
        </p:nvSpPr>
        <p:spPr>
          <a:xfrm>
            <a:off x="913795" y="1143000"/>
            <a:ext cx="10353761" cy="5581650"/>
          </a:xfrm>
        </p:spPr>
        <p:txBody>
          <a:bodyPr>
            <a:noAutofit/>
          </a:bodyPr>
          <a:lstStyle/>
          <a:p>
            <a:pPr marL="0" indent="0" algn="r">
              <a:buNone/>
            </a:pPr>
            <a:r>
              <a:rPr lang="fa-IR" sz="3200" dirty="0" smtClean="0">
                <a:cs typeface="B Nazanin" pitchFamily="2" charset="-78"/>
              </a:rPr>
              <a:t> برای مطالعه محیط ملی آ.پ.،باید پرسش های متعددی طرح شود؛از جمله :</a:t>
            </a:r>
          </a:p>
          <a:p>
            <a:pPr marL="0" indent="0" algn="r">
              <a:buNone/>
            </a:pPr>
            <a:r>
              <a:rPr lang="fa-IR" sz="3200" dirty="0" smtClean="0">
                <a:cs typeface="B Nazanin" pitchFamily="2" charset="-78"/>
              </a:rPr>
              <a:t>[] فلسفه آموزش و پرورش چیست؟</a:t>
            </a:r>
          </a:p>
          <a:p>
            <a:pPr marL="0" indent="0" algn="r">
              <a:buNone/>
            </a:pPr>
            <a:r>
              <a:rPr lang="fa-IR" sz="3200" dirty="0" smtClean="0">
                <a:cs typeface="B Nazanin" pitchFamily="2" charset="-78"/>
              </a:rPr>
              <a:t>[] بصیرت ها (چشم انداز ها-اهداف غایی-سیاست ها ) و اهداف ملی آموزش و پرورش چیست ؟</a:t>
            </a:r>
          </a:p>
          <a:p>
            <a:pPr marL="0" indent="0" algn="r">
              <a:buNone/>
            </a:pPr>
            <a:r>
              <a:rPr lang="fa-IR" sz="3200" dirty="0" smtClean="0">
                <a:cs typeface="B Nazanin" pitchFamily="2" charset="-78"/>
              </a:rPr>
              <a:t>[] اهداف،اولویت ها و اهداف اصلی چیست ؟</a:t>
            </a:r>
          </a:p>
          <a:p>
            <a:pPr marL="0" indent="0" algn="r">
              <a:buNone/>
            </a:pPr>
            <a:r>
              <a:rPr lang="fa-IR" sz="3200" dirty="0" smtClean="0">
                <a:cs typeface="B Nazanin" pitchFamily="2" charset="-78"/>
              </a:rPr>
              <a:t>[] برنامه درسی ملی تا چه میزان نیازها را در سطح محلی و اجتماعی منعکس می کند ؟</a:t>
            </a:r>
          </a:p>
        </p:txBody>
      </p:sp>
    </p:spTree>
    <p:extLst>
      <p:ext uri="{BB962C8B-B14F-4D97-AF65-F5344CB8AC3E}">
        <p14:creationId xmlns:p14="http://schemas.microsoft.com/office/powerpoint/2010/main" val="531821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28600"/>
            <a:ext cx="10116155" cy="6457950"/>
          </a:xfrm>
        </p:spPr>
        <p:txBody>
          <a:bodyPr>
            <a:noAutofit/>
          </a:bodyPr>
          <a:lstStyle/>
          <a:p>
            <a:pPr marL="0" indent="0" algn="r">
              <a:buNone/>
            </a:pPr>
            <a:r>
              <a:rPr lang="fa-IR" sz="3600" dirty="0">
                <a:cs typeface="B Nazanin" pitchFamily="2" charset="-78"/>
              </a:rPr>
              <a:t>[] مبانی تخصیص بودجه برای هر مدرسه چبست ؟</a:t>
            </a:r>
          </a:p>
          <a:p>
            <a:pPr marL="0" indent="0" algn="r">
              <a:buNone/>
            </a:pPr>
            <a:r>
              <a:rPr lang="fa-IR" sz="3600" dirty="0">
                <a:cs typeface="B Nazanin" pitchFamily="2" charset="-78"/>
              </a:rPr>
              <a:t>[] چه برنامه های آموزشی ضمن خدمت برای معلمان در نظر گرفته شده است ؟</a:t>
            </a:r>
          </a:p>
          <a:p>
            <a:pPr marL="0" indent="0" algn="r">
              <a:buNone/>
            </a:pPr>
            <a:r>
              <a:rPr lang="fa-IR" sz="3600" dirty="0">
                <a:cs typeface="B Nazanin" pitchFamily="2" charset="-78"/>
              </a:rPr>
              <a:t>[] آیا تخصیص هایی برای تفاوت های جنسیتی و مشکلات جسمانی وجود دارد ؟</a:t>
            </a:r>
          </a:p>
          <a:p>
            <a:pPr marL="0" indent="0" algn="r">
              <a:buNone/>
            </a:pPr>
            <a:r>
              <a:rPr lang="fa-IR" sz="3600" dirty="0">
                <a:cs typeface="B Nazanin" pitchFamily="2" charset="-78"/>
              </a:rPr>
              <a:t>[] آیا فلسفه ی آموزش و پرورش، محیط  چند فرهنگی را در نظر دارد؟</a:t>
            </a:r>
          </a:p>
          <a:p>
            <a:pPr marL="0" indent="0" algn="r">
              <a:buNone/>
            </a:pPr>
            <a:r>
              <a:rPr lang="fa-IR" sz="3600" dirty="0">
                <a:cs typeface="B Nazanin" pitchFamily="2" charset="-78"/>
              </a:rPr>
              <a:t> [] دانش آموزان استثنایی و دانش آموزان محروم اجتماعی به حساب آمده اند و مورد توجه قرار دارند؟</a:t>
            </a:r>
            <a:endParaRPr lang="en-US" sz="3600" dirty="0"/>
          </a:p>
          <a:p>
            <a:endParaRPr lang="en-US" sz="3600" dirty="0"/>
          </a:p>
        </p:txBody>
      </p:sp>
    </p:spTree>
    <p:extLst>
      <p:ext uri="{BB962C8B-B14F-4D97-AF65-F5344CB8AC3E}">
        <p14:creationId xmlns:p14="http://schemas.microsoft.com/office/powerpoint/2010/main" val="1472667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آموزش و پرورش :</a:t>
            </a:r>
            <a:endParaRPr lang="en-US" dirty="0"/>
          </a:p>
        </p:txBody>
      </p:sp>
      <p:sp>
        <p:nvSpPr>
          <p:cNvPr id="3" name="Content Placeholder 2"/>
          <p:cNvSpPr>
            <a:spLocks noGrp="1"/>
          </p:cNvSpPr>
          <p:nvPr>
            <p:ph idx="1"/>
          </p:nvPr>
        </p:nvSpPr>
        <p:spPr>
          <a:xfrm>
            <a:off x="913795" y="1695450"/>
            <a:ext cx="10353761" cy="4895850"/>
          </a:xfrm>
        </p:spPr>
        <p:txBody>
          <a:bodyPr>
            <a:normAutofit/>
          </a:bodyPr>
          <a:lstStyle/>
          <a:p>
            <a:pPr marL="0" indent="0" algn="r">
              <a:buNone/>
            </a:pPr>
            <a:r>
              <a:rPr lang="fa-IR" sz="3600" dirty="0" smtClean="0">
                <a:cs typeface="B Nazanin" pitchFamily="2" charset="-78"/>
              </a:rPr>
              <a:t>این به موقعیت دانش آموزان مربوط می شود.هنگامی که از دوره ی متوسطه فارغ التحصیل می شوند،ممکن است اهداف دست یابی به میزان مشخصی سواد خواندن و حساب کردن در یک زمانی مشخص باشد یا به توانا سازی دانش آموزان مربوط باشد؛به طوری که بتوانند به صورت مستقل با رفتار اجتماعی قابل قبول در دنیای کار حاضر شوند.</a:t>
            </a:r>
          </a:p>
        </p:txBody>
      </p:sp>
    </p:spTree>
    <p:extLst>
      <p:ext uri="{BB962C8B-B14F-4D97-AF65-F5344CB8AC3E}">
        <p14:creationId xmlns:p14="http://schemas.microsoft.com/office/powerpoint/2010/main" val="2362892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19100"/>
            <a:ext cx="10249505" cy="6267450"/>
          </a:xfrm>
        </p:spPr>
        <p:txBody>
          <a:bodyPr>
            <a:noAutofit/>
          </a:bodyPr>
          <a:lstStyle/>
          <a:p>
            <a:pPr marL="0" indent="0" algn="r">
              <a:buNone/>
            </a:pPr>
            <a:r>
              <a:rPr lang="fa-IR" sz="3600" dirty="0">
                <a:cs typeface="B Nazanin" pitchFamily="2" charset="-78"/>
              </a:rPr>
              <a:t>برای مثال،ممکن است هدف این باشد که همه ی دانش آموزان دسترسی به اطلاعاتی داشته باشند،شاگرد محور باشند.اهداف آموزش و پرورش،راهنماهای گسترده ای برای معلمان و مدارس ایجاد می کند و محیطی را به وجود می آورد که در آن مشخص شود چه چیزی قابل قبول و چه چیزی غیر قابل قبول است.</a:t>
            </a:r>
          </a:p>
          <a:p>
            <a:endParaRPr lang="en-US" sz="3600" dirty="0"/>
          </a:p>
        </p:txBody>
      </p:sp>
    </p:spTree>
    <p:extLst>
      <p:ext uri="{BB962C8B-B14F-4D97-AF65-F5344CB8AC3E}">
        <p14:creationId xmlns:p14="http://schemas.microsoft.com/office/powerpoint/2010/main" val="1560143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نمونه ای ازاهدافی که توسط وزارت آ.پ.تعیین می شوندعبارتند از :</a:t>
            </a:r>
          </a:p>
          <a:p>
            <a:pPr marL="0" indent="0" algn="r">
              <a:buNone/>
            </a:pPr>
            <a:r>
              <a:rPr lang="fa-IR" sz="3600" b="1" dirty="0">
                <a:cs typeface="B Nazanin" pitchFamily="2" charset="-78"/>
              </a:rPr>
              <a:t>اهداف والویت ها-برنامه درسی ملی و نیازها، تاًمین بودجه،آموزش،تفاوت جنسیتی و سایر تفاوت ها</a:t>
            </a:r>
            <a:endParaRPr lang="en-US" sz="3600" b="1" dirty="0"/>
          </a:p>
          <a:p>
            <a:endParaRPr lang="en-US" sz="3600" dirty="0"/>
          </a:p>
        </p:txBody>
      </p:sp>
    </p:spTree>
    <p:extLst>
      <p:ext uri="{BB962C8B-B14F-4D97-AF65-F5344CB8AC3E}">
        <p14:creationId xmlns:p14="http://schemas.microsoft.com/office/powerpoint/2010/main" val="164538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و اولویت ها :</a:t>
            </a:r>
            <a:endParaRPr lang="en-US" dirty="0"/>
          </a:p>
        </p:txBody>
      </p:sp>
      <p:sp>
        <p:nvSpPr>
          <p:cNvPr id="3" name="Content Placeholder 2"/>
          <p:cNvSpPr>
            <a:spLocks noGrp="1"/>
          </p:cNvSpPr>
          <p:nvPr>
            <p:ph idx="1"/>
          </p:nvPr>
        </p:nvSpPr>
        <p:spPr>
          <a:xfrm>
            <a:off x="913795" y="2096064"/>
            <a:ext cx="10353761" cy="4209486"/>
          </a:xfrm>
        </p:spPr>
        <p:txBody>
          <a:bodyPr>
            <a:normAutofit/>
          </a:bodyPr>
          <a:lstStyle/>
          <a:p>
            <a:pPr marL="0" indent="0" algn="r">
              <a:buNone/>
            </a:pPr>
            <a:r>
              <a:rPr lang="fa-IR" sz="3600" dirty="0" smtClean="0">
                <a:cs typeface="B Nazanin" pitchFamily="2" charset="-78"/>
              </a:rPr>
              <a:t>اهداف و الویت ها باید خیلی مشخص تر باشند.اهداف ممکن است عبارت باشند از :</a:t>
            </a:r>
          </a:p>
          <a:p>
            <a:pPr marL="0" indent="0" algn="r">
              <a:buNone/>
            </a:pPr>
            <a:r>
              <a:rPr lang="fa-IR" sz="3600" dirty="0" smtClean="0">
                <a:cs typeface="B Nazanin" pitchFamily="2" charset="-78"/>
              </a:rPr>
              <a:t>1- همه ی مدارس باید به اندازه ی حداقل مورد نیاز،تخته ی سیاه،نیمکت،قفسه برای کتاب ها و میز و صندلی برای معلمان داشته باشند. الویت می تواند تعیین تعداد مورد نیاز و منبع تاًمین امکانات مناسب هر مدرسه باشد.</a:t>
            </a:r>
          </a:p>
        </p:txBody>
      </p:sp>
    </p:spTree>
    <p:extLst>
      <p:ext uri="{BB962C8B-B14F-4D97-AF65-F5344CB8AC3E}">
        <p14:creationId xmlns:p14="http://schemas.microsoft.com/office/powerpoint/2010/main" val="306116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2- تعداد 75 درصد مدارس باید تا سال 2003 رایانه داشته باشند و هر دانش آموز باید بتواند روزانه  دو ساعت وقت خود را با یکرایانه بگذارند. </a:t>
            </a:r>
          </a:p>
          <a:p>
            <a:pPr marL="0" indent="0" algn="r">
              <a:buNone/>
            </a:pPr>
            <a:r>
              <a:rPr lang="fa-IR" sz="3600" dirty="0">
                <a:cs typeface="B Nazanin" pitchFamily="2" charset="-78"/>
              </a:rPr>
              <a:t>الویت تاًمین رایانه ها و آموزش استفاده از رایانه به معلمان است. </a:t>
            </a:r>
          </a:p>
          <a:p>
            <a:pPr marL="0" indent="0" algn="r">
              <a:buNone/>
            </a:pPr>
            <a:r>
              <a:rPr lang="fa-IR" sz="3600" dirty="0">
                <a:cs typeface="B Nazanin" pitchFamily="2" charset="-78"/>
              </a:rPr>
              <a:t>الویت ها باید به اهداف مربوط </a:t>
            </a:r>
            <a:r>
              <a:rPr lang="fa-IR" sz="3600" dirty="0" smtClean="0">
                <a:cs typeface="B Nazanin" pitchFamily="2" charset="-78"/>
              </a:rPr>
              <a:t>باشند.</a:t>
            </a:r>
            <a:endParaRPr lang="en-US" sz="3600" dirty="0"/>
          </a:p>
          <a:p>
            <a:endParaRPr lang="en-US" sz="3600" dirty="0"/>
          </a:p>
        </p:txBody>
      </p:sp>
    </p:spTree>
    <p:extLst>
      <p:ext uri="{BB962C8B-B14F-4D97-AF65-F5344CB8AC3E}">
        <p14:creationId xmlns:p14="http://schemas.microsoft.com/office/powerpoint/2010/main" val="1575586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19100"/>
            <a:ext cx="9963755" cy="5372100"/>
          </a:xfrm>
        </p:spPr>
        <p:txBody>
          <a:bodyPr>
            <a:normAutofit/>
          </a:bodyPr>
          <a:lstStyle/>
          <a:p>
            <a:pPr marL="0" indent="0" algn="r">
              <a:buNone/>
            </a:pPr>
            <a:r>
              <a:rPr lang="fa-IR" sz="4400" dirty="0">
                <a:solidFill>
                  <a:srgbClr val="FF0000"/>
                </a:solidFill>
                <a:cs typeface="B Nazanin" pitchFamily="2" charset="-78"/>
              </a:rPr>
              <a:t>ساختار و نقش مسئولان ملی</a:t>
            </a:r>
          </a:p>
          <a:p>
            <a:pPr marL="0" indent="0" algn="r">
              <a:buNone/>
            </a:pPr>
            <a:r>
              <a:rPr lang="fa-IR" sz="4400" dirty="0">
                <a:solidFill>
                  <a:srgbClr val="FF0000"/>
                </a:solidFill>
                <a:cs typeface="B Nazanin" pitchFamily="2" charset="-78"/>
              </a:rPr>
              <a:t>پرورش حرفه ای برای معلمان چند پایه</a:t>
            </a:r>
          </a:p>
          <a:p>
            <a:pPr marL="0" indent="0" algn="r">
              <a:buNone/>
            </a:pPr>
            <a:r>
              <a:rPr lang="fa-IR" sz="4400" dirty="0">
                <a:solidFill>
                  <a:srgbClr val="FF0000"/>
                </a:solidFill>
                <a:cs typeface="B Nazanin" pitchFamily="2" charset="-78"/>
              </a:rPr>
              <a:t>فعالیت 1-5 سازمان یک مدرسه</a:t>
            </a:r>
          </a:p>
          <a:p>
            <a:pPr marL="0" indent="0" algn="r">
              <a:buNone/>
            </a:pPr>
            <a:r>
              <a:rPr lang="fa-IR" sz="4400" dirty="0">
                <a:solidFill>
                  <a:srgbClr val="FF0000"/>
                </a:solidFill>
                <a:cs typeface="B Nazanin" pitchFamily="2" charset="-78"/>
              </a:rPr>
              <a:t>فعالیت 2-5 اطلاعات درباره محیط محلی مدرسه شما</a:t>
            </a:r>
          </a:p>
          <a:p>
            <a:endParaRPr lang="en-US" sz="4400" dirty="0">
              <a:solidFill>
                <a:srgbClr val="FF0000"/>
              </a:solidFill>
            </a:endParaRPr>
          </a:p>
        </p:txBody>
      </p:sp>
    </p:spTree>
    <p:extLst>
      <p:ext uri="{BB962C8B-B14F-4D97-AF65-F5344CB8AC3E}">
        <p14:creationId xmlns:p14="http://schemas.microsoft.com/office/powerpoint/2010/main" val="3329559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برنامه درسی و نیازها ؛</a:t>
            </a:r>
            <a:endParaRPr lang="en-US" dirty="0"/>
          </a:p>
        </p:txBody>
      </p:sp>
      <p:sp>
        <p:nvSpPr>
          <p:cNvPr id="3" name="Content Placeholder 2"/>
          <p:cNvSpPr>
            <a:spLocks noGrp="1"/>
          </p:cNvSpPr>
          <p:nvPr>
            <p:ph idx="1"/>
          </p:nvPr>
        </p:nvSpPr>
        <p:spPr>
          <a:xfrm>
            <a:off x="913795" y="2096064"/>
            <a:ext cx="10353761" cy="4399986"/>
          </a:xfrm>
        </p:spPr>
        <p:txBody>
          <a:bodyPr>
            <a:noAutofit/>
          </a:bodyPr>
          <a:lstStyle/>
          <a:p>
            <a:pPr marL="0" indent="0" algn="r">
              <a:buNone/>
            </a:pPr>
            <a:r>
              <a:rPr lang="fa-IR" sz="3600" dirty="0" smtClean="0">
                <a:cs typeface="B Nazanin" pitchFamily="2" charset="-78"/>
              </a:rPr>
              <a:t>میزانی که برنامه درسی،نیازهای جامعه ی محلی و ملی را منعکس می کند،سطح سازگاری مورد نیاز در سطح محلی را مشخص می کند.</a:t>
            </a:r>
          </a:p>
          <a:p>
            <a:pPr marL="0" indent="0" algn="r">
              <a:buNone/>
            </a:pPr>
            <a:r>
              <a:rPr lang="fa-IR" sz="3600" dirty="0" smtClean="0">
                <a:cs typeface="B Nazanin" pitchFamily="2" charset="-78"/>
              </a:rPr>
              <a:t>سازگاری برنامه هرچه بیشتر شودريا، نگرانی از دست یابی به اهداف ملی افزایش می یابد؛این مساًله به صورت جزئی تر در جلد دوم تذکر خواهد شد.</a:t>
            </a:r>
            <a:endParaRPr lang="en-US" sz="3600" dirty="0"/>
          </a:p>
        </p:txBody>
      </p:sp>
    </p:spTree>
    <p:extLst>
      <p:ext uri="{BB962C8B-B14F-4D97-AF65-F5344CB8AC3E}">
        <p14:creationId xmlns:p14="http://schemas.microsoft.com/office/powerpoint/2010/main" val="2398411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039955" cy="1352550"/>
          </a:xfrm>
        </p:spPr>
        <p:txBody>
          <a:bodyPr/>
          <a:lstStyle/>
          <a:p>
            <a:r>
              <a:rPr lang="fa-IR" dirty="0" smtClean="0"/>
              <a:t>تاًمین بودجه ؛</a:t>
            </a:r>
            <a:endParaRPr lang="en-US" dirty="0"/>
          </a:p>
        </p:txBody>
      </p:sp>
      <p:sp>
        <p:nvSpPr>
          <p:cNvPr id="3" name="Content Placeholder 2"/>
          <p:cNvSpPr>
            <a:spLocks noGrp="1"/>
          </p:cNvSpPr>
          <p:nvPr>
            <p:ph idx="1"/>
          </p:nvPr>
        </p:nvSpPr>
        <p:spPr>
          <a:xfrm>
            <a:off x="913795" y="914400"/>
            <a:ext cx="9887555" cy="5791200"/>
          </a:xfrm>
        </p:spPr>
        <p:txBody>
          <a:bodyPr>
            <a:noAutofit/>
          </a:bodyPr>
          <a:lstStyle/>
          <a:p>
            <a:pPr marL="0" indent="0" algn="r">
              <a:buNone/>
            </a:pPr>
            <a:r>
              <a:rPr lang="fa-IR" sz="3600" dirty="0" smtClean="0">
                <a:cs typeface="B Nazanin" pitchFamily="2" charset="-78"/>
              </a:rPr>
              <a:t>اداره ی ملی ممکن است مسئولیت پرداخت حقوق معلمان و تاًمین مواد آموزشی و پرورشی را برعهده داشته باشند.گروه های اجتماعی ممکن است مسئولیت برنامه ی تغذیه ی مدرسه را بر عهده بگیرند.</a:t>
            </a:r>
            <a:r>
              <a:rPr lang="fa-IR" sz="3600" dirty="0">
                <a:cs typeface="B Nazanin" pitchFamily="2" charset="-78"/>
              </a:rPr>
              <a:t> </a:t>
            </a:r>
            <a:r>
              <a:rPr lang="fa-IR" sz="3600" dirty="0" smtClean="0">
                <a:cs typeface="B Nazanin" pitchFamily="2" charset="-78"/>
              </a:rPr>
              <a:t>معلمان نیز ممکن است مسئولیت تاًمین منابع مالی را داشته باشند. </a:t>
            </a:r>
          </a:p>
        </p:txBody>
      </p:sp>
    </p:spTree>
    <p:extLst>
      <p:ext uri="{BB962C8B-B14F-4D97-AF65-F5344CB8AC3E}">
        <p14:creationId xmlns:p14="http://schemas.microsoft.com/office/powerpoint/2010/main" val="2786202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a:buNone/>
            </a:pPr>
            <a:r>
              <a:rPr lang="fa-IR" sz="3600" dirty="0">
                <a:cs typeface="B Nazanin" pitchFamily="2" charset="-78"/>
              </a:rPr>
              <a:t>برای این منظور،معلم مجبور به همراهی افراد جامعه و کار نزدیک با اولیا،انجمن خانه و مدرسه است.</a:t>
            </a:r>
          </a:p>
          <a:p>
            <a:pPr marL="0" indent="0" algn="r">
              <a:buNone/>
            </a:pPr>
            <a:r>
              <a:rPr lang="fa-IR" sz="3600" dirty="0">
                <a:cs typeface="B Nazanin" pitchFamily="2" charset="-78"/>
              </a:rPr>
              <a:t>تاًمین بودجه ممکن است به تعیین دامنه ی اشتغال معلم و مدرسه در فعالیت های تهیه منابه مالی کمک کند.</a:t>
            </a:r>
          </a:p>
          <a:p>
            <a:endParaRPr lang="en-US" sz="3600" dirty="0"/>
          </a:p>
        </p:txBody>
      </p:sp>
    </p:spTree>
    <p:extLst>
      <p:ext uri="{BB962C8B-B14F-4D97-AF65-F5344CB8AC3E}">
        <p14:creationId xmlns:p14="http://schemas.microsoft.com/office/powerpoint/2010/main" val="3496316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آموزش :</a:t>
            </a:r>
            <a:endParaRPr lang="en-US" dirty="0"/>
          </a:p>
        </p:txBody>
      </p:sp>
      <p:sp>
        <p:nvSpPr>
          <p:cNvPr id="3" name="Content Placeholder 2"/>
          <p:cNvSpPr>
            <a:spLocks noGrp="1"/>
          </p:cNvSpPr>
          <p:nvPr>
            <p:ph idx="1"/>
          </p:nvPr>
        </p:nvSpPr>
        <p:spPr>
          <a:xfrm>
            <a:off x="913795" y="1733550"/>
            <a:ext cx="10173305" cy="4762500"/>
          </a:xfrm>
        </p:spPr>
        <p:txBody>
          <a:bodyPr>
            <a:noAutofit/>
          </a:bodyPr>
          <a:lstStyle/>
          <a:p>
            <a:pPr marL="0" indent="0" algn="r">
              <a:buNone/>
            </a:pPr>
            <a:r>
              <a:rPr lang="fa-IR" sz="3600" dirty="0" smtClean="0">
                <a:cs typeface="B Nazanin" pitchFamily="2" charset="-78"/>
              </a:rPr>
              <a:t>آموزش ممکن است پیش ازخدمت یا در حین خدمت باشد.این آموزش ممکن است به وسیله مسئولان ملی بر مبنای یک برنامه ی بلند مدت،در ماه های تابستان – وقتی مدارس تعطیل اند- انجام شود.ممکن است نمایندگی ای در درون اداره ی ملی وجود داشته باشد که مسئول آموزش باشد یا آموزش از طریق بورس های آموزشی و کمک هزینه ی تحصیلی یا بازدید از سایر مدارس انجام شود.</a:t>
            </a:r>
            <a:endParaRPr lang="en-US" sz="3600" dirty="0"/>
          </a:p>
        </p:txBody>
      </p:sp>
    </p:spTree>
    <p:extLst>
      <p:ext uri="{BB962C8B-B14F-4D97-AF65-F5344CB8AC3E}">
        <p14:creationId xmlns:p14="http://schemas.microsoft.com/office/powerpoint/2010/main" val="1590732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تفاوت جنسیتی و سایر تفاوت ها ؛</a:t>
            </a:r>
            <a:endParaRPr lang="en-US" dirty="0"/>
          </a:p>
        </p:txBody>
      </p:sp>
      <p:sp>
        <p:nvSpPr>
          <p:cNvPr id="3" name="Content Placeholder 2"/>
          <p:cNvSpPr>
            <a:spLocks noGrp="1"/>
          </p:cNvSpPr>
          <p:nvPr>
            <p:ph idx="1"/>
          </p:nvPr>
        </p:nvSpPr>
        <p:spPr>
          <a:xfrm>
            <a:off x="913795" y="1676400"/>
            <a:ext cx="10353761" cy="5029200"/>
          </a:xfrm>
        </p:spPr>
        <p:txBody>
          <a:bodyPr>
            <a:normAutofit/>
          </a:bodyPr>
          <a:lstStyle/>
          <a:p>
            <a:pPr marL="0" indent="0" algn="r">
              <a:buNone/>
            </a:pPr>
            <a:r>
              <a:rPr lang="fa-IR" sz="3600" dirty="0" smtClean="0">
                <a:cs typeface="B Nazanin" pitchFamily="2" charset="-78"/>
              </a:rPr>
              <a:t>تفاوت های جنسیتی ، اغلب به عنوان نتیجه ی فرایند اجتماعی شدن یا شیوه ی رشد دختران و پسران است.بر اساس این که انتظار می رود دختران مسئولیت نگهداری از چهارپایان را در سنین پایین به عهده بگیرند و ضمن این که دختران از نظر رشد روانی نسبت به پسران با سرعت بیشتری رشد می کنند،تفاوت جنسیتی به و جود می آید.</a:t>
            </a:r>
          </a:p>
          <a:p>
            <a:pPr marL="0" indent="0" algn="r">
              <a:buNone/>
            </a:pPr>
            <a:r>
              <a:rPr lang="fa-IR" sz="3600" dirty="0" smtClean="0">
                <a:cs typeface="B Nazanin" pitchFamily="2" charset="-78"/>
              </a:rPr>
              <a:t>این تجربیات به نیاز برای توجه به تفاوت های جنسیتی را در استراتژی های آموزشی منهی می شود. </a:t>
            </a:r>
            <a:endParaRPr lang="en-US" sz="3600" dirty="0"/>
          </a:p>
        </p:txBody>
      </p:sp>
    </p:spTree>
    <p:extLst>
      <p:ext uri="{BB962C8B-B14F-4D97-AF65-F5344CB8AC3E}">
        <p14:creationId xmlns:p14="http://schemas.microsoft.com/office/powerpoint/2010/main" val="2857704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90500"/>
            <a:ext cx="10192355" cy="6438900"/>
          </a:xfrm>
        </p:spPr>
        <p:txBody>
          <a:bodyPr>
            <a:noAutofit/>
          </a:bodyPr>
          <a:lstStyle/>
          <a:p>
            <a:pPr marL="0" indent="0" algn="r">
              <a:buNone/>
            </a:pPr>
            <a:r>
              <a:rPr lang="fa-IR" sz="3600" dirty="0">
                <a:cs typeface="B Nazanin" pitchFamily="2" charset="-78"/>
              </a:rPr>
              <a:t>بسیاری از جوامع ،از نظر فرهنگی – مستقل از جهت گیری های نژادی – یک دست نیستند.</a:t>
            </a:r>
          </a:p>
          <a:p>
            <a:pPr marL="0" indent="0" algn="r">
              <a:buNone/>
            </a:pPr>
            <a:r>
              <a:rPr lang="fa-IR" sz="3600" dirty="0">
                <a:cs typeface="B Nazanin" pitchFamily="2" charset="-78"/>
              </a:rPr>
              <a:t>با لاخره ، دربسیاری از مدارس،دانش آموزانی هستند که از نظرذهنی و جسمی دچار مشکل هستند.</a:t>
            </a:r>
          </a:p>
          <a:p>
            <a:pPr marL="0" indent="0" algn="r">
              <a:buNone/>
            </a:pPr>
            <a:r>
              <a:rPr lang="fa-IR" sz="3600" dirty="0">
                <a:cs typeface="B Nazanin" pitchFamily="2" charset="-78"/>
              </a:rPr>
              <a:t>در سال های اخیر، سیاست های ملی براساس در نظر گرفتن این تفاوت ها برای تاًکید بر نیاز ایجاد توازن و عدالت در تاًمین آموزش و پرورش برای همه، و تجویز ورود این تفاوت ها در برنامه های آموزشی و تربیتی طراحی شده اند.</a:t>
            </a:r>
            <a:endParaRPr lang="en-US" sz="3600" dirty="0"/>
          </a:p>
          <a:p>
            <a:endParaRPr lang="en-US" sz="3600" dirty="0"/>
          </a:p>
        </p:txBody>
      </p:sp>
    </p:spTree>
    <p:extLst>
      <p:ext uri="{BB962C8B-B14F-4D97-AF65-F5344CB8AC3E}">
        <p14:creationId xmlns:p14="http://schemas.microsoft.com/office/powerpoint/2010/main" val="3808638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1950"/>
            <a:ext cx="10353762" cy="1573971"/>
          </a:xfrm>
        </p:spPr>
        <p:txBody>
          <a:bodyPr>
            <a:normAutofit fontScale="90000"/>
          </a:bodyPr>
          <a:lstStyle/>
          <a:p>
            <a:r>
              <a:rPr lang="fa-IR" sz="4900" dirty="0" smtClean="0"/>
              <a:t>ساختار و نقش مسئولان ملی؛</a:t>
            </a:r>
            <a:r>
              <a:rPr lang="fa-IR" sz="4000" dirty="0" smtClean="0"/>
              <a:t/>
            </a:r>
            <a:br>
              <a:rPr lang="fa-IR" sz="4000" dirty="0" smtClean="0"/>
            </a:br>
            <a:r>
              <a:rPr lang="fa-IR" sz="4000" dirty="0" smtClean="0"/>
              <a:t/>
            </a:r>
            <a:br>
              <a:rPr lang="fa-IR" sz="4000" dirty="0" smtClean="0"/>
            </a:br>
            <a:r>
              <a:rPr lang="fa-IR" sz="3600" dirty="0" smtClean="0"/>
              <a:t>وزارت آ.پ. یا مسئول ملی:</a:t>
            </a:r>
            <a:endParaRPr lang="en-US" sz="3600" dirty="0"/>
          </a:p>
        </p:txBody>
      </p:sp>
      <p:sp>
        <p:nvSpPr>
          <p:cNvPr id="3" name="Content Placeholder 2"/>
          <p:cNvSpPr>
            <a:spLocks noGrp="1"/>
          </p:cNvSpPr>
          <p:nvPr>
            <p:ph idx="1"/>
          </p:nvPr>
        </p:nvSpPr>
        <p:spPr>
          <a:xfrm>
            <a:off x="913794" y="2096064"/>
            <a:ext cx="10535255" cy="4380936"/>
          </a:xfrm>
        </p:spPr>
        <p:txBody>
          <a:bodyPr>
            <a:noAutofit/>
          </a:bodyPr>
          <a:lstStyle/>
          <a:p>
            <a:pPr marL="0" indent="0" algn="r">
              <a:buNone/>
            </a:pPr>
            <a:r>
              <a:rPr lang="fa-IR" sz="3600" dirty="0" smtClean="0">
                <a:cs typeface="B Nazanin" pitchFamily="2" charset="-78"/>
              </a:rPr>
              <a:t>ممکن است یک سازمان مرکزی یا ملی،مسئول به وجود آوردن فلسفه ملی آ.پ.سیاست های ملی،امکانات ملی و برنامه ی درسی ملی باشد.این سازمان ملی همچنین ممکن است مسئول پرداخت حقوق معلمان،تعیین نوبت مدارس،انتخاب کمیته ی آ.پ.روستا،توزیع مواد و امکانات،برگزاری آموزش ضمن خدمت برای معلمان و تنظیم کردن برنامه ی زمانی برای سال تحصیلی مدارس باشد.</a:t>
            </a:r>
          </a:p>
          <a:p>
            <a:pPr marL="0" indent="0" algn="r">
              <a:buNone/>
            </a:pPr>
            <a:endParaRPr lang="en-US" sz="3600" dirty="0"/>
          </a:p>
        </p:txBody>
      </p:sp>
    </p:spTree>
    <p:extLst>
      <p:ext uri="{BB962C8B-B14F-4D97-AF65-F5344CB8AC3E}">
        <p14:creationId xmlns:p14="http://schemas.microsoft.com/office/powerpoint/2010/main" val="106392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fa-IR" sz="3600" dirty="0">
                <a:cs typeface="B Nazanin" pitchFamily="2" charset="-78"/>
              </a:rPr>
              <a:t>ممکن است مسئولان ملی،قوانین و مقررات اداره ی مدرسه را بنویسند با این که مدرسه خود مسئول تعیین قوانین و مقررات باشد.</a:t>
            </a:r>
          </a:p>
          <a:p>
            <a:endParaRPr lang="en-US" sz="3600" dirty="0"/>
          </a:p>
        </p:txBody>
      </p:sp>
    </p:spTree>
    <p:extLst>
      <p:ext uri="{BB962C8B-B14F-4D97-AF65-F5344CB8AC3E}">
        <p14:creationId xmlns:p14="http://schemas.microsoft.com/office/powerpoint/2010/main" val="2628276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بازرسی (سطح منطقه یا استان )</a:t>
            </a:r>
            <a:endParaRPr lang="en-US" dirty="0"/>
          </a:p>
        </p:txBody>
      </p:sp>
      <p:sp>
        <p:nvSpPr>
          <p:cNvPr id="3" name="Content Placeholder 2"/>
          <p:cNvSpPr>
            <a:spLocks noGrp="1"/>
          </p:cNvSpPr>
          <p:nvPr>
            <p:ph idx="1"/>
          </p:nvPr>
        </p:nvSpPr>
        <p:spPr>
          <a:xfrm>
            <a:off x="913795" y="2096064"/>
            <a:ext cx="10353761" cy="4514286"/>
          </a:xfrm>
        </p:spPr>
        <p:txBody>
          <a:bodyPr>
            <a:noAutofit/>
          </a:bodyPr>
          <a:lstStyle/>
          <a:p>
            <a:pPr marL="0" indent="0" algn="r">
              <a:buNone/>
            </a:pPr>
            <a:r>
              <a:rPr lang="fa-IR" sz="3600" dirty="0" smtClean="0">
                <a:cs typeface="B Nazanin" pitchFamily="2" charset="-78"/>
              </a:rPr>
              <a:t>سازمان ملی ممکن است دفاتر منطقه ای یا استانی داشته باشد که فرصت بازدید از مدارس را فراهم می کند تا از توزیع مواد و امکانات اطمینان حاصل کند.</a:t>
            </a:r>
          </a:p>
          <a:p>
            <a:pPr marL="0" indent="0" algn="r">
              <a:buNone/>
            </a:pPr>
            <a:r>
              <a:rPr lang="fa-IR" sz="3600" dirty="0" smtClean="0">
                <a:cs typeface="B Nazanin" pitchFamily="2" charset="-78"/>
              </a:rPr>
              <a:t>همچنین این ادارات،اسنادی را در مورد هر مدرسه تهیه می کنند.</a:t>
            </a:r>
          </a:p>
          <a:p>
            <a:pPr marL="0" indent="0" algn="r">
              <a:buNone/>
            </a:pPr>
            <a:r>
              <a:rPr lang="fa-IR" sz="3600" dirty="0" smtClean="0">
                <a:cs typeface="B Nazanin" pitchFamily="2" charset="-78"/>
              </a:rPr>
              <a:t>نمایندگان این ادارات،ممکن است مسئولیت نظارت و ارزش یابی همه ی مدارس منطقه ی خویش را داشته باشند.</a:t>
            </a:r>
            <a:endParaRPr lang="en-US" sz="3600" dirty="0"/>
          </a:p>
        </p:txBody>
      </p:sp>
    </p:spTree>
    <p:extLst>
      <p:ext uri="{BB962C8B-B14F-4D97-AF65-F5344CB8AC3E}">
        <p14:creationId xmlns:p14="http://schemas.microsoft.com/office/powerpoint/2010/main" val="1218645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1451"/>
            <a:ext cx="10353761" cy="1371600"/>
          </a:xfrm>
        </p:spPr>
        <p:txBody>
          <a:bodyPr>
            <a:normAutofit/>
          </a:bodyPr>
          <a:lstStyle/>
          <a:p>
            <a:r>
              <a:rPr lang="fa-IR" sz="4000" dirty="0" smtClean="0"/>
              <a:t>تعدیل برنامه ی درسی ملی ؛</a:t>
            </a:r>
            <a:endParaRPr lang="en-US" sz="4000" dirty="0"/>
          </a:p>
        </p:txBody>
      </p:sp>
      <p:sp>
        <p:nvSpPr>
          <p:cNvPr id="3" name="Content Placeholder 2"/>
          <p:cNvSpPr>
            <a:spLocks noGrp="1"/>
          </p:cNvSpPr>
          <p:nvPr>
            <p:ph idx="1"/>
          </p:nvPr>
        </p:nvSpPr>
        <p:spPr>
          <a:xfrm>
            <a:off x="913795" y="1543050"/>
            <a:ext cx="10353761" cy="5314949"/>
          </a:xfrm>
        </p:spPr>
        <p:txBody>
          <a:bodyPr>
            <a:noAutofit/>
          </a:bodyPr>
          <a:lstStyle/>
          <a:p>
            <a:pPr marL="0" indent="0" algn="r">
              <a:buNone/>
            </a:pPr>
            <a:r>
              <a:rPr lang="fa-IR" sz="3600" dirty="0" smtClean="0">
                <a:cs typeface="B Nazanin" pitchFamily="2" charset="-78"/>
              </a:rPr>
              <a:t>برنامه درسی ملی،ممکن است توسط سازمان مرکزی با استفاده از داده هایی از معلمان سراسر کشور به وجود آید.</a:t>
            </a:r>
            <a:r>
              <a:rPr lang="fa-IR" sz="3600" dirty="0">
                <a:cs typeface="B Nazanin" pitchFamily="2" charset="-78"/>
              </a:rPr>
              <a:t> </a:t>
            </a:r>
            <a:r>
              <a:rPr lang="fa-IR" sz="3600" dirty="0" smtClean="0">
                <a:cs typeface="B Nazanin" pitchFamily="2" charset="-78"/>
              </a:rPr>
              <a:t>برنامه درسی ممکن است برای پاسخ گویی به نیازهای گروه های بخش خصوصی طراحی شود؛زیرا قرار است فارغ التحصیلان برای پاسخ گویی به نیاز جامعه و استخدام در آن ها تربیت شوند.</a:t>
            </a:r>
          </a:p>
          <a:p>
            <a:pPr marL="0" indent="0" algn="r">
              <a:buNone/>
            </a:pPr>
            <a:r>
              <a:rPr lang="fa-IR" sz="3600" dirty="0" smtClean="0">
                <a:cs typeface="B Nazanin" pitchFamily="2" charset="-78"/>
              </a:rPr>
              <a:t>برنامه درسی باید  بر اساس نیازهای مرتبط با دانش آموزان هر جامعه به وجود آید. </a:t>
            </a:r>
          </a:p>
        </p:txBody>
      </p:sp>
    </p:spTree>
    <p:extLst>
      <p:ext uri="{BB962C8B-B14F-4D97-AF65-F5344CB8AC3E}">
        <p14:creationId xmlns:p14="http://schemas.microsoft.com/office/powerpoint/2010/main" val="242937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نمونه شماره 1-5 : سازمان یک مدرسه ابتدایی</a:t>
            </a:r>
            <a:endParaRPr lang="en-US" sz="4000" dirty="0"/>
          </a:p>
        </p:txBody>
      </p:sp>
      <p:sp>
        <p:nvSpPr>
          <p:cNvPr id="3" name="Content Placeholder 2"/>
          <p:cNvSpPr>
            <a:spLocks noGrp="1"/>
          </p:cNvSpPr>
          <p:nvPr>
            <p:ph idx="1"/>
          </p:nvPr>
        </p:nvSpPr>
        <p:spPr>
          <a:xfrm>
            <a:off x="913795" y="2096064"/>
            <a:ext cx="10353761" cy="4380936"/>
          </a:xfrm>
        </p:spPr>
        <p:txBody>
          <a:bodyPr>
            <a:noAutofit/>
          </a:bodyPr>
          <a:lstStyle/>
          <a:p>
            <a:pPr marL="0" indent="0" algn="r">
              <a:buNone/>
            </a:pPr>
            <a:r>
              <a:rPr lang="fa-IR" sz="3600" dirty="0" smtClean="0">
                <a:cs typeface="B Nazanin" pitchFamily="2" charset="-78"/>
              </a:rPr>
              <a:t>این مدرسه سه معلمی ،یکی از مدارس دور افتاده جرارد میشن مقدس است.مدیر مدارس کلیسا در ساختمان مبلغان مذهبی زندگی می کند که پیمودن این راه با اسب،5 ساعت طول می کشد.البته بعد از دو ساعت اسب سواری می توان با اتوبوس این راه را پیمود؛اما اتوبوس تنها دو روز در هفته کار می کند. مدیر ،حقوق نامه معلمان را که در پایان ماه به رئیس تحویل داده شده است ،جمع آوری می کند .</a:t>
            </a:r>
            <a:endParaRPr lang="en-US" sz="3600" dirty="0"/>
          </a:p>
        </p:txBody>
      </p:sp>
    </p:spTree>
    <p:extLst>
      <p:ext uri="{BB962C8B-B14F-4D97-AF65-F5344CB8AC3E}">
        <p14:creationId xmlns:p14="http://schemas.microsoft.com/office/powerpoint/2010/main" val="1726327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33400"/>
            <a:ext cx="10097105" cy="5257800"/>
          </a:xfrm>
        </p:spPr>
        <p:txBody>
          <a:bodyPr>
            <a:noAutofit/>
          </a:bodyPr>
          <a:lstStyle/>
          <a:p>
            <a:pPr algn="r"/>
            <a:r>
              <a:rPr lang="fa-IR" sz="3600" dirty="0">
                <a:cs typeface="B Nazanin" pitchFamily="2" charset="-78"/>
              </a:rPr>
              <a:t>برای جلب توجه دانش آموزان،معلمان مجبورند محتوایی را ارائه کنند که در چارچوب تجارب دانش آموزان باشد؛ به عنوان مثال ،برای تدریس مطالعات اجتماعی،عنوان درس ممکن است حمل و نقل و شغل ها باشد. برنامه ی درسی ممکن است ذیل بخش اشتغال، به بخش های تجارت و مالی، و در حمل و نقل به اتوبوس ها و ماشین ها یا تراموا رجوع کند.</a:t>
            </a:r>
          </a:p>
          <a:p>
            <a:pPr algn="r"/>
            <a:endParaRPr lang="en-US" sz="3600" dirty="0"/>
          </a:p>
        </p:txBody>
      </p:sp>
    </p:spTree>
    <p:extLst>
      <p:ext uri="{BB962C8B-B14F-4D97-AF65-F5344CB8AC3E}">
        <p14:creationId xmlns:p14="http://schemas.microsoft.com/office/powerpoint/2010/main" val="1363511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66700"/>
            <a:ext cx="10173305" cy="6419850"/>
          </a:xfrm>
        </p:spPr>
        <p:txBody>
          <a:bodyPr>
            <a:noAutofit/>
          </a:bodyPr>
          <a:lstStyle/>
          <a:p>
            <a:pPr algn="r"/>
            <a:r>
              <a:rPr lang="fa-IR" sz="4000" dirty="0">
                <a:cs typeface="B Nazanin" pitchFamily="2" charset="-78"/>
              </a:rPr>
              <a:t>دانش آموزان در مناطق روستایی که هیچ گونه دسترسی به تلویزیون </a:t>
            </a:r>
            <a:r>
              <a:rPr lang="fa-IR" sz="4000" dirty="0" smtClean="0">
                <a:cs typeface="B Nazanin" pitchFamily="2" charset="-78"/>
              </a:rPr>
              <a:t>ندارند یا </a:t>
            </a:r>
            <a:r>
              <a:rPr lang="fa-IR" sz="4000" dirty="0">
                <a:cs typeface="B Nazanin" pitchFamily="2" charset="-78"/>
              </a:rPr>
              <a:t>در آن جا خودرویی وجود ندارد، محتوای برنتامه ی درسی را متوجه نمی شوند.بهتر است معلمان برای درک بهتر مفاهیم و ایده ها توسط دانش آموزان،نقطه نظراتی را که آنان می شناسند،انتخاب کنندو به سوی آنچه که نمی دانند، آنان را </a:t>
            </a:r>
            <a:r>
              <a:rPr lang="fa-IR" sz="4000" dirty="0" smtClean="0">
                <a:cs typeface="B Nazanin" pitchFamily="2" charset="-78"/>
              </a:rPr>
              <a:t>راهنمایی کنند. </a:t>
            </a:r>
            <a:endParaRPr lang="fa-IR" sz="4000" dirty="0">
              <a:cs typeface="B Nazanin" pitchFamily="2" charset="-78"/>
            </a:endParaRPr>
          </a:p>
          <a:p>
            <a:pPr algn="r"/>
            <a:endParaRPr lang="en-US" sz="4000" dirty="0"/>
          </a:p>
        </p:txBody>
      </p:sp>
    </p:spTree>
    <p:extLst>
      <p:ext uri="{BB962C8B-B14F-4D97-AF65-F5344CB8AC3E}">
        <p14:creationId xmlns:p14="http://schemas.microsoft.com/office/powerpoint/2010/main" val="218197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a:r>
              <a:rPr lang="fa-IR" sz="3600" dirty="0">
                <a:cs typeface="B Nazanin" pitchFamily="2" charset="-78"/>
              </a:rPr>
              <a:t>معلمان باید، به گونه ای برنامه درسی را هماهنگ کند که شامل کشاورزی و استفاده از گوهای نر یا هر وسیله ی دیگری باشد. که در روستایشان وجود دارد.دانش آموزان می توانند آنچه را که در اطرافشان وجود دارد یا در تجربیات خود کسب کرده اند،توصیف کنند.هرچند محتوا ممکن است تغییر کند، ولی بدون تغییر باقی می ماند.</a:t>
            </a:r>
            <a:endParaRPr lang="en-US" sz="3600" dirty="0"/>
          </a:p>
        </p:txBody>
      </p:sp>
    </p:spTree>
    <p:extLst>
      <p:ext uri="{BB962C8B-B14F-4D97-AF65-F5344CB8AC3E}">
        <p14:creationId xmlns:p14="http://schemas.microsoft.com/office/powerpoint/2010/main" val="471111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امتحانات ملی ؛</a:t>
            </a:r>
            <a:endParaRPr lang="en-US" sz="4000"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امتحانات ملی ممکن است برای گذر دانش آموزان از یکسطح آموزشی به سطح دیگر طراحی شده باشد. آزمون  ملی ممکن است برای سنجش میزان آمادگی دانش آموزان باشد؛مانند سواد خواندن و حساب کردن.</a:t>
            </a:r>
          </a:p>
          <a:p>
            <a:pPr marL="0" indent="0" algn="r">
              <a:buNone/>
            </a:pPr>
            <a:r>
              <a:rPr lang="fa-IR" sz="3600" dirty="0">
                <a:cs typeface="B Nazanin" pitchFamily="2" charset="-78"/>
              </a:rPr>
              <a:t> </a:t>
            </a:r>
            <a:endParaRPr lang="en-US" sz="3600" dirty="0"/>
          </a:p>
        </p:txBody>
      </p:sp>
    </p:spTree>
    <p:extLst>
      <p:ext uri="{BB962C8B-B14F-4D97-AF65-F5344CB8AC3E}">
        <p14:creationId xmlns:p14="http://schemas.microsoft.com/office/powerpoint/2010/main" val="268363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پرورش حرفه ای معلمان چند پایه؛</a:t>
            </a:r>
            <a:endParaRPr lang="en-US" sz="4000" dirty="0"/>
          </a:p>
        </p:txBody>
      </p:sp>
      <p:sp>
        <p:nvSpPr>
          <p:cNvPr id="3" name="Content Placeholder 2"/>
          <p:cNvSpPr>
            <a:spLocks noGrp="1"/>
          </p:cNvSpPr>
          <p:nvPr>
            <p:ph idx="1"/>
          </p:nvPr>
        </p:nvSpPr>
        <p:spPr/>
        <p:txBody>
          <a:bodyPr>
            <a:normAutofit/>
          </a:bodyPr>
          <a:lstStyle/>
          <a:p>
            <a:pPr marL="0" indent="0" algn="r">
              <a:buNone/>
            </a:pPr>
            <a:r>
              <a:rPr lang="fa-IR" sz="3600" dirty="0" smtClean="0">
                <a:cs typeface="B Nazanin" pitchFamily="2" charset="-78"/>
              </a:rPr>
              <a:t>معلمان چند پایه ممکن است علاقه مند باشند که از طریق آموزش آسان و قابل دسترسی ،اطلاعات کسب کنند. این اطلاعات به برنامه ریزی برای آینده کمک خواهد کردو دسترسی به برنامه های مربوطه را تسهیل خواهد کرد.</a:t>
            </a:r>
            <a:endParaRPr lang="en-US" sz="3600" dirty="0"/>
          </a:p>
        </p:txBody>
      </p:sp>
    </p:spTree>
    <p:extLst>
      <p:ext uri="{BB962C8B-B14F-4D97-AF65-F5344CB8AC3E}">
        <p14:creationId xmlns:p14="http://schemas.microsoft.com/office/powerpoint/2010/main" val="631540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مراکز تربیت معلم و برنامه های آن ها ؛</a:t>
            </a:r>
            <a:endParaRPr lang="en-US" dirty="0"/>
          </a:p>
        </p:txBody>
      </p:sp>
      <p:sp>
        <p:nvSpPr>
          <p:cNvPr id="3" name="Content Placeholder 2"/>
          <p:cNvSpPr>
            <a:spLocks noGrp="1"/>
          </p:cNvSpPr>
          <p:nvPr>
            <p:ph idx="1"/>
          </p:nvPr>
        </p:nvSpPr>
        <p:spPr/>
        <p:txBody>
          <a:bodyPr>
            <a:normAutofit/>
          </a:bodyPr>
          <a:lstStyle/>
          <a:p>
            <a:pPr marL="0" indent="0" algn="r">
              <a:buNone/>
            </a:pPr>
            <a:r>
              <a:rPr lang="fa-IR" sz="2400" dirty="0" smtClean="0">
                <a:cs typeface="B Nazanin" pitchFamily="2" charset="-78"/>
              </a:rPr>
              <a:t>بسیاری از کشورها دارای کالج ها و دانشگاه های متعدد برای تربیت معلم هستند؛هرچند که ممکن است اندک آموزشی در مورد تدریس چند پایه ارائه شود و آموزش های کوتاه مدت یا دوره ها و سمینار هایی برای این کار وجو داشته باشد.</a:t>
            </a:r>
            <a:endParaRPr lang="en-US" sz="2400" dirty="0"/>
          </a:p>
        </p:txBody>
      </p:sp>
    </p:spTree>
    <p:extLst>
      <p:ext uri="{BB962C8B-B14F-4D97-AF65-F5344CB8AC3E}">
        <p14:creationId xmlns:p14="http://schemas.microsoft.com/office/powerpoint/2010/main" val="131954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09551"/>
            <a:ext cx="10211405" cy="1314450"/>
          </a:xfrm>
        </p:spPr>
        <p:txBody>
          <a:bodyPr/>
          <a:lstStyle/>
          <a:p>
            <a:r>
              <a:rPr lang="fa-IR" dirty="0" smtClean="0"/>
              <a:t>دوره های ضمن خدمت ؛</a:t>
            </a:r>
            <a:endParaRPr lang="en-US" dirty="0"/>
          </a:p>
        </p:txBody>
      </p:sp>
      <p:sp>
        <p:nvSpPr>
          <p:cNvPr id="3" name="Content Placeholder 2"/>
          <p:cNvSpPr>
            <a:spLocks noGrp="1"/>
          </p:cNvSpPr>
          <p:nvPr>
            <p:ph idx="1"/>
          </p:nvPr>
        </p:nvSpPr>
        <p:spPr>
          <a:xfrm>
            <a:off x="913795" y="1257300"/>
            <a:ext cx="10211405" cy="4533900"/>
          </a:xfrm>
        </p:spPr>
        <p:txBody>
          <a:bodyPr>
            <a:noAutofit/>
          </a:bodyPr>
          <a:lstStyle/>
          <a:p>
            <a:pPr marL="0" indent="0" algn="r">
              <a:buNone/>
            </a:pPr>
            <a:r>
              <a:rPr lang="fa-IR" sz="3600" dirty="0" smtClean="0">
                <a:cs typeface="B Nazanin" pitchFamily="2" charset="-78"/>
              </a:rPr>
              <a:t>دوره ای ضمن خدمت بسیاری برای معلمان مدارس مناطق شهری وجود دارد و مناطقی که نزدیک شهرها هستند.همچنین مسئول ملی ممکن است برنامه های آموزشی کوتاه مدت را در ایام تعطیلات طولانی برنامه ریزی کند.</a:t>
            </a:r>
          </a:p>
          <a:p>
            <a:pPr marL="0" indent="0" algn="r">
              <a:buNone/>
            </a:pPr>
            <a:r>
              <a:rPr lang="fa-IR" sz="3600" dirty="0" smtClean="0">
                <a:cs typeface="B Nazanin" pitchFamily="2" charset="-78"/>
              </a:rPr>
              <a:t>این برنامه ریزی ممکن است معلمان را قادر سازد تا در کلاس های آموزشی اقامت و به طور کامل شرکت کند.</a:t>
            </a:r>
            <a:endParaRPr lang="en-US" sz="3600" dirty="0"/>
          </a:p>
        </p:txBody>
      </p:sp>
    </p:spTree>
    <p:extLst>
      <p:ext uri="{BB962C8B-B14F-4D97-AF65-F5344CB8AC3E}">
        <p14:creationId xmlns:p14="http://schemas.microsoft.com/office/powerpoint/2010/main" val="1424511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173305" cy="1447800"/>
          </a:xfrm>
        </p:spPr>
        <p:txBody>
          <a:bodyPr/>
          <a:lstStyle/>
          <a:p>
            <a:r>
              <a:rPr lang="fa-IR" dirty="0" smtClean="0"/>
              <a:t>پشتیبانی فرد و مدرسه ؛</a:t>
            </a:r>
            <a:endParaRPr lang="en-US" dirty="0"/>
          </a:p>
        </p:txBody>
      </p:sp>
      <p:sp>
        <p:nvSpPr>
          <p:cNvPr id="3" name="Content Placeholder 2"/>
          <p:cNvSpPr>
            <a:spLocks noGrp="1"/>
          </p:cNvSpPr>
          <p:nvPr>
            <p:ph idx="1"/>
          </p:nvPr>
        </p:nvSpPr>
        <p:spPr>
          <a:xfrm>
            <a:off x="913795" y="1009650"/>
            <a:ext cx="10173305" cy="5505450"/>
          </a:xfrm>
        </p:spPr>
        <p:txBody>
          <a:bodyPr>
            <a:noAutofit/>
          </a:bodyPr>
          <a:lstStyle/>
          <a:p>
            <a:pPr marL="0" indent="0" algn="r">
              <a:buNone/>
            </a:pPr>
            <a:r>
              <a:rPr lang="fa-IR" sz="3600" dirty="0" smtClean="0">
                <a:cs typeface="B Nazanin" pitchFamily="2" charset="-78"/>
              </a:rPr>
              <a:t>این بخش به فرصت های ایجاد شده توسط مدرسه مربوط  است تا معلمان بتوانند سایر معلمان را ببینند ؛ به طوری که بتوانند با تبادل تجربه  و هر دوره ای را که دیده اند،به دیگران منقل کنند. معلمان نیاز دارند که شبکه ای را ایجاد کنند تا از طریق آن بتوانند با یکدیگر در ارتباط باشند و از هم پشتیبانی کنند.</a:t>
            </a:r>
          </a:p>
          <a:p>
            <a:pPr marL="0" indent="0" algn="r">
              <a:buNone/>
            </a:pPr>
            <a:r>
              <a:rPr lang="fa-IR" sz="3600" dirty="0" smtClean="0">
                <a:cs typeface="B Nazanin" pitchFamily="2" charset="-78"/>
              </a:rPr>
              <a:t>این شبکه ممکن است از طریق رایانه و بر مبنای یک تماس یک به یک از طریق نوشتن نامه یا حضور در جلسات گروهی عمل کند.</a:t>
            </a:r>
            <a:endParaRPr lang="en-US" sz="3600" dirty="0"/>
          </a:p>
        </p:txBody>
      </p:sp>
    </p:spTree>
    <p:extLst>
      <p:ext uri="{BB962C8B-B14F-4D97-AF65-F5344CB8AC3E}">
        <p14:creationId xmlns:p14="http://schemas.microsoft.com/office/powerpoint/2010/main" val="4003952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2" cy="1295400"/>
          </a:xfrm>
        </p:spPr>
        <p:txBody>
          <a:bodyPr/>
          <a:lstStyle/>
          <a:p>
            <a:r>
              <a:rPr lang="fa-IR" dirty="0" smtClean="0"/>
              <a:t>تولید مواد آموزشی ؛</a:t>
            </a:r>
            <a:endParaRPr lang="en-US" dirty="0"/>
          </a:p>
        </p:txBody>
      </p:sp>
      <p:sp>
        <p:nvSpPr>
          <p:cNvPr id="3" name="Content Placeholder 2"/>
          <p:cNvSpPr>
            <a:spLocks noGrp="1"/>
          </p:cNvSpPr>
          <p:nvPr>
            <p:ph idx="1"/>
          </p:nvPr>
        </p:nvSpPr>
        <p:spPr>
          <a:xfrm>
            <a:off x="913795" y="1295400"/>
            <a:ext cx="10353762" cy="5314949"/>
          </a:xfrm>
        </p:spPr>
        <p:txBody>
          <a:bodyPr>
            <a:noAutofit/>
          </a:bodyPr>
          <a:lstStyle/>
          <a:p>
            <a:pPr marL="0" indent="0" algn="r">
              <a:buNone/>
            </a:pPr>
            <a:r>
              <a:rPr lang="fa-IR" sz="3600" dirty="0" smtClean="0">
                <a:cs typeface="B Nazanin" pitchFamily="2" charset="-78"/>
              </a:rPr>
              <a:t>مواد آموزشی ممکن است برای معلمان تولید شود تا آنان را در تدریس چند پایه کمک کند. این کار ممکن است تا از طریق تولید یاد داشت ها،یک راهنما،رسانه ی از راه دور(رادیو یا تلویزیون)و کنفرانس از راه دور صورت گیرد.</a:t>
            </a:r>
          </a:p>
          <a:p>
            <a:pPr marL="0" indent="0" algn="r">
              <a:buNone/>
            </a:pPr>
            <a:r>
              <a:rPr lang="fa-IR" sz="3600" dirty="0" smtClean="0">
                <a:cs typeface="B Nazanin" pitchFamily="2" charset="-78"/>
              </a:rPr>
              <a:t>همچنین این مواد ممکن است از طریق به اشتراک گذاشتن موادی را در جلسات یا سمینارهای آموزشی کوتاه مدت دریافت شده است،تولید شود.</a:t>
            </a:r>
          </a:p>
          <a:p>
            <a:pPr marL="0" indent="0" algn="r">
              <a:buNone/>
            </a:pPr>
            <a:endParaRPr lang="en-US" sz="3600" dirty="0"/>
          </a:p>
        </p:txBody>
      </p:sp>
    </p:spTree>
    <p:extLst>
      <p:ext uri="{BB962C8B-B14F-4D97-AF65-F5344CB8AC3E}">
        <p14:creationId xmlns:p14="http://schemas.microsoft.com/office/powerpoint/2010/main" val="300808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2" cy="1238250"/>
          </a:xfrm>
        </p:spPr>
        <p:txBody>
          <a:bodyPr/>
          <a:lstStyle/>
          <a:p>
            <a:r>
              <a:rPr lang="fa-IR" dirty="0" smtClean="0"/>
              <a:t>محیط آموزش و پرورش محلی ؛</a:t>
            </a:r>
            <a:endParaRPr lang="en-US" dirty="0"/>
          </a:p>
        </p:txBody>
      </p:sp>
      <p:sp>
        <p:nvSpPr>
          <p:cNvPr id="3" name="Content Placeholder 2"/>
          <p:cNvSpPr>
            <a:spLocks noGrp="1"/>
          </p:cNvSpPr>
          <p:nvPr>
            <p:ph idx="1"/>
          </p:nvPr>
        </p:nvSpPr>
        <p:spPr>
          <a:xfrm>
            <a:off x="913795" y="933450"/>
            <a:ext cx="10353762" cy="5734050"/>
          </a:xfrm>
        </p:spPr>
        <p:txBody>
          <a:bodyPr>
            <a:noAutofit/>
          </a:bodyPr>
          <a:lstStyle/>
          <a:p>
            <a:pPr marL="0" indent="0" algn="r">
              <a:buNone/>
            </a:pPr>
            <a:r>
              <a:rPr lang="fa-IR" sz="3600" dirty="0" smtClean="0">
                <a:cs typeface="B Nazanin" pitchFamily="2" charset="-78"/>
              </a:rPr>
              <a:t>محیط آموزش و پرورش محلی ،محیط بلا واسطه ی شماست.این محیط شامل چیزهایی می شود که مربوط به مدرسه به آن ارائه خدمت می کند.</a:t>
            </a:r>
          </a:p>
          <a:p>
            <a:pPr marL="0" indent="0" algn="r">
              <a:buNone/>
            </a:pPr>
            <a:r>
              <a:rPr lang="fa-IR" sz="3600" dirty="0" smtClean="0">
                <a:cs typeface="B Nazanin" pitchFamily="2" charset="-78"/>
              </a:rPr>
              <a:t>همانگونه که پیش از این گفته شد، شناخت محیط محلی،معلمان را قادر خواهد کرد تا برای محیط مدرسه برنامه ریزی موثر کنند؛به طوری که نه تنها برای دانش آموزان، بلکه برای اولیای ایشان نیز جاذب باشد. </a:t>
            </a:r>
            <a:endParaRPr lang="en-US" sz="3600" dirty="0"/>
          </a:p>
        </p:txBody>
      </p:sp>
    </p:spTree>
    <p:extLst>
      <p:ext uri="{BB962C8B-B14F-4D97-AF65-F5344CB8AC3E}">
        <p14:creationId xmlns:p14="http://schemas.microsoft.com/office/powerpoint/2010/main" val="589010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781050"/>
            <a:ext cx="10192355" cy="5848350"/>
          </a:xfrm>
        </p:spPr>
        <p:txBody>
          <a:bodyPr>
            <a:noAutofit/>
          </a:bodyPr>
          <a:lstStyle/>
          <a:p>
            <a:pPr algn="r"/>
            <a:r>
              <a:rPr lang="fa-IR" sz="3600" dirty="0">
                <a:cs typeface="B Nazanin" pitchFamily="2" charset="-78"/>
              </a:rPr>
              <a:t>مدیر ،تابا لیموف را تنها دو بار در سال می بیند.یک کمیته ی آ.پ. روستایی با نمایندگانی از روسا و اولیا برای اداره ی مدرسه به رئیس کمک می کند.کمک های آن ها شامل پیشنهاد استخدام یا اخراج معلمان،نظارت بر بودجه و نحوه هزینه ی آن،کمک در ساخت و نگهداری مدرسه و کمک برای برگزاری جشن هاست .این کمیته همچنین هماهنگی استفاده های دیگر از امکانات مدرسه را به عهده دارد؛مانند استفاده از مدرسه برای تشکیل جلسات و کمیته.</a:t>
            </a:r>
            <a:endParaRPr lang="en-US" sz="3600" dirty="0"/>
          </a:p>
          <a:p>
            <a:pPr algn="r"/>
            <a:endParaRPr lang="en-US" sz="3600" dirty="0"/>
          </a:p>
        </p:txBody>
      </p:sp>
    </p:spTree>
    <p:extLst>
      <p:ext uri="{BB962C8B-B14F-4D97-AF65-F5344CB8AC3E}">
        <p14:creationId xmlns:p14="http://schemas.microsoft.com/office/powerpoint/2010/main" val="3539595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723900"/>
            <a:ext cx="10306655" cy="5067300"/>
          </a:xfrm>
        </p:spPr>
        <p:txBody>
          <a:bodyPr>
            <a:normAutofit/>
          </a:bodyPr>
          <a:lstStyle/>
          <a:p>
            <a:pPr algn="r"/>
            <a:r>
              <a:rPr lang="fa-IR" sz="4000" dirty="0">
                <a:cs typeface="B Nazanin" pitchFamily="2" charset="-78"/>
              </a:rPr>
              <a:t>شناخت این محیط و نیز استفاده از اولیا یا هر یک از اعضای جامعه به عنوان شخص مرجع،تدریس برنامه ی غیر درسی و همچنین زمینه های برنامه ی درسی مانند مطالعات اجتماعی را تسهیل می کند.</a:t>
            </a:r>
            <a:endParaRPr lang="en-US" sz="4000" dirty="0"/>
          </a:p>
          <a:p>
            <a:pPr algn="r"/>
            <a:endParaRPr lang="en-US" sz="4000" dirty="0"/>
          </a:p>
        </p:txBody>
      </p:sp>
    </p:spTree>
    <p:extLst>
      <p:ext uri="{BB962C8B-B14F-4D97-AF65-F5344CB8AC3E}">
        <p14:creationId xmlns:p14="http://schemas.microsoft.com/office/powerpoint/2010/main" val="3492172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فعالیت 1-5 : سازمان یک مدرسه ؛</a:t>
            </a:r>
            <a:endParaRPr lang="en-US" dirty="0"/>
          </a:p>
        </p:txBody>
      </p:sp>
      <p:sp>
        <p:nvSpPr>
          <p:cNvPr id="3" name="Content Placeholder 2"/>
          <p:cNvSpPr>
            <a:spLocks noGrp="1"/>
          </p:cNvSpPr>
          <p:nvPr>
            <p:ph idx="1"/>
          </p:nvPr>
        </p:nvSpPr>
        <p:spPr>
          <a:xfrm>
            <a:off x="913795" y="1935920"/>
            <a:ext cx="10353761" cy="4274379"/>
          </a:xfrm>
        </p:spPr>
        <p:txBody>
          <a:bodyPr>
            <a:normAutofit/>
          </a:bodyPr>
          <a:lstStyle/>
          <a:p>
            <a:pPr marL="0" indent="0" algn="r">
              <a:buNone/>
            </a:pPr>
            <a:r>
              <a:rPr lang="fa-IR" sz="4000" b="1" dirty="0" smtClean="0">
                <a:cs typeface="B Nazanin" pitchFamily="2" charset="-78"/>
              </a:rPr>
              <a:t>   هدف :</a:t>
            </a:r>
          </a:p>
          <a:p>
            <a:pPr marL="0" indent="0" algn="r">
              <a:buNone/>
            </a:pPr>
            <a:r>
              <a:rPr lang="fa-IR" sz="4000" dirty="0" smtClean="0">
                <a:cs typeface="B Nazanin" pitchFamily="2" charset="-78"/>
              </a:rPr>
              <a:t>این فعالیت شما را با سازمان مدرسه تان آشنا و کمک می کند تا مشخص کنید که چگونه می توانید اطلاعات را  به کار برید تا شما را در کارتان یاری کند.</a:t>
            </a:r>
          </a:p>
          <a:p>
            <a:pPr marL="0" indent="0" algn="r">
              <a:buNone/>
            </a:pPr>
            <a:r>
              <a:rPr lang="fa-IR" sz="4000" b="1" dirty="0" smtClean="0">
                <a:cs typeface="B Nazanin" pitchFamily="2" charset="-78"/>
              </a:rPr>
              <a:t>    سئوال ها :</a:t>
            </a:r>
          </a:p>
        </p:txBody>
      </p:sp>
    </p:spTree>
    <p:extLst>
      <p:ext uri="{BB962C8B-B14F-4D97-AF65-F5344CB8AC3E}">
        <p14:creationId xmlns:p14="http://schemas.microsoft.com/office/powerpoint/2010/main" val="4258543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76250"/>
            <a:ext cx="10211405" cy="5314950"/>
          </a:xfrm>
        </p:spPr>
        <p:txBody>
          <a:bodyPr>
            <a:noAutofit/>
          </a:bodyPr>
          <a:lstStyle/>
          <a:p>
            <a:pPr marL="0" indent="0" algn="r">
              <a:buNone/>
            </a:pPr>
            <a:r>
              <a:rPr lang="fa-IR" sz="4000" dirty="0">
                <a:cs typeface="B Nazanin" pitchFamily="2" charset="-78"/>
              </a:rPr>
              <a:t>1-مدرسه شما چگونه اداره می شود؟ </a:t>
            </a:r>
          </a:p>
          <a:p>
            <a:pPr marL="0" indent="0" algn="r">
              <a:buNone/>
            </a:pPr>
            <a:r>
              <a:rPr lang="fa-IR" sz="4000" dirty="0">
                <a:cs typeface="B Nazanin" pitchFamily="2" charset="-78"/>
              </a:rPr>
              <a:t>2- نقش رئیس مدرسه چیست ؟</a:t>
            </a:r>
          </a:p>
          <a:p>
            <a:pPr marL="0" indent="0" algn="r">
              <a:buNone/>
            </a:pPr>
            <a:r>
              <a:rPr lang="fa-IR" sz="4000" dirty="0">
                <a:cs typeface="B Nazanin" pitchFamily="2" charset="-78"/>
              </a:rPr>
              <a:t>3- چه امکاناتی در مدرسه شما وجود دارد؟</a:t>
            </a:r>
          </a:p>
          <a:p>
            <a:pPr marL="0" indent="0" algn="r">
              <a:buNone/>
            </a:pPr>
            <a:r>
              <a:rPr lang="fa-IR" sz="4000" dirty="0">
                <a:cs typeface="B Nazanin" pitchFamily="2" charset="-78"/>
              </a:rPr>
              <a:t>4- بودجه ها چگونه مدیریت می شوند؟</a:t>
            </a:r>
          </a:p>
          <a:p>
            <a:pPr marL="0" indent="0" algn="r">
              <a:buNone/>
            </a:pPr>
            <a:r>
              <a:rPr lang="fa-IR" sz="4000" dirty="0">
                <a:cs typeface="B Nazanin" pitchFamily="2" charset="-78"/>
              </a:rPr>
              <a:t>5- اسناد چگونه نگهداری می شوند ؟</a:t>
            </a:r>
            <a:endParaRPr lang="en-US" sz="4000" dirty="0"/>
          </a:p>
          <a:p>
            <a:endParaRPr lang="en-US" sz="4000" dirty="0"/>
          </a:p>
        </p:txBody>
      </p:sp>
    </p:spTree>
    <p:extLst>
      <p:ext uri="{BB962C8B-B14F-4D97-AF65-F5344CB8AC3E}">
        <p14:creationId xmlns:p14="http://schemas.microsoft.com/office/powerpoint/2010/main" val="17784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6- قوانین و مقررات چیست؟</a:t>
            </a:r>
          </a:p>
          <a:p>
            <a:pPr marL="0" indent="0" algn="r">
              <a:buNone/>
            </a:pPr>
            <a:r>
              <a:rPr lang="fa-IR" sz="4000" dirty="0" smtClean="0">
                <a:cs typeface="B Nazanin" pitchFamily="2" charset="-78"/>
              </a:rPr>
              <a:t>7- اطلاعات مربوط به سازمان مدرسه،چگونه به شما کمک می کند؟</a:t>
            </a:r>
            <a:endParaRPr lang="en-US" sz="4000" dirty="0"/>
          </a:p>
        </p:txBody>
      </p:sp>
    </p:spTree>
    <p:extLst>
      <p:ext uri="{BB962C8B-B14F-4D97-AF65-F5344CB8AC3E}">
        <p14:creationId xmlns:p14="http://schemas.microsoft.com/office/powerpoint/2010/main" val="633261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dirty="0" smtClean="0"/>
              <a:t>پاسخ های ممکن:</a:t>
            </a:r>
            <a:br>
              <a:rPr lang="fa-IR" sz="4000" dirty="0" smtClean="0"/>
            </a:br>
            <a:r>
              <a:rPr lang="fa-IR" dirty="0" smtClean="0"/>
              <a:t/>
            </a:r>
            <a:br>
              <a:rPr lang="fa-IR" dirty="0" smtClean="0"/>
            </a:br>
            <a:r>
              <a:rPr lang="fa-IR" dirty="0" smtClean="0"/>
              <a:t>اطلاعات در باره محیط ؛</a:t>
            </a:r>
            <a:endParaRPr lang="en-US" dirty="0"/>
          </a:p>
        </p:txBody>
      </p:sp>
      <p:sp>
        <p:nvSpPr>
          <p:cNvPr id="3" name="Content Placeholder 2"/>
          <p:cNvSpPr>
            <a:spLocks noGrp="1"/>
          </p:cNvSpPr>
          <p:nvPr>
            <p:ph idx="1"/>
          </p:nvPr>
        </p:nvSpPr>
        <p:spPr>
          <a:xfrm>
            <a:off x="913795" y="2096064"/>
            <a:ext cx="10353761" cy="4342836"/>
          </a:xfrm>
        </p:spPr>
        <p:txBody>
          <a:bodyPr>
            <a:normAutofit/>
          </a:bodyPr>
          <a:lstStyle/>
          <a:p>
            <a:pPr marL="0" indent="0" algn="r">
              <a:buNone/>
            </a:pPr>
            <a:r>
              <a:rPr lang="fa-IR" sz="3600" dirty="0" smtClean="0">
                <a:cs typeface="B Nazanin" pitchFamily="2" charset="-78"/>
              </a:rPr>
              <a:t>این اطلاعات بر اساس محیط تفاوت خواهد کرد.منبع اصلی درآمد در جامعه مهم است.این منبع ممکن است کشاورزی،معدن و ماهی گیری در مقیاس کوچک وبزرگ باشد. ایا هیچ گونه سازمان اجتماعی وجود دارد؟ این ها ممکن سازمان های شهروندی،سازمان ماهی گیران ، کشاورزان یا سایر تعاونی ها،انجمن اولیا و مربیان،انجمن خانه و مدرسه یا گروه مذهبی باشند</a:t>
            </a:r>
            <a:endParaRPr lang="en-US" sz="3600" b="1" dirty="0"/>
          </a:p>
        </p:txBody>
      </p:sp>
    </p:spTree>
    <p:extLst>
      <p:ext uri="{BB962C8B-B14F-4D97-AF65-F5344CB8AC3E}">
        <p14:creationId xmlns:p14="http://schemas.microsoft.com/office/powerpoint/2010/main" val="21417245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4" y="266700"/>
            <a:ext cx="10382855" cy="5524500"/>
          </a:xfrm>
        </p:spPr>
        <p:txBody>
          <a:bodyPr>
            <a:noAutofit/>
          </a:bodyPr>
          <a:lstStyle/>
          <a:p>
            <a:pPr marL="0" indent="0" algn="r">
              <a:buNone/>
            </a:pPr>
            <a:r>
              <a:rPr lang="fa-IR" sz="3600" dirty="0">
                <a:cs typeface="B Nazanin" pitchFamily="2" charset="-78"/>
              </a:rPr>
              <a:t>. این گروه ها تاچه میزان فعال هستند؟ چه نوع موادی در جامعه وجود دارد؟ آیا فرصت هایی برای فعالیت هایی مانند قدم زدن در طبیعت،بازدید از مکان های مهم طبیعی مانند رودخانه ها،چشمه ها یا تپه ها وجود دارد؟</a:t>
            </a:r>
          </a:p>
          <a:p>
            <a:pPr marL="0" indent="0" algn="r">
              <a:buNone/>
            </a:pPr>
            <a:r>
              <a:rPr lang="fa-IR" sz="3600" dirty="0">
                <a:cs typeface="B Nazanin" pitchFamily="2" charset="-78"/>
              </a:rPr>
              <a:t>فعایت های اصلی فرهنگ چیست؟آیا کارها یا گروه های بخش خصوصی،درجامعه فعال هستند ؟</a:t>
            </a:r>
          </a:p>
          <a:p>
            <a:pPr marL="0" indent="0" algn="r">
              <a:buNone/>
            </a:pPr>
            <a:r>
              <a:rPr lang="fa-IR" sz="3600" dirty="0">
                <a:cs typeface="B Nazanin" pitchFamily="2" charset="-78"/>
              </a:rPr>
              <a:t>این اطلاعات از کدام سازمان دولتی قابل دریافت هستند؟</a:t>
            </a:r>
          </a:p>
          <a:p>
            <a:pPr marL="0" indent="0" algn="r">
              <a:buNone/>
            </a:pPr>
            <a:r>
              <a:rPr lang="fa-IR" sz="3600" dirty="0">
                <a:cs typeface="B Nazanin" pitchFamily="2" charset="-78"/>
              </a:rPr>
              <a:t>   </a:t>
            </a:r>
            <a:endParaRPr lang="en-US" sz="3600" dirty="0"/>
          </a:p>
        </p:txBody>
      </p:sp>
    </p:spTree>
    <p:extLst>
      <p:ext uri="{BB962C8B-B14F-4D97-AF65-F5344CB8AC3E}">
        <p14:creationId xmlns:p14="http://schemas.microsoft.com/office/powerpoint/2010/main" val="415076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dirty="0"/>
              <a:t>این اطلاعات با پاسخ به سئوال های زیر قابل دریافت هستند : </a:t>
            </a:r>
            <a:r>
              <a:rPr lang="en-US" sz="3600" dirty="0"/>
              <a:t/>
            </a:r>
            <a:br>
              <a:rPr lang="en-US" sz="3600" dirty="0"/>
            </a:br>
            <a:endParaRPr lang="en-US" dirty="0"/>
          </a:p>
        </p:txBody>
      </p:sp>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1- آیا همه ی اولیا، عضو انجمن اولیا و مربیان هستند؟</a:t>
            </a:r>
          </a:p>
          <a:p>
            <a:pPr marL="0" indent="0" algn="r">
              <a:buNone/>
            </a:pPr>
            <a:r>
              <a:rPr lang="fa-IR" sz="4000" dirty="0" smtClean="0">
                <a:cs typeface="B Nazanin" pitchFamily="2" charset="-78"/>
              </a:rPr>
              <a:t>2- منابع اطلاعات چیست؟ (بهداشت،کشاورزی و..)</a:t>
            </a:r>
          </a:p>
          <a:p>
            <a:pPr marL="0" indent="0" algn="r">
              <a:buNone/>
            </a:pPr>
            <a:r>
              <a:rPr lang="fa-IR" sz="4000" dirty="0" smtClean="0">
                <a:cs typeface="B Nazanin" pitchFamily="2" charset="-78"/>
              </a:rPr>
              <a:t>مواد مناسب از کجا قابل تاًمین است؟</a:t>
            </a:r>
          </a:p>
        </p:txBody>
      </p:sp>
    </p:spTree>
    <p:extLst>
      <p:ext uri="{BB962C8B-B14F-4D97-AF65-F5344CB8AC3E}">
        <p14:creationId xmlns:p14="http://schemas.microsoft.com/office/powerpoint/2010/main" val="2900562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04800"/>
            <a:ext cx="10211405" cy="5486400"/>
          </a:xfrm>
        </p:spPr>
        <p:txBody>
          <a:bodyPr>
            <a:noAutofit/>
          </a:bodyPr>
          <a:lstStyle/>
          <a:p>
            <a:pPr marL="0" indent="0" algn="r">
              <a:buNone/>
            </a:pPr>
            <a:r>
              <a:rPr lang="fa-IR" sz="3600" dirty="0">
                <a:cs typeface="B Nazanin" pitchFamily="2" charset="-78"/>
              </a:rPr>
              <a:t>4- آیا فروشگاه ها،مرکز منابع و ...وجود دارند؟</a:t>
            </a:r>
          </a:p>
          <a:p>
            <a:pPr marL="0" indent="0" algn="r">
              <a:buNone/>
            </a:pPr>
            <a:r>
              <a:rPr lang="fa-IR" sz="3600" dirty="0">
                <a:cs typeface="B Nazanin" pitchFamily="2" charset="-78"/>
              </a:rPr>
              <a:t>5- آیا اولیا می توانند مواد مرجع را جمع آوری کنند؟مانند جعبه های مقوایی،سنگ ها،رنگ ها و...)</a:t>
            </a:r>
          </a:p>
          <a:p>
            <a:pPr marL="0" indent="0" algn="r">
              <a:buNone/>
            </a:pPr>
            <a:r>
              <a:rPr lang="fa-IR" sz="3600" dirty="0">
                <a:cs typeface="B Nazanin" pitchFamily="2" charset="-78"/>
              </a:rPr>
              <a:t>6- چه کسانی مدیران روستا یا رهبران جامعه هستند؟</a:t>
            </a:r>
          </a:p>
          <a:p>
            <a:pPr marL="0" indent="0" algn="r">
              <a:buNone/>
            </a:pPr>
            <a:r>
              <a:rPr lang="fa-IR" sz="3600" dirty="0">
                <a:cs typeface="B Nazanin" pitchFamily="2" charset="-78"/>
              </a:rPr>
              <a:t>7- سوابق اجتماعی و آموزشی دانش آموزان چیست؟</a:t>
            </a:r>
            <a:endParaRPr lang="en-US" sz="3600" dirty="0"/>
          </a:p>
          <a:p>
            <a:endParaRPr lang="en-US" sz="3600" dirty="0"/>
          </a:p>
        </p:txBody>
      </p:sp>
    </p:spTree>
    <p:extLst>
      <p:ext uri="{BB962C8B-B14F-4D97-AF65-F5344CB8AC3E}">
        <p14:creationId xmlns:p14="http://schemas.microsoft.com/office/powerpoint/2010/main" val="1087208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t>فعالیت2-5 : اطلاعات درباره محیط محلی مدرسه ی شما ؛</a:t>
            </a:r>
            <a:endParaRPr lang="en-US" sz="4000" dirty="0"/>
          </a:p>
        </p:txBody>
      </p:sp>
      <p:sp>
        <p:nvSpPr>
          <p:cNvPr id="3" name="Content Placeholder 2"/>
          <p:cNvSpPr>
            <a:spLocks noGrp="1"/>
          </p:cNvSpPr>
          <p:nvPr>
            <p:ph idx="1"/>
          </p:nvPr>
        </p:nvSpPr>
        <p:spPr>
          <a:xfrm>
            <a:off x="913795" y="2096064"/>
            <a:ext cx="10353761" cy="4761936"/>
          </a:xfrm>
        </p:spPr>
        <p:txBody>
          <a:bodyPr>
            <a:normAutofit/>
          </a:bodyPr>
          <a:lstStyle/>
          <a:p>
            <a:pPr marL="0" indent="0" algn="r">
              <a:buNone/>
            </a:pPr>
            <a:r>
              <a:rPr lang="fa-IR" sz="4000" dirty="0" smtClean="0">
                <a:cs typeface="B Nazanin" pitchFamily="2" charset="-78"/>
              </a:rPr>
              <a:t>         </a:t>
            </a:r>
            <a:r>
              <a:rPr lang="fa-IR" sz="4000" b="1" dirty="0" smtClean="0">
                <a:cs typeface="B Nazanin" pitchFamily="2" charset="-78"/>
              </a:rPr>
              <a:t>هدف :</a:t>
            </a:r>
          </a:p>
          <a:p>
            <a:pPr marL="0" indent="0" algn="r">
              <a:buNone/>
            </a:pPr>
            <a:r>
              <a:rPr lang="fa-IR" sz="4000" dirty="0" smtClean="0">
                <a:cs typeface="B Nazanin" pitchFamily="2" charset="-78"/>
              </a:rPr>
              <a:t>این فعالیت ،شما را با محیط محلی مدرسه تان آشنا و به شما کمک می کند که چگونه از اطلاعات برای کمک به کارتان استفاده کنید.</a:t>
            </a:r>
          </a:p>
          <a:p>
            <a:pPr marL="0" indent="0" algn="r">
              <a:buNone/>
            </a:pPr>
            <a:endParaRPr lang="fa-IR" sz="4000" dirty="0" smtClean="0">
              <a:cs typeface="B Nazanin" pitchFamily="2" charset="-78"/>
            </a:endParaRPr>
          </a:p>
        </p:txBody>
      </p:sp>
    </p:spTree>
    <p:extLst>
      <p:ext uri="{BB962C8B-B14F-4D97-AF65-F5344CB8AC3E}">
        <p14:creationId xmlns:p14="http://schemas.microsoft.com/office/powerpoint/2010/main" val="2006223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096064"/>
            <a:ext cx="10353761" cy="4076136"/>
          </a:xfrm>
        </p:spPr>
        <p:txBody>
          <a:bodyPr>
            <a:noAutofit/>
          </a:bodyPr>
          <a:lstStyle/>
          <a:p>
            <a:pPr marL="0" indent="0" algn="r">
              <a:buNone/>
            </a:pPr>
            <a:r>
              <a:rPr lang="fa-IR" sz="3600" dirty="0">
                <a:cs typeface="B Nazanin" pitchFamily="2" charset="-78"/>
              </a:rPr>
              <a:t> </a:t>
            </a:r>
            <a:r>
              <a:rPr lang="fa-IR" sz="3600" b="1" dirty="0">
                <a:cs typeface="B Nazanin" pitchFamily="2" charset="-78"/>
              </a:rPr>
              <a:t>سئوال ها :</a:t>
            </a:r>
          </a:p>
          <a:p>
            <a:pPr marL="0" indent="0" algn="r">
              <a:buNone/>
            </a:pPr>
            <a:r>
              <a:rPr lang="fa-IR" sz="3600" dirty="0">
                <a:cs typeface="B Nazanin" pitchFamily="2" charset="-78"/>
              </a:rPr>
              <a:t>1- اولیا و مربیان را توصیف کنید.</a:t>
            </a:r>
          </a:p>
          <a:p>
            <a:pPr marL="0" indent="0" algn="r">
              <a:buNone/>
            </a:pPr>
            <a:r>
              <a:rPr lang="fa-IR" sz="3600" dirty="0">
                <a:cs typeface="B Nazanin" pitchFamily="2" charset="-78"/>
              </a:rPr>
              <a:t>2-منابع اضافی اطلاعات برای اداره ی بهتر کلاس کدامند؟</a:t>
            </a:r>
          </a:p>
          <a:p>
            <a:pPr marL="0" indent="0" algn="r">
              <a:buNone/>
            </a:pPr>
            <a:r>
              <a:rPr lang="fa-IR" sz="3600" dirty="0">
                <a:cs typeface="B Nazanin" pitchFamily="2" charset="-78"/>
              </a:rPr>
              <a:t>3 – در کجا می توانید موادی تهیه کنید که وسایل کمکی یاد دهی – یادگیری بسازید؟</a:t>
            </a:r>
            <a:endParaRPr lang="en-US" sz="3600" dirty="0"/>
          </a:p>
        </p:txBody>
      </p:sp>
    </p:spTree>
    <p:extLst>
      <p:ext uri="{BB962C8B-B14F-4D97-AF65-F5344CB8AC3E}">
        <p14:creationId xmlns:p14="http://schemas.microsoft.com/office/powerpoint/2010/main" val="176886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381000"/>
            <a:ext cx="10230455" cy="6286500"/>
          </a:xfrm>
        </p:spPr>
        <p:txBody>
          <a:bodyPr>
            <a:normAutofit/>
          </a:bodyPr>
          <a:lstStyle/>
          <a:p>
            <a:pPr marL="0" indent="0" algn="r">
              <a:buNone/>
            </a:pPr>
            <a:r>
              <a:rPr lang="fa-IR" sz="4000" dirty="0" smtClean="0">
                <a:cs typeface="B Nazanin" pitchFamily="2" charset="-78"/>
              </a:rPr>
              <a:t>معلم ارشد،کلاس های 6 و 7 را تدریس می کند و مسئول تنظیم برنامه مدرسه ، فراهم نمودن مواد آموزشی و نظارت بر کار معلمان است.مدرسه از یک ساختمان با سه کلاس درس تشکیل شده است.یک اتاق برای کلاس های یک اتاق برای کلاس های اول و دوم،یک اتاق برای کلاس های سوم،چهارم و پنجم و یک اتاق برای کلاس های ششم و هفتم. </a:t>
            </a:r>
          </a:p>
        </p:txBody>
      </p:sp>
    </p:spTree>
    <p:extLst>
      <p:ext uri="{BB962C8B-B14F-4D97-AF65-F5344CB8AC3E}">
        <p14:creationId xmlns:p14="http://schemas.microsoft.com/office/powerpoint/2010/main" val="4219315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09550"/>
            <a:ext cx="10401905" cy="6496050"/>
          </a:xfrm>
        </p:spPr>
        <p:txBody>
          <a:bodyPr>
            <a:normAutofit/>
          </a:bodyPr>
          <a:lstStyle/>
          <a:p>
            <a:pPr marL="0" indent="0" algn="r">
              <a:buNone/>
            </a:pPr>
            <a:r>
              <a:rPr lang="fa-IR" sz="3600" dirty="0" smtClean="0">
                <a:cs typeface="B Nazanin" pitchFamily="2" charset="-78"/>
              </a:rPr>
              <a:t>4- فرو شگاه ها و مراکز منابع را مشخص کنید.</a:t>
            </a:r>
          </a:p>
          <a:p>
            <a:pPr marL="0" indent="0" algn="r">
              <a:buNone/>
            </a:pPr>
            <a:r>
              <a:rPr lang="fa-IR" sz="3600" dirty="0" smtClean="0">
                <a:cs typeface="B Nazanin" pitchFamily="2" charset="-78"/>
              </a:rPr>
              <a:t>5- چه موادی در محیط محلی شما می توان یافت؟</a:t>
            </a:r>
          </a:p>
          <a:p>
            <a:pPr marL="0" indent="0" algn="r">
              <a:buNone/>
            </a:pPr>
            <a:r>
              <a:rPr lang="fa-IR" sz="3600" dirty="0" smtClean="0">
                <a:cs typeface="B Nazanin" pitchFamily="2" charset="-78"/>
              </a:rPr>
              <a:t>6- سطوح مدیریت روستا را تعریف کنید.آنان چه کسانی هستند؟آنان چگونه در ارتقای مدرسه مشارکت می کنند؟</a:t>
            </a:r>
          </a:p>
          <a:p>
            <a:pPr marL="0" indent="0" algn="r">
              <a:buNone/>
            </a:pPr>
            <a:r>
              <a:rPr lang="fa-IR" sz="3600" dirty="0" smtClean="0">
                <a:cs typeface="B Nazanin" pitchFamily="2" charset="-78"/>
              </a:rPr>
              <a:t>7- وابق تحصیلی و اجتماعی دانش آموزان را توصیف کنید.</a:t>
            </a:r>
          </a:p>
          <a:p>
            <a:pPr marL="0" indent="0" algn="r">
              <a:buNone/>
            </a:pPr>
            <a:r>
              <a:rPr lang="fa-IR" sz="3600" dirty="0" smtClean="0">
                <a:cs typeface="B Nazanin" pitchFamily="2" charset="-78"/>
              </a:rPr>
              <a:t>8- اطلاعات موجود درباره ی محیط محلی مدرسه شما،چگونه فرصت های تحصیلی را برای دانش آموزان شما افزایش می دهد؟</a:t>
            </a:r>
            <a:endParaRPr lang="en-US" sz="3600" dirty="0"/>
          </a:p>
        </p:txBody>
      </p:sp>
    </p:spTree>
    <p:extLst>
      <p:ext uri="{BB962C8B-B14F-4D97-AF65-F5344CB8AC3E}">
        <p14:creationId xmlns:p14="http://schemas.microsoft.com/office/powerpoint/2010/main" val="3169917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t>پاسخ های ممکن ؛</a:t>
            </a:r>
            <a:endParaRPr lang="en-US" sz="4400" dirty="0"/>
          </a:p>
        </p:txBody>
      </p:sp>
      <p:sp>
        <p:nvSpPr>
          <p:cNvPr id="3" name="Content Placeholder 2"/>
          <p:cNvSpPr>
            <a:spLocks noGrp="1"/>
          </p:cNvSpPr>
          <p:nvPr>
            <p:ph idx="1"/>
          </p:nvPr>
        </p:nvSpPr>
        <p:spPr/>
        <p:txBody>
          <a:bodyPr>
            <a:normAutofit/>
          </a:bodyPr>
          <a:lstStyle/>
          <a:p>
            <a:pPr marL="0" indent="0">
              <a:buNone/>
            </a:pPr>
            <a:r>
              <a:rPr lang="fa-IR" sz="4000" dirty="0" smtClean="0">
                <a:cs typeface="B Nazanin" pitchFamily="2" charset="-78"/>
              </a:rPr>
              <a:t> محدودیت ها و استراتژی های تقویت فعالیت چند پایه؛</a:t>
            </a:r>
            <a:endParaRPr lang="en-US" sz="4000" dirty="0"/>
          </a:p>
        </p:txBody>
      </p:sp>
    </p:spTree>
    <p:extLst>
      <p:ext uri="{BB962C8B-B14F-4D97-AF65-F5344CB8AC3E}">
        <p14:creationId xmlns:p14="http://schemas.microsoft.com/office/powerpoint/2010/main" val="10854012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41058389"/>
              </p:ext>
            </p:extLst>
          </p:nvPr>
        </p:nvGraphicFramePr>
        <p:xfrm>
          <a:off x="914400" y="304800"/>
          <a:ext cx="10191750" cy="5730240"/>
        </p:xfrm>
        <a:graphic>
          <a:graphicData uri="http://schemas.openxmlformats.org/drawingml/2006/table">
            <a:tbl>
              <a:tblPr firstRow="1" bandRow="1">
                <a:tableStyleId>{5C22544A-7EE6-4342-B048-85BDC9FD1C3A}</a:tableStyleId>
              </a:tblPr>
              <a:tblGrid>
                <a:gridCol w="5095875">
                  <a:extLst>
                    <a:ext uri="{9D8B030D-6E8A-4147-A177-3AD203B41FA5}">
                      <a16:colId xmlns:a16="http://schemas.microsoft.com/office/drawing/2014/main" xmlns="" val="296638465"/>
                    </a:ext>
                  </a:extLst>
                </a:gridCol>
                <a:gridCol w="5095875">
                  <a:extLst>
                    <a:ext uri="{9D8B030D-6E8A-4147-A177-3AD203B41FA5}">
                      <a16:colId xmlns:a16="http://schemas.microsoft.com/office/drawing/2014/main" xmlns="" val="2042297426"/>
                    </a:ext>
                  </a:extLst>
                </a:gridCol>
              </a:tblGrid>
              <a:tr h="370840">
                <a:tc>
                  <a:txBody>
                    <a:bodyPr/>
                    <a:lstStyle/>
                    <a:p>
                      <a:pPr algn="ctr"/>
                      <a:r>
                        <a:rPr lang="fa-IR" dirty="0" smtClean="0">
                          <a:cs typeface="B Nazanin" pitchFamily="2" charset="-78"/>
                        </a:rPr>
                        <a:t>ا </a:t>
                      </a:r>
                      <a:r>
                        <a:rPr lang="fa-IR" sz="2800" dirty="0" smtClean="0">
                          <a:cs typeface="B Nazanin" pitchFamily="2" charset="-78"/>
                        </a:rPr>
                        <a:t>ستراتژی ها</a:t>
                      </a:r>
                      <a:endParaRPr lang="en-US" sz="2800" dirty="0"/>
                    </a:p>
                  </a:txBody>
                  <a:tcPr/>
                </a:tc>
                <a:tc>
                  <a:txBody>
                    <a:bodyPr/>
                    <a:lstStyle/>
                    <a:p>
                      <a:pPr algn="ctr"/>
                      <a:r>
                        <a:rPr lang="fa-IR" sz="2800" b="0" dirty="0" smtClean="0">
                          <a:cs typeface="B Nazanin" pitchFamily="2" charset="-78"/>
                        </a:rPr>
                        <a:t>محدودیت ها</a:t>
                      </a:r>
                    </a:p>
                    <a:p>
                      <a:endParaRPr lang="en-US" dirty="0"/>
                    </a:p>
                  </a:txBody>
                  <a:tcPr/>
                </a:tc>
                <a:extLst>
                  <a:ext uri="{0D108BD9-81ED-4DB2-BD59-A6C34878D82A}">
                    <a16:rowId xmlns:a16="http://schemas.microsoft.com/office/drawing/2014/main" xmlns="" val="4142783363"/>
                  </a:ext>
                </a:extLst>
              </a:tr>
              <a:tr h="370840">
                <a:tc>
                  <a:txBody>
                    <a:bodyPr/>
                    <a:lstStyle/>
                    <a:p>
                      <a:pPr marL="0" indent="0" algn="r">
                        <a:buFontTx/>
                        <a:buNone/>
                      </a:pPr>
                      <a:r>
                        <a:rPr lang="fa-IR" baseline="0" dirty="0" smtClean="0">
                          <a:cs typeface="B Nazanin" pitchFamily="2" charset="-78"/>
                        </a:rPr>
                        <a:t>[]  بنا کردن همکاری در سطوح  مختلف،به خصوص بین آموزش و پرورش، توسعه ی بهداشت و اقتصاد.</a:t>
                      </a:r>
                    </a:p>
                    <a:p>
                      <a:pPr marL="0" indent="0" algn="r">
                        <a:buFontTx/>
                        <a:buNone/>
                      </a:pPr>
                      <a:r>
                        <a:rPr lang="fa-IR" baseline="0" dirty="0" smtClean="0">
                          <a:cs typeface="B Nazanin" pitchFamily="2" charset="-78"/>
                        </a:rPr>
                        <a:t>- تربیت معلمان به عنوان انسان های چند مهارتی با توانایی های تقویت شده در ارتقای بهداشت،کشاورزی و تجارب خود.</a:t>
                      </a:r>
                    </a:p>
                    <a:p>
                      <a:pPr marL="0" indent="0" algn="r">
                        <a:buFontTx/>
                        <a:buNone/>
                      </a:pPr>
                      <a:r>
                        <a:rPr lang="fa-IR" baseline="0" dirty="0" smtClean="0">
                          <a:cs typeface="B Nazanin" pitchFamily="2" charset="-78"/>
                        </a:rPr>
                        <a:t>- اطمینان از این که مدرسه امکانات لازم را برای دفع بهداشتی فضولات،آب پاک برای آشامیدن و آب برای شست و شوی دست ها دارد.</a:t>
                      </a:r>
                      <a:endParaRPr lang="en-US" dirty="0"/>
                    </a:p>
                  </a:txBody>
                  <a:tcPr/>
                </a:tc>
                <a:tc>
                  <a:txBody>
                    <a:bodyPr/>
                    <a:lstStyle/>
                    <a:p>
                      <a:pPr algn="r"/>
                      <a:r>
                        <a:rPr lang="fa-IR" dirty="0" smtClean="0">
                          <a:cs typeface="B Nazanin" pitchFamily="2" charset="-78"/>
                        </a:rPr>
                        <a:t>فقر و نبود درهم تنیدگی برنامه های آموزش و پرورسش و بهداشت</a:t>
                      </a:r>
                    </a:p>
                    <a:p>
                      <a:endParaRPr lang="fa-IR" dirty="0" smtClean="0">
                        <a:cs typeface="B Nazanin" pitchFamily="2" charset="-78"/>
                      </a:endParaRPr>
                    </a:p>
                    <a:p>
                      <a:endParaRPr lang="fa-IR" dirty="0" smtClean="0">
                        <a:cs typeface="B Nazanin" pitchFamily="2" charset="-78"/>
                      </a:endParaRPr>
                    </a:p>
                    <a:p>
                      <a:endParaRPr lang="fa-IR" dirty="0" smtClean="0">
                        <a:cs typeface="B Nazanin" pitchFamily="2" charset="-78"/>
                      </a:endParaRPr>
                    </a:p>
                    <a:p>
                      <a:endParaRPr lang="en-US" dirty="0"/>
                    </a:p>
                  </a:txBody>
                  <a:tcPr/>
                </a:tc>
                <a:extLst>
                  <a:ext uri="{0D108BD9-81ED-4DB2-BD59-A6C34878D82A}">
                    <a16:rowId xmlns:a16="http://schemas.microsoft.com/office/drawing/2014/main" xmlns="" val="498142354"/>
                  </a:ext>
                </a:extLst>
              </a:tr>
              <a:tr h="370840">
                <a:tc>
                  <a:txBody>
                    <a:bodyPr/>
                    <a:lstStyle/>
                    <a:p>
                      <a:pPr algn="r"/>
                      <a:r>
                        <a:rPr lang="fa-IR" dirty="0" smtClean="0">
                          <a:solidFill>
                            <a:srgbClr val="FF0000"/>
                          </a:solidFill>
                          <a:cs typeface="B Nazanin" pitchFamily="2" charset="-78"/>
                        </a:rPr>
                        <a:t>[]  یادگیری در محیط واقعی.</a:t>
                      </a:r>
                    </a:p>
                    <a:p>
                      <a:pPr marL="0" indent="0" algn="r">
                        <a:buFontTx/>
                        <a:buNone/>
                      </a:pPr>
                      <a:r>
                        <a:rPr lang="fa-IR" dirty="0" smtClean="0">
                          <a:solidFill>
                            <a:srgbClr val="FF0000"/>
                          </a:solidFill>
                          <a:cs typeface="B Nazanin" pitchFamily="2" charset="-78"/>
                        </a:rPr>
                        <a:t>- فراهم آوردن آموزش برای معلمان.</a:t>
                      </a:r>
                    </a:p>
                    <a:p>
                      <a:pPr marL="0" indent="0" algn="r">
                        <a:buFontTx/>
                        <a:buNone/>
                      </a:pPr>
                      <a:r>
                        <a:rPr lang="fa-IR" dirty="0" smtClean="0">
                          <a:solidFill>
                            <a:srgbClr val="FF0000"/>
                          </a:solidFill>
                          <a:cs typeface="B Nazanin" pitchFamily="2" charset="-78"/>
                        </a:rPr>
                        <a:t>- ایجاد آموزش های عملی بیش تر در محیط واقعی</a:t>
                      </a:r>
                    </a:p>
                    <a:p>
                      <a:pPr marL="0" indent="0" algn="r">
                        <a:buFontTx/>
                        <a:buNone/>
                      </a:pPr>
                      <a:r>
                        <a:rPr lang="fa-IR" dirty="0" smtClean="0">
                          <a:solidFill>
                            <a:srgbClr val="FF0000"/>
                          </a:solidFill>
                          <a:cs typeface="B Nazanin" pitchFamily="2" charset="-78"/>
                        </a:rPr>
                        <a:t>- تشویق معلمان به این که این که یادگیرندگانی فعال،حل کنندگان مسائل و از تجربه گران و نوآوران باشند.</a:t>
                      </a:r>
                      <a:endParaRPr lang="en-US" dirty="0">
                        <a:solidFill>
                          <a:srgbClr val="FF0000"/>
                        </a:solidFill>
                      </a:endParaRPr>
                    </a:p>
                  </a:txBody>
                  <a:tcPr/>
                </a:tc>
                <a:tc>
                  <a:txBody>
                    <a:bodyPr/>
                    <a:lstStyle/>
                    <a:p>
                      <a:endParaRPr lang="fa-IR" dirty="0" smtClean="0">
                        <a:cs typeface="B Nazanin" pitchFamily="2" charset="-78"/>
                      </a:endParaRPr>
                    </a:p>
                    <a:p>
                      <a:pPr algn="r"/>
                      <a:r>
                        <a:rPr lang="fa-IR" dirty="0" smtClean="0">
                          <a:solidFill>
                            <a:srgbClr val="FF0000"/>
                          </a:solidFill>
                          <a:cs typeface="B Nazanin" pitchFamily="2" charset="-78"/>
                        </a:rPr>
                        <a:t>کمبودهای آموزشی مرتبط با موقعیت واقعی آموزشی همه ی تدریس به صورت تئوری بدون هیچ</a:t>
                      </a:r>
                      <a:r>
                        <a:rPr lang="fa-IR" baseline="0" dirty="0" smtClean="0">
                          <a:solidFill>
                            <a:srgbClr val="FF0000"/>
                          </a:solidFill>
                          <a:cs typeface="B Nazanin" pitchFamily="2" charset="-78"/>
                        </a:rPr>
                        <a:t> عمل</a:t>
                      </a:r>
                      <a:endParaRPr lang="fa-IR" dirty="0" smtClean="0">
                        <a:solidFill>
                          <a:srgbClr val="FF0000"/>
                        </a:solidFill>
                        <a:cs typeface="B Nazanin" pitchFamily="2" charset="-78"/>
                      </a:endParaRPr>
                    </a:p>
                    <a:p>
                      <a:endParaRPr lang="fa-IR" dirty="0" smtClean="0">
                        <a:cs typeface="B Nazanin" pitchFamily="2" charset="-78"/>
                      </a:endParaRPr>
                    </a:p>
                    <a:p>
                      <a:endParaRPr lang="en-US" dirty="0"/>
                    </a:p>
                  </a:txBody>
                  <a:tcPr/>
                </a:tc>
                <a:extLst>
                  <a:ext uri="{0D108BD9-81ED-4DB2-BD59-A6C34878D82A}">
                    <a16:rowId xmlns:a16="http://schemas.microsoft.com/office/drawing/2014/main" xmlns="" val="3776788214"/>
                  </a:ext>
                </a:extLst>
              </a:tr>
              <a:tr h="370840">
                <a:tc>
                  <a:txBody>
                    <a:bodyPr/>
                    <a:lstStyle/>
                    <a:p>
                      <a:pPr marL="0" indent="0" algn="r">
                        <a:buFontTx/>
                        <a:buNone/>
                      </a:pPr>
                      <a:r>
                        <a:rPr lang="fa-IR" dirty="0" smtClean="0">
                          <a:cs typeface="B Nazanin" pitchFamily="2" charset="-78"/>
                        </a:rPr>
                        <a:t>[] رسیدگی و حمایت</a:t>
                      </a:r>
                      <a:r>
                        <a:rPr lang="fa-IR" baseline="0" dirty="0" smtClean="0">
                          <a:cs typeface="B Nazanin" pitchFamily="2" charset="-78"/>
                        </a:rPr>
                        <a:t> از دور افتاده ترین معلمان.</a:t>
                      </a:r>
                    </a:p>
                    <a:p>
                      <a:pPr marL="0" indent="0" algn="r">
                        <a:buFontTx/>
                        <a:buNone/>
                      </a:pPr>
                      <a:r>
                        <a:rPr lang="fa-IR" baseline="0" dirty="0" smtClean="0">
                          <a:cs typeface="B Nazanin" pitchFamily="2" charset="-78"/>
                        </a:rPr>
                        <a:t>- ایجاد برنامه ی رشد مداوم برای به کارگیری آن در کار خود و ایجاد تغییرات در آن.</a:t>
                      </a:r>
                    </a:p>
                    <a:p>
                      <a:pPr marL="0" indent="0" algn="r">
                        <a:buFontTx/>
                        <a:buNone/>
                      </a:pPr>
                      <a:r>
                        <a:rPr lang="fa-IR" baseline="0" dirty="0" smtClean="0">
                          <a:cs typeface="B Nazanin" pitchFamily="2" charset="-78"/>
                        </a:rPr>
                        <a:t>- امکان ایجاد مواد آموزشی از راه دور،برای رشد زمینه های کار حرفه ای و برای ارتقای کیفیت های ضمن خدمت.</a:t>
                      </a:r>
                      <a:endParaRPr lang="en-US" dirty="0"/>
                    </a:p>
                  </a:txBody>
                  <a:tcPr/>
                </a:tc>
                <a:tc>
                  <a:txBody>
                    <a:bodyPr/>
                    <a:lstStyle/>
                    <a:p>
                      <a:endParaRPr lang="fa-IR" dirty="0" smtClean="0">
                        <a:cs typeface="B Nazanin" pitchFamily="2" charset="-78"/>
                      </a:endParaRPr>
                    </a:p>
                    <a:p>
                      <a:pPr algn="r"/>
                      <a:r>
                        <a:rPr lang="fa-IR" dirty="0" smtClean="0">
                          <a:cs typeface="B Nazanin" pitchFamily="2" charset="-78"/>
                        </a:rPr>
                        <a:t>معلمان از نظر فردی و حرفه ای در محیطی جدا مانده کار می کنند.</a:t>
                      </a:r>
                    </a:p>
                    <a:p>
                      <a:endParaRPr lang="fa-IR" dirty="0" smtClean="0">
                        <a:cs typeface="B Nazanin" pitchFamily="2" charset="-78"/>
                      </a:endParaRPr>
                    </a:p>
                    <a:p>
                      <a:endParaRPr lang="fa-IR" dirty="0" smtClean="0">
                        <a:cs typeface="B Nazanin" pitchFamily="2" charset="-78"/>
                      </a:endParaRPr>
                    </a:p>
                    <a:p>
                      <a:endParaRPr lang="en-US" dirty="0"/>
                    </a:p>
                  </a:txBody>
                  <a:tcPr/>
                </a:tc>
                <a:extLst>
                  <a:ext uri="{0D108BD9-81ED-4DB2-BD59-A6C34878D82A}">
                    <a16:rowId xmlns:a16="http://schemas.microsoft.com/office/drawing/2014/main" xmlns="" val="1944711770"/>
                  </a:ext>
                </a:extLst>
              </a:tr>
            </a:tbl>
          </a:graphicData>
        </a:graphic>
      </p:graphicFrame>
    </p:spTree>
    <p:extLst>
      <p:ext uri="{BB962C8B-B14F-4D97-AF65-F5344CB8AC3E}">
        <p14:creationId xmlns:p14="http://schemas.microsoft.com/office/powerpoint/2010/main" val="35650901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1564423"/>
              </p:ext>
            </p:extLst>
          </p:nvPr>
        </p:nvGraphicFramePr>
        <p:xfrm>
          <a:off x="2051050" y="186266"/>
          <a:ext cx="8128000" cy="512572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xmlns="" val="2086911706"/>
                    </a:ext>
                  </a:extLst>
                </a:gridCol>
                <a:gridCol w="4064000">
                  <a:extLst>
                    <a:ext uri="{9D8B030D-6E8A-4147-A177-3AD203B41FA5}">
                      <a16:colId xmlns:a16="http://schemas.microsoft.com/office/drawing/2014/main" xmlns="" val="406719802"/>
                    </a:ext>
                  </a:extLst>
                </a:gridCol>
              </a:tblGrid>
              <a:tr h="370840">
                <a:tc>
                  <a:txBody>
                    <a:bodyPr/>
                    <a:lstStyle/>
                    <a:p>
                      <a:r>
                        <a:rPr lang="fa-IR" dirty="0" smtClean="0">
                          <a:cs typeface="B Nazanin" pitchFamily="2" charset="-78"/>
                        </a:rPr>
                        <a:t>استراتژی ها                   </a:t>
                      </a:r>
                      <a:endParaRPr lang="en-US" dirty="0"/>
                    </a:p>
                  </a:txBody>
                  <a:tcPr/>
                </a:tc>
                <a:tc>
                  <a:txBody>
                    <a:bodyPr/>
                    <a:lstStyle/>
                    <a:p>
                      <a:r>
                        <a:rPr lang="fa-IR" dirty="0" smtClean="0">
                          <a:cs typeface="B Nazanin" pitchFamily="2" charset="-78"/>
                        </a:rPr>
                        <a:t>محدودیت ها                 </a:t>
                      </a:r>
                      <a:endParaRPr lang="en-US" dirty="0"/>
                    </a:p>
                  </a:txBody>
                  <a:tcPr/>
                </a:tc>
                <a:extLst>
                  <a:ext uri="{0D108BD9-81ED-4DB2-BD59-A6C34878D82A}">
                    <a16:rowId xmlns:a16="http://schemas.microsoft.com/office/drawing/2014/main" xmlns="" val="3075156568"/>
                  </a:ext>
                </a:extLst>
              </a:tr>
              <a:tr h="370840">
                <a:tc>
                  <a:txBody>
                    <a:bodyPr/>
                    <a:lstStyle/>
                    <a:p>
                      <a:pPr marL="0" indent="0" algn="r">
                        <a:buFontTx/>
                        <a:buNone/>
                      </a:pPr>
                      <a:r>
                        <a:rPr lang="fa-IR" dirty="0" smtClean="0">
                          <a:cs typeface="B Nazanin" pitchFamily="2" charset="-78"/>
                        </a:rPr>
                        <a:t>- ایجاد مدارس دور افتاده با جعبه های منبع برای ساخت ابزارهای آموزشی وبازی های بچه ها.</a:t>
                      </a:r>
                    </a:p>
                    <a:p>
                      <a:pPr marL="0" indent="0" algn="r">
                        <a:buFontTx/>
                        <a:buNone/>
                      </a:pPr>
                      <a:r>
                        <a:rPr lang="fa-IR" dirty="0" smtClean="0">
                          <a:cs typeface="B Nazanin" pitchFamily="2" charset="-78"/>
                        </a:rPr>
                        <a:t>-ایجاد</a:t>
                      </a:r>
                      <a:r>
                        <a:rPr lang="fa-IR" baseline="0" dirty="0" smtClean="0">
                          <a:cs typeface="B Nazanin" pitchFamily="2" charset="-78"/>
                        </a:rPr>
                        <a:t> یک کتابخانه کوچک سیار با کتاب های تصویری و کمدی روزنامه ها.</a:t>
                      </a:r>
                      <a:endParaRPr lang="en-US" dirty="0"/>
                    </a:p>
                  </a:txBody>
                  <a:tcPr/>
                </a:tc>
                <a:tc>
                  <a:txBody>
                    <a:bodyPr/>
                    <a:lstStyle/>
                    <a:p>
                      <a:pPr algn="r"/>
                      <a:r>
                        <a:rPr lang="fa-IR" dirty="0" smtClean="0">
                          <a:cs typeface="B Nazanin" pitchFamily="2" charset="-78"/>
                        </a:rPr>
                        <a:t>نبود محیط تحصیل کرده (با سواد)</a:t>
                      </a:r>
                      <a:r>
                        <a:rPr lang="fa-IR" baseline="0" dirty="0" smtClean="0">
                          <a:cs typeface="B Nazanin" pitchFamily="2" charset="-78"/>
                        </a:rPr>
                        <a:t> برای کمک به یادگیری</a:t>
                      </a:r>
                      <a:endParaRPr lang="fa-IR" dirty="0" smtClean="0">
                        <a:cs typeface="B Nazanin" pitchFamily="2" charset="-78"/>
                      </a:endParaRPr>
                    </a:p>
                    <a:p>
                      <a:pPr algn="r"/>
                      <a:endParaRPr lang="en-US" dirty="0"/>
                    </a:p>
                  </a:txBody>
                  <a:tcPr/>
                </a:tc>
                <a:extLst>
                  <a:ext uri="{0D108BD9-81ED-4DB2-BD59-A6C34878D82A}">
                    <a16:rowId xmlns:a16="http://schemas.microsoft.com/office/drawing/2014/main" xmlns="" val="1685818979"/>
                  </a:ext>
                </a:extLst>
              </a:tr>
              <a:tr h="370840">
                <a:tc>
                  <a:txBody>
                    <a:bodyPr/>
                    <a:lstStyle/>
                    <a:p>
                      <a:pPr algn="r"/>
                      <a:r>
                        <a:rPr lang="fa-IR" dirty="0" smtClean="0">
                          <a:cs typeface="B Nazanin" pitchFamily="2" charset="-78"/>
                        </a:rPr>
                        <a:t>-</a:t>
                      </a:r>
                      <a:r>
                        <a:rPr lang="fa-IR" baseline="0" dirty="0" smtClean="0">
                          <a:cs typeface="B Nazanin" pitchFamily="2" charset="-78"/>
                        </a:rPr>
                        <a:t> کمک به معلمانبرای ایجاد 15 درصد پنجره و تشویق آنان به درگیر کردن اولیا در امور</a:t>
                      </a:r>
                      <a:endParaRPr lang="en-US" dirty="0"/>
                    </a:p>
                  </a:txBody>
                  <a:tcPr/>
                </a:tc>
                <a:tc>
                  <a:txBody>
                    <a:bodyPr/>
                    <a:lstStyle/>
                    <a:p>
                      <a:pPr algn="ctr"/>
                      <a:r>
                        <a:rPr lang="fa-IR" dirty="0" smtClean="0">
                          <a:cs typeface="B Nazanin" pitchFamily="2" charset="-78"/>
                        </a:rPr>
                        <a:t>نبود ارتباط محلی</a:t>
                      </a:r>
                      <a:r>
                        <a:rPr lang="fa-IR" baseline="0" dirty="0" smtClean="0">
                          <a:cs typeface="B Nazanin" pitchFamily="2" charset="-78"/>
                        </a:rPr>
                        <a:t> در برنامه ی درسی</a:t>
                      </a:r>
                      <a:endParaRPr lang="en-US" dirty="0"/>
                    </a:p>
                  </a:txBody>
                  <a:tcPr/>
                </a:tc>
                <a:extLst>
                  <a:ext uri="{0D108BD9-81ED-4DB2-BD59-A6C34878D82A}">
                    <a16:rowId xmlns:a16="http://schemas.microsoft.com/office/drawing/2014/main" xmlns="" val="2324568803"/>
                  </a:ext>
                </a:extLst>
              </a:tr>
              <a:tr h="370840">
                <a:tc>
                  <a:txBody>
                    <a:bodyPr/>
                    <a:lstStyle/>
                    <a:p>
                      <a:pPr marL="0" indent="0" algn="r">
                        <a:buFontTx/>
                        <a:buNone/>
                      </a:pPr>
                      <a:r>
                        <a:rPr lang="fa-IR" dirty="0" smtClean="0">
                          <a:cs typeface="B Nazanin" pitchFamily="2" charset="-78"/>
                        </a:rPr>
                        <a:t>- تجهیز معلمان به قیچی،کاغذ،مداد شمعی و رنگ.</a:t>
                      </a:r>
                    </a:p>
                    <a:p>
                      <a:pPr marL="0" indent="0" algn="r">
                        <a:buFontTx/>
                        <a:buNone/>
                      </a:pPr>
                      <a:r>
                        <a:rPr lang="fa-IR" dirty="0" smtClean="0">
                          <a:cs typeface="B Nazanin" pitchFamily="2" charset="-78"/>
                        </a:rPr>
                        <a:t>- معلمان را آموزش بدهید و آنمان را به ساخت و به کارگیری منابع محلی تشویق کنید.</a:t>
                      </a:r>
                    </a:p>
                    <a:p>
                      <a:pPr marL="0" indent="0" algn="r">
                        <a:buFontTx/>
                        <a:buNone/>
                      </a:pPr>
                      <a:r>
                        <a:rPr lang="fa-IR" dirty="0" smtClean="0">
                          <a:cs typeface="B Nazanin" pitchFamily="2" charset="-78"/>
                        </a:rPr>
                        <a:t>یاد آورشوید</a:t>
                      </a:r>
                      <a:r>
                        <a:rPr lang="fa-IR" baseline="0" dirty="0" smtClean="0">
                          <a:cs typeface="B Nazanin" pitchFamily="2" charset="-78"/>
                        </a:rPr>
                        <a:t> که ابزارهای آموزشی می توانند از موادی مانند:چوب،بطری،سنگ وقوطی ساخته شوند.</a:t>
                      </a:r>
                    </a:p>
                    <a:p>
                      <a:pPr marL="0" indent="0" algn="r">
                        <a:buFontTx/>
                        <a:buNone/>
                      </a:pPr>
                      <a:r>
                        <a:rPr lang="fa-IR" baseline="0" dirty="0" smtClean="0">
                          <a:cs typeface="B Nazanin" pitchFamily="2" charset="-78"/>
                        </a:rPr>
                        <a:t>-یاد آورشوید که منابع انسانی نیز در دسترس اند؛اعم ازکودکان یا بزرگسالان.</a:t>
                      </a:r>
                      <a:endParaRPr lang="en-US" dirty="0"/>
                    </a:p>
                  </a:txBody>
                  <a:tcPr/>
                </a:tc>
                <a:tc>
                  <a:txBody>
                    <a:bodyPr/>
                    <a:lstStyle/>
                    <a:p>
                      <a:pPr algn="r"/>
                      <a:r>
                        <a:rPr lang="fa-IR" dirty="0" smtClean="0">
                          <a:cs typeface="B Nazanin" pitchFamily="2" charset="-78"/>
                        </a:rPr>
                        <a:t>نبود منابع شامل ابزارهای</a:t>
                      </a:r>
                      <a:r>
                        <a:rPr lang="fa-IR" baseline="0" dirty="0" smtClean="0">
                          <a:cs typeface="B Nazanin" pitchFamily="2" charset="-78"/>
                        </a:rPr>
                        <a:t> آموزشی و مواد یادگیری</a:t>
                      </a:r>
                      <a:endParaRPr lang="en-US" dirty="0"/>
                    </a:p>
                  </a:txBody>
                  <a:tcPr/>
                </a:tc>
                <a:extLst>
                  <a:ext uri="{0D108BD9-81ED-4DB2-BD59-A6C34878D82A}">
                    <a16:rowId xmlns:a16="http://schemas.microsoft.com/office/drawing/2014/main" xmlns="" val="1314507577"/>
                  </a:ext>
                </a:extLst>
              </a:tr>
              <a:tr h="370840">
                <a:tc>
                  <a:txBody>
                    <a:bodyPr/>
                    <a:lstStyle/>
                    <a:p>
                      <a:pPr algn="r"/>
                      <a:r>
                        <a:rPr lang="fa-IR" dirty="0" smtClean="0">
                          <a:cs typeface="B Nazanin" pitchFamily="2" charset="-78"/>
                        </a:rPr>
                        <a:t>- مطمئن شوید که</a:t>
                      </a:r>
                      <a:r>
                        <a:rPr lang="fa-IR" baseline="0" dirty="0" smtClean="0">
                          <a:cs typeface="B Nazanin" pitchFamily="2" charset="-78"/>
                        </a:rPr>
                        <a:t> کلاس های درس از یک حداقل شرابط اساسی مانند دیوارها و پشت بام ضد آب برخوردار باشند.</a:t>
                      </a:r>
                      <a:endParaRPr lang="en-US" dirty="0"/>
                    </a:p>
                  </a:txBody>
                  <a:tcPr/>
                </a:tc>
                <a:tc>
                  <a:txBody>
                    <a:bodyPr/>
                    <a:lstStyle/>
                    <a:p>
                      <a:pPr algn="r"/>
                      <a:r>
                        <a:rPr lang="fa-IR" dirty="0" smtClean="0">
                          <a:cs typeface="B Nazanin" pitchFamily="2" charset="-78"/>
                        </a:rPr>
                        <a:t>شرایط</a:t>
                      </a:r>
                      <a:r>
                        <a:rPr lang="fa-IR" baseline="0" dirty="0" smtClean="0">
                          <a:cs typeface="B Nazanin" pitchFamily="2" charset="-78"/>
                        </a:rPr>
                        <a:t> فقیرانه ی کلاس های درس و اندازه ی کوچک برخی از آن ها.</a:t>
                      </a:r>
                      <a:endParaRPr lang="fa-IR" dirty="0" smtClean="0">
                        <a:cs typeface="B Nazanin" pitchFamily="2" charset="-78"/>
                      </a:endParaRPr>
                    </a:p>
                  </a:txBody>
                  <a:tcPr/>
                </a:tc>
                <a:extLst>
                  <a:ext uri="{0D108BD9-81ED-4DB2-BD59-A6C34878D82A}">
                    <a16:rowId xmlns:a16="http://schemas.microsoft.com/office/drawing/2014/main" xmlns="" val="549263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07603598"/>
              </p:ext>
            </p:extLst>
          </p:nvPr>
        </p:nvGraphicFramePr>
        <p:xfrm>
          <a:off x="2035175" y="5357283"/>
          <a:ext cx="8121650" cy="1463040"/>
        </p:xfrm>
        <a:graphic>
          <a:graphicData uri="http://schemas.openxmlformats.org/drawingml/2006/table">
            <a:tbl>
              <a:tblPr/>
              <a:tblGrid>
                <a:gridCol w="8121650">
                  <a:extLst>
                    <a:ext uri="{9D8B030D-6E8A-4147-A177-3AD203B41FA5}">
                      <a16:colId xmlns:a16="http://schemas.microsoft.com/office/drawing/2014/main" xmlns="" val="449683983"/>
                    </a:ext>
                  </a:extLst>
                </a:gridCol>
              </a:tblGrid>
              <a:tr h="876300">
                <a:tc>
                  <a:txBody>
                    <a:bodyPr/>
                    <a:lstStyle/>
                    <a:p>
                      <a:pPr algn="r"/>
                      <a:r>
                        <a:rPr lang="fa-IR" dirty="0" smtClean="0">
                          <a:cs typeface="B Nazanin" pitchFamily="2" charset="-78"/>
                        </a:rPr>
                        <a:t>شرایط بسیار فقیرانه ی کودکانی که در مدارس          - تقویت همکاری با اولیا و پشتیبانی</a:t>
                      </a:r>
                      <a:r>
                        <a:rPr lang="fa-IR" baseline="0" dirty="0" smtClean="0">
                          <a:cs typeface="B Nazanin" pitchFamily="2" charset="-78"/>
                        </a:rPr>
                        <a:t> اضافی،به            </a:t>
                      </a:r>
                      <a:r>
                        <a:rPr lang="fa-IR" baseline="0" dirty="0" smtClean="0">
                          <a:solidFill>
                            <a:schemeClr val="bg1"/>
                          </a:solidFill>
                          <a:cs typeface="B Nazanin" pitchFamily="2" charset="-78"/>
                        </a:rPr>
                        <a:t>ط </a:t>
                      </a:r>
                      <a:r>
                        <a:rPr lang="fa-IR" baseline="0" dirty="0" smtClean="0">
                          <a:cs typeface="B Nazanin" pitchFamily="2" charset="-78"/>
                        </a:rPr>
                        <a:t>                                                            طوری که کودکان در سرما و گرسنگی نبوده و بدون </a:t>
                      </a:r>
                    </a:p>
                    <a:p>
                      <a:pPr algn="r"/>
                      <a:r>
                        <a:rPr lang="fa-IR" baseline="0" dirty="0" smtClean="0">
                          <a:cs typeface="B Nazanin" pitchFamily="2" charset="-78"/>
                        </a:rPr>
                        <a:t>                                                                نظارت و مراقبت نباشند.-ایجاد منابع مالی برای  کم                  </a:t>
                      </a:r>
                      <a:r>
                        <a:rPr lang="fa-IR" baseline="0" dirty="0" smtClean="0">
                          <a:solidFill>
                            <a:schemeClr val="bg1"/>
                          </a:solidFill>
                          <a:cs typeface="B Nazanin" pitchFamily="2" charset="-78"/>
                        </a:rPr>
                        <a:t>ی</a:t>
                      </a:r>
                      <a:r>
                        <a:rPr lang="fa-IR" baseline="0" dirty="0" smtClean="0">
                          <a:cs typeface="B Nazanin" pitchFamily="2" charset="-78"/>
                        </a:rPr>
                        <a:t>                                                                     کمیته ی آ.پ.روستایی .  </a:t>
                      </a:r>
                      <a:endParaRPr lang="fa-IR" dirty="0" smtClean="0">
                        <a:cs typeface="B Nazanin" pitchFamily="2" charset="-78"/>
                      </a:endParaRPr>
                    </a:p>
                    <a:p>
                      <a:pPr algn="r"/>
                      <a:r>
                        <a:rPr lang="fa-IR" dirty="0" smtClean="0">
                          <a:cs typeface="B Nazanin" pitchFamily="2" charset="-78"/>
                        </a:rPr>
                        <a:t>شبانه</a:t>
                      </a:r>
                      <a:r>
                        <a:rPr lang="fa-IR" baseline="0" dirty="0" smtClean="0">
                          <a:cs typeface="B Nazanin" pitchFamily="2" charset="-78"/>
                        </a:rPr>
                        <a:t> روزی زندگی می کنند.</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noFill/>
                      <a:prstDash val="solid"/>
                    </a:lnB>
                  </a:tcPr>
                </a:tc>
                <a:extLst>
                  <a:ext uri="{0D108BD9-81ED-4DB2-BD59-A6C34878D82A}">
                    <a16:rowId xmlns:a16="http://schemas.microsoft.com/office/drawing/2014/main" xmlns="" val="15125337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172110"/>
              </p:ext>
            </p:extLst>
          </p:nvPr>
        </p:nvGraphicFramePr>
        <p:xfrm>
          <a:off x="6115050" y="5905500"/>
          <a:ext cx="208280" cy="876300"/>
        </p:xfrm>
        <a:graphic>
          <a:graphicData uri="http://schemas.openxmlformats.org/drawingml/2006/table">
            <a:tbl>
              <a:tblPr/>
              <a:tblGrid>
                <a:gridCol w="208280">
                  <a:extLst>
                    <a:ext uri="{9D8B030D-6E8A-4147-A177-3AD203B41FA5}">
                      <a16:colId xmlns:a16="http://schemas.microsoft.com/office/drawing/2014/main" xmlns="" val="1410195827"/>
                    </a:ext>
                  </a:extLst>
                </a:gridCol>
              </a:tblGrid>
              <a:tr h="876300">
                <a:tc>
                  <a:txBody>
                    <a:bodyPr/>
                    <a:lstStyle/>
                    <a:p>
                      <a:endParaRPr lang="en-US" dirty="0"/>
                    </a:p>
                  </a:txBody>
                  <a:tcPr>
                    <a:lnL w="12700" cmpd="sng">
                      <a:noFill/>
                      <a:prstDash val="solid"/>
                    </a:lnL>
                    <a:lnR w="12700" cmpd="sng">
                      <a:noFill/>
                      <a:prstDash val="solid"/>
                    </a:lnR>
                    <a:lnT w="12700" cmpd="sng">
                      <a:noFill/>
                      <a:prstDash val="solid"/>
                    </a:lnT>
                    <a:lnB w="12700" cmpd="sng">
                      <a:solidFill>
                        <a:schemeClr val="tx1"/>
                      </a:solidFill>
                      <a:prstDash val="solid"/>
                    </a:lnB>
                  </a:tcPr>
                </a:tc>
                <a:extLst>
                  <a:ext uri="{0D108BD9-81ED-4DB2-BD59-A6C34878D82A}">
                    <a16:rowId xmlns:a16="http://schemas.microsoft.com/office/drawing/2014/main" xmlns="" val="25081364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0022460"/>
              </p:ext>
            </p:extLst>
          </p:nvPr>
        </p:nvGraphicFramePr>
        <p:xfrm>
          <a:off x="6096000" y="719666"/>
          <a:ext cx="208280" cy="6100234"/>
        </p:xfrm>
        <a:graphic>
          <a:graphicData uri="http://schemas.openxmlformats.org/drawingml/2006/table">
            <a:tbl>
              <a:tblPr/>
              <a:tblGrid>
                <a:gridCol w="208280">
                  <a:extLst>
                    <a:ext uri="{9D8B030D-6E8A-4147-A177-3AD203B41FA5}">
                      <a16:colId xmlns:a16="http://schemas.microsoft.com/office/drawing/2014/main" xmlns="" val="518770025"/>
                    </a:ext>
                  </a:extLst>
                </a:gridCol>
              </a:tblGrid>
              <a:tr h="610023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434692726"/>
                  </a:ext>
                </a:extLst>
              </a:tr>
            </a:tbl>
          </a:graphicData>
        </a:graphic>
      </p:graphicFrame>
    </p:spTree>
    <p:extLst>
      <p:ext uri="{BB962C8B-B14F-4D97-AF65-F5344CB8AC3E}">
        <p14:creationId xmlns:p14="http://schemas.microsoft.com/office/powerpoint/2010/main" val="2427121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47651"/>
            <a:ext cx="10353762" cy="1219200"/>
          </a:xfrm>
        </p:spPr>
        <p:txBody>
          <a:bodyPr/>
          <a:lstStyle/>
          <a:p>
            <a:r>
              <a:rPr lang="fa-IR" dirty="0" smtClean="0"/>
              <a:t>خلاصه ؛</a:t>
            </a:r>
            <a:endParaRPr lang="en-US" dirty="0"/>
          </a:p>
        </p:txBody>
      </p:sp>
      <p:sp>
        <p:nvSpPr>
          <p:cNvPr id="3" name="Content Placeholder 2"/>
          <p:cNvSpPr>
            <a:spLocks noGrp="1"/>
          </p:cNvSpPr>
          <p:nvPr>
            <p:ph idx="1"/>
          </p:nvPr>
        </p:nvSpPr>
        <p:spPr>
          <a:xfrm>
            <a:off x="913795" y="1238250"/>
            <a:ext cx="9982805" cy="4552950"/>
          </a:xfrm>
        </p:spPr>
        <p:txBody>
          <a:bodyPr>
            <a:noAutofit/>
          </a:bodyPr>
          <a:lstStyle/>
          <a:p>
            <a:pPr marL="0" indent="0" algn="r">
              <a:buNone/>
            </a:pPr>
            <a:r>
              <a:rPr lang="fa-IR" sz="3600" dirty="0" smtClean="0">
                <a:cs typeface="B Nazanin" pitchFamily="2" charset="-78"/>
              </a:rPr>
              <a:t>در جریان های خارجی متعددی وجود دارند که بر مدارس چند پایه تاًثیر می گذارند.</a:t>
            </a:r>
          </a:p>
          <a:p>
            <a:pPr marL="0" indent="0" algn="r">
              <a:buNone/>
            </a:pPr>
            <a:r>
              <a:rPr lang="fa-IR" sz="3600" dirty="0" smtClean="0">
                <a:cs typeface="B Nazanin" pitchFamily="2" charset="-78"/>
              </a:rPr>
              <a:t>در این فصل ،جریان هایی که به محیط آموزش و پرورش ملی مربوط هستند،آمده است؛ شامل داده های ادارات ملی ،محیط محلی و محیط غیر آموزشی و پرورشی مدرسه از جمله جامعه و محیط های فیزیکی اطراف.</a:t>
            </a:r>
          </a:p>
          <a:p>
            <a:pPr marL="0" indent="0" algn="r">
              <a:buNone/>
            </a:pPr>
            <a:endParaRPr lang="fa-IR" sz="3600" dirty="0" smtClean="0">
              <a:cs typeface="B Nazanin" pitchFamily="2" charset="-78"/>
            </a:endParaRPr>
          </a:p>
        </p:txBody>
      </p:sp>
    </p:spTree>
    <p:extLst>
      <p:ext uri="{BB962C8B-B14F-4D97-AF65-F5344CB8AC3E}">
        <p14:creationId xmlns:p14="http://schemas.microsoft.com/office/powerpoint/2010/main" val="34953829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1951"/>
            <a:ext cx="10353761" cy="1276350"/>
          </a:xfrm>
        </p:spPr>
        <p:txBody>
          <a:bodyPr>
            <a:normAutofit fontScale="90000"/>
          </a:bodyPr>
          <a:lstStyle/>
          <a:p>
            <a:r>
              <a:rPr lang="en-US" dirty="0"/>
              <a:t/>
            </a:r>
            <a:br>
              <a:rPr lang="en-US" dirty="0"/>
            </a:br>
            <a:r>
              <a:rPr lang="fa-IR" sz="4000" dirty="0" smtClean="0"/>
              <a:t>فصل </a:t>
            </a:r>
            <a:r>
              <a:rPr lang="fa-IR" sz="4000" dirty="0"/>
              <a:t>ب</a:t>
            </a:r>
            <a:r>
              <a:rPr lang="fa-IR" sz="4000" dirty="0" smtClean="0"/>
              <a:t>عد؛</a:t>
            </a:r>
            <a:endParaRPr lang="en-US" sz="4000" dirty="0"/>
          </a:p>
        </p:txBody>
      </p:sp>
      <p:sp>
        <p:nvSpPr>
          <p:cNvPr id="3" name="Content Placeholder 2"/>
          <p:cNvSpPr>
            <a:spLocks noGrp="1"/>
          </p:cNvSpPr>
          <p:nvPr>
            <p:ph idx="1"/>
          </p:nvPr>
        </p:nvSpPr>
        <p:spPr>
          <a:xfrm>
            <a:off x="913795" y="2096064"/>
            <a:ext cx="10353761" cy="4419036"/>
          </a:xfrm>
        </p:spPr>
        <p:txBody>
          <a:bodyPr>
            <a:normAutofit/>
          </a:bodyPr>
          <a:lstStyle/>
          <a:p>
            <a:pPr marL="0" indent="0" algn="r">
              <a:buNone/>
            </a:pPr>
            <a:r>
              <a:rPr lang="fa-IR" sz="3600" dirty="0" smtClean="0">
                <a:cs typeface="B Nazanin" pitchFamily="2" charset="-78"/>
              </a:rPr>
              <a:t>جریان برنامه درسی ملی ، بسیار مهم است.معلم چند پایه برای مرتبط کردن برنامه درسی با نیازهای دانش آموزان و پاسخ به انتظارات اعضای جامعه،از جمله اولیا،مسئولیت دارد.</a:t>
            </a:r>
          </a:p>
          <a:p>
            <a:pPr marL="0" indent="0" algn="r">
              <a:buNone/>
            </a:pPr>
            <a:r>
              <a:rPr lang="fa-IR" sz="3600" dirty="0" smtClean="0">
                <a:cs typeface="B Nazanin" pitchFamily="2" charset="-78"/>
              </a:rPr>
              <a:t>در فصل بعد ، مراحلی برای طراحی و هماهنگ سازی برنامه درسی و تهیه ی طرح درس، مورد بحث قرار خواهد گرفت.</a:t>
            </a:r>
          </a:p>
        </p:txBody>
      </p:sp>
    </p:spTree>
    <p:extLst>
      <p:ext uri="{BB962C8B-B14F-4D97-AF65-F5344CB8AC3E}">
        <p14:creationId xmlns:p14="http://schemas.microsoft.com/office/powerpoint/2010/main" val="12180250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fa-IR" sz="6000" dirty="0">
                <a:cs typeface="B Nazanin" pitchFamily="2" charset="-78"/>
              </a:rPr>
              <a:t>با سپاس فراوان از حسن توجه </a:t>
            </a:r>
            <a:r>
              <a:rPr lang="fa-IR" sz="6000" dirty="0" smtClean="0">
                <a:cs typeface="B Nazanin" pitchFamily="2" charset="-78"/>
              </a:rPr>
              <a:t>شماعزیزان هاشمی </a:t>
            </a:r>
            <a:r>
              <a:rPr lang="fa-IR" sz="6000" dirty="0">
                <a:cs typeface="B Nazanin" pitchFamily="2" charset="-78"/>
              </a:rPr>
              <a:t>- فروردین </a:t>
            </a:r>
            <a:r>
              <a:rPr lang="fa-IR" sz="6000" dirty="0" smtClean="0">
                <a:cs typeface="B Nazanin" pitchFamily="2" charset="-78"/>
              </a:rPr>
              <a:t>99</a:t>
            </a:r>
            <a:endParaRPr lang="en-US" sz="6000" dirty="0"/>
          </a:p>
          <a:p>
            <a:pPr marL="0" indent="0" algn="ctr">
              <a:buNone/>
            </a:pPr>
            <a:endParaRPr lang="en-US" sz="6000" dirty="0"/>
          </a:p>
        </p:txBody>
      </p:sp>
    </p:spTree>
    <p:extLst>
      <p:ext uri="{BB962C8B-B14F-4D97-AF65-F5344CB8AC3E}">
        <p14:creationId xmlns:p14="http://schemas.microsoft.com/office/powerpoint/2010/main" val="325347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533400"/>
            <a:ext cx="10249505" cy="5734050"/>
          </a:xfrm>
        </p:spPr>
        <p:txBody>
          <a:bodyPr>
            <a:noAutofit/>
          </a:bodyPr>
          <a:lstStyle/>
          <a:p>
            <a:pPr algn="r"/>
            <a:r>
              <a:rPr lang="fa-IR" sz="4000" dirty="0">
                <a:cs typeface="B Nazanin" pitchFamily="2" charset="-78"/>
              </a:rPr>
              <a:t>هرکلاس شامل یک تخته سیاه ،یک میز،یک صندلی برای معلمان یک صندوق برای گذاشتن مواد آموزشی و کتاب هاست.فقط در کلاس های ششم و هفتم برای دانش آموزان نیمکت وجود دارد. دانش آموزان کلاس های سوم ،چهارم و پنجم روی تخته های چوبی که زیر آن آجر گذاشته شده است ،می نشینند. دانش آموزان کلاس اول و دوم بر روی زمین می نشینند.</a:t>
            </a:r>
          </a:p>
          <a:p>
            <a:pPr algn="r"/>
            <a:endParaRPr lang="en-US" sz="4000" dirty="0"/>
          </a:p>
        </p:txBody>
      </p:sp>
    </p:spTree>
    <p:extLst>
      <p:ext uri="{BB962C8B-B14F-4D97-AF65-F5344CB8AC3E}">
        <p14:creationId xmlns:p14="http://schemas.microsoft.com/office/powerpoint/2010/main" val="4751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257300"/>
            <a:ext cx="10268555" cy="4533900"/>
          </a:xfrm>
        </p:spPr>
        <p:txBody>
          <a:bodyPr>
            <a:noAutofit/>
          </a:bodyPr>
          <a:lstStyle/>
          <a:p>
            <a:pPr marL="0" indent="0" algn="r">
              <a:buNone/>
            </a:pPr>
            <a:r>
              <a:rPr lang="fa-IR" sz="3600" dirty="0">
                <a:cs typeface="B Nazanin" pitchFamily="2" charset="-78"/>
              </a:rPr>
              <a:t>مدرسه یک آشپزخانه ویک زمین فوتبال دارد ؛اما دفتر،انبار و سرویس بهداشتی ندارد.</a:t>
            </a:r>
          </a:p>
          <a:p>
            <a:pPr marL="0" indent="0" algn="r">
              <a:buNone/>
            </a:pPr>
            <a:r>
              <a:rPr lang="fa-IR" sz="3600" dirty="0">
                <a:cs typeface="B Nazanin" pitchFamily="2" charset="-78"/>
              </a:rPr>
              <a:t>همچنین مدرسه تلفن ،برق و آب جاری ندارد.فقط چشمه ای درآن نزدیکی وجود دارد. دانش آموزان شهریه ی مدرسه ،هزینه کتاب و هزینه نگهداری از مدرسه را پرداخت می کنند پول ها توسط رئیس جمع آوری می شود، </a:t>
            </a:r>
            <a:endParaRPr lang="en-US" sz="3600" dirty="0"/>
          </a:p>
          <a:p>
            <a:endParaRPr lang="en-US" sz="3600" dirty="0"/>
          </a:p>
        </p:txBody>
      </p:sp>
    </p:spTree>
    <p:extLst>
      <p:ext uri="{BB962C8B-B14F-4D97-AF65-F5344CB8AC3E}">
        <p14:creationId xmlns:p14="http://schemas.microsoft.com/office/powerpoint/2010/main" val="112237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5" y="2096063"/>
            <a:ext cx="10353761" cy="4550921"/>
          </a:xfrm>
        </p:spPr>
        <p:txBody>
          <a:bodyPr>
            <a:normAutofit/>
          </a:bodyPr>
          <a:lstStyle/>
          <a:p>
            <a:pPr marL="0" indent="0" algn="r">
              <a:buNone/>
            </a:pPr>
            <a:r>
              <a:rPr lang="fa-IR" sz="3600" dirty="0" smtClean="0">
                <a:cs typeface="B Nazanin" pitchFamily="2" charset="-78"/>
              </a:rPr>
              <a:t>اما مدیر آن ها را نگهداری می کند تا هنگام درخواست دفتر مدرسه ،پول را در اختیارشان  بگذارد. اسناد مربوط به حضور روزانه و تست های سه ماهه،در طول سال توسط هر معلم نگهداری می شود و در پایان سال به رئیس تحویل داده می شود تا در محلی امن نگهداری شود.خلاصه ای از ثبت نام در پایان هر سال به وزارت آموزش و پرورش ارسال می شود.</a:t>
            </a:r>
          </a:p>
          <a:p>
            <a:pPr marL="0" indent="0" algn="r">
              <a:buNone/>
            </a:pPr>
            <a:endParaRPr lang="en-US" sz="3600" dirty="0"/>
          </a:p>
        </p:txBody>
      </p:sp>
    </p:spTree>
    <p:extLst>
      <p:ext uri="{BB962C8B-B14F-4D97-AF65-F5344CB8AC3E}">
        <p14:creationId xmlns:p14="http://schemas.microsoft.com/office/powerpoint/2010/main" val="999828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TotalTime>
  <Words>4108</Words>
  <Application>Microsoft Office PowerPoint</Application>
  <PresentationFormat>Custom</PresentationFormat>
  <Paragraphs>199</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فصل 5: محیط آموزشی:</vt:lpstr>
      <vt:lpstr>PowerPoint Presentation</vt:lpstr>
      <vt:lpstr>نمونه شماره 1-5 : سازمان یک مدرسه ابتدایی</vt:lpstr>
      <vt:lpstr>PowerPoint Presentation</vt:lpstr>
      <vt:lpstr>PowerPoint Presentation</vt:lpstr>
      <vt:lpstr>PowerPoint Presentation</vt:lpstr>
      <vt:lpstr>PowerPoint Presentation</vt:lpstr>
      <vt:lpstr>PowerPoint Presentation</vt:lpstr>
      <vt:lpstr>PowerPoint Presentation</vt:lpstr>
      <vt:lpstr> نمونه ی 2-5 :اطلاعات در مورد محیط محلی: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انتظارات آموزش و پرورش؛ </vt:lpstr>
      <vt:lpstr>PowerPoint Presentation</vt:lpstr>
      <vt:lpstr>محیط اطراف ؛ </vt:lpstr>
      <vt:lpstr>PowerPoint Presentation</vt:lpstr>
      <vt:lpstr>محیط ملی آموزش و پرورش؛</vt:lpstr>
      <vt:lpstr>PowerPoint Presentation</vt:lpstr>
      <vt:lpstr>اهداف آموزش و پرورش :</vt:lpstr>
      <vt:lpstr>PowerPoint Presentation</vt:lpstr>
      <vt:lpstr>PowerPoint Presentation</vt:lpstr>
      <vt:lpstr>اهداف و اولویت ها :</vt:lpstr>
      <vt:lpstr>PowerPoint Presentation</vt:lpstr>
      <vt:lpstr>برنامه درسی و نیازها ؛</vt:lpstr>
      <vt:lpstr>تاًمین بودجه ؛</vt:lpstr>
      <vt:lpstr>PowerPoint Presentation</vt:lpstr>
      <vt:lpstr>آموزش :</vt:lpstr>
      <vt:lpstr>تفاوت جنسیتی و سایر تفاوت ها ؛</vt:lpstr>
      <vt:lpstr>PowerPoint Presentation</vt:lpstr>
      <vt:lpstr>ساختار و نقش مسئولان ملی؛  وزارت آ.پ. یا مسئول ملی:</vt:lpstr>
      <vt:lpstr>PowerPoint Presentation</vt:lpstr>
      <vt:lpstr>بازرسی (سطح منطقه یا استان )</vt:lpstr>
      <vt:lpstr>تعدیل برنامه ی درسی ملی ؛</vt:lpstr>
      <vt:lpstr>PowerPoint Presentation</vt:lpstr>
      <vt:lpstr>PowerPoint Presentation</vt:lpstr>
      <vt:lpstr>PowerPoint Presentation</vt:lpstr>
      <vt:lpstr>امتحانات ملی ؛</vt:lpstr>
      <vt:lpstr>پرورش حرفه ای معلمان چند پایه؛</vt:lpstr>
      <vt:lpstr>مراکز تربیت معلم و برنامه های آن ها ؛</vt:lpstr>
      <vt:lpstr>دوره های ضمن خدمت ؛</vt:lpstr>
      <vt:lpstr>پشتیبانی فرد و مدرسه ؛</vt:lpstr>
      <vt:lpstr>تولید مواد آموزشی ؛</vt:lpstr>
      <vt:lpstr>محیط آموزش و پرورش محلی ؛</vt:lpstr>
      <vt:lpstr>PowerPoint Presentation</vt:lpstr>
      <vt:lpstr>فعالیت 1-5 : سازمان یک مدرسه ؛</vt:lpstr>
      <vt:lpstr>PowerPoint Presentation</vt:lpstr>
      <vt:lpstr>PowerPoint Presentation</vt:lpstr>
      <vt:lpstr>پاسخ های ممکن:  اطلاعات در باره محیط ؛</vt:lpstr>
      <vt:lpstr>PowerPoint Presentation</vt:lpstr>
      <vt:lpstr>این اطلاعات با پاسخ به سئوال های زیر قابل دریافت هستند :  </vt:lpstr>
      <vt:lpstr>PowerPoint Presentation</vt:lpstr>
      <vt:lpstr>فعالیت2-5 : اطلاعات درباره محیط محلی مدرسه ی شما ؛</vt:lpstr>
      <vt:lpstr>PowerPoint Presentation</vt:lpstr>
      <vt:lpstr>PowerPoint Presentation</vt:lpstr>
      <vt:lpstr>پاسخ های ممکن ؛</vt:lpstr>
      <vt:lpstr>PowerPoint Presentation</vt:lpstr>
      <vt:lpstr>PowerPoint Presentation</vt:lpstr>
      <vt:lpstr>خلاصه ؛</vt:lpstr>
      <vt:lpstr> فصل بعد؛</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LaptopEvi</cp:lastModifiedBy>
  <cp:revision>75</cp:revision>
  <dcterms:created xsi:type="dcterms:W3CDTF">2019-03-28T17:42:27Z</dcterms:created>
  <dcterms:modified xsi:type="dcterms:W3CDTF">2020-04-12T16:47:12Z</dcterms:modified>
</cp:coreProperties>
</file>