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56" r:id="rId3"/>
    <p:sldId id="257" r:id="rId4"/>
    <p:sldId id="258" r:id="rId5"/>
    <p:sldId id="264" r:id="rId6"/>
    <p:sldId id="259" r:id="rId7"/>
    <p:sldId id="260" r:id="rId8"/>
    <p:sldId id="261" r:id="rId9"/>
    <p:sldId id="262" r:id="rId10"/>
    <p:sldId id="263" r:id="rId11"/>
    <p:sldId id="265" r:id="rId12"/>
    <p:sldId id="266" r:id="rId13"/>
    <p:sldId id="267" r:id="rId14"/>
    <p:sldId id="272" r:id="rId15"/>
    <p:sldId id="268"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01" r:id="rId38"/>
    <p:sldId id="300" r:id="rId39"/>
    <p:sldId id="291" r:id="rId40"/>
    <p:sldId id="292" r:id="rId41"/>
    <p:sldId id="302" r:id="rId42"/>
    <p:sldId id="293" r:id="rId43"/>
    <p:sldId id="303" r:id="rId44"/>
    <p:sldId id="294" r:id="rId45"/>
    <p:sldId id="304" r:id="rId46"/>
    <p:sldId id="295" r:id="rId47"/>
    <p:sldId id="296" r:id="rId48"/>
    <p:sldId id="305" r:id="rId49"/>
    <p:sldId id="306" r:id="rId50"/>
    <p:sldId id="297" r:id="rId51"/>
    <p:sldId id="307" r:id="rId52"/>
    <p:sldId id="298" r:id="rId53"/>
    <p:sldId id="308" r:id="rId54"/>
    <p:sldId id="299"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35"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E5079E-5673-4AD5-8A27-FDF9A2C5B44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1500273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5079E-5673-4AD5-8A27-FDF9A2C5B44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200725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5079E-5673-4AD5-8A27-FDF9A2C5B44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229065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E5079E-5673-4AD5-8A27-FDF9A2C5B44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160841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E5079E-5673-4AD5-8A27-FDF9A2C5B44B}"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117863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E5079E-5673-4AD5-8A27-FDF9A2C5B44B}"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158426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E5079E-5673-4AD5-8A27-FDF9A2C5B44B}"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332931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E5079E-5673-4AD5-8A27-FDF9A2C5B44B}"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2103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5079E-5673-4AD5-8A27-FDF9A2C5B44B}"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87607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E5079E-5673-4AD5-8A27-FDF9A2C5B44B}"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155449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8E5079E-5673-4AD5-8A27-FDF9A2C5B44B}"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EC05B-5D71-4C5F-9931-C8BD8B1A355C}" type="slidenum">
              <a:rPr lang="en-US" smtClean="0"/>
              <a:t>‹#›</a:t>
            </a:fld>
            <a:endParaRPr lang="en-US"/>
          </a:p>
        </p:txBody>
      </p:sp>
    </p:spTree>
    <p:extLst>
      <p:ext uri="{BB962C8B-B14F-4D97-AF65-F5344CB8AC3E}">
        <p14:creationId xmlns:p14="http://schemas.microsoft.com/office/powerpoint/2010/main" val="415327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5079E-5673-4AD5-8A27-FDF9A2C5B44B}" type="datetimeFigureOut">
              <a:rPr lang="en-US" smtClean="0"/>
              <a:t>4/12/2020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EC05B-5D71-4C5F-9931-C8BD8B1A355C}" type="slidenum">
              <a:rPr lang="en-US" smtClean="0"/>
              <a:t>‹#›</a:t>
            </a:fld>
            <a:endParaRPr lang="en-US"/>
          </a:p>
        </p:txBody>
      </p:sp>
    </p:spTree>
    <p:extLst>
      <p:ext uri="{BB962C8B-B14F-4D97-AF65-F5344CB8AC3E}">
        <p14:creationId xmlns:p14="http://schemas.microsoft.com/office/powerpoint/2010/main" val="1501674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988" y="307975"/>
            <a:ext cx="8077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191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fa-IR" sz="9600" dirty="0" smtClean="0">
                <a:solidFill>
                  <a:srgbClr val="FF0000"/>
                </a:solidFill>
                <a:cs typeface="B Nazanin" pitchFamily="2" charset="-78"/>
              </a:rPr>
              <a:t>فصل 2</a:t>
            </a:r>
          </a:p>
          <a:p>
            <a:pPr marL="0" indent="0" algn="ctr">
              <a:buNone/>
            </a:pPr>
            <a:r>
              <a:rPr lang="fa-IR" sz="9600" dirty="0" smtClean="0">
                <a:solidFill>
                  <a:srgbClr val="FF0000"/>
                </a:solidFill>
                <a:cs typeface="B Nazanin" pitchFamily="2" charset="-78"/>
              </a:rPr>
              <a:t>چالش های کلاس های چند پایه؛</a:t>
            </a:r>
            <a:endParaRPr lang="en-US" sz="9600" dirty="0">
              <a:solidFill>
                <a:srgbClr val="FF0000"/>
              </a:solidFill>
            </a:endParaRPr>
          </a:p>
        </p:txBody>
      </p:sp>
    </p:spTree>
    <p:extLst>
      <p:ext uri="{BB962C8B-B14F-4D97-AF65-F5344CB8AC3E}">
        <p14:creationId xmlns:p14="http://schemas.microsoft.com/office/powerpoint/2010/main" val="395771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9302"/>
            <a:ext cx="10426430" cy="5437661"/>
          </a:xfrm>
        </p:spPr>
        <p:txBody>
          <a:bodyPr>
            <a:normAutofit lnSpcReduction="10000"/>
          </a:bodyPr>
          <a:lstStyle/>
          <a:p>
            <a:pPr marL="0" indent="0" algn="ctr">
              <a:buNone/>
            </a:pPr>
            <a:r>
              <a:rPr lang="fa-IR" sz="7200" b="1" dirty="0" smtClean="0">
                <a:cs typeface="B Nazanin" pitchFamily="2" charset="-78"/>
              </a:rPr>
              <a:t>محتوا؛</a:t>
            </a:r>
          </a:p>
          <a:p>
            <a:pPr marL="0" indent="0" algn="ctr">
              <a:buNone/>
            </a:pPr>
            <a:endParaRPr lang="fa-IR" sz="3200" dirty="0" smtClean="0">
              <a:cs typeface="B Nazanin" pitchFamily="2" charset="-78"/>
            </a:endParaRPr>
          </a:p>
          <a:p>
            <a:pPr marL="0" indent="0" algn="r">
              <a:buNone/>
            </a:pPr>
            <a:r>
              <a:rPr lang="fa-IR" sz="3200" dirty="0" smtClean="0">
                <a:cs typeface="B Nazanin" pitchFamily="2" charset="-78"/>
              </a:rPr>
              <a:t>نمونه 2-1:</a:t>
            </a:r>
          </a:p>
          <a:p>
            <a:pPr marL="0" indent="0" algn="r">
              <a:buNone/>
            </a:pPr>
            <a:r>
              <a:rPr lang="fa-IR" sz="3200" dirty="0">
                <a:cs typeface="B Nazanin" pitchFamily="2" charset="-78"/>
              </a:rPr>
              <a:t>-</a:t>
            </a:r>
            <a:r>
              <a:rPr lang="fa-IR" sz="3200" dirty="0" smtClean="0">
                <a:cs typeface="B Nazanin" pitchFamily="2" charset="-78"/>
              </a:rPr>
              <a:t>کاهش جمعیت موجب تشکیل کلاس های چند پایه می شود.</a:t>
            </a:r>
          </a:p>
          <a:p>
            <a:pPr marL="0" indent="0" algn="r">
              <a:buNone/>
            </a:pPr>
            <a:r>
              <a:rPr lang="fa-IR" sz="3200" dirty="0" smtClean="0">
                <a:cs typeface="B Nazanin" pitchFamily="2" charset="-78"/>
              </a:rPr>
              <a:t>-مزایا</a:t>
            </a:r>
          </a:p>
          <a:p>
            <a:pPr marL="0" indent="0" algn="r">
              <a:buNone/>
            </a:pPr>
            <a:r>
              <a:rPr lang="fa-IR" sz="3200" dirty="0" smtClean="0">
                <a:cs typeface="B Nazanin" pitchFamily="2" charset="-78"/>
              </a:rPr>
              <a:t>-آمادگی ها</a:t>
            </a:r>
          </a:p>
          <a:p>
            <a:pPr marL="0" indent="0" algn="r">
              <a:buNone/>
            </a:pPr>
            <a:r>
              <a:rPr lang="fa-IR" sz="3200" dirty="0" smtClean="0">
                <a:cs typeface="B Nazanin" pitchFamily="2" charset="-78"/>
              </a:rPr>
              <a:t>-چند مهارتی</a:t>
            </a:r>
          </a:p>
          <a:p>
            <a:pPr marL="0" indent="0" algn="r">
              <a:buNone/>
            </a:pPr>
            <a:r>
              <a:rPr lang="fa-IR" sz="3200" dirty="0" smtClean="0">
                <a:cs typeface="B Nazanin" pitchFamily="2" charset="-78"/>
              </a:rPr>
              <a:t>-چند استعدادی</a:t>
            </a:r>
          </a:p>
          <a:p>
            <a:pPr marL="0" indent="0" algn="r">
              <a:buNone/>
            </a:pPr>
            <a:r>
              <a:rPr lang="fa-IR" sz="3200" dirty="0" smtClean="0">
                <a:cs typeface="B Nazanin" pitchFamily="2" charset="-78"/>
              </a:rPr>
              <a:t>-عملکرد و نقش معلم چند پایه</a:t>
            </a:r>
          </a:p>
          <a:p>
            <a:pPr algn="r">
              <a:buFontTx/>
              <a:buChar char="-"/>
            </a:pPr>
            <a:endParaRPr lang="fa-IR" sz="3200" dirty="0" smtClean="0">
              <a:cs typeface="B Nazanin" pitchFamily="2" charset="-78"/>
            </a:endParaRPr>
          </a:p>
        </p:txBody>
      </p:sp>
    </p:spTree>
    <p:extLst>
      <p:ext uri="{BB962C8B-B14F-4D97-AF65-F5344CB8AC3E}">
        <p14:creationId xmlns:p14="http://schemas.microsoft.com/office/powerpoint/2010/main" val="355507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t>نمونه 2-1</a:t>
            </a:r>
            <a:endParaRPr lang="en-US" b="1" dirty="0"/>
          </a:p>
        </p:txBody>
      </p:sp>
      <p:sp>
        <p:nvSpPr>
          <p:cNvPr id="3" name="Content Placeholder 2"/>
          <p:cNvSpPr>
            <a:spLocks noGrp="1"/>
          </p:cNvSpPr>
          <p:nvPr>
            <p:ph idx="1"/>
          </p:nvPr>
        </p:nvSpPr>
        <p:spPr/>
        <p:txBody>
          <a:bodyPr>
            <a:normAutofit/>
          </a:bodyPr>
          <a:lstStyle/>
          <a:p>
            <a:pPr marL="0" indent="0" algn="r">
              <a:buNone/>
            </a:pPr>
            <a:r>
              <a:rPr lang="fa-IR" sz="4000" dirty="0" smtClean="0">
                <a:solidFill>
                  <a:srgbClr val="FF0000"/>
                </a:solidFill>
                <a:cs typeface="B Nazanin" pitchFamily="2" charset="-78"/>
              </a:rPr>
              <a:t>- کاهش جمعیت موجب تشکیل کلاس های چندپایه می شود؛</a:t>
            </a:r>
          </a:p>
          <a:p>
            <a:pPr marL="0" indent="0" algn="r">
              <a:buNone/>
            </a:pPr>
            <a:r>
              <a:rPr lang="fa-IR" sz="4000" dirty="0" smtClean="0">
                <a:cs typeface="B Nazanin" pitchFamily="2" charset="-78"/>
              </a:rPr>
              <a:t>در دهه 60 دردهکده ی ماهیگیرپورت رویان جاماییکامدرسه دولتی برای همه سنین و تحت پوشش قراردادن600 دانش آموزساخته شد.</a:t>
            </a:r>
          </a:p>
          <a:p>
            <a:pPr marL="0" indent="0" algn="r">
              <a:buNone/>
            </a:pPr>
            <a:r>
              <a:rPr lang="fa-IR" sz="4000" dirty="0" smtClean="0">
                <a:cs typeface="B Nazanin" pitchFamily="2" charset="-78"/>
              </a:rPr>
              <a:t>درطول چهل سال گذشته ،به خاطر مرگ و میر،مهاجرت و همچنین پراکنده شدن در سایربخش های جزیره،به طور چشمگیری کاهش یافته است.</a:t>
            </a:r>
          </a:p>
        </p:txBody>
      </p:sp>
    </p:spTree>
    <p:extLst>
      <p:ext uri="{BB962C8B-B14F-4D97-AF65-F5344CB8AC3E}">
        <p14:creationId xmlns:p14="http://schemas.microsoft.com/office/powerpoint/2010/main" val="2438707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4204"/>
            <a:ext cx="10718260" cy="5612759"/>
          </a:xfrm>
        </p:spPr>
        <p:txBody>
          <a:bodyPr>
            <a:normAutofit/>
          </a:bodyPr>
          <a:lstStyle/>
          <a:p>
            <a:pPr marL="0" indent="0" algn="just" rtl="1">
              <a:buNone/>
            </a:pPr>
            <a:r>
              <a:rPr lang="fa-IR" sz="4400" dirty="0" smtClean="0">
                <a:cs typeface="B Nazanin" pitchFamily="2" charset="-78"/>
              </a:rPr>
              <a:t>به علاوه بسیاری از اولیا ترجیح می دهند که فرزندانشان رابه مدارس آمادگی درشهر کینگ استون که تقریباً نزدیک محل کارشان است بفرستند.؛از این رو،تعدادثبت نام کنندگان در مدرسه،تقریباًبه 160 نفر کاهش یافت.با این کاهش جمعیت ونیز محدودیت درتعدادمعلمان،کلاس بندی دانش آموزان به این صورت در هم ادغام شد :</a:t>
            </a:r>
          </a:p>
          <a:p>
            <a:pPr marL="0" indent="0" algn="just" rtl="1">
              <a:buNone/>
            </a:pPr>
            <a:r>
              <a:rPr lang="fa-IR" sz="4400" dirty="0" smtClean="0">
                <a:cs typeface="B Nazanin" pitchFamily="2" charset="-78"/>
              </a:rPr>
              <a:t>پایه های اول ودوم—پایه های سوم چهارم—پایه های پنجم و ششم– پایه های هفتم ،هشتم و نهم.</a:t>
            </a:r>
          </a:p>
          <a:p>
            <a:pPr marL="0" indent="0" algn="r">
              <a:buNone/>
            </a:pPr>
            <a:endParaRPr lang="en-US" dirty="0"/>
          </a:p>
        </p:txBody>
      </p:sp>
    </p:spTree>
    <p:extLst>
      <p:ext uri="{BB962C8B-B14F-4D97-AF65-F5344CB8AC3E}">
        <p14:creationId xmlns:p14="http://schemas.microsoft.com/office/powerpoint/2010/main" val="602995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r">
              <a:buNone/>
            </a:pPr>
            <a:r>
              <a:rPr lang="fa-IR" sz="4000" dirty="0">
                <a:cs typeface="B Nazanin" pitchFamily="2" charset="-78"/>
              </a:rPr>
              <a:t>بیشتر معلمان از مناطق دیگری جذب شدند؛از این </a:t>
            </a:r>
            <a:r>
              <a:rPr lang="fa-IR" sz="4000" dirty="0" smtClean="0">
                <a:cs typeface="B Nazanin" pitchFamily="2" charset="-78"/>
              </a:rPr>
              <a:t>رو،با </a:t>
            </a:r>
            <a:r>
              <a:rPr lang="fa-IR" sz="4000" dirty="0">
                <a:cs typeface="B Nazanin" pitchFamily="2" charset="-78"/>
              </a:rPr>
              <a:t>جامعه و رسوم </a:t>
            </a:r>
            <a:r>
              <a:rPr lang="fa-IR" sz="4000" dirty="0" smtClean="0">
                <a:cs typeface="B Nazanin" pitchFamily="2" charset="-78"/>
              </a:rPr>
              <a:t>آن </a:t>
            </a:r>
            <a:r>
              <a:rPr lang="fa-IR" sz="4000" dirty="0">
                <a:cs typeface="B Nazanin" pitchFamily="2" charset="-78"/>
              </a:rPr>
              <a:t>آشنا نبودند</a:t>
            </a:r>
            <a:r>
              <a:rPr lang="fa-IR" sz="4000" dirty="0" smtClean="0">
                <a:cs typeface="B Nazanin" pitchFamily="2" charset="-78"/>
              </a:rPr>
              <a:t>.</a:t>
            </a:r>
            <a:endParaRPr lang="en-US" sz="4000" dirty="0" smtClean="0"/>
          </a:p>
          <a:p>
            <a:pPr marL="0" indent="0" algn="r">
              <a:buNone/>
            </a:pPr>
            <a:r>
              <a:rPr lang="fa-IR" sz="4000" dirty="0" smtClean="0">
                <a:cs typeface="B Nazanin" pitchFamily="2" charset="-78"/>
              </a:rPr>
              <a:t>معلمان </a:t>
            </a:r>
            <a:r>
              <a:rPr lang="fa-IR" sz="4000" dirty="0">
                <a:cs typeface="B Nazanin" pitchFamily="2" charset="-78"/>
              </a:rPr>
              <a:t>وظیفه تدریس کلاس های چند پایه رابر عهده داشتند؛ در حالی که هیچ گونه آموزشی برای انجام این مسئولیت ندیده بودند.آنان مجبور بودند این مهارت ها را در محیط کارو توسط </a:t>
            </a:r>
            <a:r>
              <a:rPr lang="fa-IR" sz="4000" dirty="0" smtClean="0">
                <a:cs typeface="B Nazanin" pitchFamily="2" charset="-78"/>
              </a:rPr>
              <a:t>بخشی از </a:t>
            </a:r>
            <a:r>
              <a:rPr lang="fa-IR" sz="4000" dirty="0">
                <a:cs typeface="B Nazanin" pitchFamily="2" charset="-78"/>
              </a:rPr>
              <a:t>وزارت آموزش و پرورش که مسئول پروژه کلاس های چند پایه بود ،به دست آورند.</a:t>
            </a:r>
          </a:p>
          <a:p>
            <a:pPr marL="0" indent="0" algn="r">
              <a:buNone/>
            </a:pPr>
            <a:r>
              <a:rPr lang="en-US" dirty="0" smtClean="0"/>
              <a:t> </a:t>
            </a:r>
            <a:endParaRPr lang="fa-IR" dirty="0">
              <a:cs typeface="B Nazanin" pitchFamily="2" charset="-78"/>
            </a:endParaRPr>
          </a:p>
          <a:p>
            <a:pPr algn="r"/>
            <a:endParaRPr lang="en-US" dirty="0"/>
          </a:p>
        </p:txBody>
      </p:sp>
    </p:spTree>
    <p:extLst>
      <p:ext uri="{BB962C8B-B14F-4D97-AF65-F5344CB8AC3E}">
        <p14:creationId xmlns:p14="http://schemas.microsoft.com/office/powerpoint/2010/main" val="2663760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4749"/>
            <a:ext cx="10465340" cy="5632214"/>
          </a:xfrm>
        </p:spPr>
        <p:txBody>
          <a:bodyPr>
            <a:normAutofit/>
          </a:bodyPr>
          <a:lstStyle/>
          <a:p>
            <a:pPr marL="0" indent="0" algn="r">
              <a:buNone/>
            </a:pPr>
            <a:r>
              <a:rPr lang="fa-IR" sz="3600" dirty="0" smtClean="0">
                <a:cs typeface="B Nazanin" pitchFamily="2" charset="-78"/>
              </a:rPr>
              <a:t>همچنین مدیریت فعال مدرسه،مشارکت با بخش خصوصی و سازمان های اجتماعی را برای ارتقای محیط یادگیری سازماندهی کرد.</a:t>
            </a:r>
          </a:p>
          <a:p>
            <a:pPr marL="0" indent="0" algn="r">
              <a:buNone/>
            </a:pPr>
            <a:r>
              <a:rPr lang="fa-IR" sz="3600" dirty="0" smtClean="0">
                <a:cs typeface="B Nazanin" pitchFamily="2" charset="-78"/>
              </a:rPr>
              <a:t>سرپرستی مدیریت منطقه پورت رویال با همکاری مدرسه،پروژه ای را با یکی از نمایندگی های محلی برای راه اندازی یک آزمایشگاه رایانه ای انجام داد تا دانش آموزان و سایر افراد جامعه از آن استفاده کنند.</a:t>
            </a:r>
            <a:endParaRPr lang="en-US" sz="3600" dirty="0"/>
          </a:p>
        </p:txBody>
      </p:sp>
    </p:spTree>
    <p:extLst>
      <p:ext uri="{BB962C8B-B14F-4D97-AF65-F5344CB8AC3E}">
        <p14:creationId xmlns:p14="http://schemas.microsoft.com/office/powerpoint/2010/main" val="667623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8000" dirty="0" smtClean="0">
                <a:solidFill>
                  <a:srgbClr val="FF0000"/>
                </a:solidFill>
              </a:rPr>
              <a:t>چند وجهی بودن معلم چند پایه ؛</a:t>
            </a:r>
            <a:endParaRPr lang="en-US" sz="8000"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fa-IR" sz="4000" b="1" dirty="0" smtClean="0">
                <a:cs typeface="B Nazanin" pitchFamily="2" charset="-78"/>
              </a:rPr>
              <a:t>مزایا؛</a:t>
            </a:r>
          </a:p>
          <a:p>
            <a:pPr marL="0" indent="0" algn="r">
              <a:buNone/>
            </a:pPr>
            <a:r>
              <a:rPr lang="fa-IR" sz="4000" dirty="0" smtClean="0">
                <a:cs typeface="B Nazanin" pitchFamily="2" charset="-78"/>
              </a:rPr>
              <a:t>برای فهم کامل چالش های کلاس های چند پایه،مشخص کردن مزایا ی بالقوهی این مدارس مفیداست و این که یک معلم متوسط آموزش دیده یا بدون آموزش،چگونه باید ابتدا برای شناخت مزایا وسپس پیروی از آن ها آماده شود.</a:t>
            </a:r>
          </a:p>
          <a:p>
            <a:pPr marL="0" indent="0" algn="r">
              <a:buNone/>
            </a:pPr>
            <a:r>
              <a:rPr lang="fa-IR" sz="4000" dirty="0" smtClean="0">
                <a:cs typeface="B Nazanin" pitchFamily="2" charset="-78"/>
              </a:rPr>
              <a:t>پژوهش های انجام شده در مورد اثربخشی تدریس کلاس های چند پایه،حاکی از این است </a:t>
            </a:r>
            <a:r>
              <a:rPr lang="fa-IR" sz="4000" dirty="0" smtClean="0">
                <a:solidFill>
                  <a:srgbClr val="FF0000"/>
                </a:solidFill>
                <a:cs typeface="B Nazanin" pitchFamily="2" charset="-78"/>
              </a:rPr>
              <a:t>که،اگر کار خوب انجام شود،دانش آموزان به نتایج برابر یا گاهی بهتر از کلاس های تک پایه به دست می آورند.</a:t>
            </a:r>
            <a:endParaRPr lang="en-US" sz="4000" dirty="0">
              <a:solidFill>
                <a:srgbClr val="FF0000"/>
              </a:solidFill>
            </a:endParaRPr>
          </a:p>
        </p:txBody>
      </p:sp>
    </p:spTree>
    <p:extLst>
      <p:ext uri="{BB962C8B-B14F-4D97-AF65-F5344CB8AC3E}">
        <p14:creationId xmlns:p14="http://schemas.microsoft.com/office/powerpoint/2010/main" val="629548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80936"/>
            <a:ext cx="10562617" cy="5496027"/>
          </a:xfrm>
        </p:spPr>
        <p:txBody>
          <a:bodyPr/>
          <a:lstStyle/>
          <a:p>
            <a:pPr marL="0" indent="0" algn="r">
              <a:buNone/>
            </a:pPr>
            <a:r>
              <a:rPr lang="fa-IR" sz="3600" dirty="0" smtClean="0">
                <a:cs typeface="B Nazanin" pitchFamily="2" charset="-78"/>
              </a:rPr>
              <a:t>(از نظر رشد شناختی ،علمی ،عملکرد بیرونی)</a:t>
            </a:r>
          </a:p>
          <a:p>
            <a:pPr marL="0" indent="0" algn="r">
              <a:buNone/>
            </a:pPr>
            <a:r>
              <a:rPr lang="fa-IR" sz="3600" dirty="0" smtClean="0">
                <a:cs typeface="B Nazanin" pitchFamily="2" charset="-78"/>
              </a:rPr>
              <a:t>وقتی شیوه تدریس کلاس های چند پایه درنظر گرفته شود،دانش آموزان می توانند در بین گروه دانش آموزان </a:t>
            </a:r>
            <a:r>
              <a:rPr lang="fa-IR" sz="3600" dirty="0" smtClean="0">
                <a:solidFill>
                  <a:srgbClr val="FF0000"/>
                </a:solidFill>
                <a:cs typeface="B Nazanin" pitchFamily="2" charset="-78"/>
              </a:rPr>
              <a:t>باعملکرد بالا </a:t>
            </a:r>
            <a:r>
              <a:rPr lang="fa-IR" sz="3600" dirty="0" smtClean="0">
                <a:cs typeface="B Nazanin" pitchFamily="2" charset="-78"/>
              </a:rPr>
              <a:t>قرار گیرند. با وجود چالش های بسیار برای کلاس های چند پایه،اما مزایای بسیاری نیز در آن ها وجود دارد.</a:t>
            </a:r>
          </a:p>
          <a:p>
            <a:pPr marL="0" indent="0" algn="r">
              <a:buNone/>
            </a:pPr>
            <a:r>
              <a:rPr lang="fa-IR" sz="3600" dirty="0" smtClean="0">
                <a:cs typeface="B Nazanin" pitchFamily="2" charset="-78"/>
              </a:rPr>
              <a:t>معلمانی که در چنین محیطی کار می کنند،</a:t>
            </a:r>
            <a:r>
              <a:rPr lang="fa-IR" sz="3600" dirty="0" smtClean="0">
                <a:solidFill>
                  <a:srgbClr val="FF0000"/>
                </a:solidFill>
                <a:cs typeface="B Nazanin" pitchFamily="2" charset="-78"/>
              </a:rPr>
              <a:t>شانس</a:t>
            </a:r>
            <a:r>
              <a:rPr lang="fa-IR" sz="3600" dirty="0" smtClean="0">
                <a:cs typeface="B Nazanin" pitchFamily="2" charset="-78"/>
              </a:rPr>
              <a:t> آن را دارند که </a:t>
            </a:r>
            <a:r>
              <a:rPr lang="fa-IR" sz="3600" dirty="0" smtClean="0">
                <a:solidFill>
                  <a:srgbClr val="FF0000"/>
                </a:solidFill>
                <a:cs typeface="B Nazanin" pitchFamily="2" charset="-78"/>
              </a:rPr>
              <a:t>موضوعات مختلف اجتماعی را که به فرایندهای توسعه کمک می کنند</a:t>
            </a:r>
            <a:r>
              <a:rPr lang="fa-IR" sz="3600" dirty="0" smtClean="0">
                <a:cs typeface="B Nazanin" pitchFamily="2" charset="-78"/>
              </a:rPr>
              <a:t>، نه تنها به دانش آموزان،بلکه به اولیای ایشان آموزش دهند؛موضوعاتی مانند :</a:t>
            </a:r>
          </a:p>
          <a:p>
            <a:pPr marL="0" indent="0" algn="r">
              <a:buNone/>
            </a:pPr>
            <a:endParaRPr lang="en-US" dirty="0"/>
          </a:p>
        </p:txBody>
      </p:sp>
    </p:spTree>
    <p:extLst>
      <p:ext uri="{BB962C8B-B14F-4D97-AF65-F5344CB8AC3E}">
        <p14:creationId xmlns:p14="http://schemas.microsoft.com/office/powerpoint/2010/main" val="1174124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8757"/>
            <a:ext cx="10640438" cy="5418206"/>
          </a:xfrm>
        </p:spPr>
        <p:txBody>
          <a:bodyPr/>
          <a:lstStyle/>
          <a:p>
            <a:pPr marL="0" indent="0" algn="r">
              <a:buNone/>
            </a:pPr>
            <a:r>
              <a:rPr lang="fa-IR" b="1" dirty="0" smtClean="0">
                <a:cs typeface="B Nazanin" pitchFamily="2" charset="-78"/>
              </a:rPr>
              <a:t>   </a:t>
            </a:r>
            <a:r>
              <a:rPr lang="fa-IR" dirty="0">
                <a:cs typeface="B Nazanin" pitchFamily="2" charset="-78"/>
              </a:rPr>
              <a:t>1- ارتقای سلامتی و بهداشت؛</a:t>
            </a:r>
          </a:p>
          <a:p>
            <a:pPr marL="0" indent="0" algn="r">
              <a:buNone/>
            </a:pPr>
            <a:r>
              <a:rPr lang="fa-IR" dirty="0">
                <a:cs typeface="B Nazanin" pitchFamily="2" charset="-78"/>
              </a:rPr>
              <a:t> </a:t>
            </a:r>
            <a:r>
              <a:rPr lang="fa-IR" dirty="0" smtClean="0">
                <a:cs typeface="B Nazanin" pitchFamily="2" charset="-78"/>
              </a:rPr>
              <a:t>  2- </a:t>
            </a:r>
            <a:r>
              <a:rPr lang="fa-IR" dirty="0">
                <a:cs typeface="B Nazanin" pitchFamily="2" charset="-78"/>
              </a:rPr>
              <a:t>کشاورزی؛</a:t>
            </a:r>
          </a:p>
          <a:p>
            <a:pPr marL="0" indent="0" algn="r">
              <a:buNone/>
            </a:pPr>
            <a:r>
              <a:rPr lang="fa-IR" dirty="0" smtClean="0">
                <a:cs typeface="B Nazanin" pitchFamily="2" charset="-78"/>
              </a:rPr>
              <a:t>3 - تجارت </a:t>
            </a:r>
            <a:r>
              <a:rPr lang="fa-IR" dirty="0">
                <a:cs typeface="B Nazanin" pitchFamily="2" charset="-78"/>
              </a:rPr>
              <a:t>کوچک ؛</a:t>
            </a:r>
          </a:p>
          <a:p>
            <a:pPr marL="0" indent="0" algn="r">
              <a:buNone/>
            </a:pPr>
            <a:r>
              <a:rPr lang="fa-IR" dirty="0">
                <a:cs typeface="B Nazanin" pitchFamily="2" charset="-78"/>
              </a:rPr>
              <a:t>     </a:t>
            </a:r>
            <a:r>
              <a:rPr lang="fa-IR" b="1" dirty="0">
                <a:cs typeface="B Nazanin" pitchFamily="2" charset="-78"/>
              </a:rPr>
              <a:t>سایر مزایایی که در مطالعات آمده است عبارتند </a:t>
            </a:r>
            <a:r>
              <a:rPr lang="fa-IR" b="1" dirty="0" smtClean="0">
                <a:cs typeface="B Nazanin" pitchFamily="2" charset="-78"/>
              </a:rPr>
              <a:t>از:</a:t>
            </a:r>
          </a:p>
          <a:p>
            <a:pPr marL="0" indent="0" algn="r">
              <a:buNone/>
            </a:pPr>
            <a:r>
              <a:rPr lang="fa-IR" dirty="0" smtClean="0">
                <a:cs typeface="B Nazanin" pitchFamily="2" charset="-78"/>
              </a:rPr>
              <a:t>- پایین بودن نرخ ثبت نام دانش آموزان به معلم؛</a:t>
            </a:r>
          </a:p>
          <a:p>
            <a:pPr marL="0" indent="0" algn="r">
              <a:buNone/>
            </a:pPr>
            <a:r>
              <a:rPr lang="fa-IR" dirty="0" smtClean="0">
                <a:cs typeface="B Nazanin" pitchFamily="2" charset="-78"/>
              </a:rPr>
              <a:t>- فرصتی برای هرچه فردی کردن آموزش؛</a:t>
            </a:r>
          </a:p>
          <a:p>
            <a:pPr marL="0" indent="0" algn="r">
              <a:buNone/>
            </a:pPr>
            <a:r>
              <a:rPr lang="fa-IR" dirty="0" smtClean="0">
                <a:cs typeface="B Nazanin" pitchFamily="2" charset="-78"/>
              </a:rPr>
              <a:t>- فرصتی برای ایجاد و تقویت حس رهبری،تعاون و مهارت های مدیریت دانش آموزان؛</a:t>
            </a:r>
          </a:p>
        </p:txBody>
      </p:sp>
    </p:spTree>
    <p:extLst>
      <p:ext uri="{BB962C8B-B14F-4D97-AF65-F5344CB8AC3E}">
        <p14:creationId xmlns:p14="http://schemas.microsoft.com/office/powerpoint/2010/main" val="3130502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2026"/>
            <a:ext cx="10426430" cy="5534937"/>
          </a:xfrm>
        </p:spPr>
        <p:txBody>
          <a:bodyPr>
            <a:normAutofit lnSpcReduction="10000"/>
          </a:bodyPr>
          <a:lstStyle/>
          <a:p>
            <a:pPr marL="0" indent="0" algn="ctr">
              <a:buNone/>
            </a:pPr>
            <a:r>
              <a:rPr lang="fa-IR" b="1" dirty="0" smtClean="0">
                <a:cs typeface="B Nazanin" pitchFamily="2" charset="-78"/>
              </a:rPr>
              <a:t>آمادگی :  </a:t>
            </a:r>
          </a:p>
          <a:p>
            <a:pPr marL="0" indent="0" algn="r">
              <a:buNone/>
            </a:pPr>
            <a:r>
              <a:rPr lang="fa-IR" dirty="0" smtClean="0">
                <a:cs typeface="B Nazanin" pitchFamily="2" charset="-78"/>
              </a:rPr>
              <a:t>گاهی معلم پیش از حضور در محل خدمت خود،نمیداند که در یک کلاس چند پایه تدریس خواهد کرد.</a:t>
            </a:r>
          </a:p>
          <a:p>
            <a:pPr marL="0" indent="0" algn="r">
              <a:buNone/>
            </a:pPr>
            <a:r>
              <a:rPr lang="fa-IR" dirty="0" smtClean="0">
                <a:cs typeface="B Nazanin" pitchFamily="2" charset="-78"/>
              </a:rPr>
              <a:t>مهارت های مورد نیاز برای مدیریت دانش آموزان و تدریس در یک محیط چند پایه،معمولاًدر مراکز تربیت معلم تدریس </a:t>
            </a:r>
            <a:r>
              <a:rPr lang="fa-IR" u="sng" dirty="0" smtClean="0">
                <a:cs typeface="B Nazanin" pitchFamily="2" charset="-78"/>
              </a:rPr>
              <a:t>نمی شود.</a:t>
            </a:r>
            <a:r>
              <a:rPr lang="fa-IR" dirty="0" smtClean="0">
                <a:cs typeface="B Nazanin" pitchFamily="2" charset="-78"/>
              </a:rPr>
              <a:t>همچنین معلمان </a:t>
            </a:r>
            <a:r>
              <a:rPr lang="fa-IR" dirty="0" smtClean="0">
                <a:solidFill>
                  <a:srgbClr val="FF0000"/>
                </a:solidFill>
                <a:cs typeface="B Nazanin" pitchFamily="2" charset="-78"/>
              </a:rPr>
              <a:t>فاقد پشتیبانی </a:t>
            </a:r>
            <a:r>
              <a:rPr lang="fa-IR" dirty="0" smtClean="0">
                <a:cs typeface="B Nazanin" pitchFamily="2" charset="-78"/>
              </a:rPr>
              <a:t>های مورد نیاز برای برخوردخلاق و همراه با انگیزه ،برای استفاده از منابع موجود هستند.</a:t>
            </a:r>
          </a:p>
          <a:p>
            <a:pPr marL="0" indent="0" algn="r">
              <a:buNone/>
            </a:pPr>
            <a:endParaRPr lang="fa-IR" dirty="0" smtClean="0">
              <a:cs typeface="B Nazanin" pitchFamily="2" charset="-78"/>
            </a:endParaRPr>
          </a:p>
          <a:p>
            <a:pPr marL="0" indent="0" algn="r">
              <a:buNone/>
            </a:pPr>
            <a:r>
              <a:rPr lang="fa-IR" dirty="0" smtClean="0">
                <a:cs typeface="B Nazanin" pitchFamily="2" charset="-78"/>
              </a:rPr>
              <a:t>                  </a:t>
            </a:r>
            <a:r>
              <a:rPr lang="fa-IR" sz="3200" b="1" dirty="0" smtClean="0">
                <a:cs typeface="B Nazanin" pitchFamily="2" charset="-78"/>
              </a:rPr>
              <a:t>چند مهارتی :   </a:t>
            </a:r>
          </a:p>
          <a:p>
            <a:pPr marL="0" indent="0" algn="r">
              <a:buNone/>
            </a:pPr>
            <a:r>
              <a:rPr lang="fa-IR" sz="3200" dirty="0" smtClean="0">
                <a:cs typeface="B Nazanin" pitchFamily="2" charset="-78"/>
              </a:rPr>
              <a:t>در محیط چند پایه،اتنظار می رود که معلمی بداند و بتواند به طور موًثر موضوعات مختلف را در پایه های مختلف تدریس کند؛برای مثال معلمی که مسئولیت پایه های اول،دوم وسوم را بر عهده دارد،باید موضوعات زیر را بداند دارد :</a:t>
            </a:r>
          </a:p>
          <a:p>
            <a:pPr marL="0" indent="0" algn="r">
              <a:buNone/>
            </a:pPr>
            <a:r>
              <a:rPr lang="fa-IR" sz="3200" dirty="0" smtClean="0">
                <a:cs typeface="B Nazanin" pitchFamily="2" charset="-78"/>
              </a:rPr>
              <a:t>[] علوم پایه های اول-دوم وسوم</a:t>
            </a:r>
            <a:endParaRPr lang="en-US" sz="3200" dirty="0"/>
          </a:p>
        </p:txBody>
      </p:sp>
    </p:spTree>
    <p:extLst>
      <p:ext uri="{BB962C8B-B14F-4D97-AF65-F5344CB8AC3E}">
        <p14:creationId xmlns:p14="http://schemas.microsoft.com/office/powerpoint/2010/main" val="1222011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9600" dirty="0" smtClean="0"/>
              <a:t>بسم الله الرحمن الرحیم</a:t>
            </a:r>
            <a:endParaRPr lang="en-US" sz="9600" dirty="0"/>
          </a:p>
        </p:txBody>
      </p:sp>
    </p:spTree>
    <p:extLst>
      <p:ext uri="{BB962C8B-B14F-4D97-AF65-F5344CB8AC3E}">
        <p14:creationId xmlns:p14="http://schemas.microsoft.com/office/powerpoint/2010/main" val="860691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83660"/>
            <a:ext cx="10562617" cy="5593303"/>
          </a:xfrm>
        </p:spPr>
        <p:txBody>
          <a:bodyPr>
            <a:normAutofit/>
          </a:bodyPr>
          <a:lstStyle/>
          <a:p>
            <a:pPr marL="0" indent="0" algn="r">
              <a:buNone/>
            </a:pPr>
            <a:r>
              <a:rPr lang="fa-IR" dirty="0" smtClean="0">
                <a:cs typeface="B Nazanin" pitchFamily="2" charset="-78"/>
              </a:rPr>
              <a:t>[] ریاضیات پایه های ؛اول-دوم وسوم</a:t>
            </a:r>
          </a:p>
          <a:p>
            <a:pPr marL="0" indent="0" algn="r">
              <a:buNone/>
            </a:pPr>
            <a:r>
              <a:rPr lang="fa-IR" dirty="0" smtClean="0">
                <a:cs typeface="B Nazanin" pitchFamily="2" charset="-78"/>
              </a:rPr>
              <a:t>[] زبان آموزی در پایه های ؛اول –دوم و سوم</a:t>
            </a:r>
          </a:p>
          <a:p>
            <a:pPr marL="0" indent="0" algn="r">
              <a:buNone/>
            </a:pPr>
            <a:r>
              <a:rPr lang="fa-IR" dirty="0" smtClean="0">
                <a:cs typeface="B Nazanin" pitchFamily="2" charset="-78"/>
              </a:rPr>
              <a:t>انتظار می رودمعلم علاوه بر پاسخگویی به موضوعات خاص موجود در برنامه درسی معمولی مدرسه ،مجموعه ای از توانایی ها و مهارت ها را نیز دارا باشد.</a:t>
            </a:r>
          </a:p>
          <a:p>
            <a:pPr marL="0" indent="0" algn="r">
              <a:buNone/>
            </a:pPr>
            <a:r>
              <a:rPr lang="fa-IR" dirty="0" smtClean="0">
                <a:cs typeface="B Nazanin" pitchFamily="2" charset="-78"/>
              </a:rPr>
              <a:t>      - </a:t>
            </a:r>
            <a:r>
              <a:rPr lang="fa-IR" b="1" dirty="0" smtClean="0">
                <a:cs typeface="B Nazanin" pitchFamily="2" charset="-78"/>
              </a:rPr>
              <a:t>برخی از این مهارت ها عبارتند از :</a:t>
            </a:r>
          </a:p>
          <a:p>
            <a:pPr marL="0" indent="0" algn="r">
              <a:buNone/>
            </a:pPr>
            <a:r>
              <a:rPr lang="fa-IR" dirty="0" smtClean="0">
                <a:cs typeface="B Nazanin" pitchFamily="2" charset="-78"/>
              </a:rPr>
              <a:t>[] پژوهش</a:t>
            </a:r>
          </a:p>
          <a:p>
            <a:pPr marL="0" indent="0" algn="r">
              <a:buNone/>
            </a:pPr>
            <a:r>
              <a:rPr lang="fa-IR" dirty="0" smtClean="0">
                <a:cs typeface="B Nazanin" pitchFamily="2" charset="-78"/>
              </a:rPr>
              <a:t>[] نظارت</a:t>
            </a:r>
          </a:p>
          <a:p>
            <a:pPr marL="0" indent="0" algn="r">
              <a:buNone/>
            </a:pPr>
            <a:r>
              <a:rPr lang="fa-IR" dirty="0" smtClean="0">
                <a:cs typeface="B Nazanin" pitchFamily="2" charset="-78"/>
              </a:rPr>
              <a:t>[] برنامه ریزی</a:t>
            </a:r>
          </a:p>
          <a:p>
            <a:pPr marL="0" indent="0" algn="r">
              <a:buNone/>
            </a:pPr>
            <a:r>
              <a:rPr lang="fa-IR" dirty="0" smtClean="0">
                <a:cs typeface="B Nazanin" pitchFamily="2" charset="-78"/>
              </a:rPr>
              <a:t>[] سازماندهی</a:t>
            </a:r>
          </a:p>
          <a:p>
            <a:pPr marL="0" indent="0" algn="r">
              <a:buNone/>
            </a:pPr>
            <a:r>
              <a:rPr lang="fa-IR" dirty="0" smtClean="0">
                <a:cs typeface="B Nazanin" pitchFamily="2" charset="-78"/>
              </a:rPr>
              <a:t>[] تسهیل گری</a:t>
            </a:r>
          </a:p>
          <a:p>
            <a:pPr marL="0" indent="0" algn="r">
              <a:buNone/>
            </a:pPr>
            <a:r>
              <a:rPr lang="fa-IR" dirty="0" smtClean="0">
                <a:cs typeface="B Nazanin" pitchFamily="2" charset="-78"/>
              </a:rPr>
              <a:t>[]مدیریت – انگیزش – ارزشیابی و..</a:t>
            </a:r>
          </a:p>
          <a:p>
            <a:pPr marL="0" indent="0" algn="r">
              <a:buNone/>
            </a:pPr>
            <a:endParaRPr lang="en-US" dirty="0"/>
          </a:p>
        </p:txBody>
      </p:sp>
    </p:spTree>
    <p:extLst>
      <p:ext uri="{BB962C8B-B14F-4D97-AF65-F5344CB8AC3E}">
        <p14:creationId xmlns:p14="http://schemas.microsoft.com/office/powerpoint/2010/main" val="35679055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1119" y="385931"/>
            <a:ext cx="10515600" cy="4351338"/>
          </a:xfrm>
        </p:spPr>
        <p:txBody>
          <a:bodyPr/>
          <a:lstStyle/>
          <a:p>
            <a:pPr marL="0" indent="0" algn="ctr">
              <a:buNone/>
            </a:pPr>
            <a:r>
              <a:rPr lang="fa-IR" b="1" dirty="0" smtClean="0">
                <a:cs typeface="B Nazanin" pitchFamily="2" charset="-78"/>
              </a:rPr>
              <a:t>عملکرد و نقش معلمان چند پایه ؛</a:t>
            </a:r>
          </a:p>
          <a:p>
            <a:pPr marL="0" indent="0" algn="r">
              <a:buNone/>
            </a:pPr>
            <a:r>
              <a:rPr lang="fa-IR" dirty="0" smtClean="0">
                <a:cs typeface="B Nazanin" pitchFamily="2" charset="-78"/>
              </a:rPr>
              <a:t>معلم کلاس های چند پایه،باید </a:t>
            </a:r>
            <a:r>
              <a:rPr lang="fa-IR" dirty="0" smtClean="0">
                <a:solidFill>
                  <a:srgbClr val="FF0000"/>
                </a:solidFill>
                <a:cs typeface="B Nazanin" pitchFamily="2" charset="-78"/>
              </a:rPr>
              <a:t>نقش ها و عملکرد هایی </a:t>
            </a:r>
            <a:r>
              <a:rPr lang="fa-IR" dirty="0" smtClean="0">
                <a:cs typeface="B Nazanin" pitchFamily="2" charset="-78"/>
              </a:rPr>
              <a:t>داسته باشد،که برخی از آن ها به شرح زیر می باشد :</a:t>
            </a:r>
          </a:p>
          <a:p>
            <a:pPr marL="0" indent="0" algn="r">
              <a:buNone/>
            </a:pPr>
            <a:r>
              <a:rPr lang="fa-IR" dirty="0">
                <a:solidFill>
                  <a:srgbClr val="FF0000"/>
                </a:solidFill>
                <a:cs typeface="B Nazanin" pitchFamily="2" charset="-78"/>
              </a:rPr>
              <a:t> </a:t>
            </a:r>
            <a:r>
              <a:rPr lang="fa-IR" dirty="0" smtClean="0">
                <a:solidFill>
                  <a:srgbClr val="FF0000"/>
                </a:solidFill>
                <a:cs typeface="B Nazanin" pitchFamily="2" charset="-78"/>
              </a:rPr>
              <a:t>           [] </a:t>
            </a:r>
            <a:r>
              <a:rPr lang="fa-IR" b="1" dirty="0" smtClean="0">
                <a:cs typeface="B Nazanin" pitchFamily="2" charset="-78"/>
              </a:rPr>
              <a:t>به عنوان پژوهشگر میدانی یا اقدام پژوه؛</a:t>
            </a:r>
          </a:p>
          <a:p>
            <a:pPr marL="0" indent="0" algn="r">
              <a:buNone/>
            </a:pPr>
            <a:endParaRPr lang="fa-IR" b="1" dirty="0" smtClean="0">
              <a:cs typeface="B Nazanin" pitchFamily="2" charset="-78"/>
            </a:endParaRPr>
          </a:p>
          <a:p>
            <a:pPr marL="0" indent="0" algn="r">
              <a:buNone/>
            </a:pPr>
            <a:r>
              <a:rPr lang="fa-IR" dirty="0" smtClean="0">
                <a:cs typeface="B Nazanin" pitchFamily="2" charset="-78"/>
              </a:rPr>
              <a:t>اگر اولیا فکر کنند آنچه مدرسه به بچه ها می </a:t>
            </a:r>
            <a:r>
              <a:rPr lang="fa-IR" dirty="0" smtClean="0">
                <a:solidFill>
                  <a:srgbClr val="FF0000"/>
                </a:solidFill>
                <a:cs typeface="B Nazanin" pitchFamily="2" charset="-78"/>
              </a:rPr>
              <a:t>آموزد،ارتباطی به زندگی آنان </a:t>
            </a:r>
            <a:r>
              <a:rPr lang="fa-IR" u="sng" dirty="0" smtClean="0">
                <a:solidFill>
                  <a:srgbClr val="FF0000"/>
                </a:solidFill>
                <a:cs typeface="B Nazanin" pitchFamily="2" charset="-78"/>
              </a:rPr>
              <a:t>ندارد</a:t>
            </a:r>
            <a:r>
              <a:rPr lang="fa-IR" dirty="0" smtClean="0">
                <a:solidFill>
                  <a:srgbClr val="FF0000"/>
                </a:solidFill>
                <a:cs typeface="B Nazanin" pitchFamily="2" charset="-78"/>
              </a:rPr>
              <a:t> </a:t>
            </a:r>
            <a:r>
              <a:rPr lang="fa-IR" dirty="0" smtClean="0">
                <a:cs typeface="B Nazanin" pitchFamily="2" charset="-78"/>
              </a:rPr>
              <a:t>،هیچ انگیزه ای برای فرستادن بچه هایشان به مدرسه نخواهند داشت.</a:t>
            </a:r>
          </a:p>
          <a:p>
            <a:pPr marL="0" indent="0" algn="r">
              <a:buNone/>
            </a:pPr>
            <a:r>
              <a:rPr lang="fa-IR" dirty="0" smtClean="0">
                <a:solidFill>
                  <a:srgbClr val="FF0000"/>
                </a:solidFill>
                <a:cs typeface="B Nazanin" pitchFamily="2" charset="-78"/>
              </a:rPr>
              <a:t>درگیر کردن دانش آموزان با فعالیت های اقتصادی اولیای </a:t>
            </a:r>
            <a:r>
              <a:rPr lang="fa-IR" dirty="0" smtClean="0">
                <a:cs typeface="B Nazanin" pitchFamily="2" charset="-78"/>
              </a:rPr>
              <a:t>ایشان،مزایای بیشتری نیزخواهد داشت.</a:t>
            </a:r>
          </a:p>
          <a:p>
            <a:pPr marL="0" indent="0" algn="r">
              <a:buNone/>
            </a:pPr>
            <a:endParaRPr lang="en-US" dirty="0"/>
          </a:p>
        </p:txBody>
      </p:sp>
    </p:spTree>
    <p:extLst>
      <p:ext uri="{BB962C8B-B14F-4D97-AF65-F5344CB8AC3E}">
        <p14:creationId xmlns:p14="http://schemas.microsoft.com/office/powerpoint/2010/main" val="1815002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4204"/>
            <a:ext cx="10601528" cy="5612759"/>
          </a:xfrm>
        </p:spPr>
        <p:txBody>
          <a:bodyPr/>
          <a:lstStyle/>
          <a:p>
            <a:pPr marL="0" indent="0" algn="r">
              <a:buNone/>
            </a:pPr>
            <a:r>
              <a:rPr lang="fa-IR" dirty="0" smtClean="0">
                <a:cs typeface="B Nazanin" pitchFamily="2" charset="-78"/>
              </a:rPr>
              <a:t>معلم برای فهمیدن نیازهای دانش آموزان و جامعه،باید نیازهای جامعه را بداند؛یعنی او بایدبرخی از مهارت های پژوهش اجتماعی را بشناسد.</a:t>
            </a:r>
          </a:p>
          <a:p>
            <a:pPr marL="0" indent="0" algn="r">
              <a:buNone/>
            </a:pPr>
            <a:r>
              <a:rPr lang="fa-IR" dirty="0" smtClean="0">
                <a:cs typeface="B Nazanin" pitchFamily="2" charset="-78"/>
              </a:rPr>
              <a:t>معلم کلاس های چند پایه،باید در مورد روش هاو فنونی که مشارکت و پیشرفت یادگیری را افزایش می دهد،مطالعه کند.</a:t>
            </a:r>
          </a:p>
          <a:p>
            <a:pPr marL="0" indent="0" algn="r">
              <a:buNone/>
            </a:pPr>
            <a:r>
              <a:rPr lang="fa-IR" dirty="0" smtClean="0">
                <a:cs typeface="B Nazanin" pitchFamily="2" charset="-78"/>
              </a:rPr>
              <a:t>      </a:t>
            </a:r>
            <a:r>
              <a:rPr lang="fa-IR" b="1" dirty="0" smtClean="0">
                <a:cs typeface="B Nazanin" pitchFamily="2" charset="-78"/>
              </a:rPr>
              <a:t>مثال : </a:t>
            </a:r>
            <a:r>
              <a:rPr lang="fa-IR" dirty="0" smtClean="0">
                <a:cs typeface="B Nazanin" pitchFamily="2" charset="-78"/>
              </a:rPr>
              <a:t>در برخی کشورها بخصوص جاماییکا،حضور دانش آموزان در مدرسه،به ویژه در روزهای جمعه در مناطق روستایی،کاهش می یابد.معلمان باید مشخص کنند که اولیا چه کار انجام می دهند؟چرا دانش آموزان در  روزهای جمعه غایبند؟ و راههای کمک دانش آموزان به اولیا چیست؟</a:t>
            </a:r>
            <a:endParaRPr lang="en-US" dirty="0"/>
          </a:p>
        </p:txBody>
      </p:sp>
    </p:spTree>
    <p:extLst>
      <p:ext uri="{BB962C8B-B14F-4D97-AF65-F5344CB8AC3E}">
        <p14:creationId xmlns:p14="http://schemas.microsoft.com/office/powerpoint/2010/main" val="3873261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2920"/>
            <a:ext cx="10659894" cy="5924044"/>
          </a:xfrm>
        </p:spPr>
        <p:txBody>
          <a:bodyPr/>
          <a:lstStyle/>
          <a:p>
            <a:pPr marL="0" indent="0" algn="ctr">
              <a:buNone/>
            </a:pPr>
            <a:endParaRPr lang="fa-IR" b="1" dirty="0" smtClean="0">
              <a:solidFill>
                <a:srgbClr val="FF0000"/>
              </a:solidFill>
              <a:cs typeface="B Nazanin" pitchFamily="2" charset="-78"/>
            </a:endParaRPr>
          </a:p>
          <a:p>
            <a:pPr marL="0" indent="0" algn="ctr">
              <a:buNone/>
            </a:pPr>
            <a:r>
              <a:rPr lang="fa-IR" b="1" dirty="0" smtClean="0">
                <a:solidFill>
                  <a:srgbClr val="FF0000"/>
                </a:solidFill>
                <a:cs typeface="B Nazanin" pitchFamily="2" charset="-78"/>
              </a:rPr>
              <a:t>[]</a:t>
            </a:r>
            <a:r>
              <a:rPr lang="fa-IR" b="1" dirty="0" smtClean="0">
                <a:cs typeface="B Nazanin" pitchFamily="2" charset="-78"/>
              </a:rPr>
              <a:t> معلم به عنوان آموزگار یا تسهیل کننده یادگیری ؛</a:t>
            </a:r>
          </a:p>
          <a:p>
            <a:pPr marL="0" indent="0" algn="r">
              <a:buNone/>
            </a:pPr>
            <a:r>
              <a:rPr lang="fa-IR" dirty="0" smtClean="0">
                <a:cs typeface="B Nazanin" pitchFamily="2" charset="-78"/>
              </a:rPr>
              <a:t>هدف فعالیت اصلی معلم چندپایه ،رشد دانش آموزان است؛ دانش آموزانی که دارای برخی دانش ها و مهارت ها هستند و در ارزش ها و نگرش های قابل قبول مشارکت می کنند.</a:t>
            </a:r>
          </a:p>
          <a:p>
            <a:pPr marL="0" indent="0" algn="r">
              <a:buNone/>
            </a:pPr>
            <a:r>
              <a:rPr lang="fa-IR" dirty="0" smtClean="0">
                <a:cs typeface="B Nazanin" pitchFamily="2" charset="-78"/>
              </a:rPr>
              <a:t>معلم باید دانش آموزان خود رابشناسدو تجربیات آنان را بداند.به طوریکه بتواند راه کار هایی رابه کار گیرد تا </a:t>
            </a:r>
            <a:r>
              <a:rPr lang="fa-IR" dirty="0" smtClean="0">
                <a:solidFill>
                  <a:srgbClr val="FF0000"/>
                </a:solidFill>
                <a:cs typeface="B Nazanin" pitchFamily="2" charset="-78"/>
              </a:rPr>
              <a:t>یادگیری را جذاب و موًثرکند.</a:t>
            </a:r>
          </a:p>
          <a:p>
            <a:pPr marL="0" indent="0" algn="r">
              <a:buNone/>
            </a:pPr>
            <a:r>
              <a:rPr lang="fa-IR" sz="2400" dirty="0" smtClean="0">
                <a:cs typeface="B Nazanin" pitchFamily="2" charset="-78"/>
              </a:rPr>
              <a:t>همچنین او باید در شناخت و مراقبت از تفاوت های فردی موجود در میان دانش آموزان،توانا باشد.</a:t>
            </a:r>
          </a:p>
          <a:p>
            <a:pPr marL="0" indent="0" algn="ctr">
              <a:buNone/>
            </a:pPr>
            <a:r>
              <a:rPr lang="fa-IR" sz="2400" dirty="0">
                <a:cs typeface="B Nazanin" pitchFamily="2" charset="-78"/>
              </a:rPr>
              <a:t> </a:t>
            </a:r>
            <a:r>
              <a:rPr lang="fa-IR" sz="2400" dirty="0" smtClean="0">
                <a:cs typeface="B Nazanin" pitchFamily="2" charset="-78"/>
              </a:rPr>
              <a:t>           </a:t>
            </a:r>
            <a:r>
              <a:rPr lang="fa-IR" sz="2400" b="1" dirty="0" smtClean="0">
                <a:cs typeface="B Nazanin" pitchFamily="2" charset="-78"/>
              </a:rPr>
              <a:t>مثال:</a:t>
            </a:r>
          </a:p>
          <a:p>
            <a:pPr marL="0" indent="0" algn="r">
              <a:buNone/>
            </a:pPr>
            <a:r>
              <a:rPr lang="fa-IR" sz="2400" dirty="0" smtClean="0">
                <a:cs typeface="B Nazanin" pitchFamily="2" charset="-78"/>
              </a:rPr>
              <a:t>در جامعه ای که کشاورزی فعالیت اصلی اقتصادی است و تولیدات در بازار محلی به فروش می رسد،معلم باید مقداری از وقت را صرف فعالیت هایی کند که بچه ها با آن درگیرند؛برای مثال،معلم می تواند برخی </a:t>
            </a:r>
            <a:r>
              <a:rPr lang="fa-IR" sz="2400" dirty="0" smtClean="0">
                <a:solidFill>
                  <a:srgbClr val="FF0000"/>
                </a:solidFill>
                <a:cs typeface="B Nazanin" pitchFamily="2" charset="-78"/>
              </a:rPr>
              <a:t>روش های خرید و فروش </a:t>
            </a:r>
            <a:r>
              <a:rPr lang="fa-IR" sz="2400" dirty="0" smtClean="0">
                <a:cs typeface="B Nazanin" pitchFamily="2" charset="-78"/>
              </a:rPr>
              <a:t>را به دانش آموزان آموزش دهد و اینکه هنگام فروش چه آدابی را رعایت کنند دانش آموزان می توانند </a:t>
            </a:r>
            <a:r>
              <a:rPr lang="fa-IR" sz="2400" dirty="0" smtClean="0">
                <a:solidFill>
                  <a:srgbClr val="FF0000"/>
                </a:solidFill>
                <a:cs typeface="B Nazanin" pitchFamily="2" charset="-78"/>
              </a:rPr>
              <a:t>طریقه ساخت پوستر های تبلیغاتی </a:t>
            </a:r>
            <a:r>
              <a:rPr lang="fa-IR" sz="2400" dirty="0" smtClean="0">
                <a:cs typeface="B Nazanin" pitchFamily="2" charset="-78"/>
              </a:rPr>
              <a:t>را یاد بگیرند. </a:t>
            </a:r>
            <a:endParaRPr lang="en-US" sz="2400" dirty="0"/>
          </a:p>
        </p:txBody>
      </p:sp>
    </p:spTree>
    <p:extLst>
      <p:ext uri="{BB962C8B-B14F-4D97-AF65-F5344CB8AC3E}">
        <p14:creationId xmlns:p14="http://schemas.microsoft.com/office/powerpoint/2010/main" val="2691638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3298" y="-470104"/>
            <a:ext cx="10504251" cy="6812537"/>
          </a:xfrm>
        </p:spPr>
        <p:txBody>
          <a:bodyPr/>
          <a:lstStyle/>
          <a:p>
            <a:pPr marL="0" indent="0" algn="ctr">
              <a:buNone/>
            </a:pPr>
            <a:endParaRPr lang="fa-IR" b="1" dirty="0" smtClean="0">
              <a:solidFill>
                <a:srgbClr val="FF0000"/>
              </a:solidFill>
              <a:cs typeface="B Nazanin" pitchFamily="2" charset="-78"/>
            </a:endParaRPr>
          </a:p>
          <a:p>
            <a:pPr marL="0" indent="0" algn="ctr">
              <a:buNone/>
            </a:pPr>
            <a:endParaRPr lang="fa-IR" b="1" dirty="0">
              <a:solidFill>
                <a:srgbClr val="FF0000"/>
              </a:solidFill>
              <a:cs typeface="B Nazanin" pitchFamily="2" charset="-78"/>
            </a:endParaRPr>
          </a:p>
          <a:p>
            <a:pPr marL="0" indent="0" algn="ctr">
              <a:buNone/>
            </a:pPr>
            <a:r>
              <a:rPr lang="fa-IR" b="1" dirty="0" smtClean="0">
                <a:solidFill>
                  <a:srgbClr val="FF0000"/>
                </a:solidFill>
                <a:cs typeface="B Nazanin" pitchFamily="2" charset="-78"/>
              </a:rPr>
              <a:t>[] </a:t>
            </a:r>
            <a:r>
              <a:rPr lang="fa-IR" b="1" dirty="0" smtClean="0">
                <a:cs typeface="B Nazanin" pitchFamily="2" charset="-78"/>
              </a:rPr>
              <a:t>به عنوان یک رابط اجتماعی/مرجع ؛</a:t>
            </a:r>
          </a:p>
          <a:p>
            <a:pPr marL="0" indent="0" algn="ctr">
              <a:buNone/>
            </a:pPr>
            <a:endParaRPr lang="fa-IR" dirty="0" smtClean="0">
              <a:cs typeface="B Nazanin" pitchFamily="2" charset="-78"/>
            </a:endParaRPr>
          </a:p>
          <a:p>
            <a:pPr marL="0" indent="0" algn="r">
              <a:buNone/>
            </a:pPr>
            <a:r>
              <a:rPr lang="fa-IR" dirty="0" smtClean="0">
                <a:cs typeface="B Nazanin" pitchFamily="2" charset="-78"/>
              </a:rPr>
              <a:t>بیشتر معلمان ،به خاطر تعلیماتی که دیده اند وموقعیت و مسئولیتشان در جوامع محلی، دارای موقعیتی مهم هستند.این ویژگی در مورد معلمان چند پایه نیز صدق می کند.</a:t>
            </a:r>
          </a:p>
          <a:p>
            <a:pPr marL="0" indent="0" algn="r">
              <a:buNone/>
            </a:pPr>
            <a:r>
              <a:rPr lang="fa-IR" dirty="0" smtClean="0">
                <a:cs typeface="B Nazanin" pitchFamily="2" charset="-78"/>
              </a:rPr>
              <a:t>طبیعت بسیاری از موقعیت ها،در جایی که مدرسه ی چند پایه وجود دارد،چنین است که </a:t>
            </a:r>
            <a:r>
              <a:rPr lang="fa-IR" dirty="0" smtClean="0">
                <a:solidFill>
                  <a:srgbClr val="FF0000"/>
                </a:solidFill>
                <a:cs typeface="B Nazanin" pitchFamily="2" charset="-78"/>
              </a:rPr>
              <a:t>همکاری و یاری جامعه ی محلی</a:t>
            </a:r>
            <a:r>
              <a:rPr lang="fa-IR" dirty="0" smtClean="0">
                <a:cs typeface="B Nazanin" pitchFamily="2" charset="-78"/>
              </a:rPr>
              <a:t> ضروری است،تا بدین وسیله کیفیت خدمات آموزشی و پرورشی ارائه شده توسط مدارس چند پایه،ارتقا یابد.</a:t>
            </a:r>
          </a:p>
          <a:p>
            <a:pPr marL="0" indent="0" algn="r">
              <a:buNone/>
            </a:pPr>
            <a:r>
              <a:rPr lang="fa-IR" b="1" dirty="0">
                <a:cs typeface="B Nazanin" pitchFamily="2" charset="-78"/>
              </a:rPr>
              <a:t> </a:t>
            </a:r>
            <a:r>
              <a:rPr lang="fa-IR" b="1" dirty="0" smtClean="0">
                <a:cs typeface="B Nazanin" pitchFamily="2" charset="-78"/>
              </a:rPr>
              <a:t>        مثال:</a:t>
            </a:r>
          </a:p>
          <a:p>
            <a:pPr marL="0" indent="0" algn="r">
              <a:buNone/>
            </a:pPr>
            <a:r>
              <a:rPr lang="fa-IR" dirty="0" smtClean="0">
                <a:cs typeface="B Nazanin" pitchFamily="2" charset="-78"/>
              </a:rPr>
              <a:t>معلمان به دلیل اینکه آموزش دیده اند،معمولاً منابع و مراجع ارزشمندی هستند.یک معلم ممکن است </a:t>
            </a:r>
            <a:r>
              <a:rPr lang="fa-IR" dirty="0" smtClean="0">
                <a:solidFill>
                  <a:srgbClr val="FF0000"/>
                </a:solidFill>
                <a:cs typeface="B Nazanin" pitchFamily="2" charset="-78"/>
              </a:rPr>
              <a:t>عضوگروه های اجتماعی بوده و در فعالیت های مذهبی،اجتماعی و فرهنگی </a:t>
            </a:r>
            <a:r>
              <a:rPr lang="fa-IR" dirty="0" smtClean="0">
                <a:cs typeface="B Nazanin" pitchFamily="2" charset="-78"/>
              </a:rPr>
              <a:t>بسیار فعال باشد و برای </a:t>
            </a:r>
            <a:r>
              <a:rPr lang="fa-IR" dirty="0" smtClean="0">
                <a:solidFill>
                  <a:srgbClr val="FF0000"/>
                </a:solidFill>
                <a:cs typeface="B Nazanin" pitchFamily="2" charset="-78"/>
              </a:rPr>
              <a:t>محکم کردن ارتباط خانه و مدرسه،از خانه ها بازدیدکند</a:t>
            </a:r>
            <a:r>
              <a:rPr lang="fa-IR" dirty="0" smtClean="0">
                <a:cs typeface="B Nazanin" pitchFamily="2" charset="-78"/>
              </a:rPr>
              <a:t>.</a:t>
            </a:r>
            <a:endParaRPr lang="en-US" dirty="0"/>
          </a:p>
        </p:txBody>
      </p:sp>
    </p:spTree>
    <p:extLst>
      <p:ext uri="{BB962C8B-B14F-4D97-AF65-F5344CB8AC3E}">
        <p14:creationId xmlns:p14="http://schemas.microsoft.com/office/powerpoint/2010/main" val="509223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a-IR" b="1" dirty="0" smtClean="0">
                <a:solidFill>
                  <a:srgbClr val="FF0000"/>
                </a:solidFill>
                <a:cs typeface="B Nazanin" pitchFamily="2" charset="-78"/>
              </a:rPr>
              <a:t>[]</a:t>
            </a:r>
            <a:r>
              <a:rPr lang="fa-IR" dirty="0" smtClean="0">
                <a:solidFill>
                  <a:srgbClr val="FF0000"/>
                </a:solidFill>
                <a:cs typeface="B Nazanin" pitchFamily="2" charset="-78"/>
              </a:rPr>
              <a:t> </a:t>
            </a:r>
            <a:r>
              <a:rPr lang="fa-IR" b="1" dirty="0" smtClean="0">
                <a:cs typeface="B Nazanin" pitchFamily="2" charset="-78"/>
              </a:rPr>
              <a:t>به عنوان یک فرد فعال در اموراجتماعی /مشاوره</a:t>
            </a:r>
          </a:p>
          <a:p>
            <a:pPr marL="0" indent="0" algn="r">
              <a:buNone/>
            </a:pPr>
            <a:r>
              <a:rPr lang="fa-IR" dirty="0" smtClean="0">
                <a:cs typeface="B Nazanin" pitchFamily="2" charset="-78"/>
              </a:rPr>
              <a:t>معلم چند پایه ،اغلب تحصیل کرده ترین فرد در جامعه ی محلی است(به صورت رسمی) از این رو،او نقش مهمی را به عنوانیک مشاور برای دانش آموزان در زمینه وسیعی از </a:t>
            </a:r>
            <a:r>
              <a:rPr lang="fa-IR" dirty="0" smtClean="0">
                <a:solidFill>
                  <a:srgbClr val="FF0000"/>
                </a:solidFill>
                <a:cs typeface="B Nazanin" pitchFamily="2" charset="-78"/>
              </a:rPr>
              <a:t>مسائل اجتماعی و احتمالاًروانشناسی ایفا می کند.</a:t>
            </a:r>
          </a:p>
          <a:p>
            <a:pPr marL="0" indent="0" algn="r">
              <a:buNone/>
            </a:pPr>
            <a:r>
              <a:rPr lang="fa-IR" dirty="0">
                <a:cs typeface="B Nazanin" pitchFamily="2" charset="-78"/>
              </a:rPr>
              <a:t> </a:t>
            </a:r>
            <a:r>
              <a:rPr lang="fa-IR" dirty="0" smtClean="0">
                <a:cs typeface="B Nazanin" pitchFamily="2" charset="-78"/>
              </a:rPr>
              <a:t>           </a:t>
            </a:r>
            <a:r>
              <a:rPr lang="fa-IR" b="1" dirty="0" smtClean="0">
                <a:cs typeface="B Nazanin" pitchFamily="2" charset="-78"/>
              </a:rPr>
              <a:t>مثال :</a:t>
            </a:r>
          </a:p>
          <a:p>
            <a:pPr marL="0" indent="0" algn="r">
              <a:buNone/>
            </a:pPr>
            <a:r>
              <a:rPr lang="fa-IR" dirty="0" smtClean="0">
                <a:cs typeface="B Nazanin" pitchFamily="2" charset="-78"/>
              </a:rPr>
              <a:t>معلم می تواند به راحتی از پاسخ دانش آموزان بفهمد که آیا آنان به طور طبیعی </a:t>
            </a:r>
            <a:r>
              <a:rPr lang="fa-IR" dirty="0" smtClean="0">
                <a:solidFill>
                  <a:srgbClr val="FF0000"/>
                </a:solidFill>
                <a:cs typeface="B Nazanin" pitchFamily="2" charset="-78"/>
              </a:rPr>
              <a:t>می بینند </a:t>
            </a:r>
            <a:r>
              <a:rPr lang="fa-IR" dirty="0" smtClean="0">
                <a:cs typeface="B Nazanin" pitchFamily="2" charset="-78"/>
              </a:rPr>
              <a:t>و </a:t>
            </a:r>
            <a:r>
              <a:rPr lang="fa-IR" dirty="0" smtClean="0">
                <a:solidFill>
                  <a:srgbClr val="FF0000"/>
                </a:solidFill>
                <a:cs typeface="B Nazanin" pitchFamily="2" charset="-78"/>
              </a:rPr>
              <a:t>می شنوند؟</a:t>
            </a:r>
            <a:r>
              <a:rPr lang="fa-IR" dirty="0" smtClean="0">
                <a:cs typeface="B Nazanin" pitchFamily="2" charset="-78"/>
              </a:rPr>
              <a:t>همچنین می تواند مشخص کند که آیا مشکلات دیگری نیز وجود دارد که بر توانایی یادگیری و پیشرفت دانش آموزان تاًثیر بگذارد؟</a:t>
            </a:r>
            <a:endParaRPr lang="en-US" dirty="0"/>
          </a:p>
        </p:txBody>
      </p:sp>
    </p:spTree>
    <p:extLst>
      <p:ext uri="{BB962C8B-B14F-4D97-AF65-F5344CB8AC3E}">
        <p14:creationId xmlns:p14="http://schemas.microsoft.com/office/powerpoint/2010/main" val="4079700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a-IR" b="1" dirty="0" smtClean="0">
                <a:solidFill>
                  <a:srgbClr val="FF0000"/>
                </a:solidFill>
                <a:cs typeface="B Nazanin" pitchFamily="2" charset="-78"/>
              </a:rPr>
              <a:t>[]</a:t>
            </a:r>
            <a:r>
              <a:rPr lang="fa-IR" b="1" dirty="0" smtClean="0">
                <a:cs typeface="B Nazanin" pitchFamily="2" charset="-78"/>
              </a:rPr>
              <a:t> به عنوان ارزشیابی کننده :</a:t>
            </a:r>
          </a:p>
          <a:p>
            <a:pPr marL="0" indent="0" algn="r">
              <a:buNone/>
            </a:pPr>
            <a:r>
              <a:rPr lang="fa-IR" dirty="0" smtClean="0">
                <a:cs typeface="B Nazanin" pitchFamily="2" charset="-78"/>
              </a:rPr>
              <a:t>یکی از نقش هایی که معلم چند پایه باید بپذیرد،مراقبت از فرایند یادگیری دانش آموزان است تا از یک آموزش و پرورش خوب اطمینان یابد.برای این کار،ضروری است که معلم سطح آموزش و پرورش دانش آموزان را در زمان </a:t>
            </a:r>
            <a:r>
              <a:rPr lang="fa-IR" dirty="0" smtClean="0">
                <a:solidFill>
                  <a:srgbClr val="FF0000"/>
                </a:solidFill>
                <a:cs typeface="B Nazanin" pitchFamily="2" charset="-78"/>
              </a:rPr>
              <a:t>اولین ورودشان به کلاس،بین سال و پایان سال مشخص کند.</a:t>
            </a:r>
          </a:p>
          <a:p>
            <a:pPr marL="0" indent="0" algn="r">
              <a:buNone/>
            </a:pPr>
            <a:r>
              <a:rPr lang="fa-IR" dirty="0">
                <a:cs typeface="B Nazanin" pitchFamily="2" charset="-78"/>
              </a:rPr>
              <a:t> </a:t>
            </a:r>
            <a:r>
              <a:rPr lang="fa-IR" dirty="0" smtClean="0">
                <a:cs typeface="B Nazanin" pitchFamily="2" charset="-78"/>
              </a:rPr>
              <a:t>               </a:t>
            </a:r>
            <a:r>
              <a:rPr lang="fa-IR" b="1" dirty="0" smtClean="0">
                <a:cs typeface="B Nazanin" pitchFamily="2" charset="-78"/>
              </a:rPr>
              <a:t>مثال :</a:t>
            </a:r>
          </a:p>
          <a:p>
            <a:pPr marL="0" indent="0" algn="r">
              <a:buNone/>
            </a:pPr>
            <a:r>
              <a:rPr lang="fa-IR" dirty="0" smtClean="0">
                <a:solidFill>
                  <a:srgbClr val="FF0000"/>
                </a:solidFill>
                <a:cs typeface="B Nazanin" pitchFamily="2" charset="-78"/>
              </a:rPr>
              <a:t>معلم پرونده ای برای ثبت عملکرد </a:t>
            </a:r>
            <a:r>
              <a:rPr lang="fa-IR" dirty="0" smtClean="0">
                <a:cs typeface="B Nazanin" pitchFamily="2" charset="-78"/>
              </a:rPr>
              <a:t>هر دانش آموزدر طول سال تحصیلی تشکیل می دهد.با توجه به اطلاعات موجود در پرونده،معلم می تواند مشخص کند که </a:t>
            </a:r>
            <a:r>
              <a:rPr lang="fa-IR" dirty="0" smtClean="0">
                <a:solidFill>
                  <a:srgbClr val="FF0000"/>
                </a:solidFill>
                <a:cs typeface="B Nazanin" pitchFamily="2" charset="-78"/>
              </a:rPr>
              <a:t>آیا رشدشناختی،عاطفی </a:t>
            </a:r>
            <a:r>
              <a:rPr lang="fa-IR" dirty="0" smtClean="0">
                <a:cs typeface="B Nazanin" pitchFamily="2" charset="-78"/>
              </a:rPr>
              <a:t>و سایر زمینه ها در دانش آموز،به طور مناسب شکل گرفته است؟</a:t>
            </a:r>
            <a:endParaRPr lang="en-US" dirty="0"/>
          </a:p>
        </p:txBody>
      </p:sp>
    </p:spTree>
    <p:extLst>
      <p:ext uri="{BB962C8B-B14F-4D97-AF65-F5344CB8AC3E}">
        <p14:creationId xmlns:p14="http://schemas.microsoft.com/office/powerpoint/2010/main" val="1448290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022" y="599939"/>
            <a:ext cx="10484795" cy="5956503"/>
          </a:xfrm>
        </p:spPr>
        <p:txBody>
          <a:bodyPr/>
          <a:lstStyle/>
          <a:p>
            <a:pPr marL="0" indent="0" algn="ctr">
              <a:buNone/>
            </a:pPr>
            <a:r>
              <a:rPr lang="fa-IR" b="1" dirty="0" smtClean="0">
                <a:solidFill>
                  <a:srgbClr val="FF0000"/>
                </a:solidFill>
                <a:cs typeface="B Nazanin" pitchFamily="2" charset="-78"/>
              </a:rPr>
              <a:t>[] </a:t>
            </a:r>
            <a:r>
              <a:rPr lang="fa-IR" b="1" dirty="0" smtClean="0">
                <a:cs typeface="B Nazanin" pitchFamily="2" charset="-78"/>
              </a:rPr>
              <a:t>به عنوان طراح مواد آموزشی :</a:t>
            </a:r>
          </a:p>
          <a:p>
            <a:pPr marL="0" indent="0" algn="r">
              <a:buNone/>
            </a:pPr>
            <a:r>
              <a:rPr lang="fa-IR" dirty="0" smtClean="0">
                <a:cs typeface="B Nazanin" pitchFamily="2" charset="-78"/>
              </a:rPr>
              <a:t>با وجود اینکه مواد درسی مختلف معمولاً توسط مرکز یا مسئولان منطقه ای آ.پ.آماده می شوند،معلمان چند پایه به تولید مواد پشتیبانی خود (موادکمک آموزشی) که مرتبط با محیط دانش آموزاناست ،نیاز دارد.</a:t>
            </a:r>
          </a:p>
          <a:p>
            <a:pPr marL="0" indent="0" algn="r">
              <a:buNone/>
            </a:pPr>
            <a:r>
              <a:rPr lang="fa-IR" dirty="0">
                <a:cs typeface="B Nazanin" pitchFamily="2" charset="-78"/>
              </a:rPr>
              <a:t> </a:t>
            </a:r>
            <a:r>
              <a:rPr lang="fa-IR" dirty="0" smtClean="0">
                <a:cs typeface="B Nazanin" pitchFamily="2" charset="-78"/>
              </a:rPr>
              <a:t>                           </a:t>
            </a:r>
            <a:r>
              <a:rPr lang="fa-IR" b="1" dirty="0" smtClean="0">
                <a:cs typeface="B Nazanin" pitchFamily="2" charset="-78"/>
              </a:rPr>
              <a:t>مثال :</a:t>
            </a:r>
          </a:p>
          <a:p>
            <a:pPr marL="0" indent="0" algn="r">
              <a:buNone/>
            </a:pPr>
            <a:r>
              <a:rPr lang="fa-IR" dirty="0" smtClean="0">
                <a:cs typeface="B Nazanin" pitchFamily="2" charset="-78"/>
              </a:rPr>
              <a:t>اگر معلم در محیطی قرار گیرد که مزرعه گاوداری وجود دارد،باید مواد آموزشی ای که آماده می کند،منعکس کننده ی آن محیط باشد؛به عنوان مثال،برای تهیه تصاویر دیداری جهت آموزش الفبا،می تواند برای؛ </a:t>
            </a:r>
          </a:p>
          <a:p>
            <a:pPr marL="0" indent="0" algn="r">
              <a:buNone/>
            </a:pPr>
            <a:r>
              <a:rPr lang="fa-IR" dirty="0" smtClean="0">
                <a:cs typeface="B Nazanin" pitchFamily="2" charset="-78"/>
              </a:rPr>
              <a:t>حرف (نشانه) ((</a:t>
            </a:r>
            <a:r>
              <a:rPr lang="fa-IR" b="1" dirty="0" smtClean="0">
                <a:cs typeface="B Nazanin" pitchFamily="2" charset="-78"/>
              </a:rPr>
              <a:t>گ ))</a:t>
            </a:r>
            <a:r>
              <a:rPr lang="fa-IR" dirty="0" smtClean="0">
                <a:cs typeface="B Nazanin" pitchFamily="2" charset="-78"/>
              </a:rPr>
              <a:t>کلمه گاو، </a:t>
            </a:r>
          </a:p>
          <a:p>
            <a:pPr marL="0" indent="0" algn="r">
              <a:buNone/>
            </a:pPr>
            <a:r>
              <a:rPr lang="fa-IR" dirty="0" smtClean="0">
                <a:cs typeface="B Nazanin" pitchFamily="2" charset="-78"/>
              </a:rPr>
              <a:t>و حرف </a:t>
            </a:r>
            <a:r>
              <a:rPr lang="fa-IR" b="1" dirty="0" smtClean="0">
                <a:cs typeface="B Nazanin" pitchFamily="2" charset="-78"/>
              </a:rPr>
              <a:t>((ب)) </a:t>
            </a:r>
            <a:r>
              <a:rPr lang="fa-IR" dirty="0" smtClean="0">
                <a:cs typeface="B Nazanin" pitchFamily="2" charset="-78"/>
              </a:rPr>
              <a:t>بار</a:t>
            </a:r>
          </a:p>
          <a:p>
            <a:pPr marL="0" indent="0" algn="r">
              <a:buNone/>
            </a:pPr>
            <a:r>
              <a:rPr lang="fa-IR" dirty="0" smtClean="0">
                <a:cs typeface="B Nazanin" pitchFamily="2" charset="-78"/>
              </a:rPr>
              <a:t> و حرف</a:t>
            </a:r>
            <a:r>
              <a:rPr lang="fa-IR" b="1" dirty="0" smtClean="0">
                <a:cs typeface="B Nazanin" pitchFamily="2" charset="-78"/>
              </a:rPr>
              <a:t> ((ش))</a:t>
            </a:r>
            <a:r>
              <a:rPr lang="fa-IR" dirty="0" smtClean="0">
                <a:cs typeface="B Nazanin" pitchFamily="2" charset="-78"/>
              </a:rPr>
              <a:t>کلمه شیر را به کار برد.</a:t>
            </a:r>
            <a:endParaRPr lang="en-US" dirty="0"/>
          </a:p>
        </p:txBody>
      </p:sp>
    </p:spTree>
    <p:extLst>
      <p:ext uri="{BB962C8B-B14F-4D97-AF65-F5344CB8AC3E}">
        <p14:creationId xmlns:p14="http://schemas.microsoft.com/office/powerpoint/2010/main" val="1948234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3660"/>
            <a:ext cx="10562618" cy="6089514"/>
          </a:xfrm>
        </p:spPr>
        <p:txBody>
          <a:bodyPr/>
          <a:lstStyle/>
          <a:p>
            <a:pPr marL="0" indent="0" algn="ctr">
              <a:buNone/>
            </a:pPr>
            <a:r>
              <a:rPr lang="fa-IR" b="1" dirty="0" smtClean="0">
                <a:solidFill>
                  <a:srgbClr val="FF0000"/>
                </a:solidFill>
                <a:cs typeface="B Nazanin" pitchFamily="2" charset="-78"/>
              </a:rPr>
              <a:t>[] </a:t>
            </a:r>
            <a:r>
              <a:rPr lang="fa-IR" b="1" dirty="0" smtClean="0">
                <a:cs typeface="B Nazanin" pitchFamily="2" charset="-78"/>
              </a:rPr>
              <a:t>به عنوان آموزشگر چند حرفه :</a:t>
            </a:r>
          </a:p>
          <a:p>
            <a:pPr marL="0" indent="0" algn="r">
              <a:buNone/>
            </a:pPr>
            <a:r>
              <a:rPr lang="fa-IR" dirty="0" smtClean="0">
                <a:cs typeface="B Nazanin" pitchFamily="2" charset="-78"/>
              </a:rPr>
              <a:t>یادگیری فرایندی مستمر است و در منزلو مدرسه شکل می گیرد.معلم در آموزش اولیاو سایراعضای اجتماع محلی ،نقش مهمی بر عهده دارد،به طوری که می تواندبرای یادگیریدانش آموز،تسهیل کننده باشد.</a:t>
            </a:r>
          </a:p>
          <a:p>
            <a:pPr marL="0" indent="0" algn="ctr">
              <a:buNone/>
            </a:pPr>
            <a:r>
              <a:rPr lang="fa-IR" dirty="0" smtClean="0">
                <a:cs typeface="B Nazanin" pitchFamily="2" charset="-78"/>
              </a:rPr>
              <a:t>    </a:t>
            </a:r>
            <a:r>
              <a:rPr lang="fa-IR" b="1" dirty="0" smtClean="0">
                <a:cs typeface="B Nazanin" pitchFamily="2" charset="-78"/>
              </a:rPr>
              <a:t>مثال :</a:t>
            </a:r>
          </a:p>
          <a:p>
            <a:pPr marL="0" indent="0" algn="r">
              <a:buNone/>
            </a:pPr>
            <a:r>
              <a:rPr lang="fa-IR" dirty="0" smtClean="0">
                <a:cs typeface="B Nazanin" pitchFamily="2" charset="-78"/>
              </a:rPr>
              <a:t>بسیاری ازاولیا معتقدند که بچه ها باید بیننده باشند وسخن نگویند؛اما وقتی آنان نوجوان می شوند،اولیا انتظاردارند که به طورمعجزه آسایی بتوانند دربحث های بزرگسالان مشارکت بکنند.</a:t>
            </a:r>
          </a:p>
          <a:p>
            <a:pPr marL="0" indent="0" algn="r">
              <a:buNone/>
            </a:pPr>
            <a:r>
              <a:rPr lang="fa-IR" dirty="0" smtClean="0">
                <a:cs typeface="B Nazanin" pitchFamily="2" charset="-78"/>
              </a:rPr>
              <a:t>معلمان می توانند اولیا را با مراحل و ویژگی های رشدی فرزنداشان آشناکنند و این که باید در هر سنی چگونه با آنان رفتار کرد.</a:t>
            </a:r>
          </a:p>
          <a:p>
            <a:pPr marL="0" indent="0" algn="r">
              <a:buNone/>
            </a:pPr>
            <a:endParaRPr lang="fa-IR" dirty="0" smtClean="0">
              <a:cs typeface="B Nazanin" pitchFamily="2" charset="-78"/>
            </a:endParaRPr>
          </a:p>
          <a:p>
            <a:pPr marL="0" indent="0" algn="r">
              <a:buNone/>
            </a:pPr>
            <a:endParaRPr lang="en-US" dirty="0"/>
          </a:p>
        </p:txBody>
      </p:sp>
    </p:spTree>
    <p:extLst>
      <p:ext uri="{BB962C8B-B14F-4D97-AF65-F5344CB8AC3E}">
        <p14:creationId xmlns:p14="http://schemas.microsoft.com/office/powerpoint/2010/main" val="22474410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fa-IR" dirty="0" smtClean="0">
                <a:solidFill>
                  <a:srgbClr val="FF0000"/>
                </a:solidFill>
                <a:cs typeface="B Nazanin" pitchFamily="2" charset="-78"/>
              </a:rPr>
              <a:t>[] </a:t>
            </a:r>
            <a:r>
              <a:rPr lang="fa-IR" b="1" dirty="0" smtClean="0">
                <a:cs typeface="B Nazanin" pitchFamily="2" charset="-78"/>
              </a:rPr>
              <a:t>به عنوان کارمند پاره وقت دولت :</a:t>
            </a:r>
          </a:p>
          <a:p>
            <a:pPr marL="0" indent="0" algn="r">
              <a:buNone/>
            </a:pPr>
            <a:r>
              <a:rPr lang="fa-IR" dirty="0" smtClean="0">
                <a:cs typeface="B Nazanin" pitchFamily="2" charset="-78"/>
              </a:rPr>
              <a:t>بسیاری از کلاس های چندپایه در مناطق دوردست و جدا از مرکزقرار دارند ومدرسه در چنین جوامعی،اغلب </a:t>
            </a:r>
            <a:r>
              <a:rPr lang="fa-IR" dirty="0" smtClean="0">
                <a:solidFill>
                  <a:srgbClr val="FF0000"/>
                </a:solidFill>
                <a:cs typeface="B Nazanin" pitchFamily="2" charset="-78"/>
              </a:rPr>
              <a:t>مرکزی</a:t>
            </a:r>
            <a:r>
              <a:rPr lang="fa-IR" dirty="0" smtClean="0">
                <a:cs typeface="B Nazanin" pitchFamily="2" charset="-78"/>
              </a:rPr>
              <a:t> را تشکیل می دهد.</a:t>
            </a:r>
          </a:p>
          <a:p>
            <a:pPr marL="0" indent="0" algn="r">
              <a:buNone/>
            </a:pPr>
            <a:r>
              <a:rPr lang="fa-IR" dirty="0" smtClean="0">
                <a:cs typeface="B Nazanin" pitchFamily="2" charset="-78"/>
              </a:rPr>
              <a:t>بسیاری از سیاست های دولت در مورد کنترل جمعیت و مراقبت بهداشتی،می تواند توسط معلمان مدارس چندپایه،بهتر اجراشود.</a:t>
            </a:r>
          </a:p>
          <a:p>
            <a:pPr marL="0" indent="0" algn="r">
              <a:buNone/>
            </a:pPr>
            <a:r>
              <a:rPr lang="fa-IR" dirty="0" smtClean="0">
                <a:cs typeface="B Nazanin" pitchFamily="2" charset="-78"/>
              </a:rPr>
              <a:t>    </a:t>
            </a:r>
            <a:r>
              <a:rPr lang="fa-IR" b="1" dirty="0" smtClean="0">
                <a:cs typeface="B Nazanin" pitchFamily="2" charset="-78"/>
              </a:rPr>
              <a:t>مثال :</a:t>
            </a:r>
          </a:p>
          <a:p>
            <a:pPr marL="0" indent="0" algn="r">
              <a:buNone/>
            </a:pPr>
            <a:r>
              <a:rPr lang="fa-IR" dirty="0" smtClean="0">
                <a:cs typeface="B Nazanin" pitchFamily="2" charset="-78"/>
              </a:rPr>
              <a:t>معلمان معمولاً به خانه ها و اولیادسترسی دارنند و از جانب والدین دانش آموزان،بسیار مورد احترام هستند.آنان به عنوان</a:t>
            </a:r>
            <a:r>
              <a:rPr lang="fa-IR" dirty="0">
                <a:cs typeface="B Nazanin" pitchFamily="2" charset="-78"/>
              </a:rPr>
              <a:t> </a:t>
            </a:r>
            <a:r>
              <a:rPr lang="fa-IR" dirty="0" smtClean="0">
                <a:cs typeface="B Nazanin" pitchFamily="2" charset="-78"/>
              </a:rPr>
              <a:t>نماینده دولت و تحول،می توانندبر اساس حق خود،توصیه هایی را در موردتغذیه ی دانش آموزان،بهداشت آنان،برنامه ریزی روزانه در منزلو ایجاد استراحت و آرامش،ارائه کنند.</a:t>
            </a:r>
          </a:p>
          <a:p>
            <a:pPr marL="0" indent="0" algn="r">
              <a:buNone/>
            </a:pPr>
            <a:endParaRPr lang="en-US" dirty="0"/>
          </a:p>
        </p:txBody>
      </p:sp>
    </p:spTree>
    <p:extLst>
      <p:ext uri="{BB962C8B-B14F-4D97-AF65-F5344CB8AC3E}">
        <p14:creationId xmlns:p14="http://schemas.microsoft.com/office/powerpoint/2010/main" val="2757959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8000" dirty="0"/>
              <a:t>ر</a:t>
            </a:r>
            <a:r>
              <a:rPr lang="fa-IR" sz="8000" dirty="0" smtClean="0"/>
              <a:t>اهنمای معلمان چند پایه</a:t>
            </a:r>
            <a:endParaRPr lang="en-US" sz="8000" dirty="0"/>
          </a:p>
        </p:txBody>
      </p:sp>
      <p:sp>
        <p:nvSpPr>
          <p:cNvPr id="3" name="Content Placeholder 2"/>
          <p:cNvSpPr>
            <a:spLocks noGrp="1"/>
          </p:cNvSpPr>
          <p:nvPr>
            <p:ph idx="1"/>
          </p:nvPr>
        </p:nvSpPr>
        <p:spPr/>
        <p:txBody>
          <a:bodyPr>
            <a:normAutofit/>
          </a:bodyPr>
          <a:lstStyle/>
          <a:p>
            <a:pPr marL="0" indent="0" algn="ctr">
              <a:buNone/>
            </a:pPr>
            <a:endParaRPr lang="fa-IR" sz="7200" dirty="0" smtClean="0">
              <a:cs typeface="B Nazanin" pitchFamily="2" charset="-78"/>
            </a:endParaRPr>
          </a:p>
          <a:p>
            <a:pPr marL="0" indent="0" algn="ctr">
              <a:buNone/>
            </a:pPr>
            <a:r>
              <a:rPr lang="fa-IR" sz="7200" dirty="0" smtClean="0">
                <a:cs typeface="B Nazanin" pitchFamily="2" charset="-78"/>
              </a:rPr>
              <a:t>(رشد عملکرد در دوره ابتدایی)</a:t>
            </a:r>
          </a:p>
          <a:p>
            <a:pPr marL="0" indent="0" algn="ctr">
              <a:buNone/>
            </a:pPr>
            <a:r>
              <a:rPr lang="fa-IR" sz="7200" dirty="0" smtClean="0">
                <a:cs typeface="B Nazanin" pitchFamily="2" charset="-78"/>
              </a:rPr>
              <a:t>درجریان ترم 98-9</a:t>
            </a:r>
            <a:r>
              <a:rPr lang="fa-IR" sz="7200" dirty="0">
                <a:cs typeface="B Nazanin" pitchFamily="2" charset="-78"/>
              </a:rPr>
              <a:t>9</a:t>
            </a:r>
            <a:endParaRPr lang="fa-IR" sz="7200" dirty="0" smtClean="0">
              <a:cs typeface="B Nazanin" pitchFamily="2" charset="-78"/>
            </a:endParaRPr>
          </a:p>
          <a:p>
            <a:pPr marL="0" indent="0" algn="ctr">
              <a:buNone/>
            </a:pPr>
            <a:endParaRPr lang="en-US" sz="7200" dirty="0">
              <a:cs typeface="B Nazanin" pitchFamily="2" charset="-78"/>
            </a:endParaRPr>
          </a:p>
        </p:txBody>
      </p:sp>
    </p:spTree>
    <p:extLst>
      <p:ext uri="{BB962C8B-B14F-4D97-AF65-F5344CB8AC3E}">
        <p14:creationId xmlns:p14="http://schemas.microsoft.com/office/powerpoint/2010/main" val="1072582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a-IR" b="1" dirty="0" smtClean="0">
                <a:solidFill>
                  <a:srgbClr val="FF0000"/>
                </a:solidFill>
                <a:cs typeface="B Nazanin" pitchFamily="2" charset="-78"/>
              </a:rPr>
              <a:t>[] </a:t>
            </a:r>
            <a:r>
              <a:rPr lang="fa-IR" b="1" dirty="0" smtClean="0">
                <a:cs typeface="B Nazanin" pitchFamily="2" charset="-78"/>
              </a:rPr>
              <a:t>به عنوان کنترل کننده کیفیت :</a:t>
            </a:r>
          </a:p>
          <a:p>
            <a:pPr marL="0" indent="0" algn="r">
              <a:buNone/>
            </a:pPr>
            <a:r>
              <a:rPr lang="fa-IR" dirty="0" smtClean="0">
                <a:cs typeface="B Nazanin" pitchFamily="2" charset="-78"/>
              </a:rPr>
              <a:t>یکی از تاًکیدات مهمی فراهم کردن امکانات آموزش و پرورش </a:t>
            </a:r>
            <a:r>
              <a:rPr lang="fa-IR" dirty="0" smtClean="0">
                <a:solidFill>
                  <a:srgbClr val="FF0000"/>
                </a:solidFill>
                <a:cs typeface="B Nazanin" pitchFamily="2" charset="-78"/>
              </a:rPr>
              <a:t>برای همه انسان ها </a:t>
            </a:r>
            <a:r>
              <a:rPr lang="fa-IR" dirty="0" smtClean="0">
                <a:cs typeface="B Nazanin" pitchFamily="2" charset="-78"/>
              </a:rPr>
              <a:t>در حد توان است.دست یابی به این هدف،برای بسیاری از کشور ها دشوار است؛به خصوص در جایی که بخشی از جمعییت در مناطق دوردستو جدا از مرکز زندگی می کنند،برای گروه های </a:t>
            </a:r>
            <a:r>
              <a:rPr lang="fa-IR" dirty="0" smtClean="0">
                <a:solidFill>
                  <a:srgbClr val="FF0000"/>
                </a:solidFill>
                <a:cs typeface="B Nazanin" pitchFamily="2" charset="-78"/>
              </a:rPr>
              <a:t>اقلیتی که زبان های</a:t>
            </a:r>
            <a:r>
              <a:rPr lang="fa-IR" dirty="0" smtClean="0">
                <a:cs typeface="B Nazanin" pitchFamily="2" charset="-78"/>
              </a:rPr>
              <a:t> مختلفی را به کار می برند و مردمی که زندگی عشایری دارند و...</a:t>
            </a:r>
            <a:endParaRPr lang="en-US" dirty="0" smtClean="0"/>
          </a:p>
          <a:p>
            <a:pPr marL="0" indent="0" algn="r">
              <a:buNone/>
            </a:pPr>
            <a:r>
              <a:rPr lang="fa-IR" dirty="0" smtClean="0">
                <a:cs typeface="B Nazanin" pitchFamily="2" charset="-78"/>
              </a:rPr>
              <a:t>در کلاس های چند پایه،معلم باید از نزدیک عملکرد دانش آموزانرا کنترل کند و قدم هایی را برای اطمینان از دستیابی به مهارت لازم در </a:t>
            </a:r>
            <a:r>
              <a:rPr lang="fa-IR" dirty="0" smtClean="0">
                <a:solidFill>
                  <a:srgbClr val="FF0000"/>
                </a:solidFill>
                <a:cs typeface="B Nazanin" pitchFamily="2" charset="-78"/>
              </a:rPr>
              <a:t>خواندن،نوشتن و حساب کردن </a:t>
            </a:r>
            <a:r>
              <a:rPr lang="fa-IR" dirty="0" smtClean="0">
                <a:cs typeface="B Nazanin" pitchFamily="2" charset="-78"/>
              </a:rPr>
              <a:t>بردارد.</a:t>
            </a:r>
          </a:p>
          <a:p>
            <a:pPr marL="0" indent="0" algn="r">
              <a:buNone/>
            </a:pPr>
            <a:r>
              <a:rPr lang="fa-IR" dirty="0">
                <a:cs typeface="B Nazanin" pitchFamily="2" charset="-78"/>
              </a:rPr>
              <a:t> </a:t>
            </a:r>
            <a:r>
              <a:rPr lang="fa-IR" dirty="0" smtClean="0">
                <a:cs typeface="B Nazanin" pitchFamily="2" charset="-78"/>
              </a:rPr>
              <a:t>             </a:t>
            </a:r>
            <a:r>
              <a:rPr lang="fa-IR" b="1" dirty="0" smtClean="0">
                <a:cs typeface="B Nazanin" pitchFamily="2" charset="-78"/>
              </a:rPr>
              <a:t>مثال :</a:t>
            </a:r>
            <a:endParaRPr lang="en-US" b="1" dirty="0"/>
          </a:p>
        </p:txBody>
      </p:sp>
    </p:spTree>
    <p:extLst>
      <p:ext uri="{BB962C8B-B14F-4D97-AF65-F5344CB8AC3E}">
        <p14:creationId xmlns:p14="http://schemas.microsoft.com/office/powerpoint/2010/main" val="1982138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fa-IR" b="1" dirty="0" smtClean="0">
                <a:cs typeface="B Nazanin" pitchFamily="2" charset="-78"/>
              </a:rPr>
              <a:t>مثال :</a:t>
            </a:r>
          </a:p>
          <a:p>
            <a:pPr marL="0" indent="0" algn="r">
              <a:buNone/>
            </a:pPr>
            <a:r>
              <a:rPr lang="fa-IR" dirty="0" smtClean="0">
                <a:cs typeface="B Nazanin" pitchFamily="2" charset="-78"/>
              </a:rPr>
              <a:t>بعضی از دانش آموزان،احتمالاً به دلایل بهداشتی،نمی توانند به طورمنظم در مدرسه حاضرشوند،از این رو،معلمان می توانند با تعیین تکلیف و بررسیآن ها به دانش آموزان کمک و اولیارا تشویقکنند تا فرزندان خود راهر روز به مدرسه بفرستند.همچنین آنان باید از نزدیک بر عملکرد هردانش آموزدرطول ساعات نظارت کرده،تاپیشرفت اورا مشاهده کنندو به دانش آموزانی که پیشرفتی از خود نشان </a:t>
            </a:r>
            <a:r>
              <a:rPr lang="fa-IR" u="sng" dirty="0" smtClean="0">
                <a:cs typeface="B Nazanin" pitchFamily="2" charset="-78"/>
              </a:rPr>
              <a:t>نمی دهند ،</a:t>
            </a:r>
            <a:r>
              <a:rPr lang="fa-IR" dirty="0" smtClean="0">
                <a:cs typeface="B Nazanin" pitchFamily="2" charset="-78"/>
              </a:rPr>
              <a:t>توجه ویژه داشته باشند.</a:t>
            </a:r>
            <a:endParaRPr lang="en-US" dirty="0"/>
          </a:p>
        </p:txBody>
      </p:sp>
    </p:spTree>
    <p:extLst>
      <p:ext uri="{BB962C8B-B14F-4D97-AF65-F5344CB8AC3E}">
        <p14:creationId xmlns:p14="http://schemas.microsoft.com/office/powerpoint/2010/main" val="37436375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3660"/>
            <a:ext cx="10601528" cy="6011693"/>
          </a:xfrm>
        </p:spPr>
        <p:txBody>
          <a:bodyPr/>
          <a:lstStyle/>
          <a:p>
            <a:pPr marL="0" indent="0" algn="ctr">
              <a:buNone/>
            </a:pPr>
            <a:r>
              <a:rPr lang="fa-IR" b="1" dirty="0" smtClean="0">
                <a:solidFill>
                  <a:srgbClr val="FF0000"/>
                </a:solidFill>
                <a:cs typeface="B Nazanin" pitchFamily="2" charset="-78"/>
              </a:rPr>
              <a:t>[] </a:t>
            </a:r>
            <a:r>
              <a:rPr lang="fa-IR" b="1" dirty="0" smtClean="0">
                <a:cs typeface="B Nazanin" pitchFamily="2" charset="-78"/>
              </a:rPr>
              <a:t>به عنوان ولی جایگزین :</a:t>
            </a:r>
          </a:p>
          <a:p>
            <a:pPr marL="0" indent="0" algn="r">
              <a:buNone/>
            </a:pPr>
            <a:r>
              <a:rPr lang="fa-IR" dirty="0" smtClean="0">
                <a:cs typeface="B Nazanin" pitchFamily="2" charset="-78"/>
              </a:rPr>
              <a:t>در مناطق دوردست و اجتماعات جدا افتاده،به خصوص در جایی که معلم به زبان محلی سخن می گوید و توسط جامعه ی محلی به خوبی پذیرفته شده است،معلم چندپایه اغلب رابطه ی نزدیک تر با دانش آموزان خود برقرار می کند،نزدیک تر از آنچه در مدارس شهری و کلاس های معمولی دیده می شود.</a:t>
            </a:r>
          </a:p>
          <a:p>
            <a:pPr marL="0" indent="0" algn="r">
              <a:buNone/>
            </a:pPr>
            <a:r>
              <a:rPr lang="fa-IR" dirty="0" smtClean="0">
                <a:cs typeface="B Nazanin" pitchFamily="2" charset="-78"/>
              </a:rPr>
              <a:t>جو کلاس چند پایه،بیشتر شبیه جو خانه است،زیرا بچه هابر اساس سن یا پایه تحصیلی از یکدیگر جدا </a:t>
            </a:r>
            <a:r>
              <a:rPr lang="fa-IR" u="sng" dirty="0" smtClean="0">
                <a:cs typeface="B Nazanin" pitchFamily="2" charset="-78"/>
              </a:rPr>
              <a:t>نمی شوند.</a:t>
            </a:r>
            <a:r>
              <a:rPr lang="fa-IR" dirty="0" smtClean="0">
                <a:cs typeface="B Nazanin" pitchFamily="2" charset="-78"/>
              </a:rPr>
              <a:t> در این شرایط،معلم چند پایه اغلب به عنوان پدر و مادر،دانش آموزان جایگزین می شود.</a:t>
            </a:r>
          </a:p>
          <a:p>
            <a:pPr marL="0" indent="0" algn="r">
              <a:buNone/>
            </a:pPr>
            <a:r>
              <a:rPr lang="fa-IR" b="1" dirty="0">
                <a:cs typeface="B Nazanin" pitchFamily="2" charset="-78"/>
              </a:rPr>
              <a:t> </a:t>
            </a:r>
            <a:r>
              <a:rPr lang="fa-IR" b="1" dirty="0" smtClean="0">
                <a:cs typeface="B Nazanin" pitchFamily="2" charset="-78"/>
              </a:rPr>
              <a:t>    مثال:</a:t>
            </a:r>
          </a:p>
          <a:p>
            <a:pPr marL="0" indent="0" algn="r">
              <a:buNone/>
            </a:pPr>
            <a:r>
              <a:rPr lang="fa-IR" dirty="0" smtClean="0">
                <a:cs typeface="B Nazanin" pitchFamily="2" charset="-78"/>
              </a:rPr>
              <a:t>جو کلاس بیشتر شبیه یک خانواده است تا یک کلاس درس،معلمان نیز دوست دارند به دانش آموزانتوجه بیشتری کنند.معلم حساس تر بوده و علاقه مند است که وقتی دانش آموزی مشکلی دارد،او را بشناسد و به نیازهای آن دانش آموز توجه بیشتری گند.</a:t>
            </a:r>
            <a:endParaRPr lang="en-US" dirty="0"/>
          </a:p>
        </p:txBody>
      </p:sp>
    </p:spTree>
    <p:extLst>
      <p:ext uri="{BB962C8B-B14F-4D97-AF65-F5344CB8AC3E}">
        <p14:creationId xmlns:p14="http://schemas.microsoft.com/office/powerpoint/2010/main" val="71839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5838"/>
            <a:ext cx="10445885" cy="5671125"/>
          </a:xfrm>
        </p:spPr>
        <p:txBody>
          <a:bodyPr/>
          <a:lstStyle/>
          <a:p>
            <a:pPr marL="0" indent="0" algn="ctr">
              <a:buNone/>
            </a:pPr>
            <a:r>
              <a:rPr lang="fa-IR" b="1" dirty="0" smtClean="0">
                <a:solidFill>
                  <a:srgbClr val="FF0000"/>
                </a:solidFill>
                <a:cs typeface="B Nazanin" pitchFamily="2" charset="-78"/>
              </a:rPr>
              <a:t>[]  </a:t>
            </a:r>
            <a:r>
              <a:rPr lang="fa-IR" b="1" dirty="0" smtClean="0">
                <a:cs typeface="B Nazanin" pitchFamily="2" charset="-78"/>
              </a:rPr>
              <a:t>به عنوان مدیر مالی :</a:t>
            </a:r>
          </a:p>
          <a:p>
            <a:pPr marL="0" indent="0" algn="r">
              <a:buNone/>
            </a:pPr>
            <a:r>
              <a:rPr lang="fa-IR" b="1" dirty="0">
                <a:cs typeface="B Nazanin" pitchFamily="2" charset="-78"/>
              </a:rPr>
              <a:t> </a:t>
            </a:r>
            <a:r>
              <a:rPr lang="fa-IR" dirty="0" smtClean="0">
                <a:cs typeface="B Nazanin" pitchFamily="2" charset="-78"/>
              </a:rPr>
              <a:t>معلم چند پایه در مواقعی که بودجه ای به مدرسه تعلق بگیرد،مدیر مالی مدرسه هم محسوب می شود.</a:t>
            </a:r>
          </a:p>
          <a:p>
            <a:pPr marL="0" indent="0" algn="r">
              <a:buNone/>
            </a:pPr>
            <a:r>
              <a:rPr lang="fa-IR" dirty="0">
                <a:cs typeface="B Nazanin" pitchFamily="2" charset="-78"/>
              </a:rPr>
              <a:t> </a:t>
            </a:r>
            <a:r>
              <a:rPr lang="fa-IR" dirty="0" smtClean="0">
                <a:cs typeface="B Nazanin" pitchFamily="2" charset="-78"/>
              </a:rPr>
              <a:t>                     </a:t>
            </a:r>
            <a:r>
              <a:rPr lang="fa-IR" b="1" dirty="0" smtClean="0">
                <a:cs typeface="B Nazanin" pitchFamily="2" charset="-78"/>
              </a:rPr>
              <a:t>مثال :</a:t>
            </a:r>
          </a:p>
          <a:p>
            <a:pPr marL="0" indent="0" algn="r">
              <a:buNone/>
            </a:pPr>
            <a:r>
              <a:rPr lang="fa-IR" dirty="0" smtClean="0">
                <a:cs typeface="B Nazanin" pitchFamily="2" charset="-78"/>
              </a:rPr>
              <a:t>معلم باید </a:t>
            </a:r>
            <a:r>
              <a:rPr lang="fa-IR" dirty="0" smtClean="0">
                <a:solidFill>
                  <a:srgbClr val="FF0000"/>
                </a:solidFill>
                <a:cs typeface="B Nazanin" pitchFamily="2" charset="-78"/>
              </a:rPr>
              <a:t>اسناد هزینه های </a:t>
            </a:r>
            <a:r>
              <a:rPr lang="fa-IR" dirty="0" smtClean="0">
                <a:cs typeface="B Nazanin" pitchFamily="2" charset="-78"/>
              </a:rPr>
              <a:t>روزانه را نگهداری کند و مطمئن شود که همه ی </a:t>
            </a:r>
            <a:r>
              <a:rPr lang="fa-IR" dirty="0" smtClean="0">
                <a:solidFill>
                  <a:srgbClr val="FF0000"/>
                </a:solidFill>
                <a:cs typeface="B Nazanin" pitchFamily="2" charset="-78"/>
              </a:rPr>
              <a:t>رسیدها</a:t>
            </a:r>
            <a:r>
              <a:rPr lang="fa-IR" dirty="0" smtClean="0">
                <a:cs typeface="B Nazanin" pitchFamily="2" charset="-78"/>
              </a:rPr>
              <a:t> برای تاًیید این هزینه ها حفظ شده است.این اطلاعات برای تراز کردن بودجه ای که دریافت کرده،مورد نیاز است.</a:t>
            </a:r>
            <a:endParaRPr lang="en-US" dirty="0"/>
          </a:p>
        </p:txBody>
      </p:sp>
    </p:spTree>
    <p:extLst>
      <p:ext uri="{BB962C8B-B14F-4D97-AF65-F5344CB8AC3E}">
        <p14:creationId xmlns:p14="http://schemas.microsoft.com/office/powerpoint/2010/main" val="18467999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914400"/>
            <a:ext cx="10484797" cy="5466945"/>
          </a:xfrm>
        </p:spPr>
        <p:txBody>
          <a:bodyPr>
            <a:normAutofit/>
          </a:bodyPr>
          <a:lstStyle/>
          <a:p>
            <a:pPr marL="0" indent="0" algn="ctr">
              <a:buNone/>
            </a:pPr>
            <a:r>
              <a:rPr lang="fa-IR" b="1" dirty="0" smtClean="0">
                <a:solidFill>
                  <a:srgbClr val="FF0000"/>
                </a:solidFill>
                <a:cs typeface="B Nazanin" pitchFamily="2" charset="-78"/>
              </a:rPr>
              <a:t>[] </a:t>
            </a:r>
            <a:r>
              <a:rPr lang="fa-IR" b="1" dirty="0" smtClean="0">
                <a:cs typeface="B Nazanin" pitchFamily="2" charset="-78"/>
              </a:rPr>
              <a:t>به عنوان نماینده فرهنگ،اخلاق و ارزش های سیاسی :</a:t>
            </a:r>
          </a:p>
          <a:p>
            <a:pPr marL="0" indent="0" algn="r">
              <a:buNone/>
            </a:pPr>
            <a:r>
              <a:rPr lang="fa-IR" b="1" dirty="0" smtClean="0">
                <a:cs typeface="B Nazanin" pitchFamily="2" charset="-78"/>
              </a:rPr>
              <a:t>معل</a:t>
            </a:r>
            <a:r>
              <a:rPr lang="fa-IR" dirty="0" smtClean="0">
                <a:cs typeface="B Nazanin" pitchFamily="2" charset="-78"/>
              </a:rPr>
              <a:t>م چند پایه نقش مهمی را در زمینه فرهنگ ،اخلاق و ارزش های سیاسی جامعه بر عهده دارد.او می تواند </a:t>
            </a:r>
            <a:r>
              <a:rPr lang="fa-IR" dirty="0" smtClean="0">
                <a:solidFill>
                  <a:srgbClr val="FF0000"/>
                </a:solidFill>
                <a:cs typeface="B Nazanin" pitchFamily="2" charset="-78"/>
              </a:rPr>
              <a:t>ارزش های مثبت جامعه </a:t>
            </a:r>
            <a:r>
              <a:rPr lang="fa-IR" dirty="0" smtClean="0">
                <a:cs typeface="B Nazanin" pitchFamily="2" charset="-78"/>
              </a:rPr>
              <a:t>را برای مشارکت اجتماعی در حیات مدرسه و موفقیت تحصیلی دانش آموزان به کار گیرد.</a:t>
            </a:r>
          </a:p>
          <a:p>
            <a:pPr marL="0" indent="0" algn="r">
              <a:buNone/>
            </a:pPr>
            <a:r>
              <a:rPr lang="fa-IR" b="1" dirty="0" smtClean="0">
                <a:solidFill>
                  <a:srgbClr val="FF0000"/>
                </a:solidFill>
                <a:cs typeface="B Nazanin" pitchFamily="2" charset="-78"/>
              </a:rPr>
              <a:t>معلم چند پایه باید از برخورد و درگیری با مردم  خود داری کند.</a:t>
            </a:r>
          </a:p>
          <a:p>
            <a:pPr marL="0" indent="0" algn="r">
              <a:buNone/>
            </a:pPr>
            <a:r>
              <a:rPr lang="fa-IR" dirty="0">
                <a:cs typeface="B Nazanin" pitchFamily="2" charset="-78"/>
              </a:rPr>
              <a:t> </a:t>
            </a:r>
            <a:r>
              <a:rPr lang="fa-IR" dirty="0" smtClean="0">
                <a:cs typeface="B Nazanin" pitchFamily="2" charset="-78"/>
              </a:rPr>
              <a:t>                     مثال :</a:t>
            </a:r>
          </a:p>
          <a:p>
            <a:pPr marL="0" indent="0" algn="r">
              <a:buNone/>
            </a:pPr>
            <a:r>
              <a:rPr lang="fa-IR" dirty="0" smtClean="0">
                <a:cs typeface="B Nazanin" pitchFamily="2" charset="-78"/>
              </a:rPr>
              <a:t>هر معلمی باید </a:t>
            </a:r>
            <a:r>
              <a:rPr lang="fa-IR" dirty="0" smtClean="0">
                <a:solidFill>
                  <a:srgbClr val="FF0000"/>
                </a:solidFill>
                <a:cs typeface="B Nazanin" pitchFamily="2" charset="-78"/>
              </a:rPr>
              <a:t>آداب و رسوم مثبت فرهنگی جامعه ای </a:t>
            </a:r>
            <a:r>
              <a:rPr lang="fa-IR" dirty="0" smtClean="0">
                <a:cs typeface="B Nazanin" pitchFamily="2" charset="-78"/>
              </a:rPr>
              <a:t>را که برای جامعه منحصر به فرد هستند،بداند؛برای مثال،رنگرزی پارچه، بافتن سبد و نگهداری از سالمندان.</a:t>
            </a:r>
          </a:p>
          <a:p>
            <a:pPr marL="0" indent="0" algn="r">
              <a:buNone/>
            </a:pPr>
            <a:r>
              <a:rPr lang="fa-IR" dirty="0" smtClean="0">
                <a:cs typeface="B Nazanin" pitchFamily="2" charset="-78"/>
              </a:rPr>
              <a:t>او می توانداز اولیا یا سایر اعضای جامعه برای گفت و گو کردن و نشان دادن آن هابه دانش آموزان دعوت کند.</a:t>
            </a:r>
            <a:endParaRPr lang="en-US" dirty="0"/>
          </a:p>
        </p:txBody>
      </p:sp>
    </p:spTree>
    <p:extLst>
      <p:ext uri="{BB962C8B-B14F-4D97-AF65-F5344CB8AC3E}">
        <p14:creationId xmlns:p14="http://schemas.microsoft.com/office/powerpoint/2010/main" val="634139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فعالیت 2-1 مزایا و محدودیت های مدارس کوچک ؛</a:t>
            </a:r>
            <a:endParaRPr lang="en-US" dirty="0">
              <a:solidFill>
                <a:srgbClr val="FF0000"/>
              </a:solidFill>
            </a:endParaRPr>
          </a:p>
        </p:txBody>
      </p:sp>
      <p:sp>
        <p:nvSpPr>
          <p:cNvPr id="3" name="Content Placeholder 2"/>
          <p:cNvSpPr>
            <a:spLocks noGrp="1"/>
          </p:cNvSpPr>
          <p:nvPr>
            <p:ph idx="1"/>
          </p:nvPr>
        </p:nvSpPr>
        <p:spPr>
          <a:xfrm>
            <a:off x="838200" y="1381328"/>
            <a:ext cx="10515600" cy="5175115"/>
          </a:xfrm>
        </p:spPr>
        <p:txBody>
          <a:bodyPr>
            <a:normAutofit/>
          </a:bodyPr>
          <a:lstStyle/>
          <a:p>
            <a:pPr marL="0" indent="0" algn="ctr">
              <a:buNone/>
            </a:pPr>
            <a:r>
              <a:rPr lang="fa-IR" sz="3200" b="1" dirty="0" smtClean="0">
                <a:cs typeface="B Nazanin" pitchFamily="2" charset="-78"/>
              </a:rPr>
              <a:t>هدف :</a:t>
            </a:r>
          </a:p>
          <a:p>
            <a:pPr marL="0" indent="0" algn="r">
              <a:buNone/>
            </a:pPr>
            <a:r>
              <a:rPr lang="fa-IR" dirty="0" smtClean="0">
                <a:cs typeface="B Nazanin" pitchFamily="2" charset="-78"/>
              </a:rPr>
              <a:t>این فعالیت به شما کمک می کند تا مزایای داشتن مدارس کوچک برای آموزش و پرورش را بشناسید.همچنین کمک می کند، تا بتوانید مشکلات و محدودیت هایی راکه معلمان کلاس های چند پایه و مدارس تک معلمی با آن مواجه هستند،توضیح دهید و بگویید که </a:t>
            </a:r>
            <a:r>
              <a:rPr lang="fa-IR" dirty="0" smtClean="0">
                <a:solidFill>
                  <a:srgbClr val="FF0000"/>
                </a:solidFill>
                <a:cs typeface="B Nazanin" pitchFamily="2" charset="-78"/>
              </a:rPr>
              <a:t>چگونه آن هاقابل حل </a:t>
            </a:r>
            <a:r>
              <a:rPr lang="fa-IR" dirty="0" smtClean="0">
                <a:cs typeface="B Nazanin" pitchFamily="2" charset="-78"/>
              </a:rPr>
              <a:t>خواهند بود.</a:t>
            </a:r>
          </a:p>
          <a:p>
            <a:pPr marL="0" indent="0" algn="ctr">
              <a:buNone/>
            </a:pPr>
            <a:r>
              <a:rPr lang="fa-IR" b="1" dirty="0" smtClean="0">
                <a:cs typeface="B Nazanin" pitchFamily="2" charset="-78"/>
              </a:rPr>
              <a:t>پرسش ها :</a:t>
            </a:r>
          </a:p>
          <a:p>
            <a:pPr marL="0" indent="0" algn="r">
              <a:buNone/>
            </a:pPr>
            <a:r>
              <a:rPr lang="fa-IR" dirty="0" smtClean="0">
                <a:cs typeface="B Nazanin" pitchFamily="2" charset="-78"/>
              </a:rPr>
              <a:t>1- مزایای مدارس کوچک کدامند؟</a:t>
            </a:r>
          </a:p>
          <a:p>
            <a:pPr marL="0" indent="0" algn="r">
              <a:buNone/>
            </a:pPr>
            <a:r>
              <a:rPr lang="fa-IR" dirty="0" smtClean="0">
                <a:cs typeface="B Nazanin" pitchFamily="2" charset="-78"/>
              </a:rPr>
              <a:t>2- مشکلات ما چیست؟با توجه به :</a:t>
            </a:r>
          </a:p>
          <a:p>
            <a:pPr algn="r">
              <a:buFontTx/>
              <a:buChar char="-"/>
            </a:pPr>
            <a:r>
              <a:rPr lang="fa-IR" dirty="0" smtClean="0">
                <a:cs typeface="B Nazanin" pitchFamily="2" charset="-78"/>
              </a:rPr>
              <a:t>محیط فیزیکی – محیط اجتماعی – محیط یادگیری</a:t>
            </a:r>
          </a:p>
          <a:p>
            <a:pPr algn="r">
              <a:buFontTx/>
              <a:buChar char="-"/>
            </a:pPr>
            <a:r>
              <a:rPr lang="fa-IR" dirty="0" smtClean="0">
                <a:cs typeface="B Nazanin" pitchFamily="2" charset="-78"/>
              </a:rPr>
              <a:t>3- به نمونه 2-1 در صفحه 30 رجوع و در مورد چگونگی مشارکت مدرسه ی شما برای ارتقای عملکرد مدرسه با جامعه بحث کنید.</a:t>
            </a:r>
            <a:endParaRPr lang="en-US" dirty="0"/>
          </a:p>
        </p:txBody>
      </p:sp>
    </p:spTree>
    <p:extLst>
      <p:ext uri="{BB962C8B-B14F-4D97-AF65-F5344CB8AC3E}">
        <p14:creationId xmlns:p14="http://schemas.microsoft.com/office/powerpoint/2010/main" val="3682062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8017"/>
            <a:ext cx="10640438" cy="6186792"/>
          </a:xfrm>
        </p:spPr>
        <p:txBody>
          <a:bodyPr>
            <a:normAutofit/>
          </a:bodyPr>
          <a:lstStyle/>
          <a:p>
            <a:pPr marL="0" indent="0" algn="ctr">
              <a:buNone/>
            </a:pPr>
            <a:r>
              <a:rPr lang="fa-IR" b="1" dirty="0" smtClean="0">
                <a:cs typeface="B Nazanin" pitchFamily="2" charset="-78"/>
              </a:rPr>
              <a:t>پاسخ های ممکن ؛</a:t>
            </a:r>
          </a:p>
          <a:p>
            <a:pPr marL="0" indent="0" algn="r">
              <a:buNone/>
            </a:pPr>
            <a:r>
              <a:rPr lang="fa-IR" sz="4400" b="1" dirty="0">
                <a:cs typeface="B Nazanin" pitchFamily="2" charset="-78"/>
              </a:rPr>
              <a:t> </a:t>
            </a:r>
            <a:r>
              <a:rPr lang="fa-IR" sz="4400" b="1" dirty="0" smtClean="0">
                <a:cs typeface="B Nazanin" pitchFamily="2" charset="-78"/>
              </a:rPr>
              <a:t>   مزایا</a:t>
            </a:r>
          </a:p>
          <a:p>
            <a:pPr marL="0" indent="0" algn="r">
              <a:buNone/>
            </a:pPr>
            <a:r>
              <a:rPr lang="fa-IR" sz="4400" b="1" dirty="0" smtClean="0">
                <a:solidFill>
                  <a:srgbClr val="FF0000"/>
                </a:solidFill>
                <a:cs typeface="B Nazanin" pitchFamily="2" charset="-78"/>
              </a:rPr>
              <a:t>مدرسه ای که خوب سازمان یافته است:</a:t>
            </a:r>
          </a:p>
          <a:p>
            <a:pPr marL="0" indent="0" algn="r">
              <a:buNone/>
            </a:pPr>
            <a:r>
              <a:rPr lang="fa-IR" sz="4400" dirty="0" smtClean="0">
                <a:cs typeface="B Nazanin" pitchFamily="2" charset="-78"/>
              </a:rPr>
              <a:t>[] امکان طراحی فعالیت های یادگیری مرتبط با زندگی دانش آموزان را در جامعه فراهم می کند(یعنی ؛از نقطه نظر ارزش ها و نگرش ها ،هویت فرهنگی و درگیر شدن جامعه)؛ آنگونه که معلمان می توانند برنامه های درسی ملی را برای زندگی روستایی سازگار کنند.</a:t>
            </a:r>
          </a:p>
        </p:txBody>
      </p:sp>
    </p:spTree>
    <p:extLst>
      <p:ext uri="{BB962C8B-B14F-4D97-AF65-F5344CB8AC3E}">
        <p14:creationId xmlns:p14="http://schemas.microsoft.com/office/powerpoint/2010/main" val="3138413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fa-IR" sz="4400" dirty="0">
                <a:cs typeface="B Nazanin" pitchFamily="2" charset="-78"/>
              </a:rPr>
              <a:t>[] </a:t>
            </a:r>
            <a:r>
              <a:rPr lang="fa-IR" sz="4800" dirty="0">
                <a:cs typeface="B Nazanin" pitchFamily="2" charset="-78"/>
              </a:rPr>
              <a:t>اولیا را برای درگیر شدن و مشارکت بیش تر برای تعلیم و تربیت فرزندانشان تشویق می کند(کمک کردن برای حضور منظم در مدرسه، انجام تکالیف در منزل،انجام پروژه ها و تهیه مواد مورد نیاز در </a:t>
            </a:r>
            <a:r>
              <a:rPr lang="fa-IR" sz="4800" dirty="0" smtClean="0">
                <a:cs typeface="B Nazanin" pitchFamily="2" charset="-78"/>
              </a:rPr>
              <a:t>مدرسه.</a:t>
            </a:r>
            <a:endParaRPr lang="fa-IR" sz="4800" dirty="0">
              <a:cs typeface="B Nazanin" pitchFamily="2" charset="-78"/>
            </a:endParaRPr>
          </a:p>
          <a:p>
            <a:pPr algn="ctr"/>
            <a:endParaRPr lang="en-US" dirty="0">
              <a:cs typeface="B Nazanin" pitchFamily="2" charset="-78"/>
            </a:endParaRPr>
          </a:p>
        </p:txBody>
      </p:sp>
    </p:spTree>
    <p:extLst>
      <p:ext uri="{BB962C8B-B14F-4D97-AF65-F5344CB8AC3E}">
        <p14:creationId xmlns:p14="http://schemas.microsoft.com/office/powerpoint/2010/main" val="3010026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4000" dirty="0">
                <a:cs typeface="B Nazanin" pitchFamily="2" charset="-78"/>
              </a:rPr>
              <a:t>[] </a:t>
            </a:r>
            <a:r>
              <a:rPr lang="fa-IR" sz="4000" dirty="0" smtClean="0">
                <a:cs typeface="B Nazanin" pitchFamily="2" charset="-78"/>
              </a:rPr>
              <a:t>مشارکت </a:t>
            </a:r>
            <a:r>
              <a:rPr lang="fa-IR" sz="4000" dirty="0">
                <a:cs typeface="B Nazanin" pitchFamily="2" charset="-78"/>
              </a:rPr>
              <a:t>فعال اجتماع و سازمان های اجتماعی را در مدرسه تشویق می کند.(یعنی،کمک به وسیله ساخت و نگهداری ساختمان های مدرسه ،کمک برای طبخ غذای مدرسه،کمک به عنوان اعضای کمیته مدرسه،کمک به معلمان،سرپرستی ورزش و افراد مرجع خاص در زمینه ی هنر و صنایع دستی ،موسیقی،رسوم فرهنگی و کشاورزی و...</a:t>
            </a:r>
            <a:endParaRPr lang="en-US" sz="4000" dirty="0"/>
          </a:p>
          <a:p>
            <a:pPr marL="0" indent="0" algn="r">
              <a:buNone/>
            </a:pPr>
            <a:endParaRPr lang="en-US" sz="4000" dirty="0"/>
          </a:p>
          <a:p>
            <a:endParaRPr lang="en-US" sz="4000" dirty="0"/>
          </a:p>
        </p:txBody>
      </p:sp>
    </p:spTree>
    <p:extLst>
      <p:ext uri="{BB962C8B-B14F-4D97-AF65-F5344CB8AC3E}">
        <p14:creationId xmlns:p14="http://schemas.microsoft.com/office/powerpoint/2010/main" val="5416730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r>
              <a:rPr lang="fa-IR" sz="4000" dirty="0" smtClean="0">
                <a:cs typeface="B Nazanin" pitchFamily="2" charset="-78"/>
              </a:rPr>
              <a:t>[] به مدرسه اجازه می دهد تا جامعه را درایجاد شرایط برای سواد آموزی بزرگسالان حمایت کند وهمچنین برای تشکیل جلسات روستا امکانات خود را در اختیارآنان قرار دهد.</a:t>
            </a:r>
          </a:p>
          <a:p>
            <a:pPr marL="0" indent="0" algn="r">
              <a:buNone/>
            </a:pPr>
            <a:r>
              <a:rPr lang="fa-IR" sz="4000" dirty="0" smtClean="0">
                <a:cs typeface="B Nazanin" pitchFamily="2" charset="-78"/>
              </a:rPr>
              <a:t>[] تعامل بین دانش آموزان بزرگ تر و کوچک تر را تشویق می کند. </a:t>
            </a:r>
            <a:endParaRPr lang="en-US" sz="4000" dirty="0"/>
          </a:p>
        </p:txBody>
      </p:sp>
    </p:spTree>
    <p:extLst>
      <p:ext uri="{BB962C8B-B14F-4D97-AF65-F5344CB8AC3E}">
        <p14:creationId xmlns:p14="http://schemas.microsoft.com/office/powerpoint/2010/main" val="2827843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7200" dirty="0" smtClean="0">
                <a:solidFill>
                  <a:srgbClr val="FF0000"/>
                </a:solidFill>
              </a:rPr>
              <a:t>ساختار راهنمای کتاب </a:t>
            </a:r>
            <a:endParaRPr lang="en-US" sz="7200" dirty="0">
              <a:solidFill>
                <a:srgbClr val="FF0000"/>
              </a:solidFill>
            </a:endParaRPr>
          </a:p>
        </p:txBody>
      </p:sp>
      <p:sp>
        <p:nvSpPr>
          <p:cNvPr id="3" name="Content Placeholder 2"/>
          <p:cNvSpPr>
            <a:spLocks noGrp="1"/>
          </p:cNvSpPr>
          <p:nvPr>
            <p:ph idx="1"/>
          </p:nvPr>
        </p:nvSpPr>
        <p:spPr/>
        <p:txBody>
          <a:bodyPr>
            <a:normAutofit/>
          </a:bodyPr>
          <a:lstStyle/>
          <a:p>
            <a:pPr marL="0" indent="0" algn="r">
              <a:buNone/>
            </a:pPr>
            <a:r>
              <a:rPr lang="fa-IR" sz="3600" b="1" dirty="0" smtClean="0">
                <a:cs typeface="B Nazanin" pitchFamily="2" charset="-78"/>
              </a:rPr>
              <a:t>1- محتوا ؛</a:t>
            </a:r>
          </a:p>
          <a:p>
            <a:pPr marL="0" indent="0" algn="r">
              <a:buNone/>
            </a:pPr>
            <a:r>
              <a:rPr lang="fa-IR" sz="3600" b="1" dirty="0" smtClean="0">
                <a:cs typeface="B Nazanin" pitchFamily="2" charset="-78"/>
              </a:rPr>
              <a:t>هرفصل با محتوا آغاز می شود،که یک بررسی کلی را ایجاد می کند.</a:t>
            </a:r>
          </a:p>
          <a:p>
            <a:pPr marL="0" indent="0" algn="r">
              <a:buNone/>
            </a:pPr>
            <a:endParaRPr lang="fa-IR" sz="3600" b="1" dirty="0" smtClean="0">
              <a:cs typeface="B Nazanin" pitchFamily="2" charset="-78"/>
            </a:endParaRPr>
          </a:p>
          <a:p>
            <a:pPr marL="0" indent="0" algn="r">
              <a:buNone/>
            </a:pPr>
            <a:endParaRPr lang="en-US" dirty="0"/>
          </a:p>
        </p:txBody>
      </p:sp>
    </p:spTree>
    <p:extLst>
      <p:ext uri="{BB962C8B-B14F-4D97-AF65-F5344CB8AC3E}">
        <p14:creationId xmlns:p14="http://schemas.microsoft.com/office/powerpoint/2010/main" val="9631249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744" y="385931"/>
            <a:ext cx="10659893" cy="6170511"/>
          </a:xfrm>
        </p:spPr>
        <p:txBody>
          <a:bodyPr>
            <a:normAutofit/>
          </a:bodyPr>
          <a:lstStyle/>
          <a:p>
            <a:pPr marL="0" indent="0" algn="ctr">
              <a:buNone/>
            </a:pPr>
            <a:r>
              <a:rPr lang="fa-IR" sz="4000" b="1" dirty="0" smtClean="0">
                <a:cs typeface="B Nazanin" pitchFamily="2" charset="-78"/>
              </a:rPr>
              <a:t>چالش ها :</a:t>
            </a:r>
          </a:p>
          <a:p>
            <a:pPr marL="0" indent="0" algn="r">
              <a:buNone/>
            </a:pPr>
            <a:r>
              <a:rPr lang="fa-IR" sz="4000" b="1" dirty="0" smtClean="0">
                <a:cs typeface="B Nazanin" pitchFamily="2" charset="-78"/>
              </a:rPr>
              <a:t>    محیط  فیزیکی ؛</a:t>
            </a:r>
          </a:p>
          <a:p>
            <a:pPr marL="0" indent="0" algn="r">
              <a:buNone/>
            </a:pPr>
            <a:r>
              <a:rPr lang="fa-IR" sz="4000" b="1" dirty="0" smtClean="0">
                <a:cs typeface="B Nazanin" pitchFamily="2" charset="-78"/>
              </a:rPr>
              <a:t>[] </a:t>
            </a:r>
            <a:r>
              <a:rPr lang="fa-IR" sz="4000" dirty="0" smtClean="0">
                <a:cs typeface="B Nazanin" pitchFamily="2" charset="-78"/>
              </a:rPr>
              <a:t>معلمان اغلب از کار در مدارس دوردست نا راضی هستند؛</a:t>
            </a:r>
          </a:p>
          <a:p>
            <a:pPr marL="0" indent="0" algn="r">
              <a:buNone/>
            </a:pPr>
            <a:r>
              <a:rPr lang="fa-IR" sz="4000" dirty="0" smtClean="0">
                <a:cs typeface="B Nazanin" pitchFamily="2" charset="-78"/>
              </a:rPr>
              <a:t>زیرا :</a:t>
            </a:r>
          </a:p>
          <a:p>
            <a:pPr marL="0" indent="0" algn="r">
              <a:buNone/>
            </a:pPr>
            <a:r>
              <a:rPr lang="fa-IR" sz="4000" dirty="0" smtClean="0">
                <a:cs typeface="B Nazanin" pitchFamily="2" charset="-78"/>
              </a:rPr>
              <a:t>-آنان نگران هستند که دوری از مرکزتصمیم گیری در پیشرفت و رشدشان تاًثیر بگذارد؛</a:t>
            </a:r>
          </a:p>
          <a:p>
            <a:pPr marL="0" indent="0" algn="r">
              <a:buNone/>
            </a:pPr>
            <a:r>
              <a:rPr lang="fa-IR" sz="4000" dirty="0" smtClean="0">
                <a:cs typeface="B Nazanin" pitchFamily="2" charset="-78"/>
              </a:rPr>
              <a:t>ازاقوام،دوستان و همکاران خود دور هستند؛</a:t>
            </a:r>
          </a:p>
          <a:p>
            <a:pPr algn="r">
              <a:buFontTx/>
              <a:buChar char="-"/>
            </a:pPr>
            <a:endParaRPr lang="fa-IR" sz="4000" dirty="0" smtClean="0">
              <a:cs typeface="B Nazanin" pitchFamily="2" charset="-78"/>
            </a:endParaRPr>
          </a:p>
          <a:p>
            <a:pPr algn="r">
              <a:buFontTx/>
              <a:buChar char="-"/>
            </a:pPr>
            <a:endParaRPr lang="en-US" sz="4000" dirty="0"/>
          </a:p>
        </p:txBody>
      </p:sp>
    </p:spTree>
    <p:extLst>
      <p:ext uri="{BB962C8B-B14F-4D97-AF65-F5344CB8AC3E}">
        <p14:creationId xmlns:p14="http://schemas.microsoft.com/office/powerpoint/2010/main" val="3046757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4000" dirty="0">
                <a:cs typeface="B Nazanin" pitchFamily="2" charset="-78"/>
              </a:rPr>
              <a:t>- از جاده ها ،حمل و نقل،فروشگاه ها،درمانگاه ه،اداره پست،مرکز پلیس و...دور هستند،</a:t>
            </a:r>
          </a:p>
          <a:p>
            <a:pPr marL="0" indent="0" algn="r">
              <a:buNone/>
            </a:pPr>
            <a:r>
              <a:rPr lang="fa-IR" sz="4000" dirty="0">
                <a:cs typeface="B Nazanin" pitchFamily="2" charset="-78"/>
              </a:rPr>
              <a:t> - کودکان اغلب از بهداشت و تندرستی در سطح پایین تری نسبت به دانش آموزان مشابه خود در مدارس بزرگ برخوردارند؛</a:t>
            </a:r>
          </a:p>
          <a:p>
            <a:pPr marL="0" indent="0" algn="r">
              <a:buNone/>
            </a:pPr>
            <a:r>
              <a:rPr lang="fa-IR" sz="4000" dirty="0">
                <a:cs typeface="B Nazanin" pitchFamily="2" charset="-78"/>
              </a:rPr>
              <a:t>با سیستم های پشتیبانی کننده ی آموزش و پرورش و مسئولان امور ارتباطی ندارند.</a:t>
            </a:r>
          </a:p>
          <a:p>
            <a:endParaRPr lang="en-US" sz="4000" dirty="0"/>
          </a:p>
        </p:txBody>
      </p:sp>
    </p:spTree>
    <p:extLst>
      <p:ext uri="{BB962C8B-B14F-4D97-AF65-F5344CB8AC3E}">
        <p14:creationId xmlns:p14="http://schemas.microsoft.com/office/powerpoint/2010/main" val="2857697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69651"/>
            <a:ext cx="10562617" cy="5807312"/>
          </a:xfrm>
        </p:spPr>
        <p:txBody>
          <a:bodyPr>
            <a:normAutofit/>
          </a:bodyPr>
          <a:lstStyle/>
          <a:p>
            <a:pPr marL="0" indent="0" algn="r">
              <a:buNone/>
            </a:pPr>
            <a:r>
              <a:rPr lang="fa-IR" sz="4000" b="1" dirty="0" smtClean="0">
                <a:cs typeface="B Nazanin" pitchFamily="2" charset="-78"/>
              </a:rPr>
              <a:t>محیط یادگیری :</a:t>
            </a:r>
          </a:p>
          <a:p>
            <a:pPr marL="0" indent="0" algn="r">
              <a:buNone/>
            </a:pPr>
            <a:r>
              <a:rPr lang="fa-IR" sz="4000" dirty="0" smtClean="0">
                <a:cs typeface="B Nazanin" pitchFamily="2" charset="-78"/>
              </a:rPr>
              <a:t>[]نبودن نظارت؛</a:t>
            </a:r>
          </a:p>
          <a:p>
            <a:pPr marL="0" indent="0" algn="r">
              <a:buNone/>
            </a:pPr>
            <a:r>
              <a:rPr lang="fa-IR" sz="4000" dirty="0" smtClean="0">
                <a:cs typeface="B Nazanin" pitchFamily="2" charset="-78"/>
              </a:rPr>
              <a:t>[] نبودن مواد یادگیری؛</a:t>
            </a:r>
          </a:p>
          <a:p>
            <a:pPr marL="0" indent="0" algn="r">
              <a:buNone/>
            </a:pPr>
            <a:r>
              <a:rPr lang="fa-IR" sz="4000" dirty="0" smtClean="0">
                <a:cs typeface="B Nazanin" pitchFamily="2" charset="-78"/>
              </a:rPr>
              <a:t>[] نبودن کادرآموزش دیده</a:t>
            </a:r>
          </a:p>
          <a:p>
            <a:pPr marL="0" indent="0" algn="r">
              <a:buNone/>
            </a:pPr>
            <a:r>
              <a:rPr lang="fa-IR" sz="4000" dirty="0" smtClean="0">
                <a:cs typeface="B Nazanin" pitchFamily="2" charset="-78"/>
              </a:rPr>
              <a:t>[] نبودن تسهیلاتی همچون ؛</a:t>
            </a:r>
          </a:p>
          <a:p>
            <a:pPr marL="0" indent="0" algn="ctr">
              <a:buNone/>
            </a:pPr>
            <a:r>
              <a:rPr lang="fa-IR" sz="4000" dirty="0">
                <a:cs typeface="B Nazanin" pitchFamily="2" charset="-78"/>
              </a:rPr>
              <a:t> </a:t>
            </a:r>
            <a:r>
              <a:rPr lang="fa-IR" sz="4000" dirty="0" smtClean="0">
                <a:cs typeface="B Nazanin" pitchFamily="2" charset="-78"/>
              </a:rPr>
              <a:t>                                    </a:t>
            </a:r>
            <a:endParaRPr lang="en-US" sz="4000" dirty="0"/>
          </a:p>
        </p:txBody>
      </p:sp>
    </p:spTree>
    <p:extLst>
      <p:ext uri="{BB962C8B-B14F-4D97-AF65-F5344CB8AC3E}">
        <p14:creationId xmlns:p14="http://schemas.microsoft.com/office/powerpoint/2010/main" val="2736487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fa-IR" sz="4000" dirty="0">
                <a:cs typeface="B Nazanin" pitchFamily="2" charset="-78"/>
              </a:rPr>
              <a:t>- تلفن،دستگاه کپی،ماشین تایپ،کاغذ،قلم،گچ و...                   </a:t>
            </a:r>
          </a:p>
          <a:p>
            <a:pPr marL="0" indent="0" algn="ctr">
              <a:buNone/>
            </a:pPr>
            <a:r>
              <a:rPr lang="fa-IR" sz="4000" dirty="0">
                <a:cs typeface="B Nazanin" pitchFamily="2" charset="-78"/>
              </a:rPr>
              <a:t>  - کتاب های درسی،کتابخانه ی مدرسه                     </a:t>
            </a:r>
          </a:p>
          <a:p>
            <a:pPr marL="0" indent="0" algn="ctr">
              <a:buNone/>
            </a:pPr>
            <a:r>
              <a:rPr lang="fa-IR" sz="4000" dirty="0">
                <a:cs typeface="B Nazanin" pitchFamily="2" charset="-78"/>
              </a:rPr>
              <a:t>            - مواد مرجع و منابع بیرون مدرسه مانند </a:t>
            </a:r>
            <a:r>
              <a:rPr lang="fa-IR" sz="4000" dirty="0" smtClean="0">
                <a:cs typeface="B Nazanin" pitchFamily="2" charset="-78"/>
              </a:rPr>
              <a:t>:</a:t>
            </a:r>
          </a:p>
          <a:p>
            <a:pPr marL="0" indent="0" algn="ctr">
              <a:buNone/>
            </a:pPr>
            <a:r>
              <a:rPr lang="fa-IR" sz="4000" dirty="0" smtClean="0">
                <a:cs typeface="B Nazanin" pitchFamily="2" charset="-78"/>
              </a:rPr>
              <a:t> </a:t>
            </a:r>
            <a:r>
              <a:rPr lang="fa-IR" sz="4000" dirty="0">
                <a:cs typeface="B Nazanin" pitchFamily="2" charset="-78"/>
              </a:rPr>
              <a:t>کتابخانه ی </a:t>
            </a:r>
            <a:r>
              <a:rPr lang="fa-IR" sz="4000" dirty="0" smtClean="0">
                <a:cs typeface="B Nazanin" pitchFamily="2" charset="-78"/>
              </a:rPr>
              <a:t>شهر،مرکزبهداشت،مرکز </a:t>
            </a:r>
            <a:r>
              <a:rPr lang="fa-IR" sz="4000" dirty="0">
                <a:cs typeface="B Nazanin" pitchFamily="2" charset="-78"/>
              </a:rPr>
              <a:t>اطلاعات کشاورزی و...                </a:t>
            </a:r>
          </a:p>
          <a:p>
            <a:pPr marL="0" indent="0" algn="ctr">
              <a:buNone/>
            </a:pPr>
            <a:r>
              <a:rPr lang="fa-IR" sz="4000" dirty="0">
                <a:cs typeface="B Nazanin" pitchFamily="2" charset="-78"/>
              </a:rPr>
              <a:t>- ساختمان،میز ،نیمکت و انبار.</a:t>
            </a:r>
            <a:endParaRPr lang="en-US" sz="4000" dirty="0"/>
          </a:p>
        </p:txBody>
      </p:sp>
    </p:spTree>
    <p:extLst>
      <p:ext uri="{BB962C8B-B14F-4D97-AF65-F5344CB8AC3E}">
        <p14:creationId xmlns:p14="http://schemas.microsoft.com/office/powerpoint/2010/main" val="3523542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4009"/>
            <a:ext cx="10718260" cy="6439710"/>
          </a:xfrm>
        </p:spPr>
        <p:txBody>
          <a:bodyPr>
            <a:normAutofit/>
          </a:bodyPr>
          <a:lstStyle/>
          <a:p>
            <a:pPr marL="0" indent="0" algn="ctr">
              <a:buNone/>
            </a:pPr>
            <a:r>
              <a:rPr lang="fa-IR" sz="4000" dirty="0" smtClean="0">
                <a:cs typeface="B Nazanin" pitchFamily="2" charset="-78"/>
              </a:rPr>
              <a:t>محیط اجتماع ؛</a:t>
            </a:r>
          </a:p>
          <a:p>
            <a:pPr marL="0" indent="0" algn="r">
              <a:buNone/>
            </a:pPr>
            <a:r>
              <a:rPr lang="fa-IR" sz="4000" dirty="0" smtClean="0">
                <a:cs typeface="B Nazanin" pitchFamily="2" charset="-78"/>
              </a:rPr>
              <a:t>[] تنهایی معلمان ؛که در شرایط ناهماهنگ یا زمانی که معلم ازجامعه ای با پیشینه ای دیگر آمده باشد،می تواند جدی تر شود؛</a:t>
            </a:r>
          </a:p>
          <a:p>
            <a:pPr marL="0" indent="0" algn="r">
              <a:buNone/>
            </a:pPr>
            <a:r>
              <a:rPr lang="fa-IR" sz="4000" dirty="0" smtClean="0">
                <a:cs typeface="B Nazanin" pitchFamily="2" charset="-78"/>
              </a:rPr>
              <a:t>[] نگرش منفی به تدریس در کلاس های چند پایه در بین مسئولان امر و افکار عمومی؛</a:t>
            </a:r>
          </a:p>
          <a:p>
            <a:pPr marL="0" indent="0" algn="r">
              <a:buNone/>
            </a:pPr>
            <a:r>
              <a:rPr lang="fa-IR" sz="4000" dirty="0" smtClean="0">
                <a:cs typeface="B Nazanin" pitchFamily="2" charset="-78"/>
              </a:rPr>
              <a:t>[] نبودن آموزش های پیش از خدمت و ضمن خدمت؛</a:t>
            </a:r>
          </a:p>
          <a:p>
            <a:pPr marL="0" indent="0" algn="r">
              <a:buNone/>
            </a:pPr>
            <a:r>
              <a:rPr lang="fa-IR" sz="4000" dirty="0" smtClean="0">
                <a:cs typeface="B Nazanin" pitchFamily="2" charset="-78"/>
              </a:rPr>
              <a:t>[]نبودن کتاب های درسی مناسب (کتاب های موجود فقط برای کلاس های تک پایه مناسبند) و عدم یاری رسانی برای مشکلات خاص آموزشی و پرورشی (مانند روش ها و فنون تدریس و سازمان دهی کلاس درس)؛</a:t>
            </a:r>
          </a:p>
        </p:txBody>
      </p:sp>
    </p:spTree>
    <p:extLst>
      <p:ext uri="{BB962C8B-B14F-4D97-AF65-F5344CB8AC3E}">
        <p14:creationId xmlns:p14="http://schemas.microsoft.com/office/powerpoint/2010/main" val="8901310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marL="0" indent="0" algn="r">
              <a:buNone/>
            </a:pPr>
            <a:r>
              <a:rPr lang="fa-IR" sz="4000" dirty="0">
                <a:cs typeface="B Nazanin" pitchFamily="2" charset="-78"/>
              </a:rPr>
              <a:t>[] قرار گرفتن اغلب مدارس کوچک و کلاس های چند پایه در مناطق نامناسب از نظر اقتصادی-اجتماعی، مه منجر به مسائل زیر می شود :</a:t>
            </a:r>
          </a:p>
          <a:p>
            <a:pPr marL="0" indent="0" algn="r">
              <a:buNone/>
            </a:pPr>
            <a:r>
              <a:rPr lang="fa-IR" sz="4000" dirty="0">
                <a:cs typeface="B Nazanin" pitchFamily="2" charset="-78"/>
              </a:rPr>
              <a:t>      - محرومیت از محیط خانه</a:t>
            </a:r>
          </a:p>
          <a:p>
            <a:pPr marL="0" indent="0" algn="r">
              <a:buNone/>
            </a:pPr>
            <a:r>
              <a:rPr lang="fa-IR" sz="4000" dirty="0">
                <a:cs typeface="B Nazanin" pitchFamily="2" charset="-78"/>
              </a:rPr>
              <a:t>     - پایین بودن سطح سواد خانواده ها؛</a:t>
            </a:r>
          </a:p>
          <a:p>
            <a:pPr marL="0" indent="0" algn="r">
              <a:buNone/>
            </a:pPr>
            <a:r>
              <a:rPr lang="fa-IR" sz="4000" dirty="0">
                <a:cs typeface="B Nazanin" pitchFamily="2" charset="-78"/>
              </a:rPr>
              <a:t>     - مشکلات تغذیه و بهداشت</a:t>
            </a:r>
          </a:p>
          <a:p>
            <a:pPr marL="0" indent="0" algn="r">
              <a:buNone/>
            </a:pPr>
            <a:r>
              <a:rPr lang="fa-IR" sz="4000" dirty="0">
                <a:cs typeface="B Nazanin" pitchFamily="2" charset="-78"/>
              </a:rPr>
              <a:t>     - پایین بودن تمایل اولیا و جامعه؛</a:t>
            </a:r>
            <a:endParaRPr lang="en-US" sz="4000" dirty="0"/>
          </a:p>
          <a:p>
            <a:pPr marL="0" indent="0">
              <a:buNone/>
            </a:pPr>
            <a:endParaRPr lang="en-US" sz="4000" dirty="0"/>
          </a:p>
        </p:txBody>
      </p:sp>
    </p:spTree>
    <p:extLst>
      <p:ext uri="{BB962C8B-B14F-4D97-AF65-F5344CB8AC3E}">
        <p14:creationId xmlns:p14="http://schemas.microsoft.com/office/powerpoint/2010/main" val="2372208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r">
              <a:buNone/>
            </a:pPr>
            <a:r>
              <a:rPr lang="fa-IR" dirty="0" smtClean="0">
                <a:cs typeface="B Nazanin" pitchFamily="2" charset="-78"/>
              </a:rPr>
              <a:t>           </a:t>
            </a:r>
            <a:r>
              <a:rPr lang="fa-IR" sz="4300" dirty="0" smtClean="0">
                <a:cs typeface="B Nazanin" pitchFamily="2" charset="-78"/>
              </a:rPr>
              <a:t>- غیبت از مدرسه به خاطررسیدگی به چارپایان و          </a:t>
            </a:r>
          </a:p>
          <a:p>
            <a:pPr marL="0" indent="0" algn="r">
              <a:buNone/>
            </a:pPr>
            <a:r>
              <a:rPr lang="fa-IR" sz="4300" dirty="0" smtClean="0">
                <a:cs typeface="B Nazanin" pitchFamily="2" charset="-78"/>
              </a:rPr>
              <a:t>            کار کردن در مزرعه و  مراقبت از منزل ؛  </a:t>
            </a:r>
          </a:p>
          <a:p>
            <a:pPr marL="0" indent="0" algn="r">
              <a:buNone/>
            </a:pPr>
            <a:r>
              <a:rPr lang="fa-IR" sz="4300" dirty="0" smtClean="0">
                <a:cs typeface="B Nazanin" pitchFamily="2" charset="-78"/>
              </a:rPr>
              <a:t>          - نبودن پیش دبستان</a:t>
            </a:r>
          </a:p>
          <a:p>
            <a:pPr marL="0" indent="0" algn="r">
              <a:buNone/>
            </a:pPr>
            <a:endParaRPr lang="fa-IR" sz="4300" dirty="0" smtClean="0">
              <a:cs typeface="B Nazanin" pitchFamily="2" charset="-78"/>
            </a:endParaRPr>
          </a:p>
          <a:p>
            <a:pPr marL="0" indent="0" algn="r">
              <a:buNone/>
            </a:pPr>
            <a:r>
              <a:rPr lang="fa-IR" sz="4300" dirty="0" smtClean="0">
                <a:cs typeface="B Nazanin" pitchFamily="2" charset="-78"/>
              </a:rPr>
              <a:t>[] نامناسب بودن زمینه برای تجربیات بیرون از مدرسه ی دانش</a:t>
            </a:r>
          </a:p>
          <a:p>
            <a:pPr marL="0" indent="0" algn="r">
              <a:buNone/>
            </a:pPr>
            <a:endParaRPr lang="fa-IR" sz="4300" dirty="0" smtClean="0">
              <a:cs typeface="B Nazanin" pitchFamily="2" charset="-78"/>
            </a:endParaRPr>
          </a:p>
          <a:p>
            <a:pPr marL="0" indent="0" algn="r">
              <a:buNone/>
            </a:pPr>
            <a:r>
              <a:rPr lang="fa-IR" sz="4300" dirty="0" smtClean="0">
                <a:cs typeface="B Nazanin" pitchFamily="2" charset="-78"/>
              </a:rPr>
              <a:t> آموزان،که می تواند به عنوان نقطه ی شروع یادگیری باشد؛ برای</a:t>
            </a:r>
          </a:p>
          <a:p>
            <a:pPr marL="0" indent="0" algn="r">
              <a:buNone/>
            </a:pPr>
            <a:endParaRPr lang="fa-IR" sz="4300" dirty="0" smtClean="0">
              <a:cs typeface="B Nazanin" pitchFamily="2" charset="-78"/>
            </a:endParaRPr>
          </a:p>
          <a:p>
            <a:pPr marL="0" indent="0" algn="r">
              <a:buNone/>
            </a:pPr>
            <a:r>
              <a:rPr lang="fa-IR" sz="4300" dirty="0" smtClean="0">
                <a:cs typeface="B Nazanin" pitchFamily="2" charset="-78"/>
              </a:rPr>
              <a:t> مثال : ورزش،رقص،و موسیقی سنتی،بازدید از مراکز مورد علاقه. </a:t>
            </a:r>
          </a:p>
          <a:p>
            <a:pPr algn="ctr">
              <a:buFontTx/>
              <a:buChar char="-"/>
            </a:pPr>
            <a:endParaRPr lang="fa-IR" dirty="0" smtClean="0">
              <a:cs typeface="B Nazanin" pitchFamily="2" charset="-78"/>
            </a:endParaRPr>
          </a:p>
        </p:txBody>
      </p:sp>
    </p:spTree>
    <p:extLst>
      <p:ext uri="{BB962C8B-B14F-4D97-AF65-F5344CB8AC3E}">
        <p14:creationId xmlns:p14="http://schemas.microsoft.com/office/powerpoint/2010/main" val="31902138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0197"/>
            <a:ext cx="10504251" cy="1340492"/>
          </a:xfrm>
        </p:spPr>
        <p:txBody>
          <a:bodyPr>
            <a:normAutofit/>
          </a:bodyPr>
          <a:lstStyle/>
          <a:p>
            <a:pPr algn="ctr"/>
            <a:r>
              <a:rPr lang="fa-IR" sz="5400" dirty="0" smtClean="0">
                <a:solidFill>
                  <a:srgbClr val="FF0000"/>
                </a:solidFill>
              </a:rPr>
              <a:t>فعالیت 2-2نکات مورد بحث ؛</a:t>
            </a:r>
            <a:endParaRPr lang="en-US" sz="5400" dirty="0">
              <a:solidFill>
                <a:srgbClr val="FF0000"/>
              </a:solidFill>
            </a:endParaRPr>
          </a:p>
        </p:txBody>
      </p:sp>
      <p:sp>
        <p:nvSpPr>
          <p:cNvPr id="3" name="Content Placeholder 2"/>
          <p:cNvSpPr>
            <a:spLocks noGrp="1"/>
          </p:cNvSpPr>
          <p:nvPr>
            <p:ph idx="1"/>
          </p:nvPr>
        </p:nvSpPr>
        <p:spPr>
          <a:xfrm>
            <a:off x="838200" y="1517515"/>
            <a:ext cx="10504251" cy="5077838"/>
          </a:xfrm>
        </p:spPr>
        <p:txBody>
          <a:bodyPr>
            <a:normAutofit/>
          </a:bodyPr>
          <a:lstStyle/>
          <a:p>
            <a:pPr marL="0" indent="0" algn="r">
              <a:buNone/>
            </a:pPr>
            <a:r>
              <a:rPr lang="fa-IR" sz="4000" b="1" dirty="0" smtClean="0">
                <a:cs typeface="B Nazanin" pitchFamily="2" charset="-78"/>
              </a:rPr>
              <a:t>هدف :</a:t>
            </a:r>
          </a:p>
          <a:p>
            <a:pPr marL="0" indent="0" algn="r">
              <a:buNone/>
            </a:pPr>
            <a:r>
              <a:rPr lang="fa-IR" sz="4000" dirty="0" smtClean="0">
                <a:cs typeface="B Nazanin" pitchFamily="2" charset="-78"/>
              </a:rPr>
              <a:t>این فعالیت نکات مهم مرتبط با تدریس در مدارس تک معلمی و کلاس های چند پایه را مورد بحث قرار می دهد.</a:t>
            </a:r>
          </a:p>
        </p:txBody>
      </p:sp>
    </p:spTree>
    <p:extLst>
      <p:ext uri="{BB962C8B-B14F-4D97-AF65-F5344CB8AC3E}">
        <p14:creationId xmlns:p14="http://schemas.microsoft.com/office/powerpoint/2010/main" val="11787317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t>سئوال ها:</a:t>
            </a:r>
            <a:br>
              <a:rPr lang="fa-IR" b="1" dirty="0"/>
            </a:br>
            <a:endParaRPr lang="en-US" dirty="0"/>
          </a:p>
        </p:txBody>
      </p:sp>
      <p:sp>
        <p:nvSpPr>
          <p:cNvPr id="3" name="Content Placeholder 2"/>
          <p:cNvSpPr>
            <a:spLocks noGrp="1"/>
          </p:cNvSpPr>
          <p:nvPr>
            <p:ph idx="1"/>
          </p:nvPr>
        </p:nvSpPr>
        <p:spPr/>
        <p:txBody>
          <a:bodyPr>
            <a:normAutofit/>
          </a:bodyPr>
          <a:lstStyle/>
          <a:p>
            <a:pPr marL="0" indent="0" algn="r">
              <a:buNone/>
            </a:pPr>
            <a:r>
              <a:rPr lang="fa-IR" sz="4000" dirty="0" smtClean="0">
                <a:cs typeface="B Nazanin" pitchFamily="2" charset="-78"/>
              </a:rPr>
              <a:t>1- چه مشکلاتی با فعالیت های معلم کاهش می یابد و چه</a:t>
            </a:r>
          </a:p>
          <a:p>
            <a:pPr marL="0" indent="0" algn="r">
              <a:buNone/>
            </a:pPr>
            <a:r>
              <a:rPr lang="fa-IR" sz="4000" dirty="0" smtClean="0">
                <a:cs typeface="B Nazanin" pitchFamily="2" charset="-78"/>
              </a:rPr>
              <a:t> مشکلاتی به وسیله ی معلم قابل حل نیست؟</a:t>
            </a:r>
          </a:p>
          <a:p>
            <a:pPr marL="0" indent="0" algn="r">
              <a:buNone/>
            </a:pPr>
            <a:r>
              <a:rPr lang="fa-IR" sz="4000" dirty="0" smtClean="0">
                <a:cs typeface="B Nazanin" pitchFamily="2" charset="-78"/>
              </a:rPr>
              <a:t>برای مثال؛معلمان برای یک سیاست مناسب دولتی،فقط می</a:t>
            </a:r>
          </a:p>
          <a:p>
            <a:pPr marL="0" indent="0" algn="r">
              <a:buNone/>
            </a:pPr>
            <a:r>
              <a:rPr lang="fa-IR" sz="4000" dirty="0" smtClean="0">
                <a:cs typeface="B Nazanin" pitchFamily="2" charset="-78"/>
              </a:rPr>
              <a:t> توانند درخواست کنند؛اما نبودن مواد یادگیری با ساخت وسایل</a:t>
            </a:r>
          </a:p>
          <a:p>
            <a:pPr marL="0" indent="0" algn="r">
              <a:buNone/>
            </a:pPr>
            <a:r>
              <a:rPr lang="fa-IR" sz="4000" dirty="0" smtClean="0">
                <a:cs typeface="B Nazanin" pitchFamily="2" charset="-78"/>
              </a:rPr>
              <a:t> کمک درسی یا کمک گرفتن از اولیا قابل حل خواهد بود.</a:t>
            </a:r>
          </a:p>
          <a:p>
            <a:endParaRPr lang="en-US" dirty="0"/>
          </a:p>
        </p:txBody>
      </p:sp>
    </p:spTree>
    <p:extLst>
      <p:ext uri="{BB962C8B-B14F-4D97-AF65-F5344CB8AC3E}">
        <p14:creationId xmlns:p14="http://schemas.microsoft.com/office/powerpoint/2010/main" val="3280642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4000" dirty="0">
                <a:cs typeface="B Nazanin" pitchFamily="2" charset="-78"/>
              </a:rPr>
              <a:t>2-سه مورد ازمهمترین محدودیت هایی که معلمان می توانند در موردآن ها اقدامی انجام دهند،مشخص کنید.با رجوع به راه حل مطرح شده در نمونه 2-1 راه حل هایی را برای این محدودیت ها ارائه دهید.</a:t>
            </a:r>
            <a:endParaRPr lang="en-US" sz="4000" dirty="0"/>
          </a:p>
          <a:p>
            <a:pPr marL="0" indent="0" algn="r">
              <a:buNone/>
            </a:pPr>
            <a:endParaRPr lang="en-US" sz="4000" dirty="0"/>
          </a:p>
        </p:txBody>
      </p:sp>
    </p:spTree>
    <p:extLst>
      <p:ext uri="{BB962C8B-B14F-4D97-AF65-F5344CB8AC3E}">
        <p14:creationId xmlns:p14="http://schemas.microsoft.com/office/powerpoint/2010/main" val="820221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fa-IR" sz="3200" b="1" dirty="0" smtClean="0">
                <a:cs typeface="B Nazanin" pitchFamily="2" charset="-78"/>
              </a:rPr>
              <a:t>2- نمونه ؛</a:t>
            </a:r>
          </a:p>
          <a:p>
            <a:pPr marL="0" indent="0" algn="r">
              <a:buNone/>
            </a:pPr>
            <a:r>
              <a:rPr lang="fa-IR" sz="3200" dirty="0" smtClean="0">
                <a:cs typeface="B Nazanin" pitchFamily="2" charset="-78"/>
              </a:rPr>
              <a:t>یک نمونه وجود دارد که در موقعیتی حقیقی،محتوایی که درعنوان مورد بحث قرار می گیرد ،ترسیم می کند.</a:t>
            </a:r>
          </a:p>
          <a:p>
            <a:pPr marL="0" indent="0" algn="r">
              <a:buNone/>
            </a:pPr>
            <a:endParaRPr lang="fa-IR" sz="3200" b="1" dirty="0" smtClean="0">
              <a:cs typeface="B Nazanin" pitchFamily="2" charset="-78"/>
            </a:endParaRPr>
          </a:p>
          <a:p>
            <a:pPr marL="0" indent="0" algn="r">
              <a:buNone/>
            </a:pPr>
            <a:r>
              <a:rPr lang="fa-IR" dirty="0" smtClean="0">
                <a:cs typeface="B Nazanin" pitchFamily="2" charset="-78"/>
              </a:rPr>
              <a:t>محتوای این بخش،شامل عنوان های فرعی است که با کلمات </a:t>
            </a:r>
            <a:r>
              <a:rPr lang="fa-IR" b="1" dirty="0" smtClean="0">
                <a:cs typeface="B Nazanin" pitchFamily="2" charset="-78"/>
              </a:rPr>
              <a:t>بزرگ</a:t>
            </a:r>
            <a:r>
              <a:rPr lang="fa-IR" dirty="0" smtClean="0">
                <a:cs typeface="B Nazanin" pitchFamily="2" charset="-78"/>
              </a:rPr>
              <a:t> برای مراجعه ی آسان مشخص شده اند.و عناوین مشخصی را در بین عنوان های فرعی وجود دارند،با درشت نمایی مشخص شده اند.</a:t>
            </a:r>
          </a:p>
          <a:p>
            <a:endParaRPr lang="en-US" dirty="0"/>
          </a:p>
        </p:txBody>
      </p:sp>
    </p:spTree>
    <p:extLst>
      <p:ext uri="{BB962C8B-B14F-4D97-AF65-F5344CB8AC3E}">
        <p14:creationId xmlns:p14="http://schemas.microsoft.com/office/powerpoint/2010/main" val="1016937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9651"/>
            <a:ext cx="10659894" cy="5807312"/>
          </a:xfrm>
        </p:spPr>
        <p:txBody>
          <a:bodyPr>
            <a:normAutofit/>
          </a:bodyPr>
          <a:lstStyle/>
          <a:p>
            <a:pPr marL="0" indent="0" algn="ctr">
              <a:buNone/>
            </a:pPr>
            <a:r>
              <a:rPr lang="fa-IR" sz="4000" dirty="0" smtClean="0">
                <a:solidFill>
                  <a:srgbClr val="FF0000"/>
                </a:solidFill>
                <a:cs typeface="B Nazanin" pitchFamily="2" charset="-78"/>
              </a:rPr>
              <a:t>خلاصه :</a:t>
            </a:r>
          </a:p>
          <a:p>
            <a:pPr marL="0" indent="0" algn="r">
              <a:buNone/>
            </a:pPr>
            <a:r>
              <a:rPr lang="fa-IR" sz="4000" dirty="0" smtClean="0">
                <a:cs typeface="B Nazanin" pitchFamily="2" charset="-78"/>
              </a:rPr>
              <a:t>[] مدارس کوچک نقش چشمگیری در آ.پ. دارند.</a:t>
            </a:r>
          </a:p>
          <a:p>
            <a:pPr marL="0" indent="0" algn="r">
              <a:buNone/>
            </a:pPr>
            <a:r>
              <a:rPr lang="fa-IR" sz="4000" dirty="0" smtClean="0">
                <a:cs typeface="B Nazanin" pitchFamily="2" charset="-78"/>
              </a:rPr>
              <a:t>[] آن ها دسترسی به آ.پ. را درهر مکانی ممکن می کنند.</a:t>
            </a:r>
          </a:p>
          <a:p>
            <a:pPr marL="0" indent="0" algn="r">
              <a:buNone/>
            </a:pPr>
            <a:r>
              <a:rPr lang="fa-IR" sz="4000" dirty="0" smtClean="0">
                <a:cs typeface="B Nazanin" pitchFamily="2" charset="-78"/>
              </a:rPr>
              <a:t>[] آن ها معمولاً در مناطق دوردست قرار دارند و با محدودیت هایی مواجه هستند که مدارس معمولی با آن ها روبرو نیستند.</a:t>
            </a:r>
          </a:p>
        </p:txBody>
      </p:sp>
    </p:spTree>
    <p:extLst>
      <p:ext uri="{BB962C8B-B14F-4D97-AF65-F5344CB8AC3E}">
        <p14:creationId xmlns:p14="http://schemas.microsoft.com/office/powerpoint/2010/main" val="720593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a:buNone/>
            </a:pPr>
            <a:r>
              <a:rPr lang="fa-IR" sz="4000" dirty="0">
                <a:cs typeface="B Nazanin" pitchFamily="2" charset="-78"/>
              </a:rPr>
              <a:t>[]این کلاس ها مشارکت بیشتر اولیا و جامعه را در زندگی مدرسه و دانش آموزان گسترش می دهند.</a:t>
            </a:r>
          </a:p>
          <a:p>
            <a:pPr marL="0" indent="0" algn="r">
              <a:buNone/>
            </a:pPr>
            <a:r>
              <a:rPr lang="fa-IR" sz="4000" dirty="0">
                <a:cs typeface="B Nazanin" pitchFamily="2" charset="-78"/>
              </a:rPr>
              <a:t>[] مدارس کوچک در برخی از کشورهای توسعه یافته ،برای ارائه آموزش و پرورش ویژه دانش آموزان استثنایی به کار می روند. </a:t>
            </a:r>
            <a:endParaRPr lang="en-US" sz="4000" dirty="0"/>
          </a:p>
          <a:p>
            <a:pPr marL="0" indent="0">
              <a:buNone/>
            </a:pPr>
            <a:endParaRPr lang="en-US" sz="4000" dirty="0"/>
          </a:p>
        </p:txBody>
      </p:sp>
    </p:spTree>
    <p:extLst>
      <p:ext uri="{BB962C8B-B14F-4D97-AF65-F5344CB8AC3E}">
        <p14:creationId xmlns:p14="http://schemas.microsoft.com/office/powerpoint/2010/main" val="25401027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1285"/>
            <a:ext cx="10445885" cy="5865678"/>
          </a:xfrm>
        </p:spPr>
        <p:txBody>
          <a:bodyPr>
            <a:normAutofit/>
          </a:bodyPr>
          <a:lstStyle/>
          <a:p>
            <a:pPr marL="0" indent="0" algn="ctr">
              <a:buNone/>
            </a:pPr>
            <a:r>
              <a:rPr lang="fa-IR" sz="4000" b="1" dirty="0" smtClean="0">
                <a:solidFill>
                  <a:srgbClr val="FF0000"/>
                </a:solidFill>
                <a:cs typeface="B Nazanin" pitchFamily="2" charset="-78"/>
              </a:rPr>
              <a:t>فصل بعد :</a:t>
            </a:r>
          </a:p>
          <a:p>
            <a:pPr marL="0" indent="0" algn="ctr">
              <a:buNone/>
            </a:pPr>
            <a:endParaRPr lang="fa-IR" sz="4000" b="1" dirty="0" smtClean="0">
              <a:solidFill>
                <a:srgbClr val="FF0000"/>
              </a:solidFill>
              <a:cs typeface="B Nazanin" pitchFamily="2" charset="-78"/>
            </a:endParaRPr>
          </a:p>
          <a:p>
            <a:pPr marL="0" indent="0" algn="r">
              <a:buNone/>
            </a:pPr>
            <a:r>
              <a:rPr lang="fa-IR" sz="4000" dirty="0" smtClean="0">
                <a:cs typeface="B Nazanin" pitchFamily="2" charset="-78"/>
              </a:rPr>
              <a:t>معلمان چند پایه موظف اند در مدارسی کار کنندکه جدا افتاده و تنها هستندو معلمان یا مدارس دیگری در نزدیکی آنان نیستند و معمولاً کادر اداری حمایت کننده یا یاور دیگری برای کاهش مسئولیت های غیر آموزشی شان وجود </a:t>
            </a:r>
            <a:r>
              <a:rPr lang="fa-IR" sz="4000" u="sng" dirty="0" smtClean="0">
                <a:cs typeface="B Nazanin" pitchFamily="2" charset="-78"/>
              </a:rPr>
              <a:t>ندارد.</a:t>
            </a:r>
          </a:p>
        </p:txBody>
      </p:sp>
    </p:spTree>
    <p:extLst>
      <p:ext uri="{BB962C8B-B14F-4D97-AF65-F5344CB8AC3E}">
        <p14:creationId xmlns:p14="http://schemas.microsoft.com/office/powerpoint/2010/main" val="24992040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2727"/>
            <a:ext cx="10494818" cy="5484236"/>
          </a:xfrm>
        </p:spPr>
        <p:txBody>
          <a:bodyPr>
            <a:normAutofit/>
          </a:bodyPr>
          <a:lstStyle/>
          <a:p>
            <a:pPr marL="0" indent="0" algn="r">
              <a:buNone/>
            </a:pPr>
            <a:r>
              <a:rPr lang="fa-IR" sz="4000" dirty="0">
                <a:cs typeface="B Nazanin" pitchFamily="2" charset="-78"/>
              </a:rPr>
              <a:t>چنین مدارسی به عنوان موسسات آموزشی ضعیفی هستند و اولیا ترجیح می دهند فرزندان خود را به مدارس دیگری که دورترند،بفرستند</a:t>
            </a:r>
            <a:r>
              <a:rPr lang="fa-IR" sz="4000" dirty="0" smtClean="0">
                <a:cs typeface="B Nazanin" pitchFamily="2" charset="-78"/>
              </a:rPr>
              <a:t>.</a:t>
            </a:r>
          </a:p>
          <a:p>
            <a:pPr marL="0" indent="0" algn="r">
              <a:buNone/>
            </a:pPr>
            <a:r>
              <a:rPr lang="fa-IR" sz="4000" dirty="0" smtClean="0">
                <a:cs typeface="B Nazanin" pitchFamily="2" charset="-78"/>
              </a:rPr>
              <a:t>مشارکت </a:t>
            </a:r>
            <a:r>
              <a:rPr lang="fa-IR" sz="4000" dirty="0">
                <a:cs typeface="B Nazanin" pitchFamily="2" charset="-78"/>
              </a:rPr>
              <a:t>گروه های اجتماعی،سازمان ها و افراد،نه تنها در ایجاد تصویر مثبت نسبت به مدرسه کمک می کند،بلکه برای دخالت مدرسه در فعالیت های سنتی جامعه نیز موًثر است و امکان مشارکت منابع مرجع انسانی جامعه را در تدریس و ارائه اطلاعات تسهیل می کند.</a:t>
            </a:r>
            <a:endParaRPr lang="en-US" sz="4000" dirty="0"/>
          </a:p>
          <a:p>
            <a:endParaRPr lang="en-US" sz="4000" dirty="0"/>
          </a:p>
        </p:txBody>
      </p:sp>
    </p:spTree>
    <p:extLst>
      <p:ext uri="{BB962C8B-B14F-4D97-AF65-F5344CB8AC3E}">
        <p14:creationId xmlns:p14="http://schemas.microsoft.com/office/powerpoint/2010/main" val="351464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583660"/>
            <a:ext cx="10679349" cy="5593303"/>
          </a:xfrm>
        </p:spPr>
        <p:txBody>
          <a:bodyPr>
            <a:normAutofit/>
          </a:bodyPr>
          <a:lstStyle/>
          <a:p>
            <a:pPr marL="0" indent="0" algn="ctr">
              <a:buNone/>
            </a:pPr>
            <a:r>
              <a:rPr lang="fa-IR" sz="8000" dirty="0" smtClean="0">
                <a:cs typeface="B Nazanin" pitchFamily="2" charset="-78"/>
              </a:rPr>
              <a:t>با سپاس از حسن توجه شما ؛</a:t>
            </a:r>
          </a:p>
          <a:p>
            <a:pPr marL="0" indent="0" algn="ctr">
              <a:buNone/>
            </a:pPr>
            <a:r>
              <a:rPr lang="fa-IR" sz="8000" dirty="0" smtClean="0">
                <a:cs typeface="B Nazanin" pitchFamily="2" charset="-78"/>
              </a:rPr>
              <a:t>هاشمی</a:t>
            </a:r>
          </a:p>
          <a:p>
            <a:pPr marL="0" indent="0" algn="ctr">
              <a:buNone/>
            </a:pPr>
            <a:r>
              <a:rPr lang="fa-IR" sz="8000" dirty="0" smtClean="0">
                <a:cs typeface="B Nazanin" pitchFamily="2" charset="-78"/>
              </a:rPr>
              <a:t>فروردین 99</a:t>
            </a:r>
            <a:endParaRPr lang="en-US" sz="8000" dirty="0"/>
          </a:p>
        </p:txBody>
      </p:sp>
    </p:spTree>
    <p:extLst>
      <p:ext uri="{BB962C8B-B14F-4D97-AF65-F5344CB8AC3E}">
        <p14:creationId xmlns:p14="http://schemas.microsoft.com/office/powerpoint/2010/main" val="27727760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8562"/>
            <a:ext cx="10582072" cy="5768401"/>
          </a:xfrm>
        </p:spPr>
        <p:txBody>
          <a:bodyPr>
            <a:normAutofit/>
          </a:bodyPr>
          <a:lstStyle/>
          <a:p>
            <a:pPr marL="0" indent="0" algn="r">
              <a:buNone/>
            </a:pPr>
            <a:r>
              <a:rPr lang="fa-IR" sz="4000" b="1" dirty="0" smtClean="0">
                <a:cs typeface="B Nazanin" pitchFamily="2" charset="-78"/>
              </a:rPr>
              <a:t>3- فعالیت؛</a:t>
            </a:r>
          </a:p>
          <a:p>
            <a:pPr marL="0" indent="0" algn="r">
              <a:buNone/>
            </a:pPr>
            <a:r>
              <a:rPr lang="fa-IR" sz="4000" dirty="0" smtClean="0">
                <a:cs typeface="B Nazanin" pitchFamily="2" charset="-78"/>
              </a:rPr>
              <a:t>برای تقویت تجربه هایتان،</a:t>
            </a:r>
            <a:r>
              <a:rPr lang="fa-IR" sz="4000" b="1" dirty="0" smtClean="0">
                <a:cs typeface="B Nazanin" pitchFamily="2" charset="-78"/>
              </a:rPr>
              <a:t>فعالیت هایی</a:t>
            </a:r>
            <a:r>
              <a:rPr lang="fa-IR" sz="4000" dirty="0" smtClean="0">
                <a:cs typeface="B Nazanin" pitchFamily="2" charset="-78"/>
              </a:rPr>
              <a:t> یا حتی </a:t>
            </a:r>
            <a:r>
              <a:rPr lang="fa-IR" sz="4000" b="1" dirty="0" smtClean="0">
                <a:cs typeface="B Nazanin" pitchFamily="2" charset="-78"/>
              </a:rPr>
              <a:t>عناوین فرعی </a:t>
            </a:r>
            <a:r>
              <a:rPr lang="fa-IR" sz="4000" dirty="0" smtClean="0">
                <a:cs typeface="B Nazanin" pitchFamily="2" charset="-78"/>
              </a:rPr>
              <a:t>تولید شده اند.</a:t>
            </a:r>
          </a:p>
          <a:p>
            <a:pPr marL="0" indent="0" algn="r">
              <a:buNone/>
            </a:pPr>
            <a:r>
              <a:rPr lang="fa-IR" sz="4000" dirty="0" smtClean="0">
                <a:cs typeface="B Nazanin" pitchFamily="2" charset="-78"/>
              </a:rPr>
              <a:t>این فعالیت ها </a:t>
            </a:r>
            <a:r>
              <a:rPr lang="fa-IR" sz="4000" b="1" dirty="0" smtClean="0">
                <a:cs typeface="B Nazanin" pitchFamily="2" charset="-78"/>
              </a:rPr>
              <a:t>به کارگیری سریع</a:t>
            </a:r>
            <a:r>
              <a:rPr lang="fa-IR" sz="4000" dirty="0" smtClean="0">
                <a:cs typeface="B Nazanin" pitchFamily="2" charset="-78"/>
              </a:rPr>
              <a:t> آنچه که هم اکنون آموخته اید،ممکن و کمک می کند تا </a:t>
            </a:r>
            <a:r>
              <a:rPr lang="fa-IR" sz="4000" b="1" dirty="0" smtClean="0">
                <a:cs typeface="B Nazanin" pitchFamily="2" charset="-78"/>
              </a:rPr>
              <a:t>مهارت های </a:t>
            </a:r>
            <a:r>
              <a:rPr lang="fa-IR" sz="4000" dirty="0" smtClean="0">
                <a:cs typeface="B Nazanin" pitchFamily="2" charset="-78"/>
              </a:rPr>
              <a:t>مورد نیاز را به دست آورید.</a:t>
            </a:r>
          </a:p>
          <a:p>
            <a:pPr marL="0" indent="0" algn="r">
              <a:buNone/>
            </a:pPr>
            <a:r>
              <a:rPr lang="fa-IR" sz="4000" dirty="0" smtClean="0">
                <a:cs typeface="B Nazanin" pitchFamily="2" charset="-78"/>
              </a:rPr>
              <a:t>فعالیت ها با تصویر یک درخت میوه مشخص شده اند.</a:t>
            </a:r>
          </a:p>
        </p:txBody>
      </p:sp>
    </p:spTree>
    <p:extLst>
      <p:ext uri="{BB962C8B-B14F-4D97-AF65-F5344CB8AC3E}">
        <p14:creationId xmlns:p14="http://schemas.microsoft.com/office/powerpoint/2010/main" val="3739477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fa-IR" sz="4400" b="1" dirty="0">
                <a:cs typeface="B Nazanin" pitchFamily="2" charset="-78"/>
              </a:rPr>
              <a:t>4- پاسخ های ممکن ؛</a:t>
            </a:r>
          </a:p>
          <a:p>
            <a:pPr marL="0" indent="0" algn="r">
              <a:buNone/>
            </a:pPr>
            <a:r>
              <a:rPr lang="fa-IR" sz="4400" dirty="0">
                <a:cs typeface="B Nazanin" pitchFamily="2" charset="-78"/>
              </a:rPr>
              <a:t>پس از انجام فعالیت ها،پاسخ های ممکن آورده شده است تا </a:t>
            </a:r>
            <a:r>
              <a:rPr lang="fa-IR" sz="4400" b="1" dirty="0">
                <a:cs typeface="B Nazanin" pitchFamily="2" charset="-78"/>
              </a:rPr>
              <a:t>محرکی برای افکار شما </a:t>
            </a:r>
            <a:r>
              <a:rPr lang="fa-IR" sz="4400" dirty="0">
                <a:cs typeface="B Nazanin" pitchFamily="2" charset="-78"/>
              </a:rPr>
              <a:t>باشد.پاسخ ها با تصویر سمت راست مشخص شده اند. </a:t>
            </a:r>
            <a:endParaRPr lang="en-US" sz="4400" dirty="0"/>
          </a:p>
          <a:p>
            <a:endParaRPr lang="en-US" dirty="0"/>
          </a:p>
        </p:txBody>
      </p:sp>
    </p:spTree>
    <p:extLst>
      <p:ext uri="{BB962C8B-B14F-4D97-AF65-F5344CB8AC3E}">
        <p14:creationId xmlns:p14="http://schemas.microsoft.com/office/powerpoint/2010/main" val="536686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8562"/>
            <a:ext cx="10523706" cy="5768401"/>
          </a:xfrm>
        </p:spPr>
        <p:txBody>
          <a:bodyPr/>
          <a:lstStyle/>
          <a:p>
            <a:pPr marL="0" indent="0" algn="r">
              <a:buNone/>
            </a:pPr>
            <a:r>
              <a:rPr lang="fa-IR" sz="5400" b="1" dirty="0" smtClean="0">
                <a:cs typeface="B Nazanin" pitchFamily="2" charset="-78"/>
              </a:rPr>
              <a:t>5- خلاصه </a:t>
            </a:r>
            <a:r>
              <a:rPr lang="fa-IR" sz="5400" dirty="0" smtClean="0">
                <a:cs typeface="B Nazanin" pitchFamily="2" charset="-78"/>
              </a:rPr>
              <a:t>؛</a:t>
            </a:r>
          </a:p>
          <a:p>
            <a:pPr marL="0" indent="0" algn="r">
              <a:buNone/>
            </a:pPr>
            <a:r>
              <a:rPr lang="fa-IR" sz="5400" dirty="0" smtClean="0">
                <a:cs typeface="B Nazanin" pitchFamily="2" charset="-78"/>
              </a:rPr>
              <a:t>هرفصل باخلاصه ای از نکات اساسی پایان می یابد</a:t>
            </a:r>
            <a:r>
              <a:rPr lang="fa-IR" dirty="0" smtClean="0">
                <a:cs typeface="B Nazanin" pitchFamily="2" charset="-78"/>
              </a:rPr>
              <a:t>.</a:t>
            </a:r>
            <a:endParaRPr lang="en-US" dirty="0"/>
          </a:p>
        </p:txBody>
      </p:sp>
    </p:spTree>
    <p:extLst>
      <p:ext uri="{BB962C8B-B14F-4D97-AF65-F5344CB8AC3E}">
        <p14:creationId xmlns:p14="http://schemas.microsoft.com/office/powerpoint/2010/main" val="3559330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fa-IR" sz="4400" b="1" dirty="0" smtClean="0">
                <a:cs typeface="B Nazanin" pitchFamily="2" charset="-78"/>
              </a:rPr>
              <a:t>6- انتقال ؛</a:t>
            </a:r>
          </a:p>
          <a:p>
            <a:pPr marL="0" indent="0" algn="r">
              <a:buNone/>
            </a:pPr>
            <a:r>
              <a:rPr lang="fa-IR" sz="4400" dirty="0" smtClean="0">
                <a:cs typeface="B Nazanin" pitchFamily="2" charset="-78"/>
              </a:rPr>
              <a:t>یک بخش برای عنوان بعدی نیز ایجاد شده است؛جهت اطمینان از </a:t>
            </a:r>
            <a:r>
              <a:rPr lang="fa-IR" sz="4400" b="1" dirty="0" smtClean="0">
                <a:cs typeface="B Nazanin" pitchFamily="2" charset="-78"/>
              </a:rPr>
              <a:t>انتقال آرام </a:t>
            </a:r>
            <a:r>
              <a:rPr lang="fa-IR" sz="4400" dirty="0" smtClean="0">
                <a:cs typeface="B Nazanin" pitchFamily="2" charset="-78"/>
              </a:rPr>
              <a:t>ازعنوانی به عنوان دیگر!این قسمت به عنوان فصل بعد مشخص شده است.</a:t>
            </a:r>
            <a:endParaRPr lang="en-US" sz="4400" dirty="0"/>
          </a:p>
        </p:txBody>
      </p:sp>
    </p:spTree>
    <p:extLst>
      <p:ext uri="{BB962C8B-B14F-4D97-AF65-F5344CB8AC3E}">
        <p14:creationId xmlns:p14="http://schemas.microsoft.com/office/powerpoint/2010/main" val="1320822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3430</Words>
  <Application>Microsoft Office PowerPoint</Application>
  <PresentationFormat>Custom</PresentationFormat>
  <Paragraphs>224</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PowerPoint Presentation</vt:lpstr>
      <vt:lpstr>بسم الله الرحمن الرحیم</vt:lpstr>
      <vt:lpstr>راهنمای معلمان چند پایه</vt:lpstr>
      <vt:lpstr>ساختار راهنمای کتاب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نمونه 2-1</vt:lpstr>
      <vt:lpstr>PowerPoint Presentation</vt:lpstr>
      <vt:lpstr>PowerPoint Presentation</vt:lpstr>
      <vt:lpstr>PowerPoint Presentation</vt:lpstr>
      <vt:lpstr>چند وجهی بودن معلم چند پایه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فعالیت 2-1 مزایا و محدودیت های مدارس کوچک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فعالیت 2-2نکات مورد بحث ؛</vt:lpstr>
      <vt:lpstr>سئوال ها: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Windows User</dc:creator>
  <cp:lastModifiedBy>LaptopEvi</cp:lastModifiedBy>
  <cp:revision>79</cp:revision>
  <dcterms:created xsi:type="dcterms:W3CDTF">2019-03-06T16:51:46Z</dcterms:created>
  <dcterms:modified xsi:type="dcterms:W3CDTF">2020-04-12T16:37:07Z</dcterms:modified>
</cp:coreProperties>
</file>