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3"/>
  </p:notesMasterIdLst>
  <p:sldIdLst>
    <p:sldId id="292" r:id="rId2"/>
    <p:sldId id="256" r:id="rId3"/>
    <p:sldId id="257" r:id="rId4"/>
    <p:sldId id="258" r:id="rId5"/>
    <p:sldId id="259" r:id="rId6"/>
    <p:sldId id="261" r:id="rId7"/>
    <p:sldId id="260" r:id="rId8"/>
    <p:sldId id="265" r:id="rId9"/>
    <p:sldId id="266" r:id="rId10"/>
    <p:sldId id="264" r:id="rId11"/>
    <p:sldId id="263" r:id="rId12"/>
    <p:sldId id="267" r:id="rId13"/>
    <p:sldId id="269" r:id="rId14"/>
    <p:sldId id="270" r:id="rId15"/>
    <p:sldId id="271" r:id="rId16"/>
    <p:sldId id="272" r:id="rId17"/>
    <p:sldId id="273" r:id="rId18"/>
    <p:sldId id="274" r:id="rId19"/>
    <p:sldId id="276" r:id="rId20"/>
    <p:sldId id="277" r:id="rId21"/>
    <p:sldId id="278" r:id="rId22"/>
    <p:sldId id="289" r:id="rId23"/>
    <p:sldId id="279" r:id="rId24"/>
    <p:sldId id="293" r:id="rId25"/>
    <p:sldId id="281" r:id="rId26"/>
    <p:sldId id="282" r:id="rId27"/>
    <p:sldId id="284" r:id="rId28"/>
    <p:sldId id="285" r:id="rId29"/>
    <p:sldId id="286" r:id="rId30"/>
    <p:sldId id="287" r:id="rId31"/>
    <p:sldId id="291" r:id="rId3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0" d="100"/>
          <a:sy n="60" d="100"/>
        </p:scale>
        <p:origin x="78"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4255381-62A7-4457-BFE4-5DF39D3C12CC}" type="datetimeFigureOut">
              <a:rPr lang="fa-IR" smtClean="0"/>
              <a:pPr/>
              <a:t>21/08/1441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AF3F882-BF94-4000-B08D-F90F914878F3}" type="slidenum">
              <a:rPr lang="fa-IR" smtClean="0"/>
              <a:pPr/>
              <a:t>‹#›</a:t>
            </a:fld>
            <a:endParaRPr lang="fa-IR"/>
          </a:p>
        </p:txBody>
      </p:sp>
    </p:spTree>
    <p:extLst>
      <p:ext uri="{BB962C8B-B14F-4D97-AF65-F5344CB8AC3E}">
        <p14:creationId xmlns:p14="http://schemas.microsoft.com/office/powerpoint/2010/main" val="7069299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AF3F882-BF94-4000-B08D-F90F914878F3}" type="slidenum">
              <a:rPr lang="fa-IR" smtClean="0"/>
              <a:pPr/>
              <a:t>20</a:t>
            </a:fld>
            <a:endParaRPr lang="fa-IR"/>
          </a:p>
        </p:txBody>
      </p:sp>
    </p:spTree>
    <p:extLst>
      <p:ext uri="{BB962C8B-B14F-4D97-AF65-F5344CB8AC3E}">
        <p14:creationId xmlns:p14="http://schemas.microsoft.com/office/powerpoint/2010/main" val="82420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AF3F882-BF94-4000-B08D-F90F914878F3}" type="slidenum">
              <a:rPr lang="fa-IR" smtClean="0"/>
              <a:pPr/>
              <a:t>27</a:t>
            </a:fld>
            <a:endParaRPr lang="fa-IR"/>
          </a:p>
        </p:txBody>
      </p:sp>
    </p:spTree>
    <p:extLst>
      <p:ext uri="{BB962C8B-B14F-4D97-AF65-F5344CB8AC3E}">
        <p14:creationId xmlns:p14="http://schemas.microsoft.com/office/powerpoint/2010/main" val="2370524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3873AB7B-D95B-4C35-9F20-21D2D2CF269A}" type="slidenum">
              <a:rPr lang="fa-IR" smtClean="0"/>
              <a:pPr/>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3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73AB7B-D95B-4C35-9F20-21D2D2CF269A}" type="slidenum">
              <a:rPr lang="fa-IR" smtClean="0"/>
              <a:pPr/>
              <a:t>‹#›</a:t>
            </a:fld>
            <a:endParaRPr lang="fa-IR"/>
          </a:p>
        </p:txBody>
      </p:sp>
    </p:spTree>
    <p:extLst>
      <p:ext uri="{BB962C8B-B14F-4D97-AF65-F5344CB8AC3E}">
        <p14:creationId xmlns:p14="http://schemas.microsoft.com/office/powerpoint/2010/main" val="345446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08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spTree>
    <p:extLst>
      <p:ext uri="{BB962C8B-B14F-4D97-AF65-F5344CB8AC3E}">
        <p14:creationId xmlns:p14="http://schemas.microsoft.com/office/powerpoint/2010/main" val="2764146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228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77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850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38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spTree>
    <p:extLst>
      <p:ext uri="{BB962C8B-B14F-4D97-AF65-F5344CB8AC3E}">
        <p14:creationId xmlns:p14="http://schemas.microsoft.com/office/powerpoint/2010/main" val="28558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873AB7B-D95B-4C35-9F20-21D2D2CF269A}" type="slidenum">
              <a:rPr lang="fa-IR" smtClean="0"/>
              <a:pPr/>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11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73AB7B-D95B-4C35-9F20-21D2D2CF269A}" type="slidenum">
              <a:rPr lang="fa-IR" smtClean="0"/>
              <a:pPr/>
              <a:t>‹#›</a:t>
            </a:fld>
            <a:endParaRPr lang="fa-IR"/>
          </a:p>
        </p:txBody>
      </p:sp>
    </p:spTree>
    <p:extLst>
      <p:ext uri="{BB962C8B-B14F-4D97-AF65-F5344CB8AC3E}">
        <p14:creationId xmlns:p14="http://schemas.microsoft.com/office/powerpoint/2010/main" val="134968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873AB7B-D95B-4C35-9F20-21D2D2CF269A}" type="slidenum">
              <a:rPr lang="fa-IR" smtClean="0"/>
              <a:pPr/>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92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873AB7B-D95B-4C35-9F20-21D2D2CF269A}" type="slidenum">
              <a:rPr lang="fa-IR" smtClean="0"/>
              <a:pPr/>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1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873AB7B-D95B-4C35-9F20-21D2D2CF269A}" type="slidenum">
              <a:rPr lang="fa-IR" smtClean="0"/>
              <a:pPr/>
              <a:t>‹#›</a:t>
            </a:fld>
            <a:endParaRPr lang="fa-IR"/>
          </a:p>
        </p:txBody>
      </p:sp>
    </p:spTree>
    <p:extLst>
      <p:ext uri="{BB962C8B-B14F-4D97-AF65-F5344CB8AC3E}">
        <p14:creationId xmlns:p14="http://schemas.microsoft.com/office/powerpoint/2010/main" val="75597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73AB7B-D95B-4C35-9F20-21D2D2CF269A}" type="slidenum">
              <a:rPr lang="fa-IR" smtClean="0"/>
              <a:pPr/>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87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7DC48-209F-4966-8C5E-72EC8632CA95}" type="datetimeFigureOut">
              <a:rPr lang="fa-IR" smtClean="0"/>
              <a:pPr/>
              <a:t>21/08/1441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873AB7B-D95B-4C35-9F20-21D2D2CF269A}" type="slidenum">
              <a:rPr lang="fa-IR" smtClean="0"/>
              <a:pPr/>
              <a:t>‹#›</a:t>
            </a:fld>
            <a:endParaRPr lang="fa-IR"/>
          </a:p>
        </p:txBody>
      </p:sp>
    </p:spTree>
    <p:extLst>
      <p:ext uri="{BB962C8B-B14F-4D97-AF65-F5344CB8AC3E}">
        <p14:creationId xmlns:p14="http://schemas.microsoft.com/office/powerpoint/2010/main" val="306018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E7DC48-209F-4966-8C5E-72EC8632CA95}" type="datetimeFigureOut">
              <a:rPr lang="fa-IR" smtClean="0"/>
              <a:pPr/>
              <a:t>21/08/1441</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73AB7B-D95B-4C35-9F20-21D2D2CF269A}" type="slidenum">
              <a:rPr lang="fa-IR" smtClean="0"/>
              <a:pPr/>
              <a:t>‹#›</a:t>
            </a:fld>
            <a:endParaRPr lang="fa-IR"/>
          </a:p>
        </p:txBody>
      </p:sp>
    </p:spTree>
    <p:extLst>
      <p:ext uri="{BB962C8B-B14F-4D97-AF65-F5344CB8AC3E}">
        <p14:creationId xmlns:p14="http://schemas.microsoft.com/office/powerpoint/2010/main" val="266664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336352"/>
            <a:ext cx="6815669" cy="1515533"/>
          </a:xfrm>
        </p:spPr>
        <p:txBody>
          <a:bodyPr/>
          <a:lstStyle/>
          <a:p>
            <a:r>
              <a:rPr lang="fa-IR" dirty="0" smtClean="0"/>
              <a:t>بسم الله الرحمن الرحیم</a:t>
            </a:r>
            <a:endParaRPr lang="fa-IR" dirty="0"/>
          </a:p>
        </p:txBody>
      </p:sp>
    </p:spTree>
    <p:extLst>
      <p:ext uri="{BB962C8B-B14F-4D97-AF65-F5344CB8AC3E}">
        <p14:creationId xmlns:p14="http://schemas.microsoft.com/office/powerpoint/2010/main" val="4083928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149" y="573206"/>
            <a:ext cx="12192000" cy="5813946"/>
          </a:xfrm>
        </p:spPr>
        <p:txBody>
          <a:bodyPr>
            <a:noAutofit/>
          </a:bodyPr>
          <a:lstStyle/>
          <a:p>
            <a:pPr algn="just">
              <a:lnSpc>
                <a:spcPct val="150000"/>
              </a:lnSpc>
              <a:spcAft>
                <a:spcPts val="800"/>
              </a:spcAft>
              <a:tabLst>
                <a:tab pos="2473960" algn="l"/>
              </a:tabLst>
            </a:pP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اهداف جزئی رفتاری: </a:t>
            </a:r>
          </a:p>
          <a:p>
            <a:pPr marL="0" indent="0" algn="just">
              <a:lnSpc>
                <a:spcPct val="150000"/>
              </a:lnSpc>
              <a:spcAft>
                <a:spcPts val="800"/>
              </a:spcAft>
              <a:buNone/>
              <a:tabLst>
                <a:tab pos="2473960" algn="l"/>
              </a:tabLst>
            </a:pP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الف: حیطه ی شناختی:</a:t>
            </a:r>
            <a:endParaRPr lang="fa-IR" sz="1800" dirty="0" smtClean="0">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sz="1800" dirty="0" smtClean="0">
                <a:latin typeface="Adobe Arabic" panose="02040503050201020203" pitchFamily="18" charset="-78"/>
                <a:ea typeface="Calibri" panose="020F0502020204030204" pitchFamily="34" charset="0"/>
                <a:cs typeface="Adobe Arabic" panose="02040503050201020203" pitchFamily="18" charset="-78"/>
              </a:rPr>
              <a:t>1) فراگیران مفهوم تغییر شیمیایی را بیان کنند( دانش) </a:t>
            </a:r>
            <a:endParaRPr lang="fa-IR" sz="1800"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514350" indent="-514350" algn="just">
              <a:lnSpc>
                <a:spcPct val="150000"/>
              </a:lnSpc>
              <a:spcAft>
                <a:spcPts val="800"/>
              </a:spcAft>
              <a:buNone/>
              <a:tabLst>
                <a:tab pos="2473960" algn="l"/>
              </a:tabLst>
            </a:pP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2) فراگیران خواص ظاهری مواد مختلف مانند رنگ، بو و شکل ظاهری مواد را بیان کنند( دانش)   </a:t>
            </a:r>
          </a:p>
          <a:p>
            <a:pPr marL="0" indent="0" algn="just">
              <a:lnSpc>
                <a:spcPct val="150000"/>
              </a:lnSpc>
              <a:spcAft>
                <a:spcPts val="800"/>
              </a:spcAft>
              <a:buNone/>
              <a:tabLst>
                <a:tab pos="2473960" algn="l"/>
              </a:tabLst>
            </a:pPr>
            <a:r>
              <a:rPr lang="fa-IR" sz="1800" dirty="0" smtClean="0">
                <a:latin typeface="Adobe Arabic" panose="02040503050201020203" pitchFamily="18" charset="-78"/>
                <a:ea typeface="Calibri" panose="020F0502020204030204" pitchFamily="34" charset="0"/>
                <a:cs typeface="Adobe Arabic" panose="02040503050201020203" pitchFamily="18" charset="-78"/>
              </a:rPr>
              <a:t>3)</a:t>
            </a: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فراگیران مفهوم تغییرات فیزیکی را بیان کنند( دانش)   </a:t>
            </a:r>
          </a:p>
          <a:p>
            <a:pPr marL="0" indent="0" algn="just">
              <a:lnSpc>
                <a:spcPct val="150000"/>
              </a:lnSpc>
              <a:spcAft>
                <a:spcPts val="800"/>
              </a:spcAft>
              <a:buNone/>
              <a:tabLst>
                <a:tab pos="2473960" algn="l"/>
              </a:tabLst>
            </a:pP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4) فراگیران چند نمونه تغییرات را طبقه بندی کنند( فهمیدن)</a:t>
            </a:r>
          </a:p>
          <a:p>
            <a:pPr marL="0" indent="0" algn="just">
              <a:lnSpc>
                <a:spcPct val="150000"/>
              </a:lnSpc>
              <a:spcAft>
                <a:spcPts val="800"/>
              </a:spcAft>
              <a:buNone/>
              <a:tabLst>
                <a:tab pos="2473960" algn="l"/>
              </a:tabLst>
            </a:pPr>
            <a:r>
              <a:rPr lang="fa-IR" sz="1800" dirty="0" smtClean="0">
                <a:latin typeface="Adobe Arabic" panose="02040503050201020203" pitchFamily="18" charset="-78"/>
                <a:ea typeface="Calibri" panose="020F0502020204030204" pitchFamily="34" charset="0"/>
                <a:cs typeface="Adobe Arabic" panose="02040503050201020203" pitchFamily="18" charset="-78"/>
              </a:rPr>
              <a:t> 5)دانش آموزان  تغییرات مواد مختلف مانند عنصرها، ترکیب ها و مخلوط ها را با مثال شرح دهند.(فهمیدن)</a:t>
            </a:r>
            <a:endParaRPr lang="fa-IR" sz="1800"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sz="1800" dirty="0" smtClean="0">
                <a:latin typeface="Adobe Arabic" panose="02040503050201020203" pitchFamily="18" charset="-78"/>
                <a:ea typeface="Calibri" panose="020F0502020204030204" pitchFamily="34" charset="0"/>
                <a:cs typeface="Adobe Arabic" panose="02040503050201020203" pitchFamily="18" charset="-78"/>
              </a:rPr>
              <a:t>6</a:t>
            </a: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 فراگیران تفاوت بین تغییرات شیمیایی و فیزیکی در اطراف خود را تحلیل نمایند( تحلیل)   </a:t>
            </a:r>
          </a:p>
          <a:p>
            <a:pPr marL="0" indent="0" algn="just">
              <a:lnSpc>
                <a:spcPct val="150000"/>
              </a:lnSpc>
              <a:spcAft>
                <a:spcPts val="800"/>
              </a:spcAft>
              <a:buNone/>
              <a:tabLst>
                <a:tab pos="2473960" algn="l"/>
              </a:tabLst>
            </a:pP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 7) فراگیران فواید و مضرات برخی از تغییرات شیمیایی و فیزیکی اطراف خود را تحلیل کنند( تحلیل)   </a:t>
            </a:r>
          </a:p>
          <a:p>
            <a:pPr marL="0" indent="0" algn="just">
              <a:lnSpc>
                <a:spcPct val="150000"/>
              </a:lnSpc>
              <a:spcAft>
                <a:spcPts val="800"/>
              </a:spcAft>
              <a:buNone/>
              <a:tabLst>
                <a:tab pos="2473960" algn="l"/>
              </a:tabLst>
            </a:pPr>
            <a:r>
              <a:rPr lang="fa-IR" sz="1800" dirty="0" smtClean="0">
                <a:effectLst/>
                <a:latin typeface="Adobe Arabic" panose="02040503050201020203" pitchFamily="18" charset="-78"/>
                <a:ea typeface="Calibri" panose="020F0502020204030204" pitchFamily="34" charset="0"/>
                <a:cs typeface="Adobe Arabic" panose="02040503050201020203" pitchFamily="18" charset="-78"/>
              </a:rPr>
              <a:t> 8) فراگیران چند نمونه آزمایش برای تغییرات فیزیکی و شیمیایی طراحی نمایند(ترکیب)</a:t>
            </a:r>
            <a:endParaRPr lang="en-US" sz="1400" dirty="0" smtClean="0">
              <a:effectLst/>
              <a:latin typeface="Adobe Arabic" panose="02040503050201020203" pitchFamily="18" charset="-78"/>
              <a:ea typeface="Calibri" panose="020F0502020204030204" pitchFamily="34" charset="0"/>
              <a:cs typeface="Adobe Arabic" panose="02040503050201020203" pitchFamily="18" charset="-78"/>
            </a:endParaRPr>
          </a:p>
          <a:p>
            <a:endParaRPr lang="fa-IR" sz="1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96075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557785"/>
            <a:ext cx="10748749" cy="6300216"/>
          </a:xfrm>
        </p:spPr>
        <p:txBody>
          <a:bodyPr/>
          <a:lstStyle/>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ب)  اهداف رفتاری  حیطه عاطفی</a:t>
            </a:r>
            <a:r>
              <a:rPr lang="fa-IR" dirty="0" smtClean="0">
                <a:latin typeface="Adobe Arabic" panose="02040503050201020203" pitchFamily="18" charset="-78"/>
                <a:ea typeface="Calibri" panose="020F0502020204030204" pitchFamily="34" charset="0"/>
                <a:cs typeface="Adobe Arabic" panose="02040503050201020203" pitchFamily="18" charset="-78"/>
              </a:rPr>
              <a:t>: </a:t>
            </a:r>
          </a:p>
          <a:p>
            <a:pPr marL="0" indent="0" algn="just">
              <a:lnSpc>
                <a:spcPct val="150000"/>
              </a:lnSpc>
              <a:spcAft>
                <a:spcPts val="800"/>
              </a:spcAft>
              <a:buNone/>
              <a:tabLst>
                <a:tab pos="2473960" algn="l"/>
              </a:tabLst>
            </a:pPr>
            <a:r>
              <a:rPr lang="fa-IR" dirty="0" smtClean="0">
                <a:latin typeface="Adobe Arabic" panose="02040503050201020203" pitchFamily="18" charset="-78"/>
                <a:ea typeface="Calibri" panose="020F0502020204030204" pitchFamily="34" charset="0"/>
                <a:cs typeface="Adobe Arabic" panose="02040503050201020203" pitchFamily="18" charset="-78"/>
              </a:rPr>
              <a:t>1)دانش آموزان نسبت به تغییرات مواد و مفید یا مضر بودن اطراف خود توجه کنند(دریافت توجه)</a:t>
            </a:r>
            <a:endParaRPr lang="fa-IR"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dirty="0" smtClean="0">
                <a:latin typeface="Adobe Arabic" panose="02040503050201020203" pitchFamily="18" charset="-78"/>
                <a:ea typeface="Calibri" panose="020F0502020204030204" pitchFamily="34" charset="0"/>
                <a:cs typeface="Adobe Arabic" panose="02040503050201020203" pitchFamily="18" charset="-78"/>
              </a:rPr>
              <a:t>2)</a:t>
            </a:r>
            <a:r>
              <a:rPr lang="fa-IR" dirty="0" smtClean="0">
                <a:effectLst/>
                <a:latin typeface="Adobe Arabic" panose="02040503050201020203" pitchFamily="18" charset="-78"/>
                <a:ea typeface="Calibri" panose="020F0502020204030204" pitchFamily="34" charset="0"/>
                <a:cs typeface="Adobe Arabic" panose="02040503050201020203" pitchFamily="18" charset="-78"/>
              </a:rPr>
              <a:t> فراگیران نسبت به فراگیری اطلاعات در خصوص تغییرات مواد کنجکاوی نشان دهند.( ارزشگذاری)</a:t>
            </a:r>
          </a:p>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3) دانش آموزان با علاقه و اشتیاق به انجام فعالیت بپردازند(سازماندهی ارزش ها) </a:t>
            </a:r>
          </a:p>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4) فراگیران با علاقه و اشتیاق به انجام فعالت های گروهی شرکت نمایند(ارزشگذاری)</a:t>
            </a:r>
            <a:endParaRPr lang="en-US" sz="2000"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0" indent="0">
              <a:buNone/>
            </a:pPr>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248509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244" y="564470"/>
            <a:ext cx="11153095" cy="6366681"/>
          </a:xfrm>
        </p:spPr>
        <p:txBody>
          <a:bodyPr/>
          <a:lstStyle/>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اهداف رفتاری حیطه روانی – حرکتی:</a:t>
            </a:r>
          </a:p>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 1)</a:t>
            </a:r>
            <a:r>
              <a:rPr lang="fa-IR" dirty="0" smtClean="0">
                <a:latin typeface="Adobe Arabic" panose="02040503050201020203" pitchFamily="18" charset="-78"/>
                <a:ea typeface="Calibri" panose="020F0502020204030204" pitchFamily="34" charset="0"/>
                <a:cs typeface="Adobe Arabic" panose="02040503050201020203" pitchFamily="18" charset="-78"/>
              </a:rPr>
              <a:t> فراگیران در صورت نیاز به متن کتاب مراجعه کرده و آن را بخوانند( دقت در عمل).</a:t>
            </a:r>
            <a:r>
              <a:rPr lang="fa-IR" sz="2000" dirty="0" smtClean="0">
                <a:latin typeface="Adobe Arabic" panose="02040503050201020203" pitchFamily="18" charset="-78"/>
                <a:ea typeface="Calibri" panose="020F0502020204030204" pitchFamily="34" charset="0"/>
                <a:cs typeface="Adobe Arabic" panose="02040503050201020203" pitchFamily="18" charset="-78"/>
              </a:rPr>
              <a:t> </a:t>
            </a:r>
            <a:endParaRPr lang="fa-IR"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2) فراگیران با دقت و سرعت کارهای خواسته را انجام دهند(دقت در عمل)  </a:t>
            </a:r>
          </a:p>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 3) فراگیران ضمن انجام مراخل آزمایش به دقت نکات خواسته شده را در برگه های گزارش خود را تکمیل کنند( هماهنگی در عمل)    </a:t>
            </a:r>
            <a:endParaRPr lang="fa-IR" sz="2000" dirty="0" smtClean="0">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sz="2000" dirty="0" smtClean="0">
                <a:latin typeface="Adobe Arabic" panose="02040503050201020203" pitchFamily="18" charset="-78"/>
                <a:ea typeface="Calibri" panose="020F0502020204030204" pitchFamily="34" charset="0"/>
                <a:cs typeface="Adobe Arabic" panose="02040503050201020203" pitchFamily="18" charset="-78"/>
              </a:rPr>
              <a:t>4)فراگیران بدون کمک مستقیم آموزگار به میزکارهای مراجعه کرده و مراحل خواسته شده را بررسی کنند(اجرای عمل بدون کمک)    </a:t>
            </a:r>
          </a:p>
        </p:txBody>
      </p:sp>
    </p:spTree>
    <p:extLst>
      <p:ext uri="{BB962C8B-B14F-4D97-AF65-F5344CB8AC3E}">
        <p14:creationId xmlns:p14="http://schemas.microsoft.com/office/powerpoint/2010/main" val="2841333810"/>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706135"/>
            <a:ext cx="10762397" cy="6353033"/>
          </a:xfrm>
        </p:spPr>
        <p:txBody>
          <a:bodyPr>
            <a:normAutofit/>
          </a:bodyPr>
          <a:lstStyle/>
          <a:p>
            <a:pPr marL="0" indent="0" algn="just">
              <a:lnSpc>
                <a:spcPct val="150000"/>
              </a:lnSpc>
              <a:spcAft>
                <a:spcPts val="800"/>
              </a:spcAft>
              <a:buNone/>
              <a:tabLst>
                <a:tab pos="2473960" algn="l"/>
              </a:tabLst>
            </a:pPr>
            <a:r>
              <a:rPr lang="fa-IR" dirty="0" smtClean="0">
                <a:effectLst/>
                <a:latin typeface="Calibri" panose="020F0502020204030204" pitchFamily="34" charset="0"/>
                <a:ea typeface="Calibri" panose="020F0502020204030204" pitchFamily="34" charset="0"/>
                <a:cs typeface="B Nazanin" panose="00000400000000000000" pitchFamily="2" charset="-78"/>
              </a:rPr>
              <a:t>4</a:t>
            </a:r>
            <a:r>
              <a:rPr lang="fa-IR" dirty="0" smtClean="0">
                <a:effectLst/>
                <a:latin typeface="Adobe Arabic" panose="02040503050201020203" pitchFamily="18" charset="-78"/>
                <a:ea typeface="Calibri" panose="020F0502020204030204" pitchFamily="34" charset="0"/>
                <a:cs typeface="Adobe Arabic" panose="02040503050201020203" pitchFamily="18" charset="-78"/>
              </a:rPr>
              <a:t>)انتخاب محتواي مناسب يادگيري شامل مفاهيم و مهارت هاي اساسي :</a:t>
            </a:r>
          </a:p>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براي تحقق اهداف تعيين شده و رسيدن به شايستگي هاي مورد انتظار بايد نسبت به انتخاب محتواي مناسب واحد يادگيري اقدام شود چرا كه اهداف به وسيله محتوا محقق مي شوند . محتوايي كه انتخاب كرديم به شرح زير است :در این فصل فراگیران با کمک معلم تغییرهای شیمیایی  و فیزیکی را بررسی می کنند. البته در این بررسی انواع تغییر های شیمیایی مورد توجه نمی باشد بلکه  شناسایی تغییرات، تمییز آنها از هم و نیز راه های استفاده از انرژی مواد مورد توجه می باشد. متاسفانه متن کتاب در رابطه با توضیح نشانه ای تغییرات به خصوص شیمیایی خیلی نقص دارد به همین دلیل نیز گروه تصمیم گرفت با مطالعه کتاب های راهنمای تدریس ونیز کتاب شیمی مواد و تغییرات مواد و با بهره گیری از اینترنت محتوای کتاب را تکمیل نماید که از جمله ی این موارد به شرح زیراست:</a:t>
            </a:r>
            <a:endParaRPr lang="en-US" sz="2000"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spcAft>
                <a:spcPts val="800"/>
              </a:spcAft>
              <a:buFont typeface="+mj-lt"/>
              <a:buAutoNum type="arabicPeriod" startAt="4"/>
              <a:tabLst>
                <a:tab pos="2473960" algn="l"/>
              </a:tabLst>
            </a:pPr>
            <a:endParaRPr lang="fa-IR" dirty="0" smtClean="0">
              <a:effectLst/>
              <a:latin typeface="Calibri" panose="020F0502020204030204" pitchFamily="34" charset="0"/>
              <a:ea typeface="Calibri" panose="020F0502020204030204" pitchFamily="34" charset="0"/>
              <a:cs typeface="B Nazanin" panose="00000400000000000000" pitchFamily="2" charset="-78"/>
            </a:endParaRPr>
          </a:p>
          <a:p>
            <a:pPr marL="0" lvl="0" indent="0" algn="just">
              <a:lnSpc>
                <a:spcPct val="150000"/>
              </a:lnSpc>
              <a:spcAft>
                <a:spcPts val="800"/>
              </a:spcAft>
              <a:buNone/>
              <a:tabLst>
                <a:tab pos="2473960" algn="l"/>
              </a:tabLst>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a-IR" dirty="0"/>
          </a:p>
        </p:txBody>
      </p:sp>
    </p:spTree>
    <p:extLst>
      <p:ext uri="{BB962C8B-B14F-4D97-AF65-F5344CB8AC3E}">
        <p14:creationId xmlns:p14="http://schemas.microsoft.com/office/powerpoint/2010/main" val="10677863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9025" y="3875274"/>
            <a:ext cx="3867559" cy="2177184"/>
          </a:xfrm>
          <a:prstGeom prst="rect">
            <a:avLst/>
          </a:prstGeom>
        </p:spPr>
      </p:pic>
      <p:sp>
        <p:nvSpPr>
          <p:cNvPr id="8" name="Oval 7"/>
          <p:cNvSpPr/>
          <p:nvPr/>
        </p:nvSpPr>
        <p:spPr>
          <a:xfrm>
            <a:off x="9103057" y="2805894"/>
            <a:ext cx="1392712" cy="742524"/>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a:effectLst/>
                <a:latin typeface="Calibri" panose="020F0502020204030204" pitchFamily="34" charset="0"/>
                <a:ea typeface="Calibri" panose="020F0502020204030204" pitchFamily="34" charset="0"/>
                <a:cs typeface="Arial" panose="020B0604020202020204" pitchFamily="34" charset="0"/>
              </a:rPr>
              <a:t>فیزیکی</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Oval 8"/>
          <p:cNvSpPr/>
          <p:nvPr/>
        </p:nvSpPr>
        <p:spPr>
          <a:xfrm>
            <a:off x="5293768" y="2805894"/>
            <a:ext cx="1740942" cy="742524"/>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a:effectLst/>
                <a:latin typeface="Calibri" panose="020F0502020204030204" pitchFamily="34" charset="0"/>
                <a:ea typeface="Calibri" panose="020F0502020204030204" pitchFamily="34" charset="0"/>
                <a:cs typeface="Arial" panose="020B0604020202020204" pitchFamily="34" charset="0"/>
              </a:rPr>
              <a:t>شیمیایی</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Oval 9"/>
          <p:cNvSpPr/>
          <p:nvPr/>
        </p:nvSpPr>
        <p:spPr>
          <a:xfrm>
            <a:off x="6602461" y="4354913"/>
            <a:ext cx="1507366" cy="783467"/>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dirty="0">
                <a:effectLst/>
                <a:latin typeface="Calibri" panose="020F0502020204030204" pitchFamily="34" charset="0"/>
                <a:ea typeface="Calibri" panose="020F0502020204030204" pitchFamily="34" charset="0"/>
                <a:cs typeface="Arial" panose="020B0604020202020204" pitchFamily="34" charset="0"/>
              </a:rPr>
              <a:t>برخی تند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Oval 10"/>
          <p:cNvSpPr/>
          <p:nvPr/>
        </p:nvSpPr>
        <p:spPr>
          <a:xfrm>
            <a:off x="3848670" y="4477743"/>
            <a:ext cx="1631760" cy="660637"/>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07000"/>
              </a:lnSpc>
              <a:spcAft>
                <a:spcPts val="800"/>
              </a:spcAft>
            </a:pPr>
            <a:r>
              <a:rPr lang="fa-IR" sz="1100">
                <a:effectLst/>
                <a:latin typeface="Calibri" panose="020F0502020204030204" pitchFamily="34" charset="0"/>
                <a:ea typeface="Calibri" panose="020F0502020204030204" pitchFamily="34" charset="0"/>
                <a:cs typeface="Arial" panose="020B0604020202020204" pitchFamily="34" charset="0"/>
              </a:rPr>
              <a:t>برخی کند</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2" name="Oval 11"/>
          <p:cNvSpPr/>
          <p:nvPr/>
        </p:nvSpPr>
        <p:spPr>
          <a:xfrm>
            <a:off x="6925528" y="911627"/>
            <a:ext cx="2641054" cy="1004389"/>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fa-IR" dirty="0">
                <a:latin typeface="Calibri" panose="020F0502020204030204" pitchFamily="34" charset="0"/>
                <a:ea typeface="Calibri" panose="020F0502020204030204" pitchFamily="34" charset="0"/>
              </a:rPr>
              <a:t>ماده تغییر می کند</a:t>
            </a:r>
            <a:endParaRPr kumimoji="0" lang="fa-IR" sz="1800" b="0" i="0" u="none" strike="noStrike" kern="0" cap="none" spc="0" normalizeH="0" baseline="0" noProof="0" dirty="0">
              <a:ln>
                <a:noFill/>
              </a:ln>
              <a:solidFill>
                <a:sysClr val="window" lastClr="FFFFFF"/>
              </a:solidFill>
              <a:effectLst/>
              <a:uLnTx/>
              <a:uFillTx/>
              <a:latin typeface="Calibri" panose="020F0502020204030204"/>
              <a:cs typeface="Arial" panose="020B0604020202020204" pitchFamily="34" charset="0"/>
            </a:endParaRPr>
          </a:p>
        </p:txBody>
      </p:sp>
      <p:cxnSp>
        <p:nvCxnSpPr>
          <p:cNvPr id="14" name="Straight Connector 13"/>
          <p:cNvCxnSpPr/>
          <p:nvPr/>
        </p:nvCxnSpPr>
        <p:spPr>
          <a:xfrm>
            <a:off x="8082282" y="2390914"/>
            <a:ext cx="1436853" cy="679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9" idx="0"/>
          </p:cNvCxnSpPr>
          <p:nvPr/>
        </p:nvCxnSpPr>
        <p:spPr>
          <a:xfrm rot="10800000" flipV="1">
            <a:off x="6164240" y="2401898"/>
            <a:ext cx="1891249" cy="403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55111" y="1957224"/>
            <a:ext cx="27545" cy="444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748" y="4049445"/>
            <a:ext cx="763527" cy="413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1" idx="0"/>
          </p:cNvCxnSpPr>
          <p:nvPr/>
        </p:nvCxnSpPr>
        <p:spPr>
          <a:xfrm flipH="1">
            <a:off x="4664550" y="4049445"/>
            <a:ext cx="1499689" cy="428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748" y="3548418"/>
            <a:ext cx="0" cy="4861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598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796" y="650998"/>
            <a:ext cx="10161895" cy="3791780"/>
          </a:xfrm>
        </p:spPr>
        <p:txBody>
          <a:bodyPr/>
          <a:lstStyle/>
          <a:p>
            <a:pPr algn="just">
              <a:lnSpc>
                <a:spcPct val="150000"/>
              </a:lnSpc>
              <a:spcAft>
                <a:spcPts val="800"/>
              </a:spcAft>
              <a:tabLst>
                <a:tab pos="2473960" algn="l"/>
              </a:tabLst>
            </a:pPr>
            <a:r>
              <a:rPr lang="ar-SA" b="1" dirty="0">
                <a:latin typeface="Adobe Arabic" panose="02040503050201020203" pitchFamily="18" charset="-78"/>
                <a:ea typeface="Calibri" panose="020F0502020204030204" pitchFamily="34" charset="0"/>
                <a:cs typeface="Adobe Arabic" panose="02040503050201020203" pitchFamily="18" charset="-78"/>
              </a:rPr>
              <a:t>نشانه هاي تغيير شيميايي</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800100" lvl="1" indent="-342900" algn="just">
              <a:lnSpc>
                <a:spcPct val="150000"/>
              </a:lnSpc>
              <a:spcAft>
                <a:spcPts val="800"/>
              </a:spcAft>
              <a:buFont typeface="+mj-lt"/>
              <a:buAutoNum type="arabicPeriod"/>
              <a:tabLst>
                <a:tab pos="2473960" algn="l"/>
              </a:tabLst>
            </a:pPr>
            <a:r>
              <a:rPr lang="fa-IR" b="1" dirty="0">
                <a:latin typeface="Adobe Arabic" panose="02040503050201020203" pitchFamily="18" charset="-78"/>
                <a:ea typeface="Calibri" panose="020F0502020204030204" pitchFamily="34" charset="0"/>
                <a:cs typeface="Adobe Arabic" panose="02040503050201020203" pitchFamily="18" charset="-78"/>
              </a:rPr>
              <a:t>- </a:t>
            </a:r>
            <a:r>
              <a:rPr lang="ar-SA" b="1" dirty="0">
                <a:latin typeface="Adobe Arabic" panose="02040503050201020203" pitchFamily="18" charset="-78"/>
                <a:ea typeface="Calibri" panose="020F0502020204030204" pitchFamily="34" charset="0"/>
                <a:cs typeface="Adobe Arabic" panose="02040503050201020203" pitchFamily="18" charset="-78"/>
              </a:rPr>
              <a:t>تشكيل رسوب</a:t>
            </a:r>
            <a:endParaRPr lang="en-US" sz="1600" dirty="0">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ar-SA" dirty="0">
                <a:latin typeface="Adobe Arabic" panose="02040503050201020203" pitchFamily="18" charset="-78"/>
                <a:ea typeface="Calibri" panose="020F0502020204030204" pitchFamily="34" charset="0"/>
                <a:cs typeface="Adobe Arabic" panose="02040503050201020203" pitchFamily="18" charset="-78"/>
              </a:rPr>
              <a:t>تغيير شيميايي رخ داده است</a:t>
            </a:r>
            <a:r>
              <a:rPr lang="en-US" dirty="0">
                <a:latin typeface="Adobe Arabic" panose="02040503050201020203" pitchFamily="18" charset="-78"/>
                <a:ea typeface="Calibri" panose="020F0502020204030204" pitchFamily="34" charset="0"/>
                <a:cs typeface="Adobe Arabic" panose="02040503050201020203" pitchFamily="18" charset="-78"/>
              </a:rPr>
              <a:t>. </a:t>
            </a:r>
            <a:r>
              <a:rPr lang="ar-SA" dirty="0">
                <a:latin typeface="Adobe Arabic" panose="02040503050201020203" pitchFamily="18" charset="-78"/>
                <a:ea typeface="Calibri" panose="020F0502020204030204" pitchFamily="34" charset="0"/>
                <a:cs typeface="Adobe Arabic" panose="02040503050201020203" pitchFamily="18" charset="-78"/>
              </a:rPr>
              <a:t>شكل</a:t>
            </a:r>
            <a:r>
              <a:rPr lang="en-US" dirty="0">
                <a:latin typeface="Adobe Arabic" panose="02040503050201020203" pitchFamily="18" charset="-78"/>
                <a:ea typeface="Calibri" panose="020F0502020204030204" pitchFamily="34" charset="0"/>
                <a:cs typeface="Adobe Arabic" panose="02040503050201020203" pitchFamily="18" charset="-78"/>
              </a:rPr>
              <a:t> 1 </a:t>
            </a:r>
            <a:r>
              <a:rPr lang="ar-SA" dirty="0">
                <a:latin typeface="Adobe Arabic" panose="02040503050201020203" pitchFamily="18" charset="-78"/>
                <a:ea typeface="Calibri" panose="020F0502020204030204" pitchFamily="34" charset="0"/>
                <a:cs typeface="Adobe Arabic" panose="02040503050201020203" pitchFamily="18" charset="-78"/>
              </a:rPr>
              <a:t>تشكيل چند رسوب را نشان مي دهد</a:t>
            </a:r>
            <a:r>
              <a:rPr lang="en-US" dirty="0">
                <a:latin typeface="Adobe Arabic" panose="02040503050201020203" pitchFamily="18" charset="-78"/>
                <a:ea typeface="Calibri" panose="020F0502020204030204" pitchFamily="34" charset="0"/>
                <a:cs typeface="Adobe Arabic" panose="02040503050201020203" pitchFamily="18" charset="-78"/>
              </a:rPr>
              <a:t>.</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0" indent="0">
              <a:buNone/>
            </a:pPr>
            <a:r>
              <a:rPr lang="en-US" dirty="0" smtClean="0">
                <a:latin typeface="Adobe Arabic" panose="02040503050201020203" pitchFamily="18" charset="-78"/>
                <a:cs typeface="Adobe Arabic" panose="02040503050201020203" pitchFamily="18" charset="-78"/>
              </a:rPr>
              <a:t>                           </a:t>
            </a:r>
            <a:r>
              <a:rPr lang="fa-IR" dirty="0" smtClean="0">
                <a:latin typeface="Adobe Arabic" panose="02040503050201020203" pitchFamily="18" charset="-78"/>
                <a:cs typeface="Adobe Arabic" panose="02040503050201020203" pitchFamily="18" charset="-78"/>
              </a:rPr>
              <a:t>             4                   3             2                1</a:t>
            </a:r>
          </a:p>
          <a:p>
            <a:pPr marL="0" indent="0">
              <a:buNone/>
            </a:pPr>
            <a:endParaRPr lang="fa-IR"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27170" y="3280229"/>
            <a:ext cx="5200650" cy="2205954"/>
          </a:xfrm>
          <a:prstGeom prst="rect">
            <a:avLst/>
          </a:prstGeom>
          <a:noFill/>
          <a:ln>
            <a:noFill/>
          </a:ln>
        </p:spPr>
      </p:pic>
    </p:spTree>
    <p:extLst>
      <p:ext uri="{BB962C8B-B14F-4D97-AF65-F5344CB8AC3E}">
        <p14:creationId xmlns:p14="http://schemas.microsoft.com/office/powerpoint/2010/main" val="3906110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382" y="1009934"/>
            <a:ext cx="10515600" cy="4189863"/>
          </a:xfrm>
        </p:spPr>
        <p:txBody>
          <a:bodyPr>
            <a:normAutofit fontScale="85000" lnSpcReduction="10000"/>
          </a:bodyPr>
          <a:lstStyle/>
          <a:p>
            <a:pPr marL="0" lvl="0" indent="0" algn="just">
              <a:lnSpc>
                <a:spcPct val="150000"/>
              </a:lnSpc>
              <a:spcAft>
                <a:spcPts val="800"/>
              </a:spcAft>
              <a:buNone/>
              <a:tabLst>
                <a:tab pos="2473960" algn="l"/>
              </a:tabLst>
            </a:pPr>
            <a:r>
              <a:rPr lang="fa-IR" b="1" dirty="0" smtClean="0">
                <a:latin typeface="Calibri" panose="020F0502020204030204" pitchFamily="34" charset="0"/>
                <a:ea typeface="Calibri" panose="020F0502020204030204" pitchFamily="34" charset="0"/>
                <a:cs typeface="B Nazanin" panose="00000400000000000000" pitchFamily="2" charset="-78"/>
              </a:rPr>
              <a:t>2- </a:t>
            </a:r>
            <a:r>
              <a:rPr lang="ar-SA" b="1" dirty="0">
                <a:latin typeface="Calibri" panose="020F0502020204030204" pitchFamily="34" charset="0"/>
                <a:ea typeface="Calibri" panose="020F0502020204030204" pitchFamily="34" charset="0"/>
                <a:cs typeface="B Nazanin" panose="00000400000000000000" pitchFamily="2" charset="-78"/>
              </a:rPr>
              <a:t>تغيير </a:t>
            </a:r>
            <a:r>
              <a:rPr lang="ar-SA" b="1" dirty="0" smtClean="0">
                <a:latin typeface="Calibri" panose="020F0502020204030204" pitchFamily="34" charset="0"/>
                <a:ea typeface="Calibri" panose="020F0502020204030204" pitchFamily="34" charset="0"/>
                <a:cs typeface="B Nazanin" panose="00000400000000000000" pitchFamily="2" charset="-78"/>
              </a:rPr>
              <a:t>رنگ</a:t>
            </a: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marL="0" lvl="0" indent="0" algn="just">
              <a:lnSpc>
                <a:spcPct val="150000"/>
              </a:lnSpc>
              <a:spcAft>
                <a:spcPts val="800"/>
              </a:spcAft>
              <a:buNone/>
              <a:tabLst>
                <a:tab pos="2473960" algn="l"/>
              </a:tabLst>
            </a:pPr>
            <a:endParaRPr lang="fa-IR" sz="2000" b="1" dirty="0">
              <a:latin typeface="Calibri" panose="020F0502020204030204" pitchFamily="34" charset="0"/>
              <a:ea typeface="Calibri" panose="020F0502020204030204" pitchFamily="34" charset="0"/>
              <a:cs typeface="B Nazanin" panose="00000400000000000000" pitchFamily="2" charset="-78"/>
            </a:endParaRPr>
          </a:p>
          <a:p>
            <a:pPr marL="0" lvl="0" indent="0" algn="just">
              <a:lnSpc>
                <a:spcPct val="150000"/>
              </a:lnSpc>
              <a:spcAft>
                <a:spcPts val="800"/>
              </a:spcAft>
              <a:buNone/>
              <a:tabLst>
                <a:tab pos="2473960" algn="l"/>
              </a:tabLst>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spcAft>
                <a:spcPts val="800"/>
              </a:spcAft>
              <a:buNone/>
              <a:tabLst>
                <a:tab pos="2473960" algn="l"/>
              </a:tabLst>
            </a:pPr>
            <a:r>
              <a:rPr lang="fa-IR" dirty="0" smtClean="0">
                <a:latin typeface="Calibri" panose="020F0502020204030204" pitchFamily="34" charset="0"/>
                <a:ea typeface="Calibri" panose="020F0502020204030204" pitchFamily="34" charset="0"/>
                <a:cs typeface="B Nazanin" panose="00000400000000000000" pitchFamily="2" charset="-78"/>
              </a:rPr>
              <a:t>                                                              2                                                1</a:t>
            </a:r>
            <a:endParaRPr lang="en-US" dirty="0" smtClean="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50000"/>
              </a:lnSpc>
              <a:spcAft>
                <a:spcPts val="800"/>
              </a:spcAft>
              <a:buNone/>
              <a:tabLst>
                <a:tab pos="2473960" algn="l"/>
              </a:tabLst>
            </a:pPr>
            <a:endParaRPr lang="en-US" dirty="0" smtClean="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50000"/>
              </a:lnSpc>
              <a:spcAft>
                <a:spcPts val="800"/>
              </a:spcAft>
              <a:buNone/>
              <a:tabLst>
                <a:tab pos="2473960" algn="l"/>
              </a:tabLst>
            </a:pPr>
            <a:r>
              <a:rPr lang="ar-SA" dirty="0" smtClean="0">
                <a:latin typeface="Adobe Arabic" panose="02040503050201020203" pitchFamily="18" charset="-78"/>
                <a:ea typeface="Calibri" panose="020F0502020204030204" pitchFamily="34" charset="0"/>
                <a:cs typeface="Adobe Arabic" panose="02040503050201020203" pitchFamily="18" charset="-78"/>
              </a:rPr>
              <a:t>هر </a:t>
            </a:r>
            <a:r>
              <a:rPr lang="ar-SA" dirty="0">
                <a:latin typeface="Adobe Arabic" panose="02040503050201020203" pitchFamily="18" charset="-78"/>
                <a:ea typeface="Calibri" panose="020F0502020204030204" pitchFamily="34" charset="0"/>
                <a:cs typeface="Adobe Arabic" panose="02040503050201020203" pitchFamily="18" charset="-78"/>
              </a:rPr>
              <a:t>گاه دو محلول بي رنگ را مخلوط كنيم و در اثر اين مخلوط كردن يك ماده رنگي ايجاد شود، </a:t>
            </a:r>
            <a:r>
              <a:rPr lang="ar-SA" dirty="0" smtClean="0">
                <a:latin typeface="Adobe Arabic" panose="02040503050201020203" pitchFamily="18" charset="-78"/>
                <a:ea typeface="Calibri" panose="020F0502020204030204" pitchFamily="34" charset="0"/>
                <a:cs typeface="Adobe Arabic" panose="02040503050201020203" pitchFamily="18" charset="-78"/>
              </a:rPr>
              <a:t>يك</a:t>
            </a:r>
            <a:r>
              <a:rPr lang="fa-IR" sz="2000"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smtClean="0">
                <a:latin typeface="Adobe Arabic" panose="02040503050201020203" pitchFamily="18" charset="-78"/>
                <a:ea typeface="Calibri" panose="020F0502020204030204" pitchFamily="34" charset="0"/>
                <a:cs typeface="Adobe Arabic" panose="02040503050201020203" pitchFamily="18" charset="-78"/>
              </a:rPr>
              <a:t>تغيير </a:t>
            </a:r>
            <a:r>
              <a:rPr lang="ar-SA" dirty="0">
                <a:latin typeface="Adobe Arabic" panose="02040503050201020203" pitchFamily="18" charset="-78"/>
                <a:ea typeface="Calibri" panose="020F0502020204030204" pitchFamily="34" charset="0"/>
                <a:cs typeface="Adobe Arabic" panose="02040503050201020203" pitchFamily="18" charset="-78"/>
              </a:rPr>
              <a:t>شيميايي رخ داده است</a:t>
            </a:r>
            <a:r>
              <a:rPr lang="en-US" dirty="0">
                <a:latin typeface="Adobe Arabic" panose="02040503050201020203" pitchFamily="18" charset="-78"/>
                <a:ea typeface="Calibri" panose="020F0502020204030204" pitchFamily="34" charset="0"/>
                <a:cs typeface="Adobe Arabic" panose="02040503050201020203" pitchFamily="18" charset="-78"/>
              </a:rPr>
              <a:t>. </a:t>
            </a:r>
            <a:r>
              <a:rPr lang="ar-SA" dirty="0" smtClean="0">
                <a:latin typeface="Adobe Arabic" panose="02040503050201020203" pitchFamily="18" charset="-78"/>
                <a:ea typeface="Calibri" panose="020F0502020204030204" pitchFamily="34" charset="0"/>
                <a:cs typeface="Adobe Arabic" panose="02040503050201020203" pitchFamily="18" charset="-78"/>
              </a:rPr>
              <a:t>همچنين </a:t>
            </a:r>
            <a:r>
              <a:rPr lang="ar-SA" dirty="0">
                <a:latin typeface="Adobe Arabic" panose="02040503050201020203" pitchFamily="18" charset="-78"/>
                <a:ea typeface="Calibri" panose="020F0502020204030204" pitchFamily="34" charset="0"/>
                <a:cs typeface="Adobe Arabic" panose="02040503050201020203" pitchFamily="18" charset="-78"/>
              </a:rPr>
              <a:t>در اثر مخلوط كردن دو محلول يا ماده رنگي، رنگ اوليه از </a:t>
            </a:r>
            <a:r>
              <a:rPr lang="ar-SA" dirty="0" smtClean="0">
                <a:latin typeface="Adobe Arabic" panose="02040503050201020203" pitchFamily="18" charset="-78"/>
                <a:ea typeface="Calibri" panose="020F0502020204030204" pitchFamily="34" charset="0"/>
                <a:cs typeface="Adobe Arabic" panose="02040503050201020203" pitchFamily="18" charset="-78"/>
              </a:rPr>
              <a:t>بين</a:t>
            </a:r>
            <a:r>
              <a:rPr lang="en-US" sz="2000"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smtClean="0">
                <a:latin typeface="Adobe Arabic" panose="02040503050201020203" pitchFamily="18" charset="-78"/>
                <a:ea typeface="Calibri" panose="020F0502020204030204" pitchFamily="34" charset="0"/>
                <a:cs typeface="Adobe Arabic" panose="02040503050201020203" pitchFamily="18" charset="-78"/>
              </a:rPr>
              <a:t>برود</a:t>
            </a:r>
            <a:r>
              <a:rPr lang="en-US" dirty="0" smtClean="0">
                <a:latin typeface="Adobe Arabic" panose="02040503050201020203" pitchFamily="18" charset="-78"/>
                <a:ea typeface="Calibri" panose="020F0502020204030204" pitchFamily="34" charset="0"/>
                <a:cs typeface="Adobe Arabic" panose="02040503050201020203" pitchFamily="18" charset="-78"/>
              </a:rPr>
              <a:t> </a:t>
            </a:r>
            <a:r>
              <a:rPr lang="en-US" dirty="0">
                <a:latin typeface="Adobe Arabic" panose="02040503050201020203" pitchFamily="18" charset="-78"/>
                <a:ea typeface="Calibri" panose="020F0502020204030204" pitchFamily="34" charset="0"/>
                <a:cs typeface="Adobe Arabic" panose="02040503050201020203" pitchFamily="18" charset="-78"/>
              </a:rPr>
              <a:t>)</a:t>
            </a:r>
            <a:r>
              <a:rPr lang="ar-SA" dirty="0">
                <a:latin typeface="Adobe Arabic" panose="02040503050201020203" pitchFamily="18" charset="-78"/>
                <a:ea typeface="Calibri" panose="020F0502020204030204" pitchFamily="34" charset="0"/>
                <a:cs typeface="Adobe Arabic" panose="02040503050201020203" pitchFamily="18" charset="-78"/>
              </a:rPr>
              <a:t>كم رنگ شود</a:t>
            </a:r>
            <a:r>
              <a:rPr lang="en-US" dirty="0">
                <a:latin typeface="Adobe Arabic" panose="02040503050201020203" pitchFamily="18" charset="-78"/>
                <a:ea typeface="Calibri" panose="020F0502020204030204" pitchFamily="34" charset="0"/>
                <a:cs typeface="Adobe Arabic" panose="02040503050201020203" pitchFamily="18" charset="-78"/>
              </a:rPr>
              <a:t>(</a:t>
            </a:r>
            <a:r>
              <a:rPr lang="ar-SA" dirty="0">
                <a:latin typeface="Adobe Arabic" panose="02040503050201020203" pitchFamily="18" charset="-78"/>
                <a:ea typeface="Calibri" panose="020F0502020204030204" pitchFamily="34" charset="0"/>
                <a:cs typeface="Adobe Arabic" panose="02040503050201020203" pitchFamily="18" charset="-78"/>
              </a:rPr>
              <a:t>، باز هم يك تغيير شيميايي رخ داده </a:t>
            </a:r>
            <a:r>
              <a:rPr lang="ar-SA" dirty="0" smtClean="0">
                <a:latin typeface="Adobe Arabic" panose="02040503050201020203" pitchFamily="18" charset="-78"/>
                <a:ea typeface="Calibri" panose="020F0502020204030204" pitchFamily="34" charset="0"/>
                <a:cs typeface="Adobe Arabic" panose="02040503050201020203" pitchFamily="18" charset="-78"/>
              </a:rPr>
              <a:t>است</a:t>
            </a:r>
            <a:r>
              <a:rPr lang="en-US" dirty="0" smtClean="0">
                <a:latin typeface="Adobe Arabic" panose="02040503050201020203" pitchFamily="18" charset="-78"/>
                <a:ea typeface="Calibri" panose="020F0502020204030204" pitchFamily="34" charset="0"/>
                <a:cs typeface="Adobe Arabic" panose="02040503050201020203" pitchFamily="18" charset="-78"/>
              </a:rPr>
              <a:t>.</a:t>
            </a:r>
            <a:r>
              <a:rPr lang="ar-SA" dirty="0" smtClean="0">
                <a:latin typeface="Adobe Arabic" panose="02040503050201020203" pitchFamily="18" charset="-78"/>
                <a:ea typeface="Calibri" panose="020F0502020204030204" pitchFamily="34" charset="0"/>
                <a:cs typeface="Adobe Arabic" panose="02040503050201020203" pitchFamily="18" charset="-78"/>
              </a:rPr>
              <a:t>شكل2</a:t>
            </a:r>
            <a:endParaRPr lang="fa-IR" dirty="0">
              <a:latin typeface="Adobe Arabic" panose="02040503050201020203" pitchFamily="18" charset="-78"/>
              <a:cs typeface="Adobe Arabic" panose="02040503050201020203" pitchFamily="18"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97792" y="668740"/>
            <a:ext cx="5800299" cy="1885950"/>
          </a:xfrm>
          <a:prstGeom prst="rect">
            <a:avLst/>
          </a:prstGeom>
          <a:noFill/>
          <a:ln>
            <a:noFill/>
          </a:ln>
        </p:spPr>
      </p:pic>
    </p:spTree>
    <p:extLst>
      <p:ext uri="{BB962C8B-B14F-4D97-AF65-F5344CB8AC3E}">
        <p14:creationId xmlns:p14="http://schemas.microsoft.com/office/powerpoint/2010/main" val="34136547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24" y="491318"/>
            <a:ext cx="11232107" cy="6366681"/>
          </a:xfrm>
        </p:spPr>
        <p:txBody>
          <a:bodyPr/>
          <a:lstStyle/>
          <a:p>
            <a:pPr algn="just">
              <a:lnSpc>
                <a:spcPct val="150000"/>
              </a:lnSpc>
              <a:spcAft>
                <a:spcPts val="800"/>
              </a:spcAft>
              <a:tabLst>
                <a:tab pos="2473960" algn="l"/>
              </a:tabLst>
            </a:pPr>
            <a:r>
              <a:rPr lang="fa-IR" b="1" dirty="0" smtClean="0">
                <a:latin typeface="Calibri" panose="020F0502020204030204" pitchFamily="34" charset="0"/>
                <a:ea typeface="Calibri" panose="020F0502020204030204" pitchFamily="34" charset="0"/>
                <a:cs typeface="B Nazanin" panose="00000400000000000000" pitchFamily="2" charset="-78"/>
              </a:rPr>
              <a:t>3</a:t>
            </a:r>
            <a:r>
              <a:rPr lang="ar-SA" b="1" dirty="0" smtClean="0">
                <a:latin typeface="Adobe Arabic" panose="02040503050201020203" pitchFamily="18" charset="-78"/>
                <a:ea typeface="Calibri" panose="020F0502020204030204" pitchFamily="34" charset="0"/>
                <a:cs typeface="Adobe Arabic" panose="02040503050201020203" pitchFamily="18" charset="-78"/>
              </a:rPr>
              <a:t>- </a:t>
            </a:r>
            <a:r>
              <a:rPr lang="ar-SA" b="1" dirty="0">
                <a:latin typeface="Adobe Arabic" panose="02040503050201020203" pitchFamily="18" charset="-78"/>
                <a:ea typeface="Calibri" panose="020F0502020204030204" pitchFamily="34" charset="0"/>
                <a:cs typeface="Adobe Arabic" panose="02040503050201020203" pitchFamily="18" charset="-78"/>
              </a:rPr>
              <a:t>آزاد شدن نور، گرما و </a:t>
            </a:r>
            <a:r>
              <a:rPr lang="ar-SA" b="1" dirty="0" smtClean="0">
                <a:latin typeface="Adobe Arabic" panose="02040503050201020203" pitchFamily="18" charset="-78"/>
                <a:ea typeface="Calibri" panose="020F0502020204030204" pitchFamily="34" charset="0"/>
                <a:cs typeface="Adobe Arabic" panose="02040503050201020203" pitchFamily="18" charset="-78"/>
              </a:rPr>
              <a:t>صدا</a:t>
            </a:r>
            <a:endParaRPr lang="fa-IR" b="1" dirty="0" smtClean="0">
              <a:latin typeface="Adobe Arabic" panose="02040503050201020203" pitchFamily="18" charset="-78"/>
              <a:ea typeface="Calibri" panose="020F0502020204030204" pitchFamily="34" charset="0"/>
              <a:cs typeface="Adobe Arabic" panose="02040503050201020203" pitchFamily="18" charset="-78"/>
            </a:endParaRPr>
          </a:p>
          <a:p>
            <a:pPr algn="just">
              <a:lnSpc>
                <a:spcPct val="150000"/>
              </a:lnSpc>
              <a:spcAft>
                <a:spcPts val="800"/>
              </a:spcAft>
              <a:tabLst>
                <a:tab pos="2473960" algn="l"/>
              </a:tabLst>
            </a:pPr>
            <a:endParaRPr lang="fa-IR" sz="2000" b="1" dirty="0">
              <a:latin typeface="Calibri" panose="020F0502020204030204" pitchFamily="34" charset="0"/>
              <a:ea typeface="Calibri" panose="020F0502020204030204" pitchFamily="34" charset="0"/>
              <a:cs typeface="B Nazanin" panose="00000400000000000000" pitchFamily="2" charset="-78"/>
            </a:endParaRPr>
          </a:p>
          <a:p>
            <a:pPr algn="just">
              <a:lnSpc>
                <a:spcPct val="150000"/>
              </a:lnSpc>
              <a:spcAft>
                <a:spcPts val="800"/>
              </a:spcAft>
              <a:tabLst>
                <a:tab pos="2473960" algn="l"/>
              </a:tabLst>
            </a:pP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algn="just">
              <a:lnSpc>
                <a:spcPct val="150000"/>
              </a:lnSpc>
              <a:spcAft>
                <a:spcPts val="800"/>
              </a:spcAft>
              <a:tabLst>
                <a:tab pos="2473960" algn="l"/>
              </a:tabLst>
            </a:pPr>
            <a:endParaRPr lang="fa-IR" sz="2000" b="1" dirty="0">
              <a:latin typeface="Calibri" panose="020F0502020204030204" pitchFamily="34" charset="0"/>
              <a:ea typeface="Calibri" panose="020F0502020204030204" pitchFamily="34" charset="0"/>
              <a:cs typeface="B Nazanin" panose="00000400000000000000" pitchFamily="2" charset="-78"/>
            </a:endParaRPr>
          </a:p>
          <a:p>
            <a:pPr algn="just">
              <a:lnSpc>
                <a:spcPct val="150000"/>
              </a:lnSpc>
              <a:spcAft>
                <a:spcPts val="800"/>
              </a:spcAft>
              <a:tabLst>
                <a:tab pos="2473960" algn="l"/>
              </a:tabLst>
            </a:pPr>
            <a:endParaRPr lang="fa-IR" sz="2000" b="1" dirty="0" smtClean="0">
              <a:latin typeface="Calibri" panose="020F0502020204030204" pitchFamily="34" charset="0"/>
              <a:ea typeface="Calibri" panose="020F0502020204030204" pitchFamily="34" charset="0"/>
              <a:cs typeface="B Nazanin" panose="00000400000000000000" pitchFamily="2" charset="-78"/>
            </a:endParaRPr>
          </a:p>
          <a:p>
            <a:pPr marL="0" indent="0" algn="just">
              <a:lnSpc>
                <a:spcPct val="150000"/>
              </a:lnSpc>
              <a:spcAft>
                <a:spcPts val="800"/>
              </a:spcAft>
              <a:buNone/>
              <a:tabLst>
                <a:tab pos="2473960" algn="l"/>
              </a:tabLst>
            </a:pPr>
            <a:r>
              <a:rPr lang="fa-IR" sz="2000" b="1" dirty="0" smtClean="0">
                <a:latin typeface="Calibri" panose="020F0502020204030204" pitchFamily="34" charset="0"/>
                <a:ea typeface="Calibri" panose="020F0502020204030204" pitchFamily="34" charset="0"/>
                <a:cs typeface="B Nazanin" panose="00000400000000000000" pitchFamily="2" charset="-78"/>
              </a:rPr>
              <a:t>                                                                                   </a:t>
            </a:r>
            <a:endParaRPr lang="fa-IR" sz="2000" b="1" dirty="0">
              <a:latin typeface="Adobe Arabic" panose="02040503050201020203" pitchFamily="18" charset="-78"/>
              <a:ea typeface="Calibri" panose="020F0502020204030204" pitchFamily="34" charset="0"/>
              <a:cs typeface="Adobe Arabic" panose="02040503050201020203" pitchFamily="18" charset="-78"/>
            </a:endParaRPr>
          </a:p>
          <a:p>
            <a:pPr algn="just">
              <a:lnSpc>
                <a:spcPct val="150000"/>
              </a:lnSpc>
              <a:spcAft>
                <a:spcPts val="800"/>
              </a:spcAft>
              <a:tabLst>
                <a:tab pos="2473960" algn="l"/>
              </a:tabLst>
            </a:pPr>
            <a:r>
              <a:rPr lang="ar-SA" sz="2400" dirty="0" smtClean="0">
                <a:latin typeface="Adobe Arabic" panose="02040503050201020203" pitchFamily="18" charset="-78"/>
                <a:ea typeface="Calibri" panose="020F0502020204030204" pitchFamily="34" charset="0"/>
                <a:cs typeface="Adobe Arabic" panose="02040503050201020203" pitchFamily="18" charset="-78"/>
              </a:rPr>
              <a:t>در </a:t>
            </a:r>
            <a:r>
              <a:rPr lang="ar-SA" sz="2400" dirty="0">
                <a:latin typeface="Adobe Arabic" panose="02040503050201020203" pitchFamily="18" charset="-78"/>
                <a:ea typeface="Calibri" panose="020F0502020204030204" pitchFamily="34" charset="0"/>
                <a:cs typeface="Adobe Arabic" panose="02040503050201020203" pitchFamily="18" charset="-78"/>
              </a:rPr>
              <a:t>تغييرهاي شيميايي نشان داده در شكل</a:t>
            </a:r>
            <a:r>
              <a:rPr lang="en-US" sz="2400" dirty="0">
                <a:latin typeface="Adobe Arabic" panose="02040503050201020203" pitchFamily="18" charset="-78"/>
                <a:ea typeface="Calibri" panose="020F0502020204030204" pitchFamily="34" charset="0"/>
                <a:cs typeface="Adobe Arabic" panose="02040503050201020203" pitchFamily="18" charset="-78"/>
              </a:rPr>
              <a:t> 3 </a:t>
            </a:r>
            <a:r>
              <a:rPr lang="ar-SA" sz="2400" dirty="0">
                <a:latin typeface="Adobe Arabic" panose="02040503050201020203" pitchFamily="18" charset="-78"/>
                <a:ea typeface="Calibri" panose="020F0502020204030204" pitchFamily="34" charset="0"/>
                <a:cs typeface="Adobe Arabic" panose="02040503050201020203" pitchFamily="18" charset="-78"/>
              </a:rPr>
              <a:t>نور و گرما آزاد مي شود</a:t>
            </a:r>
            <a:r>
              <a:rPr lang="en-US" sz="2400" dirty="0">
                <a:latin typeface="Adobe Arabic" panose="02040503050201020203" pitchFamily="18" charset="-78"/>
                <a:ea typeface="Calibri" panose="020F0502020204030204" pitchFamily="34" charset="0"/>
                <a:cs typeface="Adobe Arabic" panose="02040503050201020203" pitchFamily="18" charset="-78"/>
              </a:rPr>
              <a:t>. </a:t>
            </a:r>
            <a:r>
              <a:rPr lang="fa-IR" sz="2400" dirty="0">
                <a:latin typeface="Adobe Arabic" panose="02040503050201020203" pitchFamily="18" charset="-78"/>
                <a:ea typeface="Calibri" panose="020F0502020204030204" pitchFamily="34" charset="0"/>
                <a:cs typeface="Adobe Arabic" panose="02040503050201020203" pitchFamily="18" charset="-78"/>
              </a:rPr>
              <a:t>  شکل 3 </a:t>
            </a:r>
            <a:r>
              <a:rPr lang="ar-SA" sz="2400" dirty="0">
                <a:latin typeface="Adobe Arabic" panose="02040503050201020203" pitchFamily="18" charset="-78"/>
                <a:ea typeface="Calibri" panose="020F0502020204030204" pitchFamily="34" charset="0"/>
                <a:cs typeface="Adobe Arabic" panose="02040503050201020203" pitchFamily="18" charset="-78"/>
              </a:rPr>
              <a:t>الف</a:t>
            </a:r>
            <a:r>
              <a:rPr lang="en-US" sz="2400" dirty="0">
                <a:latin typeface="Adobe Arabic" panose="02040503050201020203" pitchFamily="18" charset="-78"/>
                <a:ea typeface="Calibri" panose="020F0502020204030204" pitchFamily="34" charset="0"/>
                <a:cs typeface="Adobe Arabic" panose="02040503050201020203" pitchFamily="18" charset="-78"/>
              </a:rPr>
              <a:t>( </a:t>
            </a:r>
            <a:r>
              <a:rPr lang="ar-SA" sz="2400" dirty="0">
                <a:latin typeface="Adobe Arabic" panose="02040503050201020203" pitchFamily="18" charset="-78"/>
                <a:ea typeface="Calibri" panose="020F0502020204030204" pitchFamily="34" charset="0"/>
                <a:cs typeface="Adobe Arabic" panose="02040503050201020203" pitchFamily="18" charset="-78"/>
              </a:rPr>
              <a:t>سوختن متان</a:t>
            </a:r>
            <a:endParaRPr lang="en-US" sz="1800" dirty="0">
              <a:latin typeface="Adobe Arabic" panose="02040503050201020203" pitchFamily="18" charset="-78"/>
              <a:ea typeface="Calibri" panose="020F0502020204030204" pitchFamily="34" charset="0"/>
              <a:cs typeface="Adobe Arabic" panose="02040503050201020203" pitchFamily="18" charset="-78"/>
            </a:endParaRPr>
          </a:p>
          <a:p>
            <a:pPr marL="0" lvl="0" indent="0" algn="just">
              <a:lnSpc>
                <a:spcPct val="150000"/>
              </a:lnSpc>
              <a:spcAft>
                <a:spcPts val="800"/>
              </a:spcAft>
              <a:buNone/>
              <a:tabLst>
                <a:tab pos="2473960" algn="l"/>
              </a:tabLst>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fa-IR" dirty="0" smtClean="0"/>
          </a:p>
          <a:p>
            <a:pPr marL="0" indent="0">
              <a:buNone/>
            </a:pPr>
            <a:endParaRPr lang="fa-IR" dirty="0"/>
          </a:p>
          <a:p>
            <a:pPr marL="0" indent="0">
              <a:buNone/>
            </a:pPr>
            <a:endParaRPr lang="fa-IR"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64245" y="1422472"/>
            <a:ext cx="3876675" cy="2412853"/>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388093" y="1522143"/>
            <a:ext cx="2420487" cy="2064223"/>
          </a:xfrm>
          <a:prstGeom prst="rect">
            <a:avLst/>
          </a:prstGeom>
          <a:noFill/>
          <a:ln>
            <a:noFill/>
          </a:ln>
        </p:spPr>
      </p:pic>
    </p:spTree>
    <p:extLst>
      <p:ext uri="{BB962C8B-B14F-4D97-AF65-F5344CB8AC3E}">
        <p14:creationId xmlns:p14="http://schemas.microsoft.com/office/powerpoint/2010/main" val="5113940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496" y="600501"/>
            <a:ext cx="10515600" cy="5999542"/>
          </a:xfrm>
        </p:spPr>
        <p:txBody>
          <a:bodyPr/>
          <a:lstStyle/>
          <a:p>
            <a:pPr marL="342900" lvl="0" indent="-342900" algn="just">
              <a:lnSpc>
                <a:spcPct val="150000"/>
              </a:lnSpc>
              <a:spcAft>
                <a:spcPts val="800"/>
              </a:spcAft>
              <a:buFont typeface="+mj-lt"/>
              <a:buAutoNum type="arabicPeriod" startAt="4"/>
              <a:tabLst>
                <a:tab pos="2473960" algn="l"/>
              </a:tabLst>
            </a:pPr>
            <a:r>
              <a:rPr lang="ar-SA" b="1" dirty="0">
                <a:latin typeface="Adobe Arabic" panose="02040503050201020203" pitchFamily="18" charset="-78"/>
                <a:ea typeface="Calibri" panose="020F0502020204030204" pitchFamily="34" charset="0"/>
                <a:cs typeface="Adobe Arabic" panose="02040503050201020203" pitchFamily="18" charset="-78"/>
              </a:rPr>
              <a:t>خروج گاز</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0" indent="0">
              <a:buNone/>
            </a:pPr>
            <a:endParaRPr lang="fa-IR"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80567" y="1621212"/>
            <a:ext cx="2676525" cy="14859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94293" y="1594542"/>
            <a:ext cx="2171700" cy="1512570"/>
          </a:xfrm>
          <a:prstGeom prst="rect">
            <a:avLst/>
          </a:prstGeom>
          <a:noFill/>
          <a:ln>
            <a:noFill/>
          </a:ln>
        </p:spPr>
      </p:pic>
      <p:sp>
        <p:nvSpPr>
          <p:cNvPr id="6" name="Rectangle 5"/>
          <p:cNvSpPr/>
          <p:nvPr/>
        </p:nvSpPr>
        <p:spPr>
          <a:xfrm>
            <a:off x="2588161" y="3444017"/>
            <a:ext cx="8096889" cy="1314271"/>
          </a:xfrm>
          <a:prstGeom prst="rect">
            <a:avLst/>
          </a:prstGeom>
        </p:spPr>
        <p:txBody>
          <a:bodyPr wrap="square">
            <a:spAutoFit/>
          </a:bodyPr>
          <a:lstStyle/>
          <a:p>
            <a:pPr marL="228600" algn="just">
              <a:lnSpc>
                <a:spcPct val="150000"/>
              </a:lnSpc>
              <a:spcAft>
                <a:spcPts val="800"/>
              </a:spcAft>
              <a:tabLst>
                <a:tab pos="2473960" algn="l"/>
              </a:tabLst>
            </a:pPr>
            <a:r>
              <a:rPr lang="ar-SA" b="1" dirty="0">
                <a:solidFill>
                  <a:srgbClr val="FF0000"/>
                </a:solidFill>
                <a:latin typeface="Adobe Arabic" panose="02040503050201020203" pitchFamily="18" charset="-78"/>
                <a:ea typeface="Calibri" panose="020F0502020204030204" pitchFamily="34" charset="0"/>
                <a:cs typeface="Adobe Arabic" panose="02040503050201020203" pitchFamily="18" charset="-78"/>
              </a:rPr>
              <a:t>توجه داشته باشيد خروج گاز همواره نشان دهنده يك تغيير شيميايي نيست، براي مثال وقتي به آب </a:t>
            </a:r>
            <a:r>
              <a:rPr lang="ar-SA" b="1" dirty="0" smtClean="0">
                <a:solidFill>
                  <a:srgbClr val="FF0000"/>
                </a:solidFill>
                <a:latin typeface="Adobe Arabic" panose="02040503050201020203" pitchFamily="18" charset="-78"/>
                <a:ea typeface="Calibri" panose="020F0502020204030204" pitchFamily="34" charset="0"/>
                <a:cs typeface="Adobe Arabic" panose="02040503050201020203" pitchFamily="18" charset="-78"/>
              </a:rPr>
              <a:t>گرما</a:t>
            </a:r>
            <a:r>
              <a:rPr lang="fa-IR" sz="1400" dirty="0" smtClean="0">
                <a:latin typeface="Adobe Arabic" panose="02040503050201020203" pitchFamily="18" charset="-78"/>
                <a:ea typeface="Calibri" panose="020F0502020204030204" pitchFamily="34" charset="0"/>
                <a:cs typeface="Adobe Arabic" panose="02040503050201020203" pitchFamily="18" charset="-78"/>
              </a:rPr>
              <a:t> </a:t>
            </a:r>
            <a:r>
              <a:rPr lang="ar-SA" b="1" dirty="0" smtClean="0">
                <a:solidFill>
                  <a:srgbClr val="FF0000"/>
                </a:solidFill>
                <a:latin typeface="Adobe Arabic" panose="02040503050201020203" pitchFamily="18" charset="-78"/>
                <a:ea typeface="Calibri" panose="020F0502020204030204" pitchFamily="34" charset="0"/>
                <a:cs typeface="Adobe Arabic" panose="02040503050201020203" pitchFamily="18" charset="-78"/>
              </a:rPr>
              <a:t>بدهيم</a:t>
            </a:r>
            <a:r>
              <a:rPr lang="ar-SA" b="1" dirty="0">
                <a:solidFill>
                  <a:srgbClr val="FF0000"/>
                </a:solidFill>
                <a:latin typeface="Adobe Arabic" panose="02040503050201020203" pitchFamily="18" charset="-78"/>
                <a:ea typeface="Calibri" panose="020F0502020204030204" pitchFamily="34" charset="0"/>
                <a:cs typeface="Adobe Arabic" panose="02040503050201020203" pitchFamily="18" charset="-78"/>
              </a:rPr>
              <a:t>، تغيير حالت </a:t>
            </a:r>
            <a:r>
              <a:rPr lang="ar-SA" b="1" dirty="0" smtClean="0">
                <a:solidFill>
                  <a:srgbClr val="FF0000"/>
                </a:solidFill>
                <a:latin typeface="Adobe Arabic" panose="02040503050201020203" pitchFamily="18" charset="-78"/>
                <a:ea typeface="Calibri" panose="020F0502020204030204" pitchFamily="34" charset="0"/>
                <a:cs typeface="Adobe Arabic" panose="02040503050201020203" pitchFamily="18" charset="-78"/>
              </a:rPr>
              <a:t>مي</a:t>
            </a:r>
            <a:r>
              <a:rPr lang="fa-IR" b="1" dirty="0">
                <a:solidFill>
                  <a:srgbClr val="FF0000"/>
                </a:solidFill>
                <a:latin typeface="Adobe Arabic" panose="02040503050201020203" pitchFamily="18" charset="-78"/>
                <a:ea typeface="Calibri" panose="020F0502020204030204" pitchFamily="34" charset="0"/>
                <a:cs typeface="Adobe Arabic" panose="02040503050201020203" pitchFamily="18" charset="-78"/>
              </a:rPr>
              <a:t> </a:t>
            </a:r>
            <a:r>
              <a:rPr lang="ar-SA" b="1" dirty="0" smtClean="0">
                <a:solidFill>
                  <a:srgbClr val="FF0000"/>
                </a:solidFill>
                <a:latin typeface="Adobe Arabic" panose="02040503050201020203" pitchFamily="18" charset="-78"/>
                <a:ea typeface="Calibri" panose="020F0502020204030204" pitchFamily="34" charset="0"/>
                <a:cs typeface="Adobe Arabic" panose="02040503050201020203" pitchFamily="18" charset="-78"/>
              </a:rPr>
              <a:t>دهد </a:t>
            </a:r>
            <a:r>
              <a:rPr lang="ar-SA" b="1" dirty="0">
                <a:solidFill>
                  <a:srgbClr val="FF0000"/>
                </a:solidFill>
                <a:latin typeface="Adobe Arabic" panose="02040503050201020203" pitchFamily="18" charset="-78"/>
                <a:ea typeface="Calibri" panose="020F0502020204030204" pitchFamily="34" charset="0"/>
                <a:cs typeface="Adobe Arabic" panose="02040503050201020203" pitchFamily="18" charset="-78"/>
              </a:rPr>
              <a:t>و به بخار آب تبديل مي شود</a:t>
            </a:r>
            <a:r>
              <a:rPr lang="en-US" b="1" dirty="0">
                <a:solidFill>
                  <a:srgbClr val="FF0000"/>
                </a:solidFill>
                <a:latin typeface="Adobe Arabic" panose="02040503050201020203" pitchFamily="18" charset="-78"/>
                <a:ea typeface="Calibri" panose="020F0502020204030204" pitchFamily="34" charset="0"/>
                <a:cs typeface="Adobe Arabic" panose="02040503050201020203" pitchFamily="18" charset="-78"/>
              </a:rPr>
              <a:t>.</a:t>
            </a:r>
            <a:endParaRPr lang="en-US" sz="1400" dirty="0">
              <a:latin typeface="Adobe Arabic" panose="02040503050201020203" pitchFamily="18" charset="-78"/>
              <a:ea typeface="Calibri" panose="020F0502020204030204" pitchFamily="34" charset="0"/>
              <a:cs typeface="Adobe Arabic" panose="02040503050201020203" pitchFamily="18" charset="-78"/>
            </a:endParaRPr>
          </a:p>
          <a:p>
            <a:pPr algn="just">
              <a:lnSpc>
                <a:spcPct val="150000"/>
              </a:lnSpc>
              <a:spcAft>
                <a:spcPts val="800"/>
              </a:spcAft>
              <a:tabLst>
                <a:tab pos="2473960" algn="l"/>
              </a:tabLst>
            </a:pPr>
            <a:r>
              <a:rPr lang="fa-IR" sz="1400" dirty="0">
                <a:latin typeface="Adobe Arabic" panose="02040503050201020203" pitchFamily="18" charset="-78"/>
                <a:ea typeface="Calibri" panose="020F0502020204030204" pitchFamily="34" charset="0"/>
                <a:cs typeface="Adobe Arabic" panose="02040503050201020203" pitchFamily="18" charset="-78"/>
              </a:rPr>
              <a:t> </a:t>
            </a:r>
            <a:endParaRPr lang="en-US" sz="1100" dirty="0">
              <a:effectLst/>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1972527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680" y="736978"/>
            <a:ext cx="10813803" cy="6237027"/>
          </a:xfrm>
        </p:spPr>
        <p:txBody>
          <a:bodyPr>
            <a:noAutofit/>
          </a:bodyPr>
          <a:lstStyle/>
          <a:p>
            <a:pPr marL="0" lvl="0" indent="0" algn="just">
              <a:lnSpc>
                <a:spcPct val="150000"/>
              </a:lnSpc>
              <a:buNone/>
              <a:tabLst>
                <a:tab pos="2473960" algn="l"/>
              </a:tabLst>
            </a:pPr>
            <a:r>
              <a:rPr lang="fa-IR" dirty="0" smtClean="0">
                <a:latin typeface="Calibri" panose="020F0502020204030204" pitchFamily="34" charset="0"/>
                <a:ea typeface="Calibri" panose="020F0502020204030204" pitchFamily="34" charset="0"/>
                <a:cs typeface="B Nazanin" panose="00000400000000000000" pitchFamily="2" charset="-78"/>
              </a:rPr>
              <a:t>5</a:t>
            </a:r>
            <a:r>
              <a:rPr lang="fa-IR" dirty="0" smtClean="0">
                <a:latin typeface="Adobe Arabic" panose="02040503050201020203" pitchFamily="18" charset="-78"/>
                <a:ea typeface="Calibri" panose="020F0502020204030204" pitchFamily="34" charset="0"/>
                <a:cs typeface="Adobe Arabic" panose="02040503050201020203" pitchFamily="18" charset="-78"/>
              </a:rPr>
              <a:t>) سازماندهي </a:t>
            </a:r>
            <a:r>
              <a:rPr lang="fa-IR" dirty="0">
                <a:latin typeface="Adobe Arabic" panose="02040503050201020203" pitchFamily="18" charset="-78"/>
                <a:ea typeface="Calibri" panose="020F0502020204030204" pitchFamily="34" charset="0"/>
                <a:cs typeface="Adobe Arabic" panose="02040503050201020203" pitchFamily="18" charset="-78"/>
              </a:rPr>
              <a:t>فعاليت هاي يادگيري با بكارگيري رسانه هاي مناسب آموزشي : </a:t>
            </a:r>
            <a:endParaRPr lang="en-US"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r>
              <a:rPr lang="ar-SA" dirty="0">
                <a:latin typeface="Adobe Arabic" panose="02040503050201020203" pitchFamily="18" charset="-78"/>
                <a:ea typeface="Calibri" panose="020F0502020204030204" pitchFamily="34" charset="0"/>
                <a:cs typeface="Adobe Arabic" panose="02040503050201020203" pitchFamily="18" charset="-78"/>
              </a:rPr>
              <a:t>قبل از هر جلسه آزمايش ها را شخصاً انجام </a:t>
            </a:r>
            <a:r>
              <a:rPr lang="fa-IR" dirty="0">
                <a:latin typeface="Adobe Arabic" panose="02040503050201020203" pitchFamily="18" charset="-78"/>
                <a:ea typeface="Calibri" panose="020F0502020204030204" pitchFamily="34" charset="0"/>
                <a:cs typeface="Adobe Arabic" panose="02040503050201020203" pitchFamily="18" charset="-78"/>
              </a:rPr>
              <a:t>می دهیم </a:t>
            </a:r>
            <a:r>
              <a:rPr lang="ar-SA" dirty="0">
                <a:latin typeface="Adobe Arabic" panose="02040503050201020203" pitchFamily="18" charset="-78"/>
                <a:ea typeface="Calibri" panose="020F0502020204030204" pitchFamily="34" charset="0"/>
                <a:cs typeface="Adobe Arabic" panose="02040503050201020203" pitchFamily="18" charset="-78"/>
              </a:rPr>
              <a:t>تا با جزئيات انجام آن ها به طور كامل آشنا </a:t>
            </a:r>
            <a:r>
              <a:rPr lang="ar-SA" dirty="0" smtClean="0">
                <a:latin typeface="Adobe Arabic" panose="02040503050201020203" pitchFamily="18" charset="-78"/>
                <a:ea typeface="Calibri" panose="020F0502020204030204" pitchFamily="34" charset="0"/>
                <a:cs typeface="Adobe Arabic" panose="02040503050201020203" pitchFamily="18" charset="-78"/>
              </a:rPr>
              <a:t>شو</a:t>
            </a:r>
            <a:r>
              <a:rPr lang="fa-IR" dirty="0" smtClean="0">
                <a:latin typeface="Adobe Arabic" panose="02040503050201020203" pitchFamily="18" charset="-78"/>
                <a:ea typeface="Calibri" panose="020F0502020204030204" pitchFamily="34" charset="0"/>
                <a:cs typeface="Adobe Arabic" panose="02040503050201020203" pitchFamily="18" charset="-78"/>
              </a:rPr>
              <a:t>یم</a:t>
            </a:r>
            <a:r>
              <a:rPr lang="ar-SA"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a:latin typeface="Adobe Arabic" panose="02040503050201020203" pitchFamily="18" charset="-78"/>
                <a:ea typeface="Calibri" panose="020F0502020204030204" pitchFamily="34" charset="0"/>
                <a:cs typeface="Adobe Arabic" panose="02040503050201020203" pitchFamily="18" charset="-78"/>
              </a:rPr>
              <a:t>و </a:t>
            </a:r>
            <a:r>
              <a:rPr lang="ar-SA" dirty="0" smtClean="0">
                <a:latin typeface="Adobe Arabic" panose="02040503050201020203" pitchFamily="18" charset="-78"/>
                <a:ea typeface="Calibri" panose="020F0502020204030204" pitchFamily="34" charset="0"/>
                <a:cs typeface="Adobe Arabic" panose="02040503050201020203" pitchFamily="18" charset="-78"/>
              </a:rPr>
              <a:t>به</a:t>
            </a:r>
            <a:r>
              <a:rPr lang="fa-IR"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smtClean="0">
                <a:latin typeface="Adobe Arabic" panose="02040503050201020203" pitchFamily="18" charset="-78"/>
                <a:ea typeface="Calibri" panose="020F0502020204030204" pitchFamily="34" charset="0"/>
                <a:cs typeface="Adobe Arabic" panose="02040503050201020203" pitchFamily="18" charset="-78"/>
              </a:rPr>
              <a:t>مشكلات </a:t>
            </a:r>
            <a:r>
              <a:rPr lang="ar-SA" dirty="0">
                <a:latin typeface="Adobe Arabic" panose="02040503050201020203" pitchFamily="18" charset="-78"/>
                <a:ea typeface="Calibri" panose="020F0502020204030204" pitchFamily="34" charset="0"/>
                <a:cs typeface="Adobe Arabic" panose="02040503050201020203" pitchFamily="18" charset="-78"/>
              </a:rPr>
              <a:t>و اشتباهاتي كه ممكن است هنگام انجام آن پيش بيايد پي </a:t>
            </a:r>
            <a:r>
              <a:rPr lang="ar-SA" dirty="0" smtClean="0">
                <a:latin typeface="Adobe Arabic" panose="02040503050201020203" pitchFamily="18" charset="-78"/>
                <a:ea typeface="Calibri" panose="020F0502020204030204" pitchFamily="34" charset="0"/>
                <a:cs typeface="Adobe Arabic" panose="02040503050201020203" pitchFamily="18" charset="-78"/>
              </a:rPr>
              <a:t>ببر</a:t>
            </a:r>
            <a:r>
              <a:rPr lang="fa-IR" dirty="0" smtClean="0">
                <a:latin typeface="Adobe Arabic" panose="02040503050201020203" pitchFamily="18" charset="-78"/>
                <a:ea typeface="Calibri" panose="020F0502020204030204" pitchFamily="34" charset="0"/>
                <a:cs typeface="Adobe Arabic" panose="02040503050201020203" pitchFamily="18" charset="-78"/>
              </a:rPr>
              <a:t>یم</a:t>
            </a:r>
            <a:r>
              <a:rPr lang="ar-SA"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a:latin typeface="Adobe Arabic" panose="02040503050201020203" pitchFamily="18" charset="-78"/>
                <a:ea typeface="Calibri" panose="020F0502020204030204" pitchFamily="34" charset="0"/>
                <a:cs typeface="Adobe Arabic" panose="02040503050201020203" pitchFamily="18" charset="-78"/>
              </a:rPr>
              <a:t>تا بتوانیم گروه ها را به </a:t>
            </a:r>
            <a:r>
              <a:rPr lang="ar-SA" dirty="0" smtClean="0">
                <a:latin typeface="Adobe Arabic" panose="02040503050201020203" pitchFamily="18" charset="-78"/>
                <a:ea typeface="Calibri" panose="020F0502020204030204" pitchFamily="34" charset="0"/>
                <a:cs typeface="Adobe Arabic" panose="02040503050201020203" pitchFamily="18" charset="-78"/>
              </a:rPr>
              <a:t>خوبي</a:t>
            </a:r>
            <a:r>
              <a:rPr lang="fa-IR"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smtClean="0">
                <a:latin typeface="Adobe Arabic" panose="02040503050201020203" pitchFamily="18" charset="-78"/>
                <a:ea typeface="Calibri" panose="020F0502020204030204" pitchFamily="34" charset="0"/>
                <a:cs typeface="Adobe Arabic" panose="02040503050201020203" pitchFamily="18" charset="-78"/>
              </a:rPr>
              <a:t>و </a:t>
            </a:r>
            <a:r>
              <a:rPr lang="ar-SA" dirty="0">
                <a:latin typeface="Adobe Arabic" panose="02040503050201020203" pitchFamily="18" charset="-78"/>
                <a:ea typeface="Calibri" panose="020F0502020204030204" pitchFamily="34" charset="0"/>
                <a:cs typeface="Adobe Arabic" panose="02040503050201020203" pitchFamily="18" charset="-78"/>
              </a:rPr>
              <a:t>با اعتماد به نفس كامل هدايت كنيم.</a:t>
            </a:r>
            <a:endParaRPr lang="en-US"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r>
              <a:rPr lang="ar-SA" dirty="0">
                <a:latin typeface="Adobe Arabic" panose="02040503050201020203" pitchFamily="18" charset="-78"/>
                <a:ea typeface="Calibri" panose="020F0502020204030204" pitchFamily="34" charset="0"/>
                <a:cs typeface="Adobe Arabic" panose="02040503050201020203" pitchFamily="18" charset="-78"/>
              </a:rPr>
              <a:t>وسايل، لوازم و مواد مورد نياز را از پيش آماده می كنيم</a:t>
            </a:r>
            <a:r>
              <a:rPr lang="en-US" dirty="0">
                <a:latin typeface="Adobe Arabic" panose="02040503050201020203" pitchFamily="18" charset="-78"/>
                <a:ea typeface="Calibri" panose="020F0502020204030204" pitchFamily="34" charset="0"/>
                <a:cs typeface="Adobe Arabic" panose="02040503050201020203" pitchFamily="18" charset="-78"/>
              </a:rPr>
              <a:t>.  </a:t>
            </a:r>
            <a:r>
              <a:rPr lang="ar-SA" dirty="0">
                <a:latin typeface="Adobe Arabic" panose="02040503050201020203" pitchFamily="18" charset="-78"/>
                <a:ea typeface="Calibri" panose="020F0502020204030204" pitchFamily="34" charset="0"/>
                <a:cs typeface="Adobe Arabic" panose="02040503050201020203" pitchFamily="18" charset="-78"/>
              </a:rPr>
              <a:t>درضمن توجه داریم براي كارگروهي </a:t>
            </a:r>
            <a:r>
              <a:rPr lang="ar-SA" dirty="0" smtClean="0">
                <a:latin typeface="Adobe Arabic" panose="02040503050201020203" pitchFamily="18" charset="-78"/>
                <a:ea typeface="Calibri" panose="020F0502020204030204" pitchFamily="34" charset="0"/>
                <a:cs typeface="Adobe Arabic" panose="02040503050201020203" pitchFamily="18" charset="-78"/>
              </a:rPr>
              <a:t>به</a:t>
            </a:r>
            <a:r>
              <a:rPr lang="fa-IR"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smtClean="0">
                <a:latin typeface="Adobe Arabic" panose="02040503050201020203" pitchFamily="18" charset="-78"/>
                <a:ea typeface="Calibri" panose="020F0502020204030204" pitchFamily="34" charset="0"/>
                <a:cs typeface="Adobe Arabic" panose="02040503050201020203" pitchFamily="18" charset="-78"/>
              </a:rPr>
              <a:t>تعداد </a:t>
            </a:r>
            <a:r>
              <a:rPr lang="ar-SA" dirty="0">
                <a:latin typeface="Adobe Arabic" panose="02040503050201020203" pitchFamily="18" charset="-78"/>
                <a:ea typeface="Calibri" panose="020F0502020204030204" pitchFamily="34" charset="0"/>
                <a:cs typeface="Adobe Arabic" panose="02040503050201020203" pitchFamily="18" charset="-78"/>
              </a:rPr>
              <a:t>گروه ها نياز به وسايل، لوازم و مواد </a:t>
            </a:r>
            <a:r>
              <a:rPr lang="fa-IR" dirty="0" smtClean="0">
                <a:latin typeface="Adobe Arabic" panose="02040503050201020203" pitchFamily="18" charset="-78"/>
                <a:ea typeface="Calibri" panose="020F0502020204030204" pitchFamily="34" charset="0"/>
                <a:cs typeface="Adobe Arabic" panose="02040503050201020203" pitchFamily="18" charset="-78"/>
              </a:rPr>
              <a:t>خواهیم</a:t>
            </a:r>
            <a:r>
              <a:rPr lang="ar-SA" dirty="0" smtClean="0">
                <a:latin typeface="Adobe Arabic" panose="02040503050201020203" pitchFamily="18" charset="-78"/>
                <a:ea typeface="Calibri" panose="020F0502020204030204" pitchFamily="34" charset="0"/>
                <a:cs typeface="Adobe Arabic" panose="02040503050201020203" pitchFamily="18" charset="-78"/>
              </a:rPr>
              <a:t> </a:t>
            </a:r>
            <a:r>
              <a:rPr lang="ar-SA" dirty="0">
                <a:latin typeface="Adobe Arabic" panose="02040503050201020203" pitchFamily="18" charset="-78"/>
                <a:ea typeface="Calibri" panose="020F0502020204030204" pitchFamily="34" charset="0"/>
                <a:cs typeface="Adobe Arabic" panose="02040503050201020203" pitchFamily="18" charset="-78"/>
              </a:rPr>
              <a:t>باشیم</a:t>
            </a:r>
            <a:r>
              <a:rPr lang="en-US" dirty="0">
                <a:latin typeface="Adobe Arabic" panose="02040503050201020203" pitchFamily="18" charset="-78"/>
                <a:ea typeface="Calibri" panose="020F0502020204030204" pitchFamily="34" charset="0"/>
                <a:cs typeface="Adobe Arabic" panose="02040503050201020203" pitchFamily="18" charset="-78"/>
              </a:rPr>
              <a:t>.</a:t>
            </a:r>
          </a:p>
          <a:p>
            <a:pPr marL="342900" lvl="0" indent="-342900" algn="just">
              <a:lnSpc>
                <a:spcPct val="150000"/>
              </a:lnSpc>
              <a:buFont typeface="+mj-lt"/>
              <a:buAutoNum type="arabicPeriod"/>
              <a:tabLst>
                <a:tab pos="2473960" algn="l"/>
              </a:tabLst>
            </a:pPr>
            <a:r>
              <a:rPr lang="ar-SA" dirty="0">
                <a:latin typeface="Adobe Arabic" panose="02040503050201020203" pitchFamily="18" charset="-78"/>
                <a:ea typeface="Calibri" panose="020F0502020204030204" pitchFamily="34" charset="0"/>
                <a:cs typeface="Adobe Arabic" panose="02040503050201020203" pitchFamily="18" charset="-78"/>
              </a:rPr>
              <a:t>چك ليست ها را از پيش تهيه می كنيم و حتماً به همراه خواهیم داشت و به فعاليت هاي گروه ها امتیاز می </a:t>
            </a:r>
            <a:r>
              <a:rPr lang="ar-SA" dirty="0" smtClean="0">
                <a:latin typeface="Adobe Arabic" panose="02040503050201020203" pitchFamily="18" charset="-78"/>
                <a:ea typeface="Calibri" panose="020F0502020204030204" pitchFamily="34" charset="0"/>
                <a:cs typeface="Adobe Arabic" panose="02040503050201020203" pitchFamily="18" charset="-78"/>
              </a:rPr>
              <a:t>ده</a:t>
            </a:r>
            <a:r>
              <a:rPr lang="fa-IR" dirty="0" smtClean="0">
                <a:latin typeface="Adobe Arabic" panose="02040503050201020203" pitchFamily="18" charset="-78"/>
                <a:ea typeface="Calibri" panose="020F0502020204030204" pitchFamily="34" charset="0"/>
                <a:cs typeface="Adobe Arabic" panose="02040503050201020203" pitchFamily="18" charset="-78"/>
              </a:rPr>
              <a:t>یم.</a:t>
            </a:r>
            <a:endParaRPr lang="en-US" dirty="0">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3128870423"/>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9175" y="1392072"/>
            <a:ext cx="7629099" cy="4148920"/>
          </a:xfrm>
        </p:spPr>
        <p:txBody>
          <a:bodyPr>
            <a:normAutofit fontScale="90000"/>
          </a:bodyPr>
          <a:lstStyle/>
          <a:p>
            <a:pPr algn="r">
              <a:lnSpc>
                <a:spcPct val="150000"/>
              </a:lnSpc>
              <a:spcAft>
                <a:spcPts val="800"/>
              </a:spcAft>
              <a:tabLst>
                <a:tab pos="2473960" algn="l"/>
              </a:tabLst>
            </a:pPr>
            <a:r>
              <a:rPr lang="en-US" sz="4000" dirty="0" smtClean="0">
                <a:effectLst/>
                <a:latin typeface="Calibri" panose="020F0502020204030204" pitchFamily="34" charset="0"/>
                <a:ea typeface="Calibri" panose="020F0502020204030204" pitchFamily="34" charset="0"/>
                <a:cs typeface="B Nazanin" panose="00000400000000000000" pitchFamily="2" charset="-78"/>
              </a:rPr>
              <a:t>         </a:t>
            </a:r>
            <a:br>
              <a:rPr lang="en-US" sz="4000" dirty="0" smtClean="0">
                <a:effectLst/>
                <a:latin typeface="Calibri" panose="020F0502020204030204" pitchFamily="34" charset="0"/>
                <a:ea typeface="Calibri" panose="020F0502020204030204" pitchFamily="34" charset="0"/>
                <a:cs typeface="B Nazanin" panose="00000400000000000000" pitchFamily="2" charset="-78"/>
              </a:rPr>
            </a:br>
            <a:r>
              <a:rPr lang="en-US" sz="4000" i="1" dirty="0" smtClean="0">
                <a:effectLst/>
                <a:latin typeface="Calibri" panose="020F0502020204030204" pitchFamily="34" charset="0"/>
                <a:ea typeface="Calibri" panose="020F0502020204030204" pitchFamily="34" charset="0"/>
                <a:cs typeface="B Nazanin" panose="00000400000000000000" pitchFamily="2" charset="-78"/>
              </a:rPr>
              <a:t> </a:t>
            </a:r>
            <a:r>
              <a:rPr lang="fa-IR" sz="4000" i="1" dirty="0" smtClean="0">
                <a:effectLst/>
                <a:latin typeface="Adobe Arabic" panose="02040503050201020203" pitchFamily="18" charset="-78"/>
                <a:ea typeface="Calibri" panose="020F0502020204030204" pitchFamily="34" charset="0"/>
                <a:cs typeface="Adobe Arabic" panose="02040503050201020203" pitchFamily="18" charset="-78"/>
              </a:rPr>
              <a:t>تعریف واحد یادگیری:   </a:t>
            </a:r>
            <a:r>
              <a:rPr lang="en-US" sz="2800" i="1" dirty="0" smtClean="0">
                <a:effectLst/>
                <a:latin typeface="Adobe Arabic" panose="02040503050201020203" pitchFamily="18" charset="-78"/>
                <a:ea typeface="Calibri" panose="020F0502020204030204" pitchFamily="34" charset="0"/>
                <a:cs typeface="Adobe Arabic" panose="02040503050201020203" pitchFamily="18" charset="-78"/>
              </a:rPr>
              <a:t/>
            </a:r>
            <a:br>
              <a:rPr lang="en-US" sz="2800" i="1" dirty="0" smtClean="0">
                <a:effectLst/>
                <a:latin typeface="Adobe Arabic" panose="02040503050201020203" pitchFamily="18" charset="-78"/>
                <a:ea typeface="Calibri" panose="020F0502020204030204" pitchFamily="34" charset="0"/>
                <a:cs typeface="Adobe Arabic" panose="02040503050201020203" pitchFamily="18" charset="-78"/>
              </a:rPr>
            </a:br>
            <a:r>
              <a:rPr lang="fa-IR" sz="3600" i="1" dirty="0" smtClean="0">
                <a:effectLst/>
                <a:latin typeface="Adobe Arabic" panose="02040503050201020203" pitchFamily="18" charset="-78"/>
                <a:ea typeface="Calibri" panose="020F0502020204030204" pitchFamily="34" charset="0"/>
                <a:cs typeface="Adobe Arabic" panose="02040503050201020203" pitchFamily="18" charset="-78"/>
              </a:rPr>
              <a:t>عبارت است از چند رویداد یادگیری مرتبط </a:t>
            </a:r>
            <a:r>
              <a:rPr lang="fa-IR" sz="3600" dirty="0" smtClean="0">
                <a:effectLst/>
                <a:latin typeface="Adobe Arabic" panose="02040503050201020203" pitchFamily="18" charset="-78"/>
                <a:ea typeface="Calibri" panose="020F0502020204030204" pitchFamily="34" charset="0"/>
                <a:cs typeface="Adobe Arabic" panose="02040503050201020203" pitchFamily="18" charset="-78"/>
              </a:rPr>
              <a:t>به هم و معنی دار که با ارائه آن دانش آموز می تواند به شایستگی مهم دست می یابد. </a:t>
            </a:r>
            <a:r>
              <a:rPr lang="en-US" sz="2800" dirty="0" smtClean="0">
                <a:effectLst/>
                <a:latin typeface="Adobe Arabic" panose="02040503050201020203" pitchFamily="18" charset="-78"/>
                <a:ea typeface="Calibri" panose="020F0502020204030204" pitchFamily="34" charset="0"/>
                <a:cs typeface="Adobe Arabic" panose="02040503050201020203" pitchFamily="18" charset="-78"/>
              </a:rPr>
              <a:t/>
            </a:r>
            <a:br>
              <a:rPr lang="en-US" sz="2800" dirty="0" smtClean="0">
                <a:effectLst/>
                <a:latin typeface="Adobe Arabic" panose="02040503050201020203" pitchFamily="18" charset="-78"/>
                <a:ea typeface="Calibri" panose="020F0502020204030204" pitchFamily="34" charset="0"/>
                <a:cs typeface="Adobe Arabic" panose="02040503050201020203" pitchFamily="18" charset="-78"/>
              </a:rPr>
            </a:br>
            <a:endParaRPr lang="fa-IR" sz="36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16361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912" y="529389"/>
            <a:ext cx="10515600" cy="6328611"/>
          </a:xfrm>
        </p:spPr>
        <p:txBody>
          <a:bodyPr>
            <a:noAutofit/>
          </a:bodyPr>
          <a:lstStyle/>
          <a:p>
            <a:pPr marL="342900" lvl="0" indent="-342900" algn="just">
              <a:lnSpc>
                <a:spcPct val="150000"/>
              </a:lnSpc>
              <a:spcAft>
                <a:spcPts val="800"/>
              </a:spcAft>
              <a:buFont typeface="+mj-lt"/>
              <a:buAutoNum type="arabicPeriod"/>
              <a:tabLst>
                <a:tab pos="2473960" algn="l"/>
              </a:tabLst>
            </a:pP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در گفت وگو كنيدها، به هدف هاي زير توجه می کنیم </a:t>
            </a:r>
            <a:r>
              <a:rPr lang="en-US"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a:t>
            </a:r>
            <a:endPar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1 </a:t>
            </a:r>
            <a:r>
              <a:rPr lang="fa-IR"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تقويت مهارت استدلال </a:t>
            </a:r>
            <a:endPar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2 </a:t>
            </a:r>
            <a:r>
              <a:rPr lang="fa-IR"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تقويت مهارت برقراري ارتباط </a:t>
            </a:r>
            <a:endPar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r>
              <a:rPr lang="fa-IR"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3-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تقويت بيان عبارت ها و جمله هاي علمي</a:t>
            </a:r>
            <a:endPar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4- بارش مغزی</a:t>
            </a:r>
            <a:endPar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5 </a:t>
            </a:r>
            <a:r>
              <a:rPr lang="fa-IR"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تحمل نظرات ديگران </a:t>
            </a:r>
            <a:endPar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6 </a:t>
            </a:r>
            <a:r>
              <a:rPr lang="fa-IR"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آداب گفتگو </a:t>
            </a:r>
            <a:endPar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7 </a:t>
            </a:r>
            <a:r>
              <a:rPr lang="fa-IR"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باز پاسخ بودن جواب </a:t>
            </a:r>
            <a:r>
              <a:rPr lang="ar-SA"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ها</a:t>
            </a:r>
            <a:endParaRPr lang="en-US"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lvl="0" algn="just">
              <a:lnSpc>
                <a:spcPct val="150000"/>
              </a:lnSpc>
              <a:spcAft>
                <a:spcPts val="800"/>
              </a:spcAft>
              <a:tabLst>
                <a:tab pos="2473960" algn="l"/>
              </a:tabLst>
            </a:pP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a:lnSpc>
                <a:spcPct val="150000"/>
              </a:lnSpc>
              <a:spcAft>
                <a:spcPts val="800"/>
              </a:spcAft>
              <a:tabLst>
                <a:tab pos="2473960" algn="l"/>
              </a:tabLst>
            </a:pPr>
            <a:endParaRPr lang="en-US"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a:lnSpc>
                <a:spcPct val="150000"/>
              </a:lnSpc>
              <a:spcAft>
                <a:spcPts val="800"/>
              </a:spcAft>
              <a:tabLst>
                <a:tab pos="2473960" algn="l"/>
              </a:tabLst>
            </a:pP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50000"/>
              </a:lnSpc>
              <a:spcAft>
                <a:spcPts val="800"/>
              </a:spcAft>
              <a:buNone/>
              <a:tabLst>
                <a:tab pos="2473960" algn="l"/>
              </a:tabLst>
            </a:pP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64380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2" y="721895"/>
            <a:ext cx="10988842" cy="5455068"/>
          </a:xfrm>
        </p:spPr>
        <p:txBody>
          <a:bodyPr/>
          <a:lstStyle/>
          <a:p>
            <a:pPr lvl="0" algn="just">
              <a:lnSpc>
                <a:spcPct val="150000"/>
              </a:lnSpc>
              <a:spcAft>
                <a:spcPts val="800"/>
              </a:spcAft>
              <a:tabLst>
                <a:tab pos="2473960" algn="l"/>
              </a:tabLst>
            </a:pPr>
            <a:r>
              <a:rPr lang="fa-IR"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در </a:t>
            </a:r>
            <a:r>
              <a:rPr lang="ar-SA"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تحقيق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كنيدها، هدف اصلي انجام تحقيق است</a:t>
            </a: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بنابراين تحقيق كنيد را به فكر كنيد تبديل نمی کنیم </a:t>
            </a:r>
            <a:r>
              <a:rPr lang="ar-SA"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واز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دانش آموزان پاسخ چند سطري نمی خواهیم</a:t>
            </a: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t>
            </a:r>
            <a:endParaRPr lang="fa-IR"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pPr marL="0" lvl="0" indent="0" algn="just">
              <a:lnSpc>
                <a:spcPct val="150000"/>
              </a:lnSpc>
              <a:spcAft>
                <a:spcPts val="800"/>
              </a:spcAft>
              <a:buNone/>
              <a:tabLst>
                <a:tab pos="2473960" algn="l"/>
              </a:tabLst>
            </a:pPr>
            <a:r>
              <a:rPr lang="ar-SA"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بلكه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اجازه می دهیم روش علمي را به كار بگيرند و نتايج </a:t>
            </a:r>
            <a:r>
              <a:rPr lang="ar-SA" sz="24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راگزارش </a:t>
            </a:r>
            <a:r>
              <a:rPr lang="ar-SA"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دهند و در پايان توضيح مناسبي براي نتايج ارائه دهند</a:t>
            </a:r>
            <a:r>
              <a:rPr lang="en-US" sz="24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a:t>
            </a:r>
          </a:p>
          <a:p>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2630530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38277"/>
            <a:ext cx="11130887" cy="1325563"/>
          </a:xfrm>
        </p:spPr>
        <p:txBody>
          <a:bodyPr/>
          <a:lstStyle/>
          <a:p>
            <a:r>
              <a:rPr lang="fa-IR" sz="3600" dirty="0" smtClean="0"/>
              <a:t>6.تعیین ملاک </a:t>
            </a:r>
            <a:r>
              <a:rPr lang="fa-IR" sz="3200" dirty="0" smtClean="0"/>
              <a:t>های سنجش و </a:t>
            </a:r>
            <a:r>
              <a:rPr lang="fa-IR" sz="3600" dirty="0" smtClean="0"/>
              <a:t>سطوح عملکرد دانش آموزان</a:t>
            </a:r>
            <a:endParaRPr lang="fa-IR" sz="4000" dirty="0"/>
          </a:p>
        </p:txBody>
      </p:sp>
      <p:pic>
        <p:nvPicPr>
          <p:cNvPr id="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3207" y="2557463"/>
            <a:ext cx="3385586" cy="3317875"/>
          </a:xfrm>
          <a:prstGeom prst="rect">
            <a:avLst/>
          </a:prstGeom>
        </p:spPr>
      </p:pic>
    </p:spTree>
    <p:extLst>
      <p:ext uri="{BB962C8B-B14F-4D97-AF65-F5344CB8AC3E}">
        <p14:creationId xmlns:p14="http://schemas.microsoft.com/office/powerpoint/2010/main" val="426647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8143123"/>
              </p:ext>
            </p:extLst>
          </p:nvPr>
        </p:nvGraphicFramePr>
        <p:xfrm>
          <a:off x="472440" y="106680"/>
          <a:ext cx="11292840" cy="6583680"/>
        </p:xfrm>
        <a:graphic>
          <a:graphicData uri="http://schemas.openxmlformats.org/drawingml/2006/table">
            <a:tbl>
              <a:tblPr rtl="1" firstRow="1" firstCol="1" bandRow="1">
                <a:tableStyleId>{1E171933-4619-4E11-9A3F-F7608DF75F80}</a:tableStyleId>
              </a:tblPr>
              <a:tblGrid>
                <a:gridCol w="65532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4145280">
                  <a:extLst>
                    <a:ext uri="{9D8B030D-6E8A-4147-A177-3AD203B41FA5}">
                      <a16:colId xmlns:a16="http://schemas.microsoft.com/office/drawing/2014/main" val="20003"/>
                    </a:ext>
                  </a:extLst>
                </a:gridCol>
                <a:gridCol w="4648200">
                  <a:extLst>
                    <a:ext uri="{9D8B030D-6E8A-4147-A177-3AD203B41FA5}">
                      <a16:colId xmlns:a16="http://schemas.microsoft.com/office/drawing/2014/main" val="20004"/>
                    </a:ext>
                  </a:extLst>
                </a:gridCol>
              </a:tblGrid>
              <a:tr h="377190">
                <a:tc>
                  <a:txBody>
                    <a:bodyPr/>
                    <a:lstStyle/>
                    <a:p>
                      <a:pPr algn="just" rtl="1">
                        <a:lnSpc>
                          <a:spcPct val="150000"/>
                        </a:lnSpc>
                        <a:spcAft>
                          <a:spcPts val="0"/>
                        </a:spcAft>
                        <a:tabLst>
                          <a:tab pos="2473960" algn="l"/>
                        </a:tabLst>
                      </a:pPr>
                      <a:r>
                        <a:rPr lang="fa-IR" sz="1600" dirty="0" smtClean="0">
                          <a:effectLst/>
                        </a:rPr>
                        <a:t>ملاکهای </a:t>
                      </a:r>
                      <a:r>
                        <a:rPr lang="fa-IR" sz="1600" dirty="0">
                          <a:effectLst/>
                        </a:rPr>
                        <a:t>سنجش</a:t>
                      </a:r>
                      <a:endParaRPr lang="en-US" sz="1600" dirty="0">
                        <a:effectLst/>
                        <a:latin typeface="B Nazanin"/>
                        <a:ea typeface="Calibri" panose="020F0502020204030204" pitchFamily="34" charset="0"/>
                        <a:cs typeface="Adobe Arabic" panose="02040503050201020203" pitchFamily="18" charset="-78"/>
                      </a:endParaRPr>
                    </a:p>
                  </a:txBody>
                  <a:tcPr marL="51802" marR="51802" marT="0" marB="0"/>
                </a:tc>
                <a:tc>
                  <a:txBody>
                    <a:bodyPr/>
                    <a:lstStyle/>
                    <a:p>
                      <a:pPr algn="just" rtl="1">
                        <a:lnSpc>
                          <a:spcPct val="150000"/>
                        </a:lnSpc>
                        <a:spcAft>
                          <a:spcPts val="0"/>
                        </a:spcAft>
                        <a:tabLst>
                          <a:tab pos="2473960" algn="l"/>
                        </a:tabLst>
                      </a:pPr>
                      <a:r>
                        <a:rPr lang="fa-IR" sz="1600" dirty="0" smtClean="0">
                          <a:effectLst/>
                        </a:rPr>
                        <a:t>علائم </a:t>
                      </a:r>
                      <a:endParaRPr lang="en-US" sz="1600" dirty="0">
                        <a:effectLst/>
                        <a:latin typeface="B Nazanin"/>
                        <a:ea typeface="Calibri" panose="020F0502020204030204" pitchFamily="34" charset="0"/>
                        <a:cs typeface="Adobe Arabic" panose="02040503050201020203" pitchFamily="18" charset="-78"/>
                      </a:endParaRPr>
                    </a:p>
                  </a:txBody>
                  <a:tcPr marL="51802" marR="51802" marT="0" marB="0"/>
                </a:tc>
                <a:tc>
                  <a:txBody>
                    <a:bodyPr/>
                    <a:lstStyle/>
                    <a:p>
                      <a:pPr algn="just" rtl="1">
                        <a:lnSpc>
                          <a:spcPct val="150000"/>
                        </a:lnSpc>
                        <a:spcAft>
                          <a:spcPts val="0"/>
                        </a:spcAft>
                        <a:tabLst>
                          <a:tab pos="2473960" algn="l"/>
                        </a:tabLst>
                      </a:pPr>
                      <a:r>
                        <a:rPr lang="fa-IR" sz="1600">
                          <a:effectLst/>
                        </a:rPr>
                        <a:t>ملاک سطح1</a:t>
                      </a:r>
                      <a:endParaRPr lang="en-US" sz="160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a:txBody>
                    <a:bodyPr/>
                    <a:lstStyle/>
                    <a:p>
                      <a:pPr algn="just" rtl="1">
                        <a:lnSpc>
                          <a:spcPct val="150000"/>
                        </a:lnSpc>
                        <a:spcAft>
                          <a:spcPts val="0"/>
                        </a:spcAft>
                        <a:tabLst>
                          <a:tab pos="2473960" algn="l"/>
                        </a:tabLst>
                      </a:pPr>
                      <a:r>
                        <a:rPr lang="fa-IR" sz="1600">
                          <a:effectLst/>
                        </a:rPr>
                        <a:t>ملاک سطح2</a:t>
                      </a:r>
                      <a:endParaRPr lang="en-US" sz="160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a:txBody>
                    <a:bodyPr/>
                    <a:lstStyle/>
                    <a:p>
                      <a:pPr algn="just" rtl="1">
                        <a:lnSpc>
                          <a:spcPct val="150000"/>
                        </a:lnSpc>
                        <a:spcAft>
                          <a:spcPts val="0"/>
                        </a:spcAft>
                        <a:tabLst>
                          <a:tab pos="2473960" algn="l"/>
                        </a:tabLst>
                      </a:pPr>
                      <a:r>
                        <a:rPr lang="fa-IR" sz="1600" dirty="0">
                          <a:effectLst/>
                        </a:rPr>
                        <a:t>ملاک سطح3</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extLst>
                  <a:ext uri="{0D108BD9-81ED-4DB2-BD59-A6C34878D82A}">
                    <a16:rowId xmlns:a16="http://schemas.microsoft.com/office/drawing/2014/main" val="10000"/>
                  </a:ext>
                </a:extLst>
              </a:tr>
              <a:tr h="432991">
                <a:tc rowSpan="6">
                  <a:txBody>
                    <a:bodyPr/>
                    <a:lstStyle/>
                    <a:p>
                      <a:pPr algn="just" rtl="1">
                        <a:lnSpc>
                          <a:spcPct val="150000"/>
                        </a:lnSpc>
                        <a:spcAft>
                          <a:spcPts val="0"/>
                        </a:spcAft>
                        <a:tabLst>
                          <a:tab pos="2473960" algn="l"/>
                        </a:tabLst>
                      </a:pPr>
                      <a:endParaRPr lang="fa-IR" sz="1600" dirty="0" smtClean="0">
                        <a:effectLst/>
                      </a:endParaRPr>
                    </a:p>
                    <a:p>
                      <a:pPr algn="just" rtl="1">
                        <a:lnSpc>
                          <a:spcPct val="150000"/>
                        </a:lnSpc>
                        <a:spcAft>
                          <a:spcPts val="0"/>
                        </a:spcAft>
                        <a:tabLst>
                          <a:tab pos="2473960" algn="l"/>
                        </a:tabLst>
                      </a:pPr>
                      <a:endParaRPr lang="fa-IR" sz="1600" dirty="0" smtClean="0">
                        <a:effectLst/>
                      </a:endParaRPr>
                    </a:p>
                    <a:p>
                      <a:pPr algn="just" rtl="1">
                        <a:lnSpc>
                          <a:spcPct val="150000"/>
                        </a:lnSpc>
                        <a:spcAft>
                          <a:spcPts val="0"/>
                        </a:spcAft>
                        <a:tabLst>
                          <a:tab pos="2473960" algn="l"/>
                        </a:tabLst>
                      </a:pPr>
                      <a:endParaRPr lang="fa-IR" sz="1600" dirty="0" smtClean="0">
                        <a:effectLst/>
                      </a:endParaRPr>
                    </a:p>
                    <a:p>
                      <a:pPr algn="just" rtl="1">
                        <a:lnSpc>
                          <a:spcPct val="150000"/>
                        </a:lnSpc>
                        <a:spcAft>
                          <a:spcPts val="0"/>
                        </a:spcAft>
                        <a:tabLst>
                          <a:tab pos="2473960" algn="l"/>
                        </a:tabLst>
                      </a:pPr>
                      <a:r>
                        <a:rPr lang="fa-IR" sz="1600" dirty="0" smtClean="0">
                          <a:effectLst/>
                        </a:rPr>
                        <a:t>تغییر </a:t>
                      </a:r>
                      <a:r>
                        <a:rPr lang="fa-IR" sz="1600" dirty="0">
                          <a:effectLst/>
                        </a:rPr>
                        <a:t>شیمیایی</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a:txBody>
                    <a:bodyPr/>
                    <a:lstStyle/>
                    <a:p>
                      <a:pPr algn="just" rtl="1">
                        <a:lnSpc>
                          <a:spcPct val="150000"/>
                        </a:lnSpc>
                        <a:spcAft>
                          <a:spcPts val="0"/>
                        </a:spcAft>
                        <a:tabLst>
                          <a:tab pos="2473960" algn="l"/>
                        </a:tabLst>
                      </a:pPr>
                      <a:r>
                        <a:rPr lang="fa-IR" sz="1600" dirty="0" smtClean="0">
                          <a:effectLst/>
                        </a:rPr>
                        <a:t>آزاد شدن نور</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lnB w="12700" cap="flat" cmpd="sng" algn="ctr">
                      <a:solidFill>
                        <a:schemeClr val="tx1"/>
                      </a:solidFill>
                      <a:prstDash val="solid"/>
                      <a:round/>
                      <a:headEnd type="none" w="med" len="med"/>
                      <a:tailEnd type="none" w="med" len="med"/>
                    </a:lnB>
                  </a:tcPr>
                </a:tc>
                <a:tc rowSpan="6">
                  <a:txBody>
                    <a:bodyPr/>
                    <a:lstStyle/>
                    <a:p>
                      <a:pPr algn="just" rtl="1">
                        <a:lnSpc>
                          <a:spcPct val="150000"/>
                        </a:lnSpc>
                        <a:spcAft>
                          <a:spcPts val="0"/>
                        </a:spcAft>
                        <a:tabLst>
                          <a:tab pos="2473960" algn="l"/>
                        </a:tabLst>
                      </a:pPr>
                      <a:r>
                        <a:rPr lang="fa-IR" sz="1600" dirty="0">
                          <a:effectLst/>
                        </a:rPr>
                        <a:t>تغییر شیمیایی را تعریف </a:t>
                      </a:r>
                      <a:r>
                        <a:rPr lang="fa-IR" sz="1600" dirty="0" smtClean="0">
                          <a:effectLst/>
                        </a:rPr>
                        <a:t>کنند و علائم آن را نام ببرد..</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rowSpan="6">
                  <a:txBody>
                    <a:bodyPr/>
                    <a:lstStyle/>
                    <a:p>
                      <a:pPr algn="just" rtl="1">
                        <a:lnSpc>
                          <a:spcPct val="100000"/>
                        </a:lnSpc>
                        <a:spcAft>
                          <a:spcPts val="0"/>
                        </a:spcAft>
                        <a:tabLst>
                          <a:tab pos="2473960" algn="l"/>
                        </a:tabLst>
                      </a:pPr>
                      <a:r>
                        <a:rPr lang="fa-IR" sz="1600" dirty="0" smtClean="0">
                          <a:effectLst/>
                        </a:rPr>
                        <a:t>از علائم تغییرات</a:t>
                      </a:r>
                      <a:r>
                        <a:rPr lang="fa-IR" sz="1600" baseline="0" dirty="0" smtClean="0">
                          <a:effectLst/>
                        </a:rPr>
                        <a:t> شیمیایی آزاد شدن نور را با مثال توضیح دهد.</a:t>
                      </a: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r>
                        <a:rPr lang="fa-IR" sz="1600" baseline="0" dirty="0" smtClean="0">
                          <a:effectLst/>
                        </a:rPr>
                        <a:t>از علائم تغییرات شیمیایی آزاد شدن گرما را با مثال توضیح دهد.</a:t>
                      </a: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r>
                        <a:rPr lang="fa-IR" sz="1600" baseline="0" dirty="0" smtClean="0">
                          <a:effectLst/>
                        </a:rPr>
                        <a:t>از علائم تغییرات شیمیایی آزاد شدن گاز را با مثال توضیح دهد.</a:t>
                      </a: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r>
                        <a:rPr lang="fa-IR" sz="1600" baseline="0" dirty="0" smtClean="0">
                          <a:effectLst/>
                        </a:rPr>
                        <a:t>از علائم تغییرات شیمیایی تغییر رنگ را با مثال توضیح دهد.</a:t>
                      </a: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r>
                        <a:rPr lang="fa-IR" sz="1600" baseline="0" dirty="0" smtClean="0">
                          <a:effectLst/>
                        </a:rPr>
                        <a:t>از علائم تغییرات شیمیایی تغییر شکل را با مثال توضیح دهد.</a:t>
                      </a: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endParaRPr lang="fa-IR" sz="1600" baseline="0" dirty="0" smtClean="0">
                        <a:effectLst/>
                      </a:endParaRPr>
                    </a:p>
                    <a:p>
                      <a:pPr algn="just" rtl="1">
                        <a:lnSpc>
                          <a:spcPct val="100000"/>
                        </a:lnSpc>
                        <a:spcAft>
                          <a:spcPts val="0"/>
                        </a:spcAft>
                        <a:tabLst>
                          <a:tab pos="2473960" algn="l"/>
                        </a:tabLst>
                      </a:pPr>
                      <a:r>
                        <a:rPr lang="fa-IR" sz="1600" baseline="0" dirty="0" smtClean="0">
                          <a:effectLst/>
                        </a:rPr>
                        <a:t>از علائم تغییرات شیمیایی تغییر بو را با مثال توضیح دهد.</a:t>
                      </a:r>
                    </a:p>
                    <a:p>
                      <a:pPr algn="just" rtl="1">
                        <a:lnSpc>
                          <a:spcPct val="150000"/>
                        </a:lnSpc>
                        <a:spcAft>
                          <a:spcPts val="0"/>
                        </a:spcAft>
                        <a:tabLst>
                          <a:tab pos="2473960" algn="l"/>
                        </a:tabLst>
                      </a:pP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lnR w="12700" cap="flat" cmpd="sng" algn="ctr">
                      <a:solidFill>
                        <a:schemeClr val="tx1"/>
                      </a:solidFill>
                      <a:prstDash val="solid"/>
                      <a:round/>
                      <a:headEnd type="none" w="med" len="med"/>
                      <a:tailEnd type="none" w="med" len="med"/>
                    </a:lnR>
                  </a:tcPr>
                </a:tc>
                <a:tc rowSpan="6">
                  <a:txBody>
                    <a:bodyPr/>
                    <a:lstStyle/>
                    <a:p>
                      <a:pPr algn="just" rtl="1">
                        <a:lnSpc>
                          <a:spcPct val="100000"/>
                        </a:lnSpc>
                        <a:spcAft>
                          <a:spcPts val="0"/>
                        </a:spcAft>
                        <a:tabLst>
                          <a:tab pos="2473960" algn="l"/>
                        </a:tabLst>
                      </a:pPr>
                      <a:r>
                        <a:rPr lang="fa-IR" sz="1600" dirty="0" smtClean="0">
                          <a:effectLst/>
                          <a:latin typeface="Adobe Arabic" panose="02040503050201020203" pitchFamily="18" charset="-78"/>
                          <a:ea typeface="Calibri" panose="020F0502020204030204" pitchFamily="34" charset="0"/>
                          <a:cs typeface="Adobe Arabic" panose="02040503050201020203" pitchFamily="18" charset="-78"/>
                        </a:rPr>
                        <a:t>آزمایشی</a:t>
                      </a:r>
                      <a:r>
                        <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rPr>
                        <a:t> از یک تغییر شیمیایی طراحی کند که با آزاد شدن نور همراه باشد.</a:t>
                      </a: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r>
                        <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rPr>
                        <a:t>مواردی از تغییرات شیمیایی محیط خود را که با آزاد شدن گرما همراه است را بیان کرده و توضیح دهد.</a:t>
                      </a: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r>
                        <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rPr>
                        <a:t>مواردی از تغییرات شیمیایی محیط خود را که با آزاد شدن گاز همراه است نام برده و توضیح دهد.</a:t>
                      </a: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r>
                        <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rPr>
                        <a:t>با بهره گیری از وسایل آزمایشگاهی و موادی مانند سدیم کلرید ترکیبی به دست آورده و با دلیل موجه تشخیص دهد که تغییر حاصل فیزیکی است یا شیمیایی.</a:t>
                      </a: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r>
                        <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rPr>
                        <a:t>آزمایشی طراحی کند که در آن تغییر شیمیایی که با تغییر شکل همرا می باشد مشاهده شود و وجود یا عدم وجودسایر علائم آن را نیز بیان کرده و توضیح دهد.</a:t>
                      </a: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r>
                        <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rPr>
                        <a:t>مواردی از تغییرات شیمیایی محیط خود را که با تغییر بو همراه می باشد را نام برده و ان را با قبل از وقوع تغییر مقایسه کند و نتیجه را به کلاس گزارش دهد.</a:t>
                      </a:r>
                    </a:p>
                    <a:p>
                      <a:pPr algn="just" rtl="1">
                        <a:lnSpc>
                          <a:spcPct val="100000"/>
                        </a:lnSpc>
                        <a:spcAft>
                          <a:spcPts val="0"/>
                        </a:spcAft>
                        <a:tabLst>
                          <a:tab pos="2473960" algn="l"/>
                        </a:tabLst>
                      </a:pPr>
                      <a:endParaRPr lang="fa-IR" sz="1600" baseline="0" dirty="0" smtClean="0">
                        <a:effectLst/>
                        <a:latin typeface="Adobe Arabic" panose="02040503050201020203" pitchFamily="18" charset="-78"/>
                        <a:ea typeface="Calibri" panose="020F0502020204030204" pitchFamily="34" charset="0"/>
                        <a:cs typeface="Adobe Arabic" panose="02040503050201020203" pitchFamily="18" charset="-78"/>
                      </a:endParaRPr>
                    </a:p>
                    <a:p>
                      <a:pPr algn="just" rtl="1">
                        <a:lnSpc>
                          <a:spcPct val="100000"/>
                        </a:lnSpc>
                        <a:spcAft>
                          <a:spcPts val="0"/>
                        </a:spcAft>
                        <a:tabLst>
                          <a:tab pos="2473960" algn="l"/>
                        </a:tabLst>
                      </a:pP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85688">
                <a:tc vMerge="1">
                  <a:txBody>
                    <a:bodyPr/>
                    <a:lstStyle/>
                    <a:p>
                      <a:endParaRPr lang="en-US"/>
                    </a:p>
                  </a:txBody>
                  <a:tcPr/>
                </a:tc>
                <a:tc>
                  <a:txBody>
                    <a:bodyPr/>
                    <a:lstStyle/>
                    <a:p>
                      <a:pPr algn="just" rtl="1">
                        <a:lnSpc>
                          <a:spcPct val="150000"/>
                        </a:lnSpc>
                        <a:spcAft>
                          <a:spcPts val="0"/>
                        </a:spcAft>
                        <a:tabLst>
                          <a:tab pos="2473960" algn="l"/>
                        </a:tabLst>
                      </a:pPr>
                      <a:r>
                        <a:rPr lang="fa-IR" sz="1600" dirty="0" smtClean="0">
                          <a:effectLst/>
                        </a:rPr>
                        <a:t>آزاد شدن گرما</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lnT w="12700" cap="flat" cmpd="sng" algn="ctr">
                      <a:solidFill>
                        <a:schemeClr val="tx1"/>
                      </a:solidFill>
                      <a:prstDash val="solid"/>
                      <a:round/>
                      <a:headEnd type="none" w="med" len="med"/>
                      <a:tailEnd type="none" w="med" len="med"/>
                    </a:lnT>
                  </a:tcPr>
                </a:tc>
                <a:tc vMerge="1">
                  <a:txBody>
                    <a:bodyPr/>
                    <a:lstStyle/>
                    <a:p>
                      <a:endParaRPr lang="en-US"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732108">
                <a:tc vMerge="1">
                  <a:txBody>
                    <a:bodyPr/>
                    <a:lstStyle/>
                    <a:p>
                      <a:endParaRPr lang="en-US"/>
                    </a:p>
                  </a:txBody>
                  <a:tcPr/>
                </a:tc>
                <a:tc>
                  <a:txBody>
                    <a:bodyPr/>
                    <a:lstStyle/>
                    <a:p>
                      <a:pPr algn="just" rtl="1">
                        <a:lnSpc>
                          <a:spcPct val="150000"/>
                        </a:lnSpc>
                        <a:spcAft>
                          <a:spcPts val="0"/>
                        </a:spcAft>
                        <a:tabLst>
                          <a:tab pos="2473960" algn="l"/>
                        </a:tabLst>
                      </a:pPr>
                      <a:r>
                        <a:rPr lang="fa-IR" sz="1600" dirty="0" smtClean="0">
                          <a:effectLst/>
                        </a:rPr>
                        <a:t>آزاد شدن گاز</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58897">
                <a:tc vMerge="1">
                  <a:txBody>
                    <a:bodyPr/>
                    <a:lstStyle/>
                    <a:p>
                      <a:endParaRPr lang="en-US"/>
                    </a:p>
                  </a:txBody>
                  <a:tcPr/>
                </a:tc>
                <a:tc>
                  <a:txBody>
                    <a:bodyPr/>
                    <a:lstStyle/>
                    <a:p>
                      <a:pPr algn="just" rtl="1">
                        <a:lnSpc>
                          <a:spcPct val="150000"/>
                        </a:lnSpc>
                        <a:spcAft>
                          <a:spcPts val="0"/>
                        </a:spcAft>
                        <a:tabLst>
                          <a:tab pos="2473960" algn="l"/>
                        </a:tabLst>
                      </a:pPr>
                      <a:r>
                        <a:rPr lang="fa-IR" sz="1600" dirty="0" smtClean="0">
                          <a:effectLst/>
                        </a:rPr>
                        <a:t>تغییر رنگ</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143629">
                <a:tc vMerge="1">
                  <a:txBody>
                    <a:bodyPr/>
                    <a:lstStyle/>
                    <a:p>
                      <a:endParaRPr lang="en-US"/>
                    </a:p>
                  </a:txBody>
                  <a:tcPr/>
                </a:tc>
                <a:tc>
                  <a:txBody>
                    <a:bodyPr/>
                    <a:lstStyle/>
                    <a:p>
                      <a:pPr algn="just" rtl="1">
                        <a:lnSpc>
                          <a:spcPct val="150000"/>
                        </a:lnSpc>
                        <a:spcAft>
                          <a:spcPts val="0"/>
                        </a:spcAft>
                        <a:tabLst>
                          <a:tab pos="2473960" algn="l"/>
                        </a:tabLst>
                      </a:pPr>
                      <a:r>
                        <a:rPr lang="fa-IR" sz="1600" dirty="0" smtClean="0">
                          <a:effectLst/>
                        </a:rPr>
                        <a:t>تغییر شکل</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900702">
                <a:tc vMerge="1">
                  <a:txBody>
                    <a:bodyPr/>
                    <a:lstStyle/>
                    <a:p>
                      <a:endParaRPr lang="en-US"/>
                    </a:p>
                  </a:txBody>
                  <a:tcPr/>
                </a:tc>
                <a:tc>
                  <a:txBody>
                    <a:bodyPr/>
                    <a:lstStyle/>
                    <a:p>
                      <a:pPr algn="just" rtl="1">
                        <a:lnSpc>
                          <a:spcPct val="150000"/>
                        </a:lnSpc>
                        <a:spcAft>
                          <a:spcPts val="0"/>
                        </a:spcAft>
                        <a:tabLst>
                          <a:tab pos="2473960" algn="l"/>
                        </a:tabLst>
                      </a:pPr>
                      <a:r>
                        <a:rPr lang="fa-IR" sz="1600" dirty="0" smtClean="0">
                          <a:effectLst/>
                        </a:rPr>
                        <a:t>تغییر بو</a:t>
                      </a:r>
                      <a:endParaRPr lang="en-US" sz="1600" dirty="0">
                        <a:effectLst/>
                        <a:latin typeface="Adobe Arabic" panose="02040503050201020203" pitchFamily="18" charset="-78"/>
                        <a:ea typeface="Calibri" panose="020F0502020204030204" pitchFamily="34" charset="0"/>
                        <a:cs typeface="Adobe Arabic" panose="02040503050201020203" pitchFamily="18" charset="-78"/>
                      </a:endParaRPr>
                    </a:p>
                  </a:txBody>
                  <a:tcPr marL="51802" marR="51802"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67241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463039" y="808352"/>
          <a:ext cx="9463405" cy="5137118"/>
        </p:xfrm>
        <a:graphic>
          <a:graphicData uri="http://schemas.openxmlformats.org/drawingml/2006/table">
            <a:tbl>
              <a:tblPr firstRow="1" bandRow="1">
                <a:tableStyleId>{1FECB4D8-DB02-4DC6-A0A2-4F2EBAE1DC90}</a:tableStyleId>
              </a:tblPr>
              <a:tblGrid>
                <a:gridCol w="3296199">
                  <a:extLst>
                    <a:ext uri="{9D8B030D-6E8A-4147-A177-3AD203B41FA5}">
                      <a16:colId xmlns:a16="http://schemas.microsoft.com/office/drawing/2014/main" val="20000"/>
                    </a:ext>
                  </a:extLst>
                </a:gridCol>
                <a:gridCol w="2501515">
                  <a:extLst>
                    <a:ext uri="{9D8B030D-6E8A-4147-A177-3AD203B41FA5}">
                      <a16:colId xmlns:a16="http://schemas.microsoft.com/office/drawing/2014/main" val="20001"/>
                    </a:ext>
                  </a:extLst>
                </a:gridCol>
                <a:gridCol w="2369160">
                  <a:extLst>
                    <a:ext uri="{9D8B030D-6E8A-4147-A177-3AD203B41FA5}">
                      <a16:colId xmlns:a16="http://schemas.microsoft.com/office/drawing/2014/main" val="20002"/>
                    </a:ext>
                  </a:extLst>
                </a:gridCol>
                <a:gridCol w="1296531">
                  <a:extLst>
                    <a:ext uri="{9D8B030D-6E8A-4147-A177-3AD203B41FA5}">
                      <a16:colId xmlns:a16="http://schemas.microsoft.com/office/drawing/2014/main" val="20003"/>
                    </a:ext>
                  </a:extLst>
                </a:gridCol>
              </a:tblGrid>
              <a:tr h="761368">
                <a:tc>
                  <a:txBody>
                    <a:bodyPr/>
                    <a:lstStyle/>
                    <a:p>
                      <a:r>
                        <a:rPr lang="fa-IR" dirty="0" smtClean="0"/>
                        <a:t>        ملاک سطح 3</a:t>
                      </a:r>
                      <a:endParaRPr lang="en-US" dirty="0"/>
                    </a:p>
                  </a:txBody>
                  <a:tcPr/>
                </a:tc>
                <a:tc>
                  <a:txBody>
                    <a:bodyPr/>
                    <a:lstStyle/>
                    <a:p>
                      <a:r>
                        <a:rPr lang="fa-IR" dirty="0" smtClean="0"/>
                        <a:t>        ملاک سطح 2 </a:t>
                      </a:r>
                      <a:endParaRPr lang="en-US" dirty="0"/>
                    </a:p>
                  </a:txBody>
                  <a:tcPr/>
                </a:tc>
                <a:tc>
                  <a:txBody>
                    <a:bodyPr/>
                    <a:lstStyle/>
                    <a:p>
                      <a:r>
                        <a:rPr lang="fa-IR" dirty="0" smtClean="0"/>
                        <a:t>         ملاک سطح 1</a:t>
                      </a:r>
                      <a:endParaRPr lang="en-US" dirty="0"/>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1800" dirty="0" smtClean="0">
                          <a:effectLst/>
                        </a:rPr>
                        <a:t> ملاکهای سنجش</a:t>
                      </a:r>
                      <a:endParaRPr lang="en-US" sz="1800" dirty="0" smtClean="0">
                        <a:effectLst/>
                      </a:endParaRPr>
                    </a:p>
                    <a:p>
                      <a:endParaRPr lang="en-US" dirty="0"/>
                    </a:p>
                  </a:txBody>
                  <a:tcPr/>
                </a:tc>
                <a:extLst>
                  <a:ext uri="{0D108BD9-81ED-4DB2-BD59-A6C34878D82A}">
                    <a16:rowId xmlns:a16="http://schemas.microsoft.com/office/drawing/2014/main" val="10000"/>
                  </a:ext>
                </a:extLst>
              </a:tr>
              <a:tr h="4222718">
                <a:tc>
                  <a:txBody>
                    <a:bodyPr/>
                    <a:lstStyle/>
                    <a:p>
                      <a:pPr algn="just" rtl="1">
                        <a:lnSpc>
                          <a:spcPct val="150000"/>
                        </a:lnSpc>
                        <a:spcAft>
                          <a:spcPts val="0"/>
                        </a:spcAft>
                        <a:tabLst>
                          <a:tab pos="2473960" algn="l"/>
                        </a:tabLst>
                      </a:pPr>
                      <a:r>
                        <a:rPr lang="fa-IR" sz="1800" dirty="0" smtClean="0">
                          <a:effectLst/>
                        </a:rPr>
                        <a:t>چند نمونه تغییر های فیزیکی طراحی کنند و به کلاس بیاورند و تغییر های حالت آن را برای کلاس ارائه دهند و نیز کاربرد و مزیت این تغییرات را مطرح کنند.</a:t>
                      </a:r>
                      <a:endParaRPr lang="en-US" sz="1800" dirty="0">
                        <a:effectLst/>
                        <a:latin typeface="Adobe Arabic" panose="02040503050201020203" pitchFamily="18" charset="-78"/>
                        <a:ea typeface="Calibri" panose="020F0502020204030204" pitchFamily="34" charset="0"/>
                        <a:cs typeface="Adobe Arabic" panose="02040503050201020203" pitchFamily="18" charset="-78"/>
                      </a:endParaRPr>
                    </a:p>
                  </a:txBody>
                  <a:tcPr/>
                </a:tc>
                <a:tc>
                  <a:txBody>
                    <a:bodyPr/>
                    <a:lstStyle/>
                    <a:p>
                      <a:r>
                        <a:rPr lang="fa-IR" sz="1800" dirty="0" smtClean="0">
                          <a:effectLst/>
                        </a:rPr>
                        <a:t>تیخیر آب را به عنوان یکی  از تغییر های فیزیکی مورد بررسی و تحلیل قرار دهند و علت فیزیکی بودن آن را </a:t>
                      </a:r>
                      <a:r>
                        <a:rPr lang="fa-IR" sz="1800" smtClean="0">
                          <a:effectLst/>
                        </a:rPr>
                        <a:t>مطرح کنند.</a:t>
                      </a:r>
                      <a:endParaRPr lang="en-US" dirty="0"/>
                    </a:p>
                  </a:txBody>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fa-IR" sz="1800" dirty="0" smtClean="0">
                          <a:effectLst/>
                        </a:rPr>
                        <a:t>تغییر فیزیکی را تعریف کنند.</a:t>
                      </a:r>
                      <a:endParaRPr lang="en-US" sz="1800" dirty="0" smtClean="0">
                        <a:effectLst/>
                        <a:latin typeface="Adobe Arabic" panose="02040503050201020203" pitchFamily="18" charset="-78"/>
                        <a:ea typeface="Calibri" panose="020F0502020204030204" pitchFamily="34" charset="0"/>
                        <a:cs typeface="Adobe Arabic" panose="02040503050201020203" pitchFamily="18" charset="-78"/>
                      </a:endParaRPr>
                    </a:p>
                    <a:p>
                      <a:endParaRPr lang="en-US" dirty="0"/>
                    </a:p>
                  </a:txBody>
                  <a:tcPr/>
                </a:tc>
                <a:tc>
                  <a:txBody>
                    <a:bodyPr/>
                    <a:lstStyle/>
                    <a:p>
                      <a:r>
                        <a:rPr lang="fa-IR" sz="1800" dirty="0" smtClean="0">
                          <a:effectLst/>
                        </a:rPr>
                        <a:t>تغییر فیزیکی</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50000"/>
              </a:lnSpc>
              <a:spcBef>
                <a:spcPts val="1000"/>
              </a:spcBef>
              <a:spcAft>
                <a:spcPts val="800"/>
              </a:spcAft>
              <a:tabLst>
                <a:tab pos="2473960" algn="l"/>
              </a:tabLst>
            </a:pPr>
            <a:r>
              <a:rPr lang="fa-IR" sz="28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7</a:t>
            </a:r>
            <a:r>
              <a:rPr lang="fa-IR" sz="3600"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 تعيين </a:t>
            </a:r>
            <a:r>
              <a:rPr lang="fa-IR" sz="36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تكاليف و آموزش جبراني مكمل و فوق برنامه </a:t>
            </a:r>
            <a:r>
              <a:rPr lang="en-US" sz="36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36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fa-IR"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430" y="2557463"/>
            <a:ext cx="5439139" cy="3317875"/>
          </a:xfrm>
          <a:prstGeom prst="rect">
            <a:avLst/>
          </a:prstGeom>
        </p:spPr>
      </p:pic>
    </p:spTree>
    <p:extLst>
      <p:ext uri="{BB962C8B-B14F-4D97-AF65-F5344CB8AC3E}">
        <p14:creationId xmlns:p14="http://schemas.microsoft.com/office/powerpoint/2010/main" val="248459050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768" y="815581"/>
            <a:ext cx="10924674" cy="5583405"/>
          </a:xfrm>
        </p:spPr>
        <p:txBody>
          <a:bodyPr>
            <a:normAutofit/>
          </a:bodyPr>
          <a:lstStyle/>
          <a:p>
            <a:pPr marL="0" lvl="0" indent="0" algn="just">
              <a:lnSpc>
                <a:spcPct val="150000"/>
              </a:lnSpc>
              <a:spcAft>
                <a:spcPts val="800"/>
              </a:spcAft>
              <a:buNone/>
              <a:tabLst>
                <a:tab pos="2473960" algn="l"/>
              </a:tabLst>
            </a:pPr>
            <a:r>
              <a:rPr lang="fa-IR" dirty="0" smtClean="0">
                <a:latin typeface="Adobe Arabic" panose="02040503050201020203" pitchFamily="18" charset="-78"/>
                <a:ea typeface="Calibri" panose="020F0502020204030204" pitchFamily="34" charset="0"/>
                <a:cs typeface="Adobe Arabic" panose="02040503050201020203" pitchFamily="18" charset="-78"/>
              </a:rPr>
              <a:t>تکالیف و </a:t>
            </a:r>
            <a:r>
              <a:rPr lang="fa-IR" dirty="0">
                <a:latin typeface="Adobe Arabic" panose="02040503050201020203" pitchFamily="18" charset="-78"/>
                <a:ea typeface="Calibri" panose="020F0502020204030204" pitchFamily="34" charset="0"/>
                <a:cs typeface="Adobe Arabic" panose="02040503050201020203" pitchFamily="18" charset="-78"/>
              </a:rPr>
              <a:t>آموزش جبراني مكمل و فوق برنامه كه براي اين محتوا مي توان در نظر گرفت عبارت است از اينكه:</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buFont typeface="Wingdings" panose="05000000000000000000" pitchFamily="2" charset="2"/>
              <a:buChar char=""/>
              <a:tabLst>
                <a:tab pos="2473960" algn="l"/>
              </a:tabLst>
            </a:pPr>
            <a:r>
              <a:rPr lang="fa-IR" dirty="0">
                <a:latin typeface="Adobe Arabic" panose="02040503050201020203" pitchFamily="18" charset="-78"/>
                <a:ea typeface="Calibri" panose="020F0502020204030204" pitchFamily="34" charset="0"/>
                <a:cs typeface="Adobe Arabic" panose="02040503050201020203" pitchFamily="18" charset="-78"/>
              </a:rPr>
              <a:t>تکلیف فردی: مثال هایی در رابطه با موضوع درس  که در پیرامون خود مشاهده می کنند برای جلسه بعدی بیاورند.</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buFont typeface="Wingdings" panose="05000000000000000000" pitchFamily="2" charset="2"/>
              <a:buChar char=""/>
              <a:tabLst>
                <a:tab pos="2473960" algn="l"/>
              </a:tabLst>
            </a:pPr>
            <a:r>
              <a:rPr lang="fa-IR" dirty="0">
                <a:latin typeface="Adobe Arabic" panose="02040503050201020203" pitchFamily="18" charset="-78"/>
                <a:ea typeface="Calibri" panose="020F0502020204030204" pitchFamily="34" charset="0"/>
                <a:cs typeface="Adobe Arabic" panose="02040503050201020203" pitchFamily="18" charset="-78"/>
              </a:rPr>
              <a:t>تکلیف گروهی:</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spcAft>
                <a:spcPts val="800"/>
              </a:spcAft>
              <a:buFont typeface="Wingdings" panose="05000000000000000000" pitchFamily="2" charset="2"/>
              <a:buChar char=""/>
              <a:tabLst>
                <a:tab pos="2473960" algn="l"/>
              </a:tabLst>
            </a:pPr>
            <a:r>
              <a:rPr lang="fa-IR" dirty="0">
                <a:latin typeface="Adobe Arabic" panose="02040503050201020203" pitchFamily="18" charset="-78"/>
                <a:ea typeface="Calibri" panose="020F0502020204030204" pitchFamily="34" charset="0"/>
                <a:cs typeface="Adobe Arabic" panose="02040503050201020203" pitchFamily="18" charset="-78"/>
              </a:rPr>
              <a:t>دانش آموزان به صورت گروهی جدولی را آماده کرده ودر آن لیست انواع تغییرات را نوشته ودر ضمن آنها را از لحاظ شیمیایی یا فیزیکی بودن تمییز دهند.</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algn="just">
              <a:lnSpc>
                <a:spcPct val="150000"/>
              </a:lnSpc>
              <a:spcAft>
                <a:spcPts val="800"/>
              </a:spcAft>
              <a:tabLst>
                <a:tab pos="2473960" algn="l"/>
              </a:tabLst>
            </a:pP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1389042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7842" y="362132"/>
            <a:ext cx="11004884" cy="6136104"/>
          </a:xfrm>
        </p:spPr>
        <p:txBody>
          <a:bodyPr/>
          <a:lstStyle/>
          <a:p>
            <a:pPr marL="0" lvl="0" indent="0" algn="just">
              <a:lnSpc>
                <a:spcPct val="150000"/>
              </a:lnSpc>
              <a:spcAft>
                <a:spcPts val="800"/>
              </a:spcAft>
              <a:buNone/>
              <a:tabLst>
                <a:tab pos="2473960" algn="l"/>
              </a:tabLst>
            </a:pPr>
            <a:endParaRPr lang="fa-IR" dirty="0" smtClean="0">
              <a:latin typeface="Calibri" panose="020F0502020204030204" pitchFamily="34" charset="0"/>
              <a:ea typeface="Calibri" panose="020F0502020204030204" pitchFamily="34" charset="0"/>
              <a:cs typeface="B Nazanin" panose="00000400000000000000" pitchFamily="2" charset="-78"/>
            </a:endParaRPr>
          </a:p>
          <a:p>
            <a:pPr marL="0" lvl="0" indent="0" algn="just">
              <a:lnSpc>
                <a:spcPct val="150000"/>
              </a:lnSpc>
              <a:spcAft>
                <a:spcPts val="800"/>
              </a:spcAft>
              <a:buNone/>
              <a:tabLst>
                <a:tab pos="2473960" algn="l"/>
              </a:tabLst>
            </a:pPr>
            <a:endParaRPr lang="fa-IR" dirty="0">
              <a:latin typeface="Calibri" panose="020F0502020204030204" pitchFamily="34" charset="0"/>
              <a:ea typeface="Calibri" panose="020F0502020204030204" pitchFamily="34" charset="0"/>
              <a:cs typeface="B Nazanin" panose="00000400000000000000" pitchFamily="2" charset="-78"/>
            </a:endParaRPr>
          </a:p>
          <a:p>
            <a:pPr marL="0" lvl="0" indent="0" algn="just">
              <a:lnSpc>
                <a:spcPct val="150000"/>
              </a:lnSpc>
              <a:spcAft>
                <a:spcPts val="800"/>
              </a:spcAft>
              <a:buNone/>
              <a:tabLst>
                <a:tab pos="2473960" algn="l"/>
              </a:tabLst>
            </a:pPr>
            <a:r>
              <a:rPr lang="fa-IR" dirty="0" smtClean="0">
                <a:latin typeface="Calibri" panose="020F0502020204030204" pitchFamily="34" charset="0"/>
                <a:ea typeface="Calibri" panose="020F0502020204030204" pitchFamily="34" charset="0"/>
                <a:cs typeface="B Nazanin" panose="00000400000000000000" pitchFamily="2" charset="-78"/>
              </a:rPr>
              <a:t>8</a:t>
            </a:r>
            <a:r>
              <a:rPr lang="fa-IR" dirty="0" smtClean="0">
                <a:latin typeface="Adobe Arabic" panose="02040503050201020203" pitchFamily="18" charset="-78"/>
                <a:ea typeface="Calibri" panose="020F0502020204030204" pitchFamily="34" charset="0"/>
                <a:cs typeface="Adobe Arabic" panose="02040503050201020203" pitchFamily="18" charset="-78"/>
              </a:rPr>
              <a:t>) </a:t>
            </a:r>
            <a:r>
              <a:rPr lang="fa-IR" sz="3600" dirty="0" smtClean="0">
                <a:latin typeface="Adobe Arabic" panose="02040503050201020203" pitchFamily="18" charset="-78"/>
                <a:ea typeface="Calibri" panose="020F0502020204030204" pitchFamily="34" charset="0"/>
                <a:cs typeface="Adobe Arabic" panose="02040503050201020203" pitchFamily="18" charset="-78"/>
              </a:rPr>
              <a:t>ارزشیابی </a:t>
            </a:r>
            <a:r>
              <a:rPr lang="fa-IR" sz="3600" dirty="0">
                <a:latin typeface="Adobe Arabic" panose="02040503050201020203" pitchFamily="18" charset="-78"/>
                <a:ea typeface="Calibri" panose="020F0502020204030204" pitchFamily="34" charset="0"/>
                <a:cs typeface="Adobe Arabic" panose="02040503050201020203" pitchFamily="18" charset="-78"/>
              </a:rPr>
              <a:t>طرح واحد </a:t>
            </a:r>
            <a:r>
              <a:rPr lang="fa-IR" sz="3600" dirty="0" smtClean="0">
                <a:latin typeface="Adobe Arabic" panose="02040503050201020203" pitchFamily="18" charset="-78"/>
                <a:ea typeface="Calibri" panose="020F0502020204030204" pitchFamily="34" charset="0"/>
                <a:cs typeface="Adobe Arabic" panose="02040503050201020203" pitchFamily="18" charset="-78"/>
              </a:rPr>
              <a:t>یادگیری</a:t>
            </a:r>
            <a:endParaRPr lang="en-US" sz="3200" dirty="0">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16491548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73" y="537411"/>
            <a:ext cx="11036968" cy="5863390"/>
          </a:xfrm>
        </p:spPr>
        <p:txBody>
          <a:bodyPr>
            <a:normAutofit fontScale="92500" lnSpcReduction="20000"/>
          </a:bodyPr>
          <a:lstStyle/>
          <a:p>
            <a:pPr marL="342900" lvl="0" indent="-342900" algn="just">
              <a:lnSpc>
                <a:spcPct val="150000"/>
              </a:lnSpc>
              <a:buClr>
                <a:srgbClr val="000000"/>
              </a:buClr>
              <a:buFont typeface="+mj-lt"/>
              <a:buAutoNum type="arabicPeriod"/>
              <a:tabLst>
                <a:tab pos="2473960" algn="l"/>
              </a:tabLst>
            </a:pP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آيا نيازسنجي (مهارت تدريس) به درستي انجام گرفته است </a:t>
            </a: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a:t>
            </a:r>
            <a:endParaRPr lang="fa-IR" sz="2000"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buClr>
                <a:srgbClr val="000000"/>
              </a:buClr>
              <a:buFont typeface="+mj-lt"/>
              <a:buAutoNum type="arabicPeriod"/>
              <a:tabLst>
                <a:tab pos="2473960" algn="l"/>
              </a:tabLst>
            </a:pP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آيا </a:t>
            </a: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ايده ي كليدي به حد كافي جامع و مانع بوده است ؟ </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buClr>
                <a:srgbClr val="000000"/>
              </a:buClr>
              <a:buFont typeface="+mj-lt"/>
              <a:buAutoNum type="arabicPeriod"/>
              <a:tabLst>
                <a:tab pos="2473960" algn="l"/>
              </a:tabLst>
            </a:pP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آيا اهداف و شايستگي هاي مورد انتظار واقع بينانه ، قابل تحقق و در حد فراگيران بوده است ؟ </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buClr>
                <a:srgbClr val="000000"/>
              </a:buClr>
              <a:buFont typeface="+mj-lt"/>
              <a:buAutoNum type="arabicPeriod"/>
              <a:tabLst>
                <a:tab pos="2473960" algn="l"/>
              </a:tabLst>
            </a:pP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آيا محتواي انتخاب شده مناسب و معيارهاي انتخاب و اصول سازماندهي محتوا با لحاظ تحليل و زنجيره كردن تكاليف به صورت منطقي در نظر گرفته شده است ؟ </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spcAft>
                <a:spcPts val="800"/>
              </a:spcAft>
              <a:buClr>
                <a:srgbClr val="000000"/>
              </a:buClr>
              <a:buFont typeface="+mj-lt"/>
              <a:buAutoNum type="arabicPeriod"/>
              <a:tabLst>
                <a:tab pos="2473960" algn="l"/>
              </a:tabLst>
            </a:pP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آيا راهبردهاي ياددهي يادگيري و همچنين رسانه ي آموزشي مناسب بوده است ؟ </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algn="just">
              <a:lnSpc>
                <a:spcPct val="150000"/>
              </a:lnSpc>
              <a:spcAft>
                <a:spcPts val="800"/>
              </a:spcAft>
              <a:tabLst>
                <a:tab pos="2473960" algn="l"/>
              </a:tabLst>
            </a:pP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6-  آيا ملاك هاي سنجش به درستي انتخاب شده اند ؟ </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algn="just">
              <a:lnSpc>
                <a:spcPct val="150000"/>
              </a:lnSpc>
              <a:spcAft>
                <a:spcPts val="800"/>
              </a:spcAft>
              <a:tabLst>
                <a:tab pos="2473960" algn="l"/>
              </a:tabLst>
            </a:pPr>
            <a:r>
              <a:rPr lang="fa-IR" dirty="0">
                <a:latin typeface="Adobe Arabic" panose="02040503050201020203" pitchFamily="18" charset="-78"/>
                <a:ea typeface="Calibri" panose="020F0502020204030204" pitchFamily="34" charset="0"/>
                <a:cs typeface="Adobe Arabic" panose="02040503050201020203" pitchFamily="18" charset="-78"/>
              </a:rPr>
              <a:t>7- آيا تكاليف ارائه شده مناسب بوده و تفاوت هاي فردي را در نظر گرفته است ؟ </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algn="just">
              <a:lnSpc>
                <a:spcPct val="150000"/>
              </a:lnSpc>
              <a:spcAft>
                <a:spcPts val="800"/>
              </a:spcAft>
              <a:tabLst>
                <a:tab pos="2473960" algn="l"/>
              </a:tabLst>
            </a:pP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8- براي </a:t>
            </a:r>
            <a:r>
              <a:rPr lang="fa-IR" dirty="0">
                <a:latin typeface="Adobe Arabic" panose="02040503050201020203" pitchFamily="18" charset="-78"/>
                <a:ea typeface="Calibri" panose="020F0502020204030204" pitchFamily="34" charset="0"/>
                <a:cs typeface="Adobe Arabic" panose="02040503050201020203" pitchFamily="18" charset="-78"/>
              </a:rPr>
              <a:t>افزايش مهارت مورد نظر و رسيدن به هدف هاي واحد يادگيري آيا محتواي مناسب و روش مناسب ديگري وجود دارد يا خير ؟ </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0" indent="0">
              <a:buNone/>
            </a:pPr>
            <a:endParaRPr lang="fa-IR" dirty="0" smtClean="0"/>
          </a:p>
          <a:p>
            <a:pPr marL="0" indent="0">
              <a:buNone/>
            </a:pPr>
            <a:endParaRPr lang="fa-IR" dirty="0"/>
          </a:p>
        </p:txBody>
      </p:sp>
    </p:spTree>
    <p:extLst>
      <p:ext uri="{BB962C8B-B14F-4D97-AF65-F5344CB8AC3E}">
        <p14:creationId xmlns:p14="http://schemas.microsoft.com/office/powerpoint/2010/main" val="1626289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936" y="948089"/>
            <a:ext cx="10780295" cy="5438274"/>
          </a:xfrm>
        </p:spPr>
        <p:txBody>
          <a:bodyPr>
            <a:normAutofit fontScale="25000" lnSpcReduction="20000"/>
          </a:bodyPr>
          <a:lstStyle/>
          <a:p>
            <a:pPr marL="0" lvl="0" indent="0" algn="just">
              <a:lnSpc>
                <a:spcPct val="150000"/>
              </a:lnSpc>
              <a:buNone/>
              <a:tabLst>
                <a:tab pos="2473960" algn="l"/>
              </a:tabLst>
            </a:pPr>
            <a:r>
              <a:rPr lang="fa-IR" sz="9600"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1</a:t>
            </a:r>
            <a:r>
              <a:rPr lang="fa-IR" sz="9600"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.نیاز </a:t>
            </a:r>
            <a:r>
              <a:rPr lang="fa-IR" sz="9600"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سنجی با توجه به فهرست سوالات که قبل از شروع تدریس داده شده و با مقایسه با ملاک های هنجار مدار انجام گردید و بررسی ها و مشاهده فرایند، نشانگر این موضوع می باشد که نیاز سنجی واحد یادگیری به جا و مناسب می </a:t>
            </a:r>
            <a:r>
              <a:rPr lang="fa-IR" sz="9600"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باشد.</a:t>
            </a:r>
            <a:endParaRPr lang="fa-IR" sz="9600" dirty="0" smtClean="0">
              <a:latin typeface="Adobe Arabic" panose="02040503050201020203" pitchFamily="18" charset="-78"/>
              <a:ea typeface="Calibri" panose="020F0502020204030204" pitchFamily="34" charset="0"/>
              <a:cs typeface="Adobe Arabic" panose="02040503050201020203" pitchFamily="18" charset="-78"/>
            </a:endParaRPr>
          </a:p>
          <a:p>
            <a:pPr marL="0" lvl="0" indent="0" algn="just">
              <a:lnSpc>
                <a:spcPct val="150000"/>
              </a:lnSpc>
              <a:buNone/>
              <a:tabLst>
                <a:tab pos="2473960" algn="l"/>
              </a:tabLst>
            </a:pPr>
            <a:r>
              <a:rPr lang="fa-IR" sz="9600"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2.بله</a:t>
            </a:r>
            <a:r>
              <a:rPr lang="fa-IR" sz="9600"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ایده کلیدی واحد یادگیری جامع و مانع دخیل شدن اطلاعات اضافی و سردرگم کننده بود.( تغییرات مواد)</a:t>
            </a:r>
            <a:endParaRPr lang="en-US" sz="9600" dirty="0">
              <a:latin typeface="Adobe Arabic" panose="02040503050201020203" pitchFamily="18" charset="-78"/>
              <a:ea typeface="Calibri" panose="020F0502020204030204" pitchFamily="34" charset="0"/>
              <a:cs typeface="Adobe Arabic" panose="02040503050201020203" pitchFamily="18" charset="-78"/>
            </a:endParaRPr>
          </a:p>
          <a:p>
            <a:pPr marL="0" lvl="0" indent="0" algn="just">
              <a:lnSpc>
                <a:spcPct val="150000"/>
              </a:lnSpc>
              <a:spcAft>
                <a:spcPts val="800"/>
              </a:spcAft>
              <a:buNone/>
              <a:tabLst>
                <a:tab pos="2473960" algn="l"/>
              </a:tabLst>
            </a:pPr>
            <a:r>
              <a:rPr lang="fa-IR" sz="9600"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3. بله</a:t>
            </a:r>
            <a:r>
              <a:rPr lang="fa-IR" sz="9600"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اهداف  و شایستگی های مطرح شده در طرح واحد یادگیری تغییرات مواد که </a:t>
            </a:r>
            <a:r>
              <a:rPr lang="fa-IR" sz="9600"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شامل:1)</a:t>
            </a:r>
            <a:r>
              <a:rPr lang="fa-IR" sz="9600" dirty="0" smtClean="0">
                <a:latin typeface="Adobe Arabic" panose="02040503050201020203" pitchFamily="18" charset="-78"/>
                <a:ea typeface="Calibri" panose="020F0502020204030204" pitchFamily="34" charset="0"/>
                <a:cs typeface="Adobe Arabic" panose="02040503050201020203" pitchFamily="18" charset="-78"/>
              </a:rPr>
              <a:t>آشنایی </a:t>
            </a:r>
            <a:r>
              <a:rPr lang="fa-IR" sz="9600" dirty="0">
                <a:latin typeface="Adobe Arabic" panose="02040503050201020203" pitchFamily="18" charset="-78"/>
                <a:ea typeface="Calibri" panose="020F0502020204030204" pitchFamily="34" charset="0"/>
                <a:cs typeface="Adobe Arabic" panose="02040503050201020203" pitchFamily="18" charset="-78"/>
              </a:rPr>
              <a:t>فراگیران با </a:t>
            </a:r>
            <a:r>
              <a:rPr lang="fa-IR" sz="9600" dirty="0" smtClean="0">
                <a:latin typeface="Adobe Arabic" panose="02040503050201020203" pitchFamily="18" charset="-78"/>
                <a:ea typeface="Calibri" panose="020F0502020204030204" pitchFamily="34" charset="0"/>
                <a:cs typeface="Adobe Arabic" panose="02040503050201020203" pitchFamily="18" charset="-78"/>
              </a:rPr>
              <a:t>تغییرات </a:t>
            </a:r>
            <a:r>
              <a:rPr lang="fa-IR" sz="9600" dirty="0">
                <a:latin typeface="Adobe Arabic" panose="02040503050201020203" pitchFamily="18" charset="-78"/>
                <a:ea typeface="Calibri" panose="020F0502020204030204" pitchFamily="34" charset="0"/>
                <a:cs typeface="Adobe Arabic" panose="02040503050201020203" pitchFamily="18" charset="-78"/>
              </a:rPr>
              <a:t>مواد مختلف مانند عنصرها، ترکیب ها و مخلوط ها   2) خواص ظاهری مواد مانند رنگ، بو و شکل ظاهری    3)تشخیص تغییرات فیزیکی و شیمیایی و تمییز آن ها     4) دسته بندی تغییرات در دو گروه فیزیکی و شیمیایی     5) فواید و مضرات تغییرات فیزیکی و شیمیایی  و</a:t>
            </a:r>
            <a:r>
              <a:rPr lang="fa-IR" sz="9600" dirty="0" smtClean="0">
                <a:latin typeface="Adobe Arabic" panose="02040503050201020203" pitchFamily="18" charset="-78"/>
                <a:ea typeface="Calibri" panose="020F0502020204030204" pitchFamily="34" charset="0"/>
                <a:cs typeface="Adobe Arabic" panose="02040503050201020203" pitchFamily="18" charset="-78"/>
              </a:rPr>
              <a:t>... </a:t>
            </a:r>
            <a:r>
              <a:rPr lang="fa-IR" sz="9600"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می </a:t>
            </a:r>
            <a:r>
              <a:rPr lang="fa-IR" sz="9600"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باشد که با توجه به طرح اجرایی همه آنها قابل حصول می </a:t>
            </a:r>
            <a:r>
              <a:rPr lang="fa-IR" sz="9600"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باشد.</a:t>
            </a:r>
            <a:endParaRPr lang="fa-IR" sz="9600" dirty="0" smtClean="0">
              <a:latin typeface="Adobe Arabic" panose="02040503050201020203" pitchFamily="18" charset="-78"/>
              <a:ea typeface="Calibri" panose="020F0502020204030204" pitchFamily="34" charset="0"/>
              <a:cs typeface="Adobe Arabic" panose="02040503050201020203" pitchFamily="18" charset="-78"/>
            </a:endParaRPr>
          </a:p>
          <a:p>
            <a:pPr marL="0" lvl="0" indent="0" algn="just">
              <a:lnSpc>
                <a:spcPct val="150000"/>
              </a:lnSpc>
              <a:spcAft>
                <a:spcPts val="800"/>
              </a:spcAft>
              <a:buNone/>
              <a:tabLst>
                <a:tab pos="2473960" algn="l"/>
              </a:tabLst>
            </a:pPr>
            <a:endParaRPr lang="fa-IR" sz="9600" dirty="0" smtClean="0">
              <a:solidFill>
                <a:srgbClr val="000000"/>
              </a:solidFill>
              <a:latin typeface="Adobe Arabic" panose="02040503050201020203" pitchFamily="18" charset="-78"/>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endParaRPr lang="fa-IR" sz="9600" dirty="0">
              <a:solidFill>
                <a:srgbClr val="000000"/>
              </a:solidFill>
              <a:latin typeface="Adobe Arabic" panose="02040503050201020203" pitchFamily="18" charset="-78"/>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endParaRPr lang="fa-IR" sz="9600" dirty="0" smtClean="0">
              <a:solidFill>
                <a:srgbClr val="000000"/>
              </a:solidFill>
              <a:latin typeface="Adobe Arabic" panose="02040503050201020203" pitchFamily="18" charset="-78"/>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endParaRPr lang="fa-IR" sz="9600" dirty="0">
              <a:solidFill>
                <a:srgbClr val="000000"/>
              </a:solidFill>
              <a:latin typeface="Adobe Arabic" panose="02040503050201020203" pitchFamily="18" charset="-78"/>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endParaRPr lang="fa-IR" sz="9600" dirty="0" smtClean="0">
              <a:solidFill>
                <a:srgbClr val="000000"/>
              </a:solidFill>
              <a:latin typeface="Adobe Arabic" panose="02040503050201020203" pitchFamily="18" charset="-78"/>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endParaRPr lang="fa-IR" sz="9600" dirty="0">
              <a:solidFill>
                <a:srgbClr val="000000"/>
              </a:solidFill>
              <a:latin typeface="Adobe Arabic" panose="02040503050201020203" pitchFamily="18" charset="-78"/>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593055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056" y="1819656"/>
            <a:ext cx="10515600" cy="4275010"/>
          </a:xfrm>
        </p:spPr>
        <p:txBody>
          <a:bodyPr/>
          <a:lstStyle/>
          <a:p>
            <a:pPr marL="0" indent="0" algn="just">
              <a:lnSpc>
                <a:spcPct val="150000"/>
              </a:lnSpc>
              <a:spcAft>
                <a:spcPts val="800"/>
              </a:spcAft>
              <a:buNone/>
              <a:tabLst>
                <a:tab pos="2473960" algn="l"/>
              </a:tabLst>
            </a:pPr>
            <a:r>
              <a:rPr lang="fa-IR" sz="3600" dirty="0" smtClean="0">
                <a:effectLst/>
                <a:latin typeface="Adobe Arabic" panose="02040503050201020203" pitchFamily="18" charset="-78"/>
                <a:ea typeface="Calibri" panose="020F0502020204030204" pitchFamily="34" charset="0"/>
                <a:cs typeface="Adobe Arabic" panose="02040503050201020203" pitchFamily="18" charset="-78"/>
              </a:rPr>
              <a:t>تعریف طراحی آموزشی:</a:t>
            </a:r>
          </a:p>
          <a:p>
            <a:pPr marL="0" indent="0" algn="just">
              <a:lnSpc>
                <a:spcPct val="150000"/>
              </a:lnSpc>
              <a:spcAft>
                <a:spcPts val="800"/>
              </a:spcAft>
              <a:buNone/>
              <a:tabLst>
                <a:tab pos="2473960" algn="l"/>
              </a:tabLst>
            </a:pPr>
            <a:endParaRPr lang="en-US"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sz="2800" dirty="0" smtClean="0">
                <a:effectLst/>
                <a:latin typeface="Adobe Arabic" panose="02040503050201020203" pitchFamily="18" charset="-78"/>
                <a:ea typeface="Calibri" panose="020F0502020204030204" pitchFamily="34" charset="0"/>
                <a:cs typeface="Adobe Arabic" panose="02040503050201020203" pitchFamily="18" charset="-78"/>
              </a:rPr>
              <a:t>کاربرد منظم و نظام مند تحلیل، طراحی، توسعه، اجرا و ارزشیابی در فرایند یاددهی- یادگیری.</a:t>
            </a:r>
            <a:endParaRPr lang="en-US" dirty="0" smtClean="0">
              <a:effectLst/>
              <a:latin typeface="Adobe Arabic" panose="02040503050201020203" pitchFamily="18" charset="-78"/>
              <a:ea typeface="Calibri" panose="020F0502020204030204" pitchFamily="34" charset="0"/>
              <a:cs typeface="Adobe Arabic" panose="02040503050201020203" pitchFamily="18" charset="-78"/>
            </a:endParaRPr>
          </a:p>
          <a:p>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621163983"/>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643" y="593559"/>
            <a:ext cx="11020926" cy="5678904"/>
          </a:xfrm>
        </p:spPr>
        <p:txBody>
          <a:bodyPr>
            <a:normAutofit/>
          </a:bodyPr>
          <a:lstStyle/>
          <a:p>
            <a:pPr marL="0" lvl="0" indent="0" algn="just">
              <a:lnSpc>
                <a:spcPct val="150000"/>
              </a:lnSpc>
              <a:spcAft>
                <a:spcPts val="0"/>
              </a:spcAft>
              <a:buNone/>
              <a:tabLst>
                <a:tab pos="2473960" algn="l"/>
              </a:tabLst>
            </a:pPr>
            <a:r>
              <a:rPr lang="fa-IR" dirty="0" smtClean="0">
                <a:solidFill>
                  <a:srgbClr val="000000"/>
                </a:solidFill>
                <a:latin typeface="Calibri" panose="020F0502020204030204" pitchFamily="34" charset="0"/>
                <a:ea typeface="Calibri" panose="020F0502020204030204" pitchFamily="34" charset="0"/>
                <a:cs typeface="B Nazanin" panose="00000400000000000000" pitchFamily="2" charset="-78"/>
              </a:rPr>
              <a:t>4</a:t>
            </a: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 بله</a:t>
            </a: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سازماندهی مطالب با توجه به پیش بینی های قبلی و نیز طرح ریزی با موفقیت به جلو رفت و نوعی انسجام رفتاری را حاوی بود.</a:t>
            </a:r>
            <a:endParaRPr lang="en-US" sz="1800" dirty="0">
              <a:latin typeface="Adobe Arabic" panose="02040503050201020203" pitchFamily="18" charset="-78"/>
              <a:ea typeface="Calibri" panose="020F0502020204030204" pitchFamily="34" charset="0"/>
              <a:cs typeface="Adobe Arabic" panose="02040503050201020203" pitchFamily="18" charset="-78"/>
            </a:endParaRPr>
          </a:p>
          <a:p>
            <a:pPr marL="0" lvl="0" indent="0" algn="just">
              <a:lnSpc>
                <a:spcPct val="150000"/>
              </a:lnSpc>
              <a:spcAft>
                <a:spcPts val="800"/>
              </a:spcAft>
              <a:buNone/>
              <a:tabLst>
                <a:tab pos="2473960" algn="l"/>
              </a:tabLst>
            </a:pP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5. بله</a:t>
            </a: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راهبرد مورد نظر کاملا مبحث را برای بچه ها ساده ساخته وبا معرفی ملاک های مورد قضاوت سطح آگاهی آنها را بالا برد. ونیز عینی سازی و استفاده از پروزکتور  و روش آزمایشگاهی کاملا مناسب </a:t>
            </a: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بود.</a:t>
            </a:r>
          </a:p>
          <a:p>
            <a:pPr marL="0" lvl="0" indent="0" algn="just">
              <a:lnSpc>
                <a:spcPct val="150000"/>
              </a:lnSpc>
              <a:buNone/>
              <a:tabLst>
                <a:tab pos="2473960" algn="l"/>
              </a:tabLst>
            </a:pP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6. بله</a:t>
            </a: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ملاک های سنجش با توجه به ملاک های هنجار مدار  انجام </a:t>
            </a: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یافته است.</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pPr marL="0" lvl="0" indent="0" algn="just">
              <a:lnSpc>
                <a:spcPct val="150000"/>
              </a:lnSpc>
              <a:spcAft>
                <a:spcPts val="800"/>
              </a:spcAft>
              <a:buNone/>
              <a:tabLst>
                <a:tab pos="2473960" algn="l"/>
              </a:tabLst>
            </a:pP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7. بله</a:t>
            </a: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 محتوا را در قسمت اول نیز آوردیم تا متن کتاب را کامل کند. چرا که بایستی فراگیر حداقل یک یا چند </a:t>
            </a:r>
            <a:r>
              <a:rPr lang="fa-IR" dirty="0" smtClean="0">
                <a:solidFill>
                  <a:srgbClr val="000000"/>
                </a:solidFill>
                <a:latin typeface="Adobe Arabic" panose="02040503050201020203" pitchFamily="18" charset="-78"/>
                <a:ea typeface="Calibri" panose="020F0502020204030204" pitchFamily="34" charset="0"/>
                <a:cs typeface="Adobe Arabic" panose="02040503050201020203" pitchFamily="18" charset="-78"/>
              </a:rPr>
              <a:t>نمونه </a:t>
            </a:r>
            <a:r>
              <a:rPr lang="fa-IR" dirty="0">
                <a:solidFill>
                  <a:srgbClr val="000000"/>
                </a:solidFill>
                <a:latin typeface="Adobe Arabic" panose="02040503050201020203" pitchFamily="18" charset="-78"/>
                <a:ea typeface="Calibri" panose="020F0502020204030204" pitchFamily="34" charset="0"/>
                <a:cs typeface="Adobe Arabic" panose="02040503050201020203" pitchFamily="18" charset="-78"/>
              </a:rPr>
              <a:t>از معیار های تقسیم بندی را بداند تا خود تعمیم و تحلیل انجام دهد.</a:t>
            </a:r>
            <a:endParaRPr lang="en-US" sz="2000" dirty="0">
              <a:latin typeface="Adobe Arabic" panose="02040503050201020203" pitchFamily="18" charset="-78"/>
              <a:ea typeface="Calibri" panose="020F0502020204030204" pitchFamily="34" charset="0"/>
              <a:cs typeface="Adobe Arabic" panose="02040503050201020203" pitchFamily="18" charset="-78"/>
            </a:endParaRPr>
          </a:p>
          <a:p>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66450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823" y="1671943"/>
            <a:ext cx="9601196" cy="1303867"/>
          </a:xfrm>
        </p:spPr>
        <p:txBody>
          <a:bodyPr/>
          <a:lstStyle/>
          <a:p>
            <a:r>
              <a:rPr lang="fa-IR" dirty="0"/>
              <a:t>پ</a:t>
            </a:r>
            <a:r>
              <a:rPr lang="fa-IR" dirty="0" smtClean="0"/>
              <a:t>ایان</a:t>
            </a:r>
            <a:endParaRPr lang="fa-IR" dirty="0"/>
          </a:p>
        </p:txBody>
      </p:sp>
    </p:spTree>
    <p:extLst>
      <p:ext uri="{BB962C8B-B14F-4D97-AF65-F5344CB8AC3E}">
        <p14:creationId xmlns:p14="http://schemas.microsoft.com/office/powerpoint/2010/main" val="2417989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242" y="1799283"/>
            <a:ext cx="10052713" cy="4251910"/>
          </a:xfrm>
        </p:spPr>
        <p:txBody>
          <a:bodyPr/>
          <a:lstStyle/>
          <a:p>
            <a:pPr marL="0" indent="0" algn="just">
              <a:lnSpc>
                <a:spcPct val="150000"/>
              </a:lnSpc>
              <a:spcAft>
                <a:spcPts val="800"/>
              </a:spcAft>
              <a:buNone/>
              <a:tabLst>
                <a:tab pos="2473960" algn="l"/>
              </a:tabLst>
            </a:pPr>
            <a:r>
              <a:rPr lang="fa-IR" sz="3600" dirty="0" smtClean="0">
                <a:effectLst/>
                <a:latin typeface="Adobe Arabic" panose="02040503050201020203" pitchFamily="18" charset="-78"/>
                <a:ea typeface="Calibri" panose="020F0502020204030204" pitchFamily="34" charset="0"/>
                <a:cs typeface="Adobe Arabic" panose="02040503050201020203" pitchFamily="18" charset="-78"/>
              </a:rPr>
              <a:t>هدف طراحی واحد یادگیری:</a:t>
            </a:r>
          </a:p>
          <a:p>
            <a:pPr marL="0" indent="0" algn="just">
              <a:lnSpc>
                <a:spcPct val="150000"/>
              </a:lnSpc>
              <a:spcAft>
                <a:spcPts val="800"/>
              </a:spcAft>
              <a:buNone/>
              <a:tabLst>
                <a:tab pos="2473960" algn="l"/>
              </a:tabLst>
            </a:pPr>
            <a:endParaRPr lang="en-US"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sz="2800" dirty="0" smtClean="0">
                <a:effectLst/>
                <a:latin typeface="Adobe Arabic" panose="02040503050201020203" pitchFamily="18" charset="-78"/>
                <a:ea typeface="Calibri" panose="020F0502020204030204" pitchFamily="34" charset="0"/>
                <a:cs typeface="Adobe Arabic" panose="02040503050201020203" pitchFamily="18" charset="-78"/>
              </a:rPr>
              <a:t>آن است که یادگیرنده بتواند از آنچه یادمیگیرد معنای تازه بسازد و با استقلال و اثربخشی روزافزون آن را در موقعیت های واقعی به کارگیرد.</a:t>
            </a:r>
            <a:endParaRPr lang="en-US" dirty="0" smtClean="0">
              <a:effectLst/>
              <a:latin typeface="Adobe Arabic" panose="02040503050201020203" pitchFamily="18" charset="-78"/>
              <a:ea typeface="Calibri" panose="020F0502020204030204" pitchFamily="34" charset="0"/>
              <a:cs typeface="Adobe Arabic" panose="02040503050201020203" pitchFamily="18" charset="-78"/>
            </a:endParaRPr>
          </a:p>
          <a:p>
            <a:endParaRPr lang="fa-IR" dirty="0"/>
          </a:p>
        </p:txBody>
      </p:sp>
    </p:spTree>
    <p:extLst>
      <p:ext uri="{BB962C8B-B14F-4D97-AF65-F5344CB8AC3E}">
        <p14:creationId xmlns:p14="http://schemas.microsoft.com/office/powerpoint/2010/main" val="7375099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605" y="796892"/>
            <a:ext cx="10515600" cy="5576462"/>
          </a:xfrm>
        </p:spPr>
        <p:txBody>
          <a:bodyPr>
            <a:normAutofit/>
          </a:bodyPr>
          <a:lstStyle/>
          <a:p>
            <a:pPr algn="just">
              <a:lnSpc>
                <a:spcPct val="150000"/>
              </a:lnSpc>
              <a:spcAft>
                <a:spcPts val="800"/>
              </a:spcAft>
              <a:tabLst>
                <a:tab pos="2473960" algn="l"/>
              </a:tabLst>
            </a:pPr>
            <a:r>
              <a:rPr lang="fa-IR" sz="3200" dirty="0" smtClean="0">
                <a:effectLst/>
                <a:latin typeface="Adobe Arabic" panose="02040503050201020203" pitchFamily="18" charset="-78"/>
                <a:ea typeface="Calibri" panose="020F0502020204030204" pitchFamily="34" charset="0"/>
                <a:cs typeface="Adobe Arabic" panose="02040503050201020203" pitchFamily="18" charset="-78"/>
              </a:rPr>
              <a:t>مراحل هشت گانه طراحی واحد یادگیری تغییرات مواد</a:t>
            </a:r>
            <a:endParaRPr lang="en-US" sz="2000"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342900" lvl="0" indent="-342900" algn="just">
              <a:lnSpc>
                <a:spcPct val="150000"/>
              </a:lnSpc>
              <a:spcAft>
                <a:spcPts val="800"/>
              </a:spcAft>
              <a:buFont typeface="+mj-lt"/>
              <a:buAutoNum type="arabicPeriod"/>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بررسی و تشخیص نیازها</a:t>
            </a:r>
            <a:endParaRPr lang="en-US" sz="2000" dirty="0" smtClean="0">
              <a:effectLst/>
              <a:latin typeface="Adobe Arabic" panose="02040503050201020203" pitchFamily="18" charset="-78"/>
              <a:ea typeface="Calibri" panose="020F0502020204030204" pitchFamily="34" charset="0"/>
              <a:cs typeface="Adobe Arabic" panose="02040503050201020203" pitchFamily="18" charset="-78"/>
            </a:endParaRPr>
          </a:p>
          <a:p>
            <a:pPr marL="0" indent="0" algn="just">
              <a:lnSpc>
                <a:spcPct val="150000"/>
              </a:lnSpc>
              <a:spcAft>
                <a:spcPts val="800"/>
              </a:spcAft>
              <a:buNone/>
              <a:tabLst>
                <a:tab pos="2473960" algn="l"/>
              </a:tabLst>
            </a:pPr>
            <a:r>
              <a:rPr lang="fa-IR" dirty="0" smtClean="0">
                <a:effectLst/>
                <a:latin typeface="Adobe Arabic" panose="02040503050201020203" pitchFamily="18" charset="-78"/>
                <a:ea typeface="Calibri" panose="020F0502020204030204" pitchFamily="34" charset="0"/>
                <a:cs typeface="Adobe Arabic" panose="02040503050201020203" pitchFamily="18" charset="-78"/>
              </a:rPr>
              <a:t>گروه ابتدا از طریق روش نیاز سنجی و تحلیل خطا برای تشخیص نیازمندی های بچه ها استفاده کرد. بدین منظور که ابتدا فهرستی از سوالات در مورد تغییرات مواد و نیز تشخیص ویژگی های انها مطرح کرده واز طریق کیفیت وسطح پاسخگویی ونیز بررسی آن بر طبق ملاک های موجود( هنجار محور) به وجود مشکلات یادگیری در حیطه شناختی در موضوع تغییرات در بچه های پنجم ابتدایی پی برده شد واز آنجا که بین وضع موجود و مطلوب تفاوت معناداری مشاهده می شد،بنابراین این موضوع به عنوان واحد طرح در نظر گرفته شده و به عنوان نیاز تشخیص داده شد.</a:t>
            </a:r>
            <a:endParaRPr lang="en-US" sz="2000" dirty="0" smtClean="0">
              <a:effectLst/>
              <a:latin typeface="Adobe Arabic" panose="02040503050201020203" pitchFamily="18" charset="-78"/>
              <a:ea typeface="Calibri" panose="020F0502020204030204" pitchFamily="34" charset="0"/>
              <a:cs typeface="Adobe Arabic" panose="02040503050201020203" pitchFamily="18" charset="-78"/>
            </a:endParaRPr>
          </a:p>
          <a:p>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71514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50000"/>
              </a:lnSpc>
              <a:spcBef>
                <a:spcPts val="1000"/>
              </a:spcBef>
              <a:spcAft>
                <a:spcPts val="800"/>
              </a:spcAft>
              <a:tabLst>
                <a:tab pos="2473960" algn="l"/>
              </a:tabLst>
            </a:pPr>
            <a:r>
              <a:rPr lang="fa-IR" sz="2800" b="1" dirty="0">
                <a:solidFill>
                  <a:prstClr val="black"/>
                </a:solidFill>
                <a:latin typeface="Calibri" panose="020F0502020204030204" pitchFamily="34" charset="0"/>
                <a:ea typeface="Calibri" panose="020F0502020204030204" pitchFamily="34" charset="0"/>
                <a:cs typeface="B Nazanin" panose="00000400000000000000" pitchFamily="2" charset="-78"/>
              </a:rPr>
              <a:t>2.انتخاب ایده کلیدی</a:t>
            </a:r>
            <a: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t/>
            </a:r>
            <a:br>
              <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rPr>
            </a:br>
            <a:endParaRPr lang="fa-IR" dirty="0"/>
          </a:p>
        </p:txBody>
      </p:sp>
      <p:sp>
        <p:nvSpPr>
          <p:cNvPr id="3" name="Content Placeholder 2"/>
          <p:cNvSpPr>
            <a:spLocks noGrp="1"/>
          </p:cNvSpPr>
          <p:nvPr>
            <p:ph idx="1"/>
          </p:nvPr>
        </p:nvSpPr>
        <p:spPr/>
        <p:txBody>
          <a:bodyPr/>
          <a:lstStyle/>
          <a:p>
            <a:pPr marL="0" indent="0">
              <a:buNone/>
            </a:pPr>
            <a:endParaRPr lang="fa-IR" dirty="0"/>
          </a:p>
        </p:txBody>
      </p:sp>
      <p:pic>
        <p:nvPicPr>
          <p:cNvPr id="4" name="Picture 2" descr="C:\Users\seven\Desktop\طراحی واحد یادگیری\klid-movafaghiat-haftegy.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074" y="2556932"/>
            <a:ext cx="5112568" cy="3318936"/>
          </a:xfrm>
          <a:prstGeom prst="rect">
            <a:avLst/>
          </a:prstGeom>
          <a:ln>
            <a:noFill/>
          </a:ln>
          <a:effectLst>
            <a:glow rad="228600">
              <a:srgbClr val="2DA2BF">
                <a:satMod val="175000"/>
                <a:alpha val="40000"/>
              </a:srgb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44010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552" y="1983292"/>
            <a:ext cx="10515600" cy="4198038"/>
          </a:xfrm>
        </p:spPr>
        <p:txBody>
          <a:bodyPr>
            <a:normAutofit/>
          </a:bodyPr>
          <a:lstStyle/>
          <a:p>
            <a:pPr marL="0" indent="0" algn="just">
              <a:lnSpc>
                <a:spcPct val="150000"/>
              </a:lnSpc>
              <a:spcAft>
                <a:spcPts val="800"/>
              </a:spcAft>
              <a:buNone/>
              <a:tabLst>
                <a:tab pos="2473960" algn="l"/>
              </a:tabLst>
            </a:pPr>
            <a:r>
              <a:rPr lang="fa-IR" sz="2600" dirty="0" smtClean="0">
                <a:effectLst/>
                <a:latin typeface="Adobe Arabic" panose="02040503050201020203" pitchFamily="18" charset="-78"/>
                <a:ea typeface="Calibri" panose="020F0502020204030204" pitchFamily="34" charset="0"/>
                <a:cs typeface="Adobe Arabic" panose="02040503050201020203" pitchFamily="18" charset="-78"/>
              </a:rPr>
              <a:t>ایده کلیدی ، عبارتی است که امکان سازماندهی مفاهیم، اصول، تعمیم ها و حقایق را در درون یک موضوع یادگیری فراهم می کند وقابلیت آن را دارد  تا در طول زمان به صورت عرضی یا طولی در برنامه درسی و زندگی خارج از مدرسه و سایر موقعیت های جدید به کار گرفته شود. ایده کلیدی واحد طرح حاضر نیز با عنوان  " تغییرات مواد" انتخاب شد. تغییرات مواد مفهوم کلی است که دیگر مفاهیم حول آن جمع می شوند ونیز از ورود مطالب غیر ضروری جلوگیری می کند.</a:t>
            </a:r>
            <a:endParaRPr lang="en-US" sz="2200" dirty="0" smtClean="0">
              <a:effectLst/>
              <a:latin typeface="Adobe Arabic" panose="02040503050201020203" pitchFamily="18" charset="-78"/>
              <a:ea typeface="Calibri" panose="020F0502020204030204" pitchFamily="34" charset="0"/>
              <a:cs typeface="Adobe Arabic" panose="02040503050201020203" pitchFamily="18" charset="-78"/>
            </a:endParaRPr>
          </a:p>
          <a:p>
            <a:endParaRPr lang="fa-IR" dirty="0"/>
          </a:p>
        </p:txBody>
      </p:sp>
    </p:spTree>
    <p:extLst>
      <p:ext uri="{BB962C8B-B14F-4D97-AF65-F5344CB8AC3E}">
        <p14:creationId xmlns:p14="http://schemas.microsoft.com/office/powerpoint/2010/main" val="117158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50000"/>
              </a:lnSpc>
              <a:spcBef>
                <a:spcPts val="1000"/>
              </a:spcBef>
              <a:spcAft>
                <a:spcPts val="800"/>
              </a:spcAft>
              <a:tabLst>
                <a:tab pos="2473960" algn="l"/>
              </a:tabLst>
            </a:pPr>
            <a:r>
              <a:rPr lang="fa-IR" sz="2800" dirty="0">
                <a:solidFill>
                  <a:prstClr val="black"/>
                </a:solidFill>
                <a:latin typeface="Calibri" panose="020F0502020204030204" pitchFamily="34" charset="0"/>
                <a:ea typeface="Calibri" panose="020F0502020204030204" pitchFamily="34" charset="0"/>
                <a:cs typeface="B Nazanin" panose="00000400000000000000" pitchFamily="2" charset="-78"/>
              </a:rPr>
              <a:t>3</a:t>
            </a:r>
            <a:r>
              <a:rPr lang="fa-IR" sz="31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)تعیین اهداف و شایستگی های مورد انتظار</a:t>
            </a:r>
            <a:r>
              <a:rPr lang="en-US" sz="22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
            </a:r>
            <a:br>
              <a:rPr lang="en-US" sz="2200" dirty="0">
                <a:solidFill>
                  <a:prstClr val="black"/>
                </a:solidFill>
                <a:latin typeface="Adobe Arabic" panose="02040503050201020203" pitchFamily="18" charset="-78"/>
                <a:ea typeface="Calibri" panose="020F0502020204030204" pitchFamily="34" charset="0"/>
                <a:cs typeface="Adobe Arabic" panose="02040503050201020203" pitchFamily="18" charset="-78"/>
              </a:rPr>
            </a:br>
            <a:endParaRPr lang="fa-IR" sz="4900" dirty="0">
              <a:latin typeface="Adobe Arabic" panose="02040503050201020203" pitchFamily="18" charset="-78"/>
              <a:cs typeface="Adobe Arabic" panose="02040503050201020203" pitchFamily="18"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7594" y="2429301"/>
            <a:ext cx="4976812" cy="3446037"/>
          </a:xfrm>
          <a:prstGeom prst="rect">
            <a:avLst/>
          </a:prstGeom>
        </p:spPr>
      </p:pic>
    </p:spTree>
    <p:extLst>
      <p:ext uri="{BB962C8B-B14F-4D97-AF65-F5344CB8AC3E}">
        <p14:creationId xmlns:p14="http://schemas.microsoft.com/office/powerpoint/2010/main" val="338310084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96" y="2021305"/>
            <a:ext cx="10931857" cy="4836694"/>
          </a:xfrm>
        </p:spPr>
        <p:txBody>
          <a:bodyPr/>
          <a:lstStyle/>
          <a:p>
            <a:pPr marL="0" lvl="0" indent="0" algn="just">
              <a:lnSpc>
                <a:spcPct val="150000"/>
              </a:lnSpc>
              <a:spcAft>
                <a:spcPts val="800"/>
              </a:spcAft>
              <a:buNone/>
              <a:tabLst>
                <a:tab pos="2473960" algn="l"/>
              </a:tabLst>
            </a:pPr>
            <a:r>
              <a:rPr lang="fa-IR" dirty="0" smtClean="0">
                <a:solidFill>
                  <a:prstClr val="black"/>
                </a:solidFill>
                <a:latin typeface="Adobe Arabic" panose="02040503050201020203" pitchFamily="18" charset="-78"/>
                <a:ea typeface="Calibri" panose="020F0502020204030204" pitchFamily="34" charset="0"/>
                <a:cs typeface="Adobe Arabic" panose="02040503050201020203" pitchFamily="18" charset="-78"/>
              </a:rPr>
              <a:t>هدف </a:t>
            </a:r>
            <a:r>
              <a:rPr lang="fa-IR" dirty="0">
                <a:solidFill>
                  <a:prstClr val="black"/>
                </a:solidFill>
                <a:latin typeface="Adobe Arabic" panose="02040503050201020203" pitchFamily="18" charset="-78"/>
                <a:ea typeface="Calibri" panose="020F0502020204030204" pitchFamily="34" charset="0"/>
                <a:cs typeface="Adobe Arabic" panose="02040503050201020203" pitchFamily="18" charset="-78"/>
              </a:rPr>
              <a:t>طراحی واحد یادگیری آن هست که یادگیرنده بتواند، از آنچه یاد می گیرد ، معنای تازه ای بسازد و با استقلال و اثربخشی روزافزون، آن را در موقعیت جدید به کار گیرد. منظور از شایستگی های مورد انتظار همان اهداف جزئی و انتظارات ما هستند که بایستی در پایان واحد یادگیری فراگیران به آن دست یابند. هدف کلی واحد حاضر، تغییرات مواد بوده واین واحد به دنبال شایستگی هایی  در 3 حیطه  می باشد به خصوص در حیطه شناختی که نیاز اساسی واحد را نشان می دهد:</a:t>
            </a:r>
            <a:endParaRPr lang="en-US" sz="2000" dirty="0">
              <a:solidFill>
                <a:prstClr val="black"/>
              </a:solidFill>
              <a:latin typeface="Adobe Arabic" panose="02040503050201020203" pitchFamily="18" charset="-78"/>
              <a:ea typeface="Calibri" panose="020F0502020204030204" pitchFamily="34" charset="0"/>
              <a:cs typeface="Adobe Arabic" panose="02040503050201020203" pitchFamily="18" charset="-78"/>
            </a:endParaRPr>
          </a:p>
          <a:p>
            <a:endParaRPr lang="fa-IR" dirty="0"/>
          </a:p>
        </p:txBody>
      </p:sp>
    </p:spTree>
    <p:extLst>
      <p:ext uri="{BB962C8B-B14F-4D97-AF65-F5344CB8AC3E}">
        <p14:creationId xmlns:p14="http://schemas.microsoft.com/office/powerpoint/2010/main" val="1694225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419</TotalTime>
  <Words>2117</Words>
  <Application>Microsoft Office PowerPoint</Application>
  <PresentationFormat>Widescreen</PresentationFormat>
  <Paragraphs>169</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Adobe Arabic</vt:lpstr>
      <vt:lpstr>Arial</vt:lpstr>
      <vt:lpstr>B Nazanin</vt:lpstr>
      <vt:lpstr>Calibri</vt:lpstr>
      <vt:lpstr>Garamond</vt:lpstr>
      <vt:lpstr>Times New Roman</vt:lpstr>
      <vt:lpstr>Wingdings</vt:lpstr>
      <vt:lpstr>Organic</vt:lpstr>
      <vt:lpstr>بسم الله الرحمن الرحیم</vt:lpstr>
      <vt:lpstr>           تعریف واحد یادگیری:    عبارت است از چند رویداد یادگیری مرتبط به هم و معنی دار که با ارائه آن دانش آموز می تواند به شایستگی مهم دست می یابد.  </vt:lpstr>
      <vt:lpstr>PowerPoint Presentation</vt:lpstr>
      <vt:lpstr>PowerPoint Presentation</vt:lpstr>
      <vt:lpstr>PowerPoint Presentation</vt:lpstr>
      <vt:lpstr>2.انتخاب ایده کلیدی </vt:lpstr>
      <vt:lpstr>PowerPoint Presentation</vt:lpstr>
      <vt:lpstr>3)تعیین اهداف و شایستگی های مورد انتظار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6.تعیین ملاک های سنجش و سطوح عملکرد دانش آموزان</vt:lpstr>
      <vt:lpstr>PowerPoint Presentation</vt:lpstr>
      <vt:lpstr>PowerPoint Presentation</vt:lpstr>
      <vt:lpstr>7. تعيين تكاليف و آموزش جبراني مكمل و فوق برنامه  </vt:lpstr>
      <vt:lpstr>PowerPoint Presentation</vt:lpstr>
      <vt:lpstr>PowerPoint Presentation</vt:lpstr>
      <vt:lpstr>PowerPoint Presentation</vt:lpstr>
      <vt:lpstr>PowerPoint Presentation</vt:lpstr>
      <vt:lpstr>PowerPoint Presentation</vt:lpstr>
      <vt:lpstr>پایان</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تعریف واحد یادگیری                    : عبارت است از چند رویداد یادگیری مرتبط به هم و معنی دار که با ارائه آن دانش آموز می تواند به شایستگی مهمی دست یابد.</dc:title>
  <dc:creator>SALAR PC</dc:creator>
  <cp:lastModifiedBy>pc</cp:lastModifiedBy>
  <cp:revision>92</cp:revision>
  <dcterms:created xsi:type="dcterms:W3CDTF">2017-05-26T07:50:46Z</dcterms:created>
  <dcterms:modified xsi:type="dcterms:W3CDTF">2020-04-14T09:22:47Z</dcterms:modified>
</cp:coreProperties>
</file>