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3" r:id="rId2"/>
    <p:sldId id="286" r:id="rId3"/>
    <p:sldId id="274"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9" autoAdjust="0"/>
  </p:normalViewPr>
  <p:slideViewPr>
    <p:cSldViewPr>
      <p:cViewPr varScale="1">
        <p:scale>
          <a:sx n="62" d="100"/>
          <a:sy n="62" d="100"/>
        </p:scale>
        <p:origin x="-15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BE64C-CE4B-4980-B369-9ACBDA2CE7C3}" type="datetimeFigureOut">
              <a:rPr lang="en-US" smtClean="0"/>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9B9D7-859A-446A-BE7B-93D2DE5E905B}" type="slidenum">
              <a:rPr lang="en-US" smtClean="0"/>
              <a:t>‹#›</a:t>
            </a:fld>
            <a:endParaRPr lang="en-US"/>
          </a:p>
        </p:txBody>
      </p:sp>
    </p:spTree>
    <p:extLst>
      <p:ext uri="{BB962C8B-B14F-4D97-AF65-F5344CB8AC3E}">
        <p14:creationId xmlns:p14="http://schemas.microsoft.com/office/powerpoint/2010/main" val="294042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cs typeface="B Koodak" pitchFamily="2" charset="-78"/>
              </a:rPr>
              <a:t>پاورپوینت درس کاربرد هنر در آموزش برای کلاس های 21-22-23 گروه آموزش ابتدایی </a:t>
            </a:r>
          </a:p>
          <a:p>
            <a:r>
              <a:rPr lang="fa-IR" dirty="0" smtClean="0">
                <a:cs typeface="B Koodak" pitchFamily="2" charset="-78"/>
              </a:rPr>
              <a:t>استاد : سیدهادی</a:t>
            </a:r>
            <a:r>
              <a:rPr lang="fa-IR" baseline="0" dirty="0" smtClean="0">
                <a:cs typeface="B Koodak" pitchFamily="2" charset="-78"/>
              </a:rPr>
              <a:t> هاشمی </a:t>
            </a:r>
            <a:endParaRPr lang="fa-IR" dirty="0" smtClean="0">
              <a:cs typeface="B Koodak" pitchFamily="2" charset="-78"/>
            </a:endParaRPr>
          </a:p>
          <a:p>
            <a:endParaRPr lang="en-US" dirty="0">
              <a:cs typeface="B Koodak" pitchFamily="2" charset="-78"/>
            </a:endParaRPr>
          </a:p>
        </p:txBody>
      </p:sp>
      <p:sp>
        <p:nvSpPr>
          <p:cNvPr id="4" name="Slide Number Placeholder 3"/>
          <p:cNvSpPr>
            <a:spLocks noGrp="1"/>
          </p:cNvSpPr>
          <p:nvPr>
            <p:ph type="sldNum" sz="quarter" idx="10"/>
          </p:nvPr>
        </p:nvSpPr>
        <p:spPr/>
        <p:txBody>
          <a:bodyPr/>
          <a:lstStyle/>
          <a:p>
            <a:fld id="{98C9B9D7-859A-446A-BE7B-93D2DE5E905B}" type="slidenum">
              <a:rPr lang="en-US" smtClean="0"/>
              <a:t>2</a:t>
            </a:fld>
            <a:endParaRPr lang="en-US"/>
          </a:p>
        </p:txBody>
      </p:sp>
    </p:spTree>
    <p:extLst>
      <p:ext uri="{BB962C8B-B14F-4D97-AF65-F5344CB8AC3E}">
        <p14:creationId xmlns:p14="http://schemas.microsoft.com/office/powerpoint/2010/main" val="54598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15000"/>
              </a:lnSpc>
              <a:spcBef>
                <a:spcPts val="0"/>
              </a:spcBef>
              <a:spcAft>
                <a:spcPts val="1000"/>
              </a:spcAft>
            </a:pPr>
            <a:r>
              <a:rPr lang="ar-SA" sz="1200" b="1" u="sng" dirty="0" smtClean="0">
                <a:effectLst/>
                <a:latin typeface="+mn-lt"/>
                <a:ea typeface="Calibri"/>
                <a:cs typeface="B Koodak"/>
              </a:rPr>
              <a:t>تربيت هنري</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دیدگاه کلی در برنامه درسی هنر در دوره ابتدایی</a:t>
            </a:r>
            <a:r>
              <a:rPr lang="ar-SA" sz="1200" dirty="0" smtClean="0">
                <a:effectLst/>
                <a:latin typeface="+mn-lt"/>
                <a:ea typeface="Calibri"/>
                <a:cs typeface="Times New Roman"/>
              </a:rPr>
              <a:t> </a:t>
            </a:r>
            <a:r>
              <a:rPr lang="ar-SA" sz="1200" u="sng" dirty="0" smtClean="0">
                <a:effectLst/>
                <a:latin typeface="+mn-lt"/>
                <a:ea typeface="Calibri"/>
                <a:cs typeface="B Koodak"/>
              </a:rPr>
              <a:t>تربیت هنری</a:t>
            </a:r>
            <a:r>
              <a:rPr lang="ar-SA" sz="1200" u="sng" dirty="0" smtClean="0">
                <a:effectLst/>
                <a:latin typeface="+mn-lt"/>
                <a:ea typeface="Calibri"/>
                <a:cs typeface="Times New Roman"/>
              </a:rPr>
              <a:t> </a:t>
            </a:r>
            <a:r>
              <a:rPr lang="ar-SA" sz="1200" dirty="0" smtClean="0">
                <a:effectLst/>
                <a:latin typeface="+mn-lt"/>
                <a:ea typeface="Calibri"/>
                <a:cs typeface="B Koodak"/>
              </a:rPr>
              <a:t>است . تربیت هنری از دیدگاه</a:t>
            </a:r>
            <a:r>
              <a:rPr lang="ar-SA" sz="1200" dirty="0" smtClean="0">
                <a:effectLst/>
                <a:latin typeface="+mn-lt"/>
                <a:ea typeface="Calibri"/>
                <a:cs typeface="Times New Roman"/>
              </a:rPr>
              <a:t> </a:t>
            </a:r>
            <a:r>
              <a:rPr lang="ar-SA" sz="1200" u="sng" dirty="0" smtClean="0">
                <a:effectLst/>
                <a:latin typeface="+mn-lt"/>
                <a:ea typeface="Calibri"/>
                <a:cs typeface="B Koodak"/>
              </a:rPr>
              <a:t>جروم هاپس</a:t>
            </a:r>
            <a:r>
              <a:rPr lang="ar-SA" sz="1200" dirty="0" smtClean="0">
                <a:effectLst/>
                <a:latin typeface="+mn-lt"/>
                <a:ea typeface="Calibri"/>
                <a:cs typeface="Times New Roman"/>
              </a:rPr>
              <a:t> </a:t>
            </a:r>
            <a:r>
              <a:rPr lang="ar-SA" sz="1200" dirty="0" smtClean="0">
                <a:effectLst/>
                <a:latin typeface="+mn-lt"/>
                <a:ea typeface="Calibri"/>
                <a:cs typeface="B Koodak"/>
              </a:rPr>
              <a:t>من شامل موارد ذیل می گردد :</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1-</a:t>
            </a:r>
            <a:r>
              <a:rPr lang="ar-SA" sz="1200" dirty="0" smtClean="0">
                <a:effectLst/>
                <a:latin typeface="+mn-lt"/>
                <a:ea typeface="Calibri"/>
                <a:cs typeface="Times New Roman"/>
              </a:rPr>
              <a:t>  </a:t>
            </a:r>
            <a:r>
              <a:rPr lang="ar-SA" sz="1200" dirty="0" smtClean="0">
                <a:effectLst/>
                <a:latin typeface="+mn-lt"/>
                <a:ea typeface="Calibri"/>
                <a:cs typeface="B Koodak"/>
              </a:rPr>
              <a:t> آموزش حواس</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2-</a:t>
            </a:r>
            <a:r>
              <a:rPr lang="ar-SA" sz="1200" dirty="0" smtClean="0">
                <a:effectLst/>
                <a:latin typeface="+mn-lt"/>
                <a:ea typeface="Calibri"/>
                <a:cs typeface="Times New Roman"/>
              </a:rPr>
              <a:t> </a:t>
            </a:r>
            <a:r>
              <a:rPr lang="ar-SA" sz="1200" dirty="0" smtClean="0">
                <a:effectLst/>
                <a:latin typeface="+mn-lt"/>
                <a:ea typeface="Calibri"/>
                <a:cs typeface="B Koodak"/>
              </a:rPr>
              <a:t> رشد تجارب دیداری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3- آفرینش و فهم شکل های نمادین دیداری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4- رشد تصورات دیداری در نقاشی ، مجسمه سازی و هنرهایی تزئینی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5-</a:t>
            </a:r>
            <a:r>
              <a:rPr lang="ar-SA" sz="1200" dirty="0" smtClean="0">
                <a:effectLst/>
                <a:latin typeface="+mn-lt"/>
                <a:ea typeface="Calibri"/>
                <a:cs typeface="Times New Roman"/>
              </a:rPr>
              <a:t> </a:t>
            </a:r>
            <a:r>
              <a:rPr lang="ar-SA" sz="1200" dirty="0" smtClean="0">
                <a:effectLst/>
                <a:latin typeface="+mn-lt"/>
                <a:ea typeface="Calibri"/>
                <a:cs typeface="B Koodak"/>
              </a:rPr>
              <a:t> آموزش چگونگی کاربرد تجارب دیداری و نقد و بررسی آنها</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Times New Roman"/>
              </a:rPr>
              <a:t>     </a:t>
            </a:r>
            <a:r>
              <a:rPr lang="ar-SA" sz="1200" dirty="0" smtClean="0">
                <a:effectLst/>
                <a:latin typeface="+mn-lt"/>
                <a:ea typeface="Calibri"/>
                <a:cs typeface="B Koodak"/>
              </a:rPr>
              <a:t> یکی از ویژگی های تربیت هنری ، توجه به تفاوت های فردی و میزان رشد هر یک از دانش آموزان است .</a:t>
            </a:r>
            <a:endParaRPr lang="en-US" sz="1200" dirty="0" smtClean="0">
              <a:effectLst/>
              <a:latin typeface="+mn-lt"/>
              <a:ea typeface="Calibri"/>
              <a:cs typeface="Arial"/>
            </a:endParaRPr>
          </a:p>
          <a:p>
            <a:endParaRPr lang="en-US" dirty="0"/>
          </a:p>
        </p:txBody>
      </p:sp>
      <p:sp>
        <p:nvSpPr>
          <p:cNvPr id="4" name="Slide Number Placeholder 3"/>
          <p:cNvSpPr>
            <a:spLocks noGrp="1"/>
          </p:cNvSpPr>
          <p:nvPr>
            <p:ph type="sldNum" sz="quarter" idx="10"/>
          </p:nvPr>
        </p:nvSpPr>
        <p:spPr/>
        <p:txBody>
          <a:bodyPr/>
          <a:lstStyle/>
          <a:p>
            <a:fld id="{98C9B9D7-859A-446A-BE7B-93D2DE5E905B}" type="slidenum">
              <a:rPr lang="en-US" smtClean="0"/>
              <a:t>19</a:t>
            </a:fld>
            <a:endParaRPr lang="en-US"/>
          </a:p>
        </p:txBody>
      </p:sp>
    </p:spTree>
    <p:extLst>
      <p:ext uri="{BB962C8B-B14F-4D97-AF65-F5344CB8AC3E}">
        <p14:creationId xmlns:p14="http://schemas.microsoft.com/office/powerpoint/2010/main" val="110742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15000"/>
              </a:lnSpc>
              <a:spcBef>
                <a:spcPts val="0"/>
              </a:spcBef>
              <a:spcAft>
                <a:spcPts val="1000"/>
              </a:spcAft>
            </a:pPr>
            <a:r>
              <a:rPr lang="ar-SA" sz="1200" u="sng" dirty="0" smtClean="0">
                <a:effectLst/>
                <a:latin typeface="+mn-lt"/>
                <a:ea typeface="Calibri"/>
                <a:cs typeface="B Koodak"/>
              </a:rPr>
              <a:t>ابعاد تربیت هنری در آموزش و پرورش عبارت است از :</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1)</a:t>
            </a:r>
            <a:r>
              <a:rPr lang="ar-SA" sz="1200" dirty="0" smtClean="0">
                <a:effectLst/>
                <a:latin typeface="+mn-lt"/>
                <a:ea typeface="Calibri"/>
                <a:cs typeface="Times New Roman"/>
              </a:rPr>
              <a:t>     </a:t>
            </a:r>
            <a:r>
              <a:rPr lang="ar-SA" sz="1200" dirty="0" smtClean="0">
                <a:effectLst/>
                <a:latin typeface="+mn-lt"/>
                <a:ea typeface="Calibri"/>
                <a:cs typeface="B Koodak"/>
              </a:rPr>
              <a:t> رشد خلاقیت دانش آموزان</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2)</a:t>
            </a:r>
            <a:r>
              <a:rPr lang="ar-SA" sz="1200" dirty="0" smtClean="0">
                <a:effectLst/>
                <a:latin typeface="+mn-lt"/>
                <a:ea typeface="Calibri"/>
                <a:cs typeface="Times New Roman"/>
              </a:rPr>
              <a:t>    </a:t>
            </a:r>
            <a:r>
              <a:rPr lang="ar-SA" sz="1200" dirty="0" smtClean="0">
                <a:effectLst/>
                <a:latin typeface="+mn-lt"/>
                <a:ea typeface="Calibri"/>
                <a:cs typeface="B Koodak"/>
              </a:rPr>
              <a:t> درک دقیق و عمیق حسی نسبت به پدیده های هنری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3)</a:t>
            </a:r>
            <a:r>
              <a:rPr lang="ar-SA" sz="1200" dirty="0" smtClean="0">
                <a:effectLst/>
                <a:latin typeface="+mn-lt"/>
                <a:ea typeface="Calibri"/>
                <a:cs typeface="Times New Roman"/>
              </a:rPr>
              <a:t>   </a:t>
            </a:r>
            <a:r>
              <a:rPr lang="ar-SA" sz="1200" dirty="0" smtClean="0">
                <a:effectLst/>
                <a:latin typeface="+mn-lt"/>
                <a:ea typeface="Calibri"/>
                <a:cs typeface="B Koodak"/>
              </a:rPr>
              <a:t> پرورش حواس و بکارگیری آنها</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4)</a:t>
            </a:r>
            <a:r>
              <a:rPr lang="ar-SA" sz="1200" dirty="0" smtClean="0">
                <a:effectLst/>
                <a:latin typeface="+mn-lt"/>
                <a:ea typeface="Calibri"/>
                <a:cs typeface="Times New Roman"/>
              </a:rPr>
              <a:t>   </a:t>
            </a:r>
            <a:r>
              <a:rPr lang="ar-SA" sz="1200" dirty="0" smtClean="0">
                <a:effectLst/>
                <a:latin typeface="+mn-lt"/>
                <a:ea typeface="Calibri"/>
                <a:cs typeface="B Koodak"/>
              </a:rPr>
              <a:t> افزایش تجربه های دیداری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5)</a:t>
            </a:r>
            <a:r>
              <a:rPr lang="ar-SA" sz="1200" dirty="0" smtClean="0">
                <a:effectLst/>
                <a:latin typeface="+mn-lt"/>
                <a:ea typeface="Calibri"/>
                <a:cs typeface="Times New Roman"/>
              </a:rPr>
              <a:t>    </a:t>
            </a:r>
            <a:r>
              <a:rPr lang="ar-SA" sz="1200" dirty="0" smtClean="0">
                <a:effectLst/>
                <a:latin typeface="+mn-lt"/>
                <a:ea typeface="Calibri"/>
                <a:cs typeface="B Koodak"/>
              </a:rPr>
              <a:t> خلق آثار هنری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6)</a:t>
            </a:r>
            <a:r>
              <a:rPr lang="ar-SA" sz="1200" dirty="0" smtClean="0">
                <a:effectLst/>
                <a:latin typeface="+mn-lt"/>
                <a:ea typeface="Calibri"/>
                <a:cs typeface="Times New Roman"/>
              </a:rPr>
              <a:t>   </a:t>
            </a:r>
            <a:r>
              <a:rPr lang="ar-SA" sz="1200" dirty="0" smtClean="0">
                <a:effectLst/>
                <a:latin typeface="+mn-lt"/>
                <a:ea typeface="Calibri"/>
                <a:cs typeface="B Koodak"/>
              </a:rPr>
              <a:t> شناخت اشکال نمادین دیداری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7)</a:t>
            </a:r>
            <a:r>
              <a:rPr lang="ar-SA" sz="1200" dirty="0" smtClean="0">
                <a:effectLst/>
                <a:latin typeface="+mn-lt"/>
                <a:ea typeface="Calibri"/>
                <a:cs typeface="Times New Roman"/>
              </a:rPr>
              <a:t>   </a:t>
            </a:r>
            <a:r>
              <a:rPr lang="ar-SA" sz="1200" dirty="0" smtClean="0">
                <a:effectLst/>
                <a:latin typeface="+mn-lt"/>
                <a:ea typeface="Calibri"/>
                <a:cs typeface="B Koodak"/>
              </a:rPr>
              <a:t> توانایی ابراز هنرمندانه</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8)</a:t>
            </a:r>
            <a:r>
              <a:rPr lang="ar-SA" sz="1200" dirty="0" smtClean="0">
                <a:effectLst/>
                <a:latin typeface="+mn-lt"/>
                <a:ea typeface="Calibri"/>
                <a:cs typeface="Times New Roman"/>
              </a:rPr>
              <a:t>   </a:t>
            </a:r>
            <a:r>
              <a:rPr lang="ar-SA" sz="1200" dirty="0" smtClean="0">
                <a:effectLst/>
                <a:latin typeface="+mn-lt"/>
                <a:ea typeface="Calibri"/>
                <a:cs typeface="B Koodak"/>
              </a:rPr>
              <a:t> شناخت و فهم تاریخی </a:t>
            </a:r>
            <a:r>
              <a:rPr lang="ar-SA" sz="1200" dirty="0" smtClean="0">
                <a:effectLst/>
                <a:latin typeface="+mn-lt"/>
                <a:ea typeface="Calibri"/>
                <a:cs typeface="Times New Roman"/>
              </a:rPr>
              <a:t>–</a:t>
            </a:r>
            <a:r>
              <a:rPr lang="ar-SA" sz="1200" dirty="0" smtClean="0">
                <a:effectLst/>
                <a:latin typeface="+mn-lt"/>
                <a:ea typeface="Calibri"/>
                <a:cs typeface="B Koodak"/>
              </a:rPr>
              <a:t> فرهنگی</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9)</a:t>
            </a:r>
            <a:r>
              <a:rPr lang="ar-SA" sz="1200" dirty="0" smtClean="0">
                <a:effectLst/>
                <a:latin typeface="+mn-lt"/>
                <a:ea typeface="Calibri"/>
                <a:cs typeface="Times New Roman"/>
              </a:rPr>
              <a:t>    </a:t>
            </a:r>
            <a:r>
              <a:rPr lang="ar-SA" sz="1200" dirty="0" smtClean="0">
                <a:effectLst/>
                <a:latin typeface="+mn-lt"/>
                <a:ea typeface="Calibri"/>
                <a:cs typeface="B Koodak"/>
              </a:rPr>
              <a:t> افزایش حساسیت نسبت به ابعاد زیبایی شناختی پدیده ها</a:t>
            </a:r>
            <a:endParaRPr lang="en-US" sz="1200" dirty="0" smtClean="0">
              <a:effectLst/>
              <a:latin typeface="+mn-lt"/>
              <a:ea typeface="Calibri"/>
              <a:cs typeface="Arial"/>
            </a:endParaRPr>
          </a:p>
          <a:p>
            <a:pPr marL="0" marR="0" algn="r" rtl="1">
              <a:lnSpc>
                <a:spcPct val="115000"/>
              </a:lnSpc>
              <a:spcBef>
                <a:spcPts val="0"/>
              </a:spcBef>
              <a:spcAft>
                <a:spcPts val="1000"/>
              </a:spcAft>
            </a:pPr>
            <a:r>
              <a:rPr lang="ar-SA" sz="1200" dirty="0" smtClean="0">
                <a:effectLst/>
                <a:latin typeface="+mn-lt"/>
                <a:ea typeface="Calibri"/>
                <a:cs typeface="B Koodak"/>
              </a:rPr>
              <a:t>10)</a:t>
            </a:r>
            <a:r>
              <a:rPr lang="ar-SA" sz="1200" dirty="0" smtClean="0">
                <a:effectLst/>
                <a:latin typeface="+mn-lt"/>
                <a:ea typeface="Calibri"/>
                <a:cs typeface="Times New Roman"/>
              </a:rPr>
              <a:t> </a:t>
            </a:r>
            <a:r>
              <a:rPr lang="ar-SA" sz="1200" dirty="0" smtClean="0">
                <a:effectLst/>
                <a:latin typeface="+mn-lt"/>
                <a:ea typeface="Calibri"/>
                <a:cs typeface="B Koodak"/>
              </a:rPr>
              <a:t> دقت و توجه به طبیعت و عناصر موجود در آن</a:t>
            </a:r>
            <a:endParaRPr lang="en-US" sz="1200" dirty="0" smtClean="0">
              <a:effectLst/>
              <a:latin typeface="+mn-lt"/>
              <a:ea typeface="Calibri"/>
              <a:cs typeface="Arial"/>
            </a:endParaRPr>
          </a:p>
          <a:p>
            <a:endParaRPr lang="en-US" dirty="0"/>
          </a:p>
        </p:txBody>
      </p:sp>
      <p:sp>
        <p:nvSpPr>
          <p:cNvPr id="4" name="Slide Number Placeholder 3"/>
          <p:cNvSpPr>
            <a:spLocks noGrp="1"/>
          </p:cNvSpPr>
          <p:nvPr>
            <p:ph type="sldNum" sz="quarter" idx="10"/>
          </p:nvPr>
        </p:nvSpPr>
        <p:spPr/>
        <p:txBody>
          <a:bodyPr/>
          <a:lstStyle/>
          <a:p>
            <a:fld id="{98C9B9D7-859A-446A-BE7B-93D2DE5E905B}" type="slidenum">
              <a:rPr lang="en-US" smtClean="0"/>
              <a:t>20</a:t>
            </a:fld>
            <a:endParaRPr lang="en-US"/>
          </a:p>
        </p:txBody>
      </p:sp>
    </p:spTree>
    <p:extLst>
      <p:ext uri="{BB962C8B-B14F-4D97-AF65-F5344CB8AC3E}">
        <p14:creationId xmlns:p14="http://schemas.microsoft.com/office/powerpoint/2010/main" val="38345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98C9B9D7-859A-446A-BE7B-93D2DE5E905B}" type="slidenum">
              <a:rPr lang="en-US" smtClean="0"/>
              <a:t>21</a:t>
            </a:fld>
            <a:endParaRPr lang="en-US"/>
          </a:p>
        </p:txBody>
      </p:sp>
    </p:spTree>
    <p:extLst>
      <p:ext uri="{BB962C8B-B14F-4D97-AF65-F5344CB8AC3E}">
        <p14:creationId xmlns:p14="http://schemas.microsoft.com/office/powerpoint/2010/main" val="239512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9B9D7-859A-446A-BE7B-93D2DE5E905B}" type="slidenum">
              <a:rPr lang="en-US" smtClean="0"/>
              <a:t>22</a:t>
            </a:fld>
            <a:endParaRPr lang="en-US"/>
          </a:p>
        </p:txBody>
      </p:sp>
    </p:spTree>
    <p:extLst>
      <p:ext uri="{BB962C8B-B14F-4D97-AF65-F5344CB8AC3E}">
        <p14:creationId xmlns:p14="http://schemas.microsoft.com/office/powerpoint/2010/main" val="94582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باتشکر</a:t>
            </a:r>
            <a:r>
              <a:rPr lang="fa-IR" baseline="0" dirty="0" smtClean="0"/>
              <a:t> از حسن توجه شما بزرگواران</a:t>
            </a:r>
            <a:endParaRPr lang="en-US" dirty="0"/>
          </a:p>
        </p:txBody>
      </p:sp>
      <p:sp>
        <p:nvSpPr>
          <p:cNvPr id="4" name="Slide Number Placeholder 3"/>
          <p:cNvSpPr>
            <a:spLocks noGrp="1"/>
          </p:cNvSpPr>
          <p:nvPr>
            <p:ph type="sldNum" sz="quarter" idx="10"/>
          </p:nvPr>
        </p:nvSpPr>
        <p:spPr/>
        <p:txBody>
          <a:bodyPr/>
          <a:lstStyle/>
          <a:p>
            <a:fld id="{98C9B9D7-859A-446A-BE7B-93D2DE5E905B}" type="slidenum">
              <a:rPr lang="en-US" smtClean="0"/>
              <a:t>30</a:t>
            </a:fld>
            <a:endParaRPr lang="en-US"/>
          </a:p>
        </p:txBody>
      </p:sp>
    </p:spTree>
    <p:extLst>
      <p:ext uri="{BB962C8B-B14F-4D97-AF65-F5344CB8AC3E}">
        <p14:creationId xmlns:p14="http://schemas.microsoft.com/office/powerpoint/2010/main" val="127459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213666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236517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317529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05595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18F13-8694-4C68-8501-76A6526823FD}"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2017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B18F13-8694-4C68-8501-76A6526823F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97213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B18F13-8694-4C68-8501-76A6526823FD}"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92331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18F13-8694-4C68-8501-76A6526823FD}"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415065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18F13-8694-4C68-8501-76A6526823FD}"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12990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18F13-8694-4C68-8501-76A6526823F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313608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18F13-8694-4C68-8501-76A6526823FD}"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900BD-085C-44C3-97B0-7E30C8E12018}" type="slidenum">
              <a:rPr lang="en-US" smtClean="0"/>
              <a:t>‹#›</a:t>
            </a:fld>
            <a:endParaRPr lang="en-US"/>
          </a:p>
        </p:txBody>
      </p:sp>
    </p:spTree>
    <p:extLst>
      <p:ext uri="{BB962C8B-B14F-4D97-AF65-F5344CB8AC3E}">
        <p14:creationId xmlns:p14="http://schemas.microsoft.com/office/powerpoint/2010/main" val="370208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18F13-8694-4C68-8501-76A6526823FD}" type="datetimeFigureOut">
              <a:rPr lang="en-US" smtClean="0"/>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00BD-085C-44C3-97B0-7E30C8E12018}" type="slidenum">
              <a:rPr lang="en-US" smtClean="0"/>
              <a:t>‹#›</a:t>
            </a:fld>
            <a:endParaRPr lang="en-US"/>
          </a:p>
        </p:txBody>
      </p:sp>
    </p:spTree>
    <p:extLst>
      <p:ext uri="{BB962C8B-B14F-4D97-AF65-F5344CB8AC3E}">
        <p14:creationId xmlns:p14="http://schemas.microsoft.com/office/powerpoint/2010/main" val="177201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fa.wikipedia.org/wiki/%D8%A8%D9%86%DA%A9%D8%B3%DB%8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mojasamesazi.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tarahilebas.com/" TargetMode="External"/><Relationship Id="rId2" Type="http://schemas.openxmlformats.org/officeDocument/2006/relationships/hyperlink" Target="http://sofalgari.com/" TargetMode="External"/><Relationship Id="rId1" Type="http://schemas.openxmlformats.org/officeDocument/2006/relationships/slideLayout" Target="../slideLayouts/slideLayout7.xml"/><Relationship Id="rId5" Type="http://schemas.openxmlformats.org/officeDocument/2006/relationships/hyperlink" Target="https://mojasamesazi.com/naghashi/" TargetMode="External"/><Relationship Id="rId4" Type="http://schemas.openxmlformats.org/officeDocument/2006/relationships/hyperlink" Target="https://decorationclas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fa.wikipedia.org/wiki/%D8%B9%DA%A9%D8%A7%D8%B3%DB%8C_%D8%AC%D9%86%DA%A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51054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935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720840"/>
            <a:ext cx="7620000" cy="3416320"/>
          </a:xfrm>
          <a:prstGeom prst="rect">
            <a:avLst/>
          </a:prstGeom>
        </p:spPr>
        <p:txBody>
          <a:bodyPr wrap="square">
            <a:spAutoFit/>
          </a:bodyPr>
          <a:lstStyle/>
          <a:p>
            <a:pPr algn="r" rtl="1"/>
            <a:r>
              <a:rPr lang="fa-IR" sz="2400" dirty="0" smtClean="0">
                <a:effectLst/>
                <a:cs typeface="B Koodak" pitchFamily="2" charset="-78"/>
              </a:rPr>
              <a:t>هنرهای تجسمی می تواند تاریخچه مستند جامعه را به تصویر بکشد.</a:t>
            </a:r>
          </a:p>
          <a:p>
            <a:pPr algn="r" rtl="1"/>
            <a:r>
              <a:rPr lang="fa-IR" sz="2400" dirty="0" smtClean="0">
                <a:effectLst/>
                <a:cs typeface="B Koodak" pitchFamily="2" charset="-78"/>
              </a:rPr>
              <a:t>هنر های تجسمی یکی از مهم ترین راه ها برای ساخت تاریخچه مستند جامعه است،</a:t>
            </a:r>
            <a:br>
              <a:rPr lang="fa-IR" sz="2400" dirty="0" smtClean="0">
                <a:effectLst/>
                <a:cs typeface="B Koodak" pitchFamily="2" charset="-78"/>
              </a:rPr>
            </a:br>
            <a:r>
              <a:rPr lang="fa-IR" sz="2400" dirty="0" smtClean="0">
                <a:effectLst/>
                <a:cs typeface="B Koodak" pitchFamily="2" charset="-78"/>
              </a:rPr>
              <a:t>تا نسل های آینده بتوانند درک بهتری از شیوه تفکر، ارزش ها، ایده آل ها و سایر موارد تاثیر گذار در جامعه امروزی ما داشته باشند.</a:t>
            </a:r>
            <a:br>
              <a:rPr lang="fa-IR" sz="2400" dirty="0" smtClean="0">
                <a:effectLst/>
                <a:cs typeface="B Koodak" pitchFamily="2" charset="-78"/>
              </a:rPr>
            </a:br>
            <a:r>
              <a:rPr lang="fa-IR" sz="2400" dirty="0" smtClean="0">
                <a:effectLst/>
                <a:cs typeface="B Koodak" pitchFamily="2" charset="-78"/>
              </a:rPr>
              <a:t>ساخت موزه های معاصر از نوع زندگی،فرهنگ، ارزش های دینی و اخلاقی و… مردم جامعه از زمره این فعالیت هاست،</a:t>
            </a:r>
            <a:br>
              <a:rPr lang="fa-IR" sz="2400" dirty="0" smtClean="0">
                <a:effectLst/>
                <a:cs typeface="B Koodak" pitchFamily="2" charset="-78"/>
              </a:rPr>
            </a:br>
            <a:r>
              <a:rPr lang="fa-IR" sz="2400" dirty="0" smtClean="0">
                <a:effectLst/>
                <a:cs typeface="B Koodak" pitchFamily="2" charset="-78"/>
              </a:rPr>
              <a:t>و موجب می شود فرهنگ کنونی جوامع با گذشت سال ها حفظ شده و به دست فراموشی سپرده نشود.</a:t>
            </a:r>
            <a:endParaRPr lang="fa-IR" sz="2400" dirty="0">
              <a:effectLst/>
              <a:cs typeface="B Koodak" pitchFamily="2" charset="-78"/>
            </a:endParaRPr>
          </a:p>
        </p:txBody>
      </p:sp>
    </p:spTree>
    <p:extLst>
      <p:ext uri="{BB962C8B-B14F-4D97-AF65-F5344CB8AC3E}">
        <p14:creationId xmlns:p14="http://schemas.microsoft.com/office/powerpoint/2010/main" val="3075429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20840"/>
            <a:ext cx="8001000" cy="3785652"/>
          </a:xfrm>
          <a:prstGeom prst="rect">
            <a:avLst/>
          </a:prstGeom>
        </p:spPr>
        <p:txBody>
          <a:bodyPr wrap="square">
            <a:spAutoFit/>
          </a:bodyPr>
          <a:lstStyle/>
          <a:p>
            <a:pPr algn="r" rtl="1"/>
            <a:r>
              <a:rPr lang="fa-IR" sz="2400" dirty="0" smtClean="0">
                <a:cs typeface="B Koodak" pitchFamily="2" charset="-78"/>
              </a:rPr>
              <a:t>با استفاده از هنر های تجسمی می توان برای مسائل و مشکلات جامعه راه حل های خلاقانه ارائه داد.</a:t>
            </a:r>
          </a:p>
          <a:p>
            <a:pPr algn="r" rtl="1"/>
            <a:r>
              <a:rPr lang="fa-IR" sz="2400" dirty="0" smtClean="0">
                <a:cs typeface="B Koodak" pitchFamily="2" charset="-78"/>
              </a:rPr>
              <a:t>مدت های زیادی است که از هنرهای تجسمی به عنوان ابزاری اعتراضی و انگیزشی برای اعمال تغییرات دلخواه در جامعه استفاده می شود.</a:t>
            </a:r>
            <a:br>
              <a:rPr lang="fa-IR" sz="2400" dirty="0" smtClean="0">
                <a:cs typeface="B Koodak" pitchFamily="2" charset="-78"/>
              </a:rPr>
            </a:br>
            <a:r>
              <a:rPr lang="fa-IR" sz="2400" dirty="0" smtClean="0">
                <a:cs typeface="B Koodak" pitchFamily="2" charset="-78"/>
              </a:rPr>
              <a:t>به عنوان مثال هنرمند خیابانی محبوب انگلیسی </a:t>
            </a:r>
            <a:r>
              <a:rPr lang="fa-IR" sz="2400" dirty="0" smtClean="0">
                <a:cs typeface="B Koodak" pitchFamily="2" charset="-78"/>
                <a:hlinkClick r:id="rId2"/>
              </a:rPr>
              <a:t>“بنکسی” </a:t>
            </a:r>
            <a:r>
              <a:rPr lang="fa-IR" sz="2400" dirty="0" smtClean="0">
                <a:cs typeface="B Koodak" pitchFamily="2" charset="-78"/>
              </a:rPr>
              <a:t>به طور خستگی ناپذیری در اعتراض به مسائل محیط زیستی، جنگ، فقر و… و</a:t>
            </a:r>
            <a:br>
              <a:rPr lang="fa-IR" sz="2400" dirty="0" smtClean="0">
                <a:cs typeface="B Koodak" pitchFamily="2" charset="-78"/>
              </a:rPr>
            </a:br>
            <a:r>
              <a:rPr lang="fa-IR" sz="2400" dirty="0" smtClean="0">
                <a:cs typeface="B Koodak" pitchFamily="2" charset="-78"/>
              </a:rPr>
              <a:t>جلب توجه مردم و مسئولین به این معضلات اجتماعی تصاویری را روی دیوار های شهر نقاشی می کند.</a:t>
            </a:r>
            <a:br>
              <a:rPr lang="fa-IR" sz="2400" dirty="0" smtClean="0">
                <a:cs typeface="B Koodak" pitchFamily="2" charset="-78"/>
              </a:rPr>
            </a:br>
            <a:r>
              <a:rPr lang="fa-IR" sz="2400" dirty="0" smtClean="0">
                <a:cs typeface="B Koodak" pitchFamily="2" charset="-78"/>
              </a:rPr>
              <a:t>او حتی چند تصویر برای جلوگیری از بمب گذاری و جنگ روی دیوار غربی اسرائیل کشیده است.</a:t>
            </a:r>
            <a:endParaRPr lang="fa-IR" sz="2400" dirty="0">
              <a:cs typeface="B Koodak" pitchFamily="2" charset="-78"/>
            </a:endParaRPr>
          </a:p>
        </p:txBody>
      </p:sp>
    </p:spTree>
    <p:extLst>
      <p:ext uri="{BB962C8B-B14F-4D97-AF65-F5344CB8AC3E}">
        <p14:creationId xmlns:p14="http://schemas.microsoft.com/office/powerpoint/2010/main" val="2825993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696200" cy="3970318"/>
          </a:xfrm>
          <a:prstGeom prst="rect">
            <a:avLst/>
          </a:prstGeom>
        </p:spPr>
        <p:txBody>
          <a:bodyPr wrap="square">
            <a:spAutoFit/>
          </a:bodyPr>
          <a:lstStyle/>
          <a:p>
            <a:pPr algn="r" rtl="1"/>
            <a:r>
              <a:rPr lang="fa-IR" sz="2800" b="1" dirty="0" smtClean="0">
                <a:cs typeface="B Koodak" pitchFamily="2" charset="-78"/>
              </a:rPr>
              <a:t>قابلیت درمانی از فواید مهم هنرهای تجسمی است.</a:t>
            </a:r>
          </a:p>
          <a:p>
            <a:pPr algn="r" rtl="1"/>
            <a:r>
              <a:rPr lang="fa-IR" sz="2800" dirty="0" smtClean="0">
                <a:cs typeface="B Koodak" pitchFamily="2" charset="-78"/>
              </a:rPr>
              <a:t>از دیگر فواید هنر های تجسمی که می توان به آن اشاره کرد قابلیت درمانی است.</a:t>
            </a:r>
            <a:br>
              <a:rPr lang="fa-IR" sz="2800" dirty="0" smtClean="0">
                <a:cs typeface="B Koodak" pitchFamily="2" charset="-78"/>
              </a:rPr>
            </a:br>
            <a:r>
              <a:rPr lang="fa-IR" sz="2800" dirty="0" smtClean="0">
                <a:cs typeface="B Koodak" pitchFamily="2" charset="-78"/>
              </a:rPr>
              <a:t>هنرهای تجسمی در علم روانشناسی کاربرد زیادی داشته و هنر درمانی نامیده می شود،</a:t>
            </a:r>
            <a:br>
              <a:rPr lang="fa-IR" sz="2800" dirty="0" smtClean="0">
                <a:cs typeface="B Koodak" pitchFamily="2" charset="-78"/>
              </a:rPr>
            </a:br>
            <a:r>
              <a:rPr lang="fa-IR" sz="2800" dirty="0" smtClean="0">
                <a:cs typeface="B Koodak" pitchFamily="2" charset="-78"/>
              </a:rPr>
              <a:t>و به وسیله آن می توان آسیب ها و بیماری های روانی افراد را درمان کرد.</a:t>
            </a:r>
            <a:br>
              <a:rPr lang="fa-IR" sz="2800" dirty="0" smtClean="0">
                <a:cs typeface="B Koodak" pitchFamily="2" charset="-78"/>
              </a:rPr>
            </a:br>
            <a:r>
              <a:rPr lang="fa-IR" sz="2800" dirty="0" smtClean="0">
                <a:cs typeface="B Koodak" pitchFamily="2" charset="-78"/>
              </a:rPr>
              <a:t>همچنین این هنرها برای کاهش استرس و به وجود آوردن تمرکز و رسیدن به آرامش بسیار مفید و قابل توجه است.</a:t>
            </a:r>
            <a:endParaRPr lang="fa-IR" sz="2800" dirty="0">
              <a:cs typeface="B Koodak" pitchFamily="2" charset="-78"/>
            </a:endParaRPr>
          </a:p>
        </p:txBody>
      </p:sp>
    </p:spTree>
    <p:extLst>
      <p:ext uri="{BB962C8B-B14F-4D97-AF65-F5344CB8AC3E}">
        <p14:creationId xmlns:p14="http://schemas.microsoft.com/office/powerpoint/2010/main" val="1394217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382000" cy="3970318"/>
          </a:xfrm>
          <a:prstGeom prst="rect">
            <a:avLst/>
          </a:prstGeom>
        </p:spPr>
        <p:txBody>
          <a:bodyPr wrap="square">
            <a:spAutoFit/>
          </a:bodyPr>
          <a:lstStyle/>
          <a:p>
            <a:pPr algn="r" rtl="1"/>
            <a:r>
              <a:rPr lang="fa-IR" sz="2800" dirty="0" smtClean="0">
                <a:effectLst/>
                <a:cs typeface="B Koodak" pitchFamily="2" charset="-78"/>
              </a:rPr>
              <a:t>انواع هنرهای تجسمی:</a:t>
            </a:r>
          </a:p>
          <a:p>
            <a:pPr algn="r" rtl="1"/>
            <a:r>
              <a:rPr lang="fa-IR" sz="2800" dirty="0" smtClean="0">
                <a:effectLst/>
                <a:cs typeface="B Koodak" pitchFamily="2" charset="-78"/>
              </a:rPr>
              <a:t>سه نوع اصلی از هنرهای تجسمی وجود دارد.</a:t>
            </a:r>
            <a:br>
              <a:rPr lang="fa-IR" sz="2800" dirty="0" smtClean="0">
                <a:effectLst/>
                <a:cs typeface="B Koodak" pitchFamily="2" charset="-78"/>
              </a:rPr>
            </a:br>
            <a:r>
              <a:rPr lang="fa-IR" sz="2800" dirty="0" smtClean="0">
                <a:effectLst/>
                <a:cs typeface="B Koodak" pitchFamily="2" charset="-78"/>
              </a:rPr>
              <a:t>هر یک از این انواع دارای زیرمجموعه هستند.</a:t>
            </a:r>
            <a:br>
              <a:rPr lang="fa-IR" sz="2800" dirty="0" smtClean="0">
                <a:effectLst/>
                <a:cs typeface="B Koodak" pitchFamily="2" charset="-78"/>
              </a:rPr>
            </a:br>
            <a:r>
              <a:rPr lang="fa-IR" sz="2800" dirty="0" smtClean="0">
                <a:effectLst/>
                <a:cs typeface="B Koodak" pitchFamily="2" charset="-78"/>
              </a:rPr>
              <a:t>اغلب افراد درک اشتباهی از انواع هنرهای تجسمی دارند.</a:t>
            </a:r>
            <a:br>
              <a:rPr lang="fa-IR" sz="2800" dirty="0" smtClean="0">
                <a:effectLst/>
                <a:cs typeface="B Koodak" pitchFamily="2" charset="-78"/>
              </a:rPr>
            </a:br>
            <a:r>
              <a:rPr lang="fa-IR" sz="2800" dirty="0" smtClean="0">
                <a:effectLst/>
                <a:cs typeface="B Koodak" pitchFamily="2" charset="-78"/>
              </a:rPr>
              <a:t>یک اثر، چه مجسمه سه بعدی باشد و چه دو بعدی، تحت یکی از این سه نوع اصلی قرار می گیرد.</a:t>
            </a:r>
          </a:p>
          <a:p>
            <a:pPr algn="r" rtl="1"/>
            <a:r>
              <a:rPr lang="fa-IR" sz="2800" dirty="0" smtClean="0">
                <a:effectLst/>
                <a:cs typeface="B Koodak" pitchFamily="2" charset="-78"/>
              </a:rPr>
              <a:t>این سه نوع عبارتند از 1- تصویری    2- انتزاعی </a:t>
            </a:r>
            <a:r>
              <a:rPr lang="fa-IR" sz="2800" dirty="0">
                <a:cs typeface="B Koodak" pitchFamily="2" charset="-78"/>
              </a:rPr>
              <a:t> </a:t>
            </a:r>
            <a:r>
              <a:rPr lang="fa-IR" sz="2800" dirty="0" smtClean="0">
                <a:cs typeface="B Koodak" pitchFamily="2" charset="-78"/>
              </a:rPr>
              <a:t>  3-</a:t>
            </a:r>
            <a:r>
              <a:rPr lang="fa-IR" sz="2800" dirty="0" smtClean="0">
                <a:effectLst/>
                <a:cs typeface="B Koodak" pitchFamily="2" charset="-78"/>
              </a:rPr>
              <a:t> ذهنی.</a:t>
            </a:r>
            <a:br>
              <a:rPr lang="fa-IR" sz="2800" dirty="0" smtClean="0">
                <a:effectLst/>
                <a:cs typeface="B Koodak" pitchFamily="2" charset="-78"/>
              </a:rPr>
            </a:br>
            <a:r>
              <a:rPr lang="fa-IR" sz="2800" dirty="0" smtClean="0">
                <a:effectLst/>
                <a:cs typeface="B Koodak" pitchFamily="2" charset="-78"/>
              </a:rPr>
              <a:t>اغلب قصد و منظور هنرمند، نوع هنر را تعیین می کند.</a:t>
            </a:r>
            <a:br>
              <a:rPr lang="fa-IR" sz="2800" dirty="0" smtClean="0">
                <a:effectLst/>
                <a:cs typeface="B Koodak" pitchFamily="2" charset="-78"/>
              </a:rPr>
            </a:br>
            <a:r>
              <a:rPr lang="fa-IR" sz="2800" dirty="0" smtClean="0">
                <a:effectLst/>
                <a:cs typeface="B Koodak" pitchFamily="2" charset="-78"/>
              </a:rPr>
              <a:t>علاوه بر این، ابزار نیز می تواند بر روی نوع آثار هنری تأثیر بگذارد.</a:t>
            </a:r>
            <a:endParaRPr lang="fa-IR" sz="2800" dirty="0">
              <a:effectLst/>
              <a:cs typeface="B Koodak" pitchFamily="2" charset="-78"/>
            </a:endParaRPr>
          </a:p>
        </p:txBody>
      </p:sp>
    </p:spTree>
    <p:extLst>
      <p:ext uri="{BB962C8B-B14F-4D97-AF65-F5344CB8AC3E}">
        <p14:creationId xmlns:p14="http://schemas.microsoft.com/office/powerpoint/2010/main" val="3637457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848600" cy="5940088"/>
          </a:xfrm>
          <a:prstGeom prst="rect">
            <a:avLst/>
          </a:prstGeom>
        </p:spPr>
        <p:txBody>
          <a:bodyPr wrap="square">
            <a:spAutoFit/>
          </a:bodyPr>
          <a:lstStyle/>
          <a:p>
            <a:pPr algn="r" rtl="1"/>
            <a:r>
              <a:rPr lang="fa-IR" sz="2000" b="1" dirty="0" smtClean="0">
                <a:effectLst/>
                <a:cs typeface="B Koodak" pitchFamily="2" charset="-78"/>
              </a:rPr>
              <a:t>1- هنر تصویری</a:t>
            </a:r>
          </a:p>
          <a:p>
            <a:pPr algn="r" rtl="1"/>
            <a:r>
              <a:rPr lang="fa-IR" sz="2000" dirty="0" smtClean="0">
                <a:effectLst/>
                <a:cs typeface="B Koodak" pitchFamily="2" charset="-78"/>
              </a:rPr>
              <a:t>هدف آثار هنری تصویری، نشان دادن اشیاء یا سوژه واقعی از هستی و واقعیت است.</a:t>
            </a:r>
            <a:br>
              <a:rPr lang="fa-IR" sz="2000" dirty="0" smtClean="0">
                <a:effectLst/>
                <a:cs typeface="B Koodak" pitchFamily="2" charset="-78"/>
              </a:rPr>
            </a:br>
            <a:r>
              <a:rPr lang="fa-IR" sz="2000" dirty="0" smtClean="0">
                <a:effectLst/>
                <a:cs typeface="B Koodak" pitchFamily="2" charset="-78"/>
              </a:rPr>
              <a:t>زیر مجموعه های هنر تصویری عبارتند از: رئالیسم، امپرسیونیسم، ایده آلیسم و سبک سازی.</a:t>
            </a:r>
            <a:br>
              <a:rPr lang="fa-IR" sz="2000" dirty="0" smtClean="0">
                <a:effectLst/>
                <a:cs typeface="B Koodak" pitchFamily="2" charset="-78"/>
              </a:rPr>
            </a:br>
            <a:r>
              <a:rPr lang="fa-IR" sz="2000" dirty="0" smtClean="0">
                <a:effectLst/>
                <a:cs typeface="B Koodak" pitchFamily="2" charset="-78"/>
              </a:rPr>
              <a:t>همه این انواع تصویرگرایی، سوژه های حقیقی را از واقعیت نشان می دهند.</a:t>
            </a:r>
            <a:br>
              <a:rPr lang="fa-IR" sz="2000" dirty="0" smtClean="0">
                <a:effectLst/>
                <a:cs typeface="B Koodak" pitchFamily="2" charset="-78"/>
              </a:rPr>
            </a:br>
            <a:r>
              <a:rPr lang="fa-IR" sz="2000" dirty="0" smtClean="0">
                <a:effectLst/>
                <a:cs typeface="B Koodak" pitchFamily="2" charset="-78"/>
              </a:rPr>
              <a:t>اگرچه بعضی از این زیرمجموعه ها، گاهی حالت انتزاعی به خود می گیرند،</a:t>
            </a:r>
            <a:br>
              <a:rPr lang="fa-IR" sz="2000" dirty="0" smtClean="0">
                <a:effectLst/>
                <a:cs typeface="B Koodak" pitchFamily="2" charset="-78"/>
              </a:rPr>
            </a:br>
            <a:r>
              <a:rPr lang="fa-IR" sz="2000" dirty="0" smtClean="0">
                <a:effectLst/>
                <a:cs typeface="B Koodak" pitchFamily="2" charset="-78"/>
              </a:rPr>
              <a:t>اما هنوز در رده هنرهای تصویری قرار دارند. هنر تصویری شاید قدیمی ترین نوع از سه نوع هنر تجسمی است.</a:t>
            </a:r>
            <a:br>
              <a:rPr lang="fa-IR" sz="2000" dirty="0" smtClean="0">
                <a:effectLst/>
                <a:cs typeface="B Koodak" pitchFamily="2" charset="-78"/>
              </a:rPr>
            </a:br>
            <a:r>
              <a:rPr lang="fa-IR" sz="2000" dirty="0" smtClean="0">
                <a:effectLst/>
                <a:cs typeface="B Koodak" pitchFamily="2" charset="-78"/>
              </a:rPr>
              <a:t>درک این گونه آثار هنری، برای بیننده راحت تر است.</a:t>
            </a:r>
          </a:p>
          <a:p>
            <a:pPr algn="r" rtl="1"/>
            <a:r>
              <a:rPr lang="fa-IR" sz="2000" dirty="0" smtClean="0">
                <a:effectLst/>
                <a:cs typeface="B Koodak" pitchFamily="2" charset="-78"/>
              </a:rPr>
              <a:t>ما می توانیم به راحتی سوژه های یک نقاشی، طراحی یا مجسمه را شناسایی کنیم.</a:t>
            </a:r>
            <a:br>
              <a:rPr lang="fa-IR" sz="2000" dirty="0" smtClean="0">
                <a:effectLst/>
                <a:cs typeface="B Koodak" pitchFamily="2" charset="-78"/>
              </a:rPr>
            </a:br>
            <a:r>
              <a:rPr lang="fa-IR" sz="2000" dirty="0" smtClean="0">
                <a:effectLst/>
                <a:cs typeface="B Koodak" pitchFamily="2" charset="-78"/>
              </a:rPr>
              <a:t>همین امر باعث می شود که بسیاری از افراد، هنر تجسمی را بپذیرند و به آن علاقه داشته باشند.</a:t>
            </a:r>
            <a:br>
              <a:rPr lang="fa-IR" sz="2000" dirty="0" smtClean="0">
                <a:effectLst/>
                <a:cs typeface="B Koodak" pitchFamily="2" charset="-78"/>
              </a:rPr>
            </a:br>
            <a:r>
              <a:rPr lang="fa-IR" sz="2000" dirty="0" smtClean="0">
                <a:effectLst/>
                <a:cs typeface="B Koodak" pitchFamily="2" charset="-78"/>
              </a:rPr>
              <a:t>همچنین هنر تصویری، شامل بزرگترین مجموعه آثار هنری است.</a:t>
            </a:r>
            <a:br>
              <a:rPr lang="fa-IR" sz="2000" dirty="0" smtClean="0">
                <a:effectLst/>
                <a:cs typeface="B Koodak" pitchFamily="2" charset="-78"/>
              </a:rPr>
            </a:br>
            <a:r>
              <a:rPr lang="fa-IR" sz="2000" dirty="0" smtClean="0">
                <a:effectLst/>
                <a:cs typeface="B Koodak" pitchFamily="2" charset="-78"/>
              </a:rPr>
              <a:t>همچنین جدید بودن دو نوع دیگر انتزاعی و ذهنی، این علاقه را بیشتر </a:t>
            </a:r>
            <a:r>
              <a:rPr lang="fa-IR" sz="2000" dirty="0" smtClean="0">
                <a:cs typeface="B Koodak" pitchFamily="2" charset="-78"/>
              </a:rPr>
              <a:t>می </a:t>
            </a:r>
            <a:r>
              <a:rPr lang="fa-IR" sz="2000" dirty="0" smtClean="0">
                <a:effectLst/>
                <a:cs typeface="B Koodak" pitchFamily="2" charset="-78"/>
              </a:rPr>
              <a:t>کند.</a:t>
            </a:r>
            <a:br>
              <a:rPr lang="fa-IR" sz="2000" dirty="0" smtClean="0">
                <a:effectLst/>
                <a:cs typeface="B Koodak" pitchFamily="2" charset="-78"/>
              </a:rPr>
            </a:br>
            <a:r>
              <a:rPr lang="fa-IR" sz="2000" dirty="0" smtClean="0">
                <a:effectLst/>
                <a:cs typeface="B Koodak" pitchFamily="2" charset="-78"/>
              </a:rPr>
              <a:t>هنر تصویری، تغییرات زیادی را به خود دیده است، اما با این وجود، اصل “نمایش یک سوژه قابل تشخیص به بیننده” سر جای خود قرار دارد.</a:t>
            </a:r>
          </a:p>
          <a:p>
            <a:pPr algn="r" rtl="1"/>
            <a:r>
              <a:rPr lang="fa-IR" sz="2000" dirty="0" smtClean="0">
                <a:effectLst/>
                <a:cs typeface="B Koodak" pitchFamily="2" charset="-78"/>
              </a:rPr>
              <a:t>شایان ذکر است که بعضی از هنرهای تصویری کمی انتزاعی هستند.</a:t>
            </a:r>
            <a:br>
              <a:rPr lang="fa-IR" sz="2000" dirty="0" smtClean="0">
                <a:effectLst/>
                <a:cs typeface="B Koodak" pitchFamily="2" charset="-78"/>
              </a:rPr>
            </a:br>
            <a:r>
              <a:rPr lang="fa-IR" sz="2000" dirty="0" smtClean="0">
                <a:effectLst/>
                <a:cs typeface="B Koodak" pitchFamily="2" charset="-78"/>
              </a:rPr>
              <a:t>یعنی می توان گفت که برخی از آثار هنری تصویری، واقعی تر هستند</a:t>
            </a:r>
            <a:br>
              <a:rPr lang="fa-IR" sz="2000" dirty="0" smtClean="0">
                <a:effectLst/>
                <a:cs typeface="B Koodak" pitchFamily="2" charset="-78"/>
              </a:rPr>
            </a:br>
            <a:r>
              <a:rPr lang="fa-IR" sz="2000" dirty="0" smtClean="0">
                <a:effectLst/>
                <a:cs typeface="B Koodak" pitchFamily="2" charset="-78"/>
              </a:rPr>
              <a:t>اما دو نوع دیگر، بر روی درک هنرمند از موضوع تمرکز دارند.</a:t>
            </a:r>
            <a:endParaRPr lang="fa-IR" sz="2000" dirty="0">
              <a:effectLst/>
              <a:cs typeface="B Koodak" pitchFamily="2" charset="-78"/>
            </a:endParaRPr>
          </a:p>
        </p:txBody>
      </p:sp>
    </p:spTree>
    <p:extLst>
      <p:ext uri="{BB962C8B-B14F-4D97-AF65-F5344CB8AC3E}">
        <p14:creationId xmlns:p14="http://schemas.microsoft.com/office/powerpoint/2010/main" val="392838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66843"/>
            <a:ext cx="8229600" cy="4524315"/>
          </a:xfrm>
          <a:prstGeom prst="rect">
            <a:avLst/>
          </a:prstGeom>
        </p:spPr>
        <p:txBody>
          <a:bodyPr wrap="square">
            <a:spAutoFit/>
          </a:bodyPr>
          <a:lstStyle/>
          <a:p>
            <a:pPr algn="r" rtl="1"/>
            <a:r>
              <a:rPr lang="fa-IR" sz="2400" b="1" dirty="0" smtClean="0">
                <a:cs typeface="B Koodak" pitchFamily="2" charset="-78"/>
              </a:rPr>
              <a:t>2- هنر انتزاعی</a:t>
            </a:r>
          </a:p>
          <a:p>
            <a:pPr algn="r" rtl="1"/>
            <a:r>
              <a:rPr lang="fa-IR" sz="2400" b="1" dirty="0" smtClean="0">
                <a:cs typeface="B Koodak" pitchFamily="2" charset="-78"/>
              </a:rPr>
              <a:t>نوعی که اغلب مورد سوء تفاهم قرار می گیرد و اشتباه تعبیر می شود، هنر انتزاعی است</a:t>
            </a:r>
            <a:br>
              <a:rPr lang="fa-IR" sz="2400" b="1" dirty="0" smtClean="0">
                <a:cs typeface="B Koodak" pitchFamily="2" charset="-78"/>
              </a:rPr>
            </a:br>
            <a:r>
              <a:rPr lang="fa-IR" sz="2400" b="1" dirty="0" smtClean="0">
                <a:cs typeface="B Koodak" pitchFamily="2" charset="-78"/>
              </a:rPr>
              <a:t>و هدف آن نشان دادن سوژه ها از واقعیت است، اما آنها را به گونه ای نشان می دهند که متفاوت از شیوه ای است که در واقعیت ما مشاهده می کنیم.</a:t>
            </a:r>
            <a:br>
              <a:rPr lang="fa-IR" sz="2400" b="1" dirty="0" smtClean="0">
                <a:cs typeface="B Koodak" pitchFamily="2" charset="-78"/>
              </a:rPr>
            </a:br>
            <a:r>
              <a:rPr lang="fa-IR" sz="2400" b="1" dirty="0" smtClean="0">
                <a:cs typeface="B Koodak" pitchFamily="2" charset="-78"/>
              </a:rPr>
              <a:t>این کار ممکن است به صورت تاکید بر خطوط، شکل ها و یا رنگ هایی باشد که سوژه را تغییر می دهند.</a:t>
            </a:r>
            <a:br>
              <a:rPr lang="fa-IR" sz="2400" b="1" dirty="0" smtClean="0">
                <a:cs typeface="B Koodak" pitchFamily="2" charset="-78"/>
              </a:rPr>
            </a:br>
            <a:r>
              <a:rPr lang="fa-IR" sz="2400" b="1" dirty="0" smtClean="0">
                <a:cs typeface="B Koodak" pitchFamily="2" charset="-78"/>
              </a:rPr>
              <a:t>هنر انتزاعی شامل زیر مجموعه های کوبیسم و دقت گرایی است.</a:t>
            </a:r>
            <a:br>
              <a:rPr lang="fa-IR" sz="2400" b="1" dirty="0" smtClean="0">
                <a:cs typeface="B Koodak" pitchFamily="2" charset="-78"/>
              </a:rPr>
            </a:br>
            <a:r>
              <a:rPr lang="fa-IR" sz="2400" b="1" dirty="0" smtClean="0">
                <a:cs typeface="B Koodak" pitchFamily="2" charset="-78"/>
              </a:rPr>
              <a:t>همچنین هنر انتزاعی زمانی می تواند اتفاق بیافتد که هنرمند تصمیم به نشان دادن سوژه به شیوه ای غیر سنتی داشته باشد.</a:t>
            </a:r>
            <a:br>
              <a:rPr lang="fa-IR" sz="2400" b="1" dirty="0" smtClean="0">
                <a:cs typeface="B Koodak" pitchFamily="2" charset="-78"/>
              </a:rPr>
            </a:br>
            <a:r>
              <a:rPr lang="fa-IR" sz="2400" b="1" dirty="0" smtClean="0">
                <a:cs typeface="B Koodak" pitchFamily="2" charset="-78"/>
              </a:rPr>
              <a:t>انتزاع در دنیای هنر نسبتا جدید است و اولین ریشه آن، در انحراف از واقعیت است.</a:t>
            </a:r>
            <a:endParaRPr lang="fa-IR" sz="2400" b="1" dirty="0">
              <a:cs typeface="B Koodak" pitchFamily="2" charset="-78"/>
            </a:endParaRPr>
          </a:p>
        </p:txBody>
      </p:sp>
    </p:spTree>
    <p:extLst>
      <p:ext uri="{BB962C8B-B14F-4D97-AF65-F5344CB8AC3E}">
        <p14:creationId xmlns:p14="http://schemas.microsoft.com/office/powerpoint/2010/main" val="2672314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153400" cy="4154984"/>
          </a:xfrm>
          <a:prstGeom prst="rect">
            <a:avLst/>
          </a:prstGeom>
        </p:spPr>
        <p:txBody>
          <a:bodyPr wrap="square">
            <a:spAutoFit/>
          </a:bodyPr>
          <a:lstStyle/>
          <a:p>
            <a:pPr algn="r" rtl="1"/>
            <a:r>
              <a:rPr lang="fa-IR" sz="2400" dirty="0" smtClean="0">
                <a:cs typeface="B Koodak" pitchFamily="2" charset="-78"/>
              </a:rPr>
              <a:t>هنر انتزاعی در اواخر قرن نوزدهم، در اشکال مختلفی در سراسر جهان به محبوبیت رسید</a:t>
            </a:r>
            <a:br>
              <a:rPr lang="fa-IR" sz="2400" dirty="0" smtClean="0">
                <a:cs typeface="B Koodak" pitchFamily="2" charset="-78"/>
              </a:rPr>
            </a:br>
            <a:r>
              <a:rPr lang="fa-IR" sz="2400" dirty="0" smtClean="0">
                <a:cs typeface="B Koodak" pitchFamily="2" charset="-78"/>
              </a:rPr>
              <a:t>و هنرمندان شروع به استفاده بیشتراز رویکرد ذهنی در نقاشی کردند.</a:t>
            </a:r>
            <a:br>
              <a:rPr lang="fa-IR" sz="2400" dirty="0" smtClean="0">
                <a:cs typeface="B Koodak" pitchFamily="2" charset="-78"/>
              </a:rPr>
            </a:br>
            <a:r>
              <a:rPr lang="fa-IR" sz="2400" dirty="0" smtClean="0">
                <a:cs typeface="B Koodak" pitchFamily="2" charset="-78"/>
              </a:rPr>
              <a:t>هنرمندان معاصر بیشتر به این گونه نقاشی ها روی آورده اند و اجازه می دهند تا شکل جدیدی از بیان فکری یا ذهنی ارائه شود.</a:t>
            </a:r>
            <a:br>
              <a:rPr lang="fa-IR" sz="2400" dirty="0" smtClean="0">
                <a:cs typeface="B Koodak" pitchFamily="2" charset="-78"/>
              </a:rPr>
            </a:br>
            <a:r>
              <a:rPr lang="fa-IR" sz="2400" dirty="0" smtClean="0">
                <a:cs typeface="B Koodak" pitchFamily="2" charset="-78"/>
              </a:rPr>
              <a:t>درک تفاوت بین هنر انتزاعی و هنر ذهنی برای بسیاری از افراد دشوار است.</a:t>
            </a:r>
            <a:br>
              <a:rPr lang="fa-IR" sz="2400" dirty="0" smtClean="0">
                <a:cs typeface="B Koodak" pitchFamily="2" charset="-78"/>
              </a:rPr>
            </a:br>
            <a:r>
              <a:rPr lang="fa-IR" sz="2400" dirty="0" smtClean="0">
                <a:cs typeface="B Koodak" pitchFamily="2" charset="-78"/>
              </a:rPr>
              <a:t>تفاوت واضح این دو نوع، در “سوژه انتخاب شده” است.</a:t>
            </a:r>
          </a:p>
          <a:p>
            <a:pPr algn="r" rtl="1"/>
            <a:r>
              <a:rPr lang="fa-IR" sz="2400" dirty="0" smtClean="0">
                <a:cs typeface="B Koodak" pitchFamily="2" charset="-78"/>
              </a:rPr>
              <a:t>اگر هنرمند کار خود را با یک سوژه از واقعیت شروع کند، آنوقت اثر هنری به صورت انتزاعی خواهد بود</a:t>
            </a:r>
            <a:br>
              <a:rPr lang="fa-IR" sz="2400" dirty="0" smtClean="0">
                <a:cs typeface="B Koodak" pitchFamily="2" charset="-78"/>
              </a:rPr>
            </a:br>
            <a:r>
              <a:rPr lang="fa-IR" sz="2400" dirty="0" smtClean="0">
                <a:cs typeface="B Koodak" pitchFamily="2" charset="-78"/>
              </a:rPr>
              <a:t>اما اگر هنرمند بدون هیچ اشاره ای به واقعیت کار خود را اغاز نماید، آنوقت اثر ذهنی است</a:t>
            </a:r>
            <a:endParaRPr lang="fa-IR" sz="2400" dirty="0">
              <a:cs typeface="B Koodak" pitchFamily="2" charset="-78"/>
            </a:endParaRPr>
          </a:p>
        </p:txBody>
      </p:sp>
    </p:spTree>
    <p:extLst>
      <p:ext uri="{BB962C8B-B14F-4D97-AF65-F5344CB8AC3E}">
        <p14:creationId xmlns:p14="http://schemas.microsoft.com/office/powerpoint/2010/main" val="43572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80772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05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5971378"/>
          </a:xfrm>
          <a:prstGeom prst="rect">
            <a:avLst/>
          </a:prstGeom>
        </p:spPr>
        <p:txBody>
          <a:bodyPr wrap="square">
            <a:spAutoFit/>
          </a:bodyPr>
          <a:lstStyle/>
          <a:p>
            <a:pPr algn="r" rtl="1">
              <a:lnSpc>
                <a:spcPct val="115000"/>
              </a:lnSpc>
              <a:spcAft>
                <a:spcPts val="1000"/>
              </a:spcAft>
            </a:pPr>
            <a:r>
              <a:rPr lang="ar-SA" sz="1400" b="1" u="sng" dirty="0">
                <a:ea typeface="Calibri"/>
                <a:cs typeface="B Koodak" pitchFamily="2" charset="-78"/>
              </a:rPr>
              <a:t>هوش و هنر</a:t>
            </a:r>
            <a:endParaRPr lang="en-US" sz="1400" b="1" dirty="0">
              <a:ea typeface="Calibri"/>
              <a:cs typeface="B Koodak" pitchFamily="2" charset="-78"/>
            </a:endParaRPr>
          </a:p>
          <a:p>
            <a:pPr algn="r" rtl="1">
              <a:lnSpc>
                <a:spcPct val="115000"/>
              </a:lnSpc>
              <a:spcAft>
                <a:spcPts val="1000"/>
              </a:spcAft>
            </a:pPr>
            <a:r>
              <a:rPr lang="ar-SA" sz="1400" b="1" dirty="0">
                <a:ea typeface="Calibri"/>
                <a:cs typeface="B Koodak" pitchFamily="2" charset="-78"/>
              </a:rPr>
              <a:t>هوش را توانایی حل مسئله و یا تولید و خلق یک محصول که حد اقل در یک فرهنگ دارای ارزش باشد نامیده اند . هوش دارای انواعی است :</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کلامی</a:t>
            </a:r>
            <a:r>
              <a:rPr lang="ar-SA" sz="1400" b="1" dirty="0">
                <a:ea typeface="Calibri"/>
                <a:cs typeface="B Koodak" pitchFamily="2" charset="-78"/>
              </a:rPr>
              <a:t> : روزنامه نگاران و شاعران معمولا هوش کلامی بالاتری نسبت به بقیه دارند .</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فضایی و مکانی</a:t>
            </a:r>
            <a:r>
              <a:rPr lang="ar-SA" sz="1400" b="1" dirty="0">
                <a:ea typeface="Calibri"/>
                <a:cs typeface="B Koodak" pitchFamily="2" charset="-78"/>
              </a:rPr>
              <a:t> : نقاشان ، معماران و خلبانان از این هوش بیشتر بهره برده اند .</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منطقی و ریاضی</a:t>
            </a:r>
            <a:r>
              <a:rPr lang="ar-SA" sz="1400" b="1" dirty="0">
                <a:ea typeface="Calibri"/>
                <a:cs typeface="B Koodak" pitchFamily="2" charset="-78"/>
              </a:rPr>
              <a:t> : علمای منطق و ریاضی دانان را شامل می گردد .</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حرکتی و جسمانی</a:t>
            </a:r>
            <a:r>
              <a:rPr lang="ar-SA" sz="1400" b="1" dirty="0">
                <a:ea typeface="Calibri"/>
                <a:cs typeface="B Koodak" pitchFamily="2" charset="-78"/>
              </a:rPr>
              <a:t> : جراحان ، هنرپیشگان و ورزشکاران دارای هوش حرکتی بیشتری هستند.</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موسیقایی</a:t>
            </a:r>
            <a:r>
              <a:rPr lang="ar-SA" sz="1400" b="1" dirty="0">
                <a:ea typeface="Calibri"/>
                <a:cs typeface="B Koodak" pitchFamily="2" charset="-78"/>
              </a:rPr>
              <a:t> : موسیقی دانان و نوازندگان دارای هوش موسیقایی خوبی می باشند.</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درون فردی</a:t>
            </a:r>
            <a:r>
              <a:rPr lang="ar-SA" sz="1400" b="1" dirty="0">
                <a:ea typeface="Calibri"/>
                <a:cs typeface="B Koodak" pitchFamily="2" charset="-78"/>
              </a:rPr>
              <a:t> : علمای اخلاق از این هوش بهره بیشتری برده اند .</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میان فردی</a:t>
            </a:r>
            <a:r>
              <a:rPr lang="ar-SA" sz="1400" b="1" dirty="0">
                <a:ea typeface="Calibri"/>
                <a:cs typeface="B Koodak" pitchFamily="2" charset="-78"/>
              </a:rPr>
              <a:t> </a:t>
            </a:r>
            <a:r>
              <a:rPr lang="ar-SA" sz="1400" b="1" dirty="0" smtClean="0">
                <a:ea typeface="Calibri"/>
                <a:cs typeface="B Koodak" pitchFamily="2" charset="-78"/>
              </a:rPr>
              <a:t>: </a:t>
            </a:r>
            <a:r>
              <a:rPr lang="ar-SA" sz="1400" b="1" dirty="0">
                <a:ea typeface="Calibri"/>
                <a:cs typeface="B Koodak" pitchFamily="2" charset="-78"/>
              </a:rPr>
              <a:t>معلمان ، سیاست مداران ، فروشندگان و درمانگران که با مردم جامعه بیشتر حشر و نشر دارند این هوش را بیشتر پرورش داده اند </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طبیعت گرا</a:t>
            </a:r>
            <a:r>
              <a:rPr lang="ar-SA" sz="1400" b="1" dirty="0">
                <a:ea typeface="Calibri"/>
                <a:cs typeface="B Koodak" pitchFamily="2" charset="-78"/>
              </a:rPr>
              <a:t> : زیست شناسان را شامل می شود .</a:t>
            </a:r>
            <a:endParaRPr lang="en-US" sz="1400" b="1" dirty="0">
              <a:ea typeface="Calibri"/>
              <a:cs typeface="B Koodak" pitchFamily="2" charset="-78"/>
            </a:endParaRPr>
          </a:p>
          <a:p>
            <a:pPr algn="r" rtl="1">
              <a:lnSpc>
                <a:spcPct val="115000"/>
              </a:lnSpc>
              <a:spcAft>
                <a:spcPts val="1000"/>
              </a:spcAft>
            </a:pPr>
            <a:r>
              <a:rPr lang="ar-SA" sz="1400" b="1" u="sng" dirty="0">
                <a:ea typeface="Calibri"/>
                <a:cs typeface="B Koodak" pitchFamily="2" charset="-78"/>
              </a:rPr>
              <a:t>هوش وجود گرا</a:t>
            </a:r>
            <a:r>
              <a:rPr lang="ar-SA" sz="1400" b="1" dirty="0">
                <a:ea typeface="Calibri"/>
                <a:cs typeface="B Koodak" pitchFamily="2" charset="-78"/>
              </a:rPr>
              <a:t> : فلاسفه ، مذهبیون و اندیشمندان عقلی دارای هوش وجود گرای بالاتری هستند.</a:t>
            </a:r>
            <a:endParaRPr lang="en-US" sz="1400" b="1" dirty="0">
              <a:ea typeface="Calibri"/>
              <a:cs typeface="B Koodak" pitchFamily="2" charset="-78"/>
            </a:endParaRPr>
          </a:p>
          <a:p>
            <a:pPr algn="r" rtl="1">
              <a:lnSpc>
                <a:spcPct val="115000"/>
              </a:lnSpc>
              <a:spcAft>
                <a:spcPts val="1000"/>
              </a:spcAft>
            </a:pPr>
            <a:r>
              <a:rPr lang="ar-SA" sz="1400" b="1" dirty="0">
                <a:ea typeface="Calibri"/>
                <a:cs typeface="B Koodak" pitchFamily="2" charset="-78"/>
              </a:rPr>
              <a:t>     هوش هم جنبه وراثتی و زیستی دارد و هم جنبه اکتسابی . منظور از اکتسابی این است که افراد جامعه بعد از تولد در تعامل و رفتار با محیط پیرامون خویش می توانند ضریب هوشی خود را تقویت کنند . محیط جامعه با توجه به تنوع شرایط و موقعیت ها فرد را به تجربه و تصمیم گیری های مختلف وامیدارد . در خلال این تصمیم گیری ها و آزمون و خطاها ، تجاربی بدست می آید که می تواند قدرت  فرد را در حل مسایل پیش رو کمک نماید .</a:t>
            </a:r>
            <a:endParaRPr lang="en-US" sz="1400" b="1" dirty="0">
              <a:ea typeface="Calibri"/>
              <a:cs typeface="B Koodak" pitchFamily="2" charset="-78"/>
            </a:endParaRPr>
          </a:p>
          <a:p>
            <a:pPr algn="r" rtl="1">
              <a:lnSpc>
                <a:spcPct val="115000"/>
              </a:lnSpc>
              <a:spcAft>
                <a:spcPts val="1000"/>
              </a:spcAft>
            </a:pPr>
            <a:r>
              <a:rPr lang="ar-SA" sz="1400" b="1" dirty="0">
                <a:ea typeface="Calibri"/>
                <a:cs typeface="B Koodak" pitchFamily="2" charset="-78"/>
              </a:rPr>
              <a:t>     محیط های آموزشی و پرورشی غنی و تشویق های کافی از سوی معلمان و والدین و اطرافیان می تواند تا حد زیادی علاوه بر افزایش حس اعتماد به نفس و عزت مندی کودک ، در پرورش هوش او نیز مؤثر باشد .</a:t>
            </a:r>
            <a:endParaRPr lang="en-US" sz="1400" b="1" dirty="0">
              <a:ea typeface="Calibri"/>
              <a:cs typeface="B Koodak" pitchFamily="2" charset="-78"/>
            </a:endParaRPr>
          </a:p>
          <a:p>
            <a:pPr algn="r" rtl="1">
              <a:lnSpc>
                <a:spcPct val="115000"/>
              </a:lnSpc>
              <a:spcAft>
                <a:spcPts val="1000"/>
              </a:spcAft>
            </a:pPr>
            <a:r>
              <a:rPr lang="ar-SA" sz="1400" b="1" dirty="0">
                <a:ea typeface="Calibri"/>
                <a:cs typeface="B Koodak" pitchFamily="2" charset="-78"/>
              </a:rPr>
              <a:t>    محصولات هنری در دوره کودکی از همراهی احساسات و تخیلات و ذهنیان کودک و نیز ابزار و مواد و امکانات مورد نیاز هنری تولید می گردد .</a:t>
            </a:r>
            <a:endParaRPr lang="en-US" sz="1400" b="1" dirty="0">
              <a:ea typeface="Calibri"/>
              <a:cs typeface="B Koodak" pitchFamily="2" charset="-78"/>
            </a:endParaRPr>
          </a:p>
        </p:txBody>
      </p:sp>
    </p:spTree>
    <p:extLst>
      <p:ext uri="{BB962C8B-B14F-4D97-AF65-F5344CB8AC3E}">
        <p14:creationId xmlns:p14="http://schemas.microsoft.com/office/powerpoint/2010/main" val="2652848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914401"/>
            <a:ext cx="7315200" cy="4965462"/>
          </a:xfrm>
          <a:prstGeom prst="rect">
            <a:avLst/>
          </a:prstGeom>
        </p:spPr>
        <p:txBody>
          <a:bodyPr wrap="square">
            <a:spAutoFit/>
          </a:bodyPr>
          <a:lstStyle/>
          <a:p>
            <a:pPr lvl="0" algn="r" rtl="1">
              <a:lnSpc>
                <a:spcPct val="115000"/>
              </a:lnSpc>
              <a:spcAft>
                <a:spcPts val="1000"/>
              </a:spcAft>
            </a:pPr>
            <a:r>
              <a:rPr lang="ar-SA" sz="2000" u="sng" dirty="0">
                <a:solidFill>
                  <a:prstClr val="black"/>
                </a:solidFill>
                <a:ea typeface="Calibri"/>
                <a:cs typeface="B Koodak" pitchFamily="2" charset="-78"/>
              </a:rPr>
              <a:t>تربيت هنري</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دیدگاه </a:t>
            </a:r>
            <a:r>
              <a:rPr lang="ar-SA" sz="2000" dirty="0" smtClean="0">
                <a:solidFill>
                  <a:prstClr val="black"/>
                </a:solidFill>
                <a:ea typeface="Calibri"/>
                <a:cs typeface="B Koodak" pitchFamily="2" charset="-78"/>
              </a:rPr>
              <a:t>کلی </a:t>
            </a:r>
            <a:r>
              <a:rPr lang="ar-SA" sz="2000" dirty="0">
                <a:solidFill>
                  <a:prstClr val="black"/>
                </a:solidFill>
                <a:ea typeface="Calibri"/>
                <a:cs typeface="B Koodak" pitchFamily="2" charset="-78"/>
              </a:rPr>
              <a:t>در برنامه درسی هنر در دوره ابتدایی </a:t>
            </a:r>
            <a:r>
              <a:rPr lang="ar-SA" sz="2000" u="sng" dirty="0">
                <a:solidFill>
                  <a:prstClr val="black"/>
                </a:solidFill>
                <a:ea typeface="Calibri"/>
                <a:cs typeface="B Koodak" pitchFamily="2" charset="-78"/>
              </a:rPr>
              <a:t>تربیت هنری </a:t>
            </a:r>
            <a:r>
              <a:rPr lang="ar-SA" sz="2000" dirty="0">
                <a:solidFill>
                  <a:prstClr val="black"/>
                </a:solidFill>
                <a:ea typeface="Calibri"/>
                <a:cs typeface="B Koodak" pitchFamily="2" charset="-78"/>
              </a:rPr>
              <a:t>است . تربیت هنری از دیدگاه </a:t>
            </a:r>
            <a:r>
              <a:rPr lang="ar-SA" sz="2000" u="sng" dirty="0">
                <a:solidFill>
                  <a:prstClr val="black"/>
                </a:solidFill>
                <a:ea typeface="Calibri"/>
                <a:cs typeface="B Koodak" pitchFamily="2" charset="-78"/>
              </a:rPr>
              <a:t>جروم هاپس</a:t>
            </a:r>
            <a:r>
              <a:rPr lang="ar-SA" sz="2000" dirty="0">
                <a:solidFill>
                  <a:prstClr val="black"/>
                </a:solidFill>
                <a:ea typeface="Calibri"/>
                <a:cs typeface="B Koodak" pitchFamily="2" charset="-78"/>
              </a:rPr>
              <a:t> من شامل موارد ذیل می گردد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1-   آموزش حواس</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2-  رشد تجارب دیداری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3- آفرینش و فهم شکل های نمادین دیداری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4- رشد تصورات دیداری در نقاشی ، مجسمه سازی و هنرهایی تزئینی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5-  آموزش چگونگی کاربرد تجارب دیداری و نقد و بررسی آنها</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      یکی از ویژگی های تربیت هنری ، توجه به تفاوت های فردی و میزان رشد هر یک از دانش آموزان است .</a:t>
            </a:r>
            <a:endParaRPr lang="en-US" sz="2000" dirty="0">
              <a:solidFill>
                <a:prstClr val="black"/>
              </a:solidFill>
              <a:ea typeface="Calibri"/>
              <a:cs typeface="B Koodak" pitchFamily="2" charset="-78"/>
            </a:endParaRPr>
          </a:p>
          <a:p>
            <a:pPr lvl="0"/>
            <a:endParaRPr lang="en-US" sz="2000" dirty="0">
              <a:solidFill>
                <a:prstClr val="black"/>
              </a:solidFill>
              <a:cs typeface="B Koodak" pitchFamily="2" charset="-78"/>
            </a:endParaRPr>
          </a:p>
        </p:txBody>
      </p:sp>
    </p:spTree>
    <p:extLst>
      <p:ext uri="{BB962C8B-B14F-4D97-AF65-F5344CB8AC3E}">
        <p14:creationId xmlns:p14="http://schemas.microsoft.com/office/powerpoint/2010/main" val="382777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20676"/>
            <a:ext cx="7391400" cy="4401205"/>
          </a:xfrm>
          <a:prstGeom prst="rect">
            <a:avLst/>
          </a:prstGeom>
        </p:spPr>
        <p:txBody>
          <a:bodyPr wrap="square">
            <a:spAutoFit/>
          </a:bodyPr>
          <a:lstStyle/>
          <a:p>
            <a:pPr lvl="0" algn="ctr" rtl="1"/>
            <a:r>
              <a:rPr lang="fa-IR" sz="4000" dirty="0">
                <a:solidFill>
                  <a:prstClr val="black"/>
                </a:solidFill>
                <a:cs typeface="B Titr" pitchFamily="2" charset="-78"/>
              </a:rPr>
              <a:t>پاورپوینت درس کاربرد هنر در </a:t>
            </a:r>
            <a:r>
              <a:rPr lang="fa-IR" sz="4000" dirty="0" smtClean="0">
                <a:solidFill>
                  <a:prstClr val="black"/>
                </a:solidFill>
                <a:cs typeface="B Titr" pitchFamily="2" charset="-78"/>
              </a:rPr>
              <a:t>آموزش</a:t>
            </a:r>
          </a:p>
          <a:p>
            <a:pPr lvl="0" algn="ctr" rtl="1"/>
            <a:r>
              <a:rPr lang="fa-IR" sz="4000" dirty="0" smtClean="0">
                <a:solidFill>
                  <a:prstClr val="black"/>
                </a:solidFill>
                <a:cs typeface="B Titr" pitchFamily="2" charset="-78"/>
              </a:rPr>
              <a:t> </a:t>
            </a:r>
            <a:r>
              <a:rPr lang="fa-IR" sz="4000" dirty="0">
                <a:solidFill>
                  <a:prstClr val="black"/>
                </a:solidFill>
                <a:cs typeface="B Titr" pitchFamily="2" charset="-78"/>
              </a:rPr>
              <a:t>برای کلاس های 21-22-23 گروه </a:t>
            </a:r>
            <a:r>
              <a:rPr lang="fa-IR" sz="4000" dirty="0" smtClean="0">
                <a:solidFill>
                  <a:prstClr val="black"/>
                </a:solidFill>
                <a:cs typeface="B Titr" pitchFamily="2" charset="-78"/>
              </a:rPr>
              <a:t>آموزش </a:t>
            </a:r>
            <a:r>
              <a:rPr lang="fa-IR" sz="4000" dirty="0">
                <a:solidFill>
                  <a:prstClr val="black"/>
                </a:solidFill>
                <a:cs typeface="B Titr" pitchFamily="2" charset="-78"/>
              </a:rPr>
              <a:t>ابتدایی </a:t>
            </a:r>
            <a:endParaRPr lang="fa-IR" sz="4000" dirty="0" smtClean="0">
              <a:solidFill>
                <a:prstClr val="black"/>
              </a:solidFill>
              <a:cs typeface="B Titr" pitchFamily="2" charset="-78"/>
            </a:endParaRPr>
          </a:p>
          <a:p>
            <a:pPr lvl="0" algn="ctr" rtl="1"/>
            <a:endParaRPr lang="fa-IR" sz="4000" dirty="0">
              <a:solidFill>
                <a:prstClr val="black"/>
              </a:solidFill>
              <a:cs typeface="B Titr" pitchFamily="2" charset="-78"/>
            </a:endParaRPr>
          </a:p>
          <a:p>
            <a:pPr lvl="0" algn="ctr"/>
            <a:r>
              <a:rPr lang="fa-IR" sz="4000" dirty="0">
                <a:solidFill>
                  <a:prstClr val="black"/>
                </a:solidFill>
                <a:cs typeface="B Titr" pitchFamily="2" charset="-78"/>
              </a:rPr>
              <a:t>استاد : سیدهادی هاشمی </a:t>
            </a:r>
            <a:endParaRPr lang="fa-IR" sz="4000" dirty="0" smtClean="0">
              <a:solidFill>
                <a:prstClr val="black"/>
              </a:solidFill>
              <a:cs typeface="B Titr" pitchFamily="2" charset="-78"/>
            </a:endParaRPr>
          </a:p>
          <a:p>
            <a:pPr lvl="0" algn="ctr"/>
            <a:endParaRPr lang="fa-IR" sz="4000" dirty="0">
              <a:solidFill>
                <a:prstClr val="black"/>
              </a:solidFill>
              <a:cs typeface="B Titr" pitchFamily="2" charset="-78"/>
            </a:endParaRPr>
          </a:p>
          <a:p>
            <a:pPr lvl="0" algn="ctr" rtl="1"/>
            <a:endParaRPr lang="en-US" sz="4000" dirty="0">
              <a:solidFill>
                <a:prstClr val="black"/>
              </a:solidFill>
              <a:cs typeface="B Titr" pitchFamily="2" charset="-78"/>
            </a:endParaRPr>
          </a:p>
        </p:txBody>
      </p:sp>
    </p:spTree>
    <p:extLst>
      <p:ext uri="{BB962C8B-B14F-4D97-AF65-F5344CB8AC3E}">
        <p14:creationId xmlns:p14="http://schemas.microsoft.com/office/powerpoint/2010/main" val="3276272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239000" cy="5268109"/>
          </a:xfrm>
          <a:prstGeom prst="rect">
            <a:avLst/>
          </a:prstGeom>
        </p:spPr>
        <p:txBody>
          <a:bodyPr wrap="square">
            <a:spAutoFit/>
          </a:bodyPr>
          <a:lstStyle/>
          <a:p>
            <a:pPr lvl="0" algn="r" rtl="1">
              <a:lnSpc>
                <a:spcPct val="115000"/>
              </a:lnSpc>
              <a:spcAft>
                <a:spcPts val="1000"/>
              </a:spcAft>
            </a:pPr>
            <a:r>
              <a:rPr lang="ar-SA" sz="2000" u="sng" dirty="0">
                <a:solidFill>
                  <a:prstClr val="black"/>
                </a:solidFill>
                <a:ea typeface="Calibri"/>
                <a:cs typeface="B Koodak" pitchFamily="2" charset="-78"/>
              </a:rPr>
              <a:t>ابعاد تربیت هنری در آموزش و پرورش عبارت است از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1)      رشد خلاقیت دانش آموزان</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2)     درک دقیق و عمیق حسی نسبت به پدیده های هنری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3)    پرورش حواس و بکارگیری آنها</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4)    افزایش تجربه های دیداری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5)     خلق آثار هنری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6)    شناخت اشکال نمادین دیداری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7)    توانایی ابراز هنرمندانه</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8)    شناخت و فهم تاریخی – فرهنگی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9)     افزایش حساسیت نسبت به ابعاد زیبایی شناختی پدیده ها</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10)  دقت و توجه به طبیعت و عناصر موجود در آن</a:t>
            </a:r>
            <a:endParaRPr lang="en-US" sz="2000" dirty="0">
              <a:solidFill>
                <a:prstClr val="black"/>
              </a:solidFill>
              <a:ea typeface="Calibri"/>
              <a:cs typeface="B Koodak" pitchFamily="2" charset="-78"/>
            </a:endParaRPr>
          </a:p>
        </p:txBody>
      </p:sp>
    </p:spTree>
    <p:extLst>
      <p:ext uri="{BB962C8B-B14F-4D97-AF65-F5344CB8AC3E}">
        <p14:creationId xmlns:p14="http://schemas.microsoft.com/office/powerpoint/2010/main" val="419253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80" y="50219"/>
            <a:ext cx="7543800" cy="6637715"/>
          </a:xfrm>
          <a:prstGeom prst="rect">
            <a:avLst/>
          </a:prstGeom>
        </p:spPr>
        <p:txBody>
          <a:bodyPr wrap="square">
            <a:spAutoFit/>
          </a:bodyPr>
          <a:lstStyle/>
          <a:p>
            <a:pPr lvl="0" algn="r" rtl="1">
              <a:lnSpc>
                <a:spcPct val="115000"/>
              </a:lnSpc>
              <a:spcAft>
                <a:spcPts val="1000"/>
              </a:spcAft>
            </a:pPr>
            <a:r>
              <a:rPr lang="ar-SA" sz="2000" u="sng" dirty="0">
                <a:solidFill>
                  <a:prstClr val="black"/>
                </a:solidFill>
                <a:ea typeface="Calibri"/>
                <a:cs typeface="B Koodak" pitchFamily="2" charset="-78"/>
              </a:rPr>
              <a:t>در تربیت هنری، دانش آموزان باید یاد بگیرند که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         چگونه ببینند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         چگونه بشنوند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         چگونه ارتباط برقرار کنند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         ونهايتاآفرینش هنری داشته باشند .</a:t>
            </a:r>
            <a:endParaRPr lang="en-US" sz="2000" dirty="0">
              <a:solidFill>
                <a:prstClr val="black"/>
              </a:solidFill>
              <a:ea typeface="Calibri"/>
              <a:cs typeface="B Koodak" pitchFamily="2" charset="-78"/>
            </a:endParaRPr>
          </a:p>
          <a:p>
            <a:pPr lvl="0" algn="r" rtl="1">
              <a:lnSpc>
                <a:spcPct val="115000"/>
              </a:lnSpc>
              <a:spcAft>
                <a:spcPts val="1000"/>
              </a:spcAft>
            </a:pPr>
            <a:r>
              <a:rPr lang="ar-SA" sz="2000" u="sng" dirty="0">
                <a:solidFill>
                  <a:prstClr val="black"/>
                </a:solidFill>
                <a:ea typeface="Calibri"/>
                <a:cs typeface="B Koodak" pitchFamily="2" charset="-78"/>
              </a:rPr>
              <a:t>موضوعات کلی تربیت هنری عبارتند از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1-   زیبایی شناسی: نظم – تقارن – تناسب – هماهنگی – انسجام . زیبایی های عینی می تواند در پرورش زیبایی های ذهنی و عقلی بسیار مؤثر باشد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2-  ارتباط با طبیعت : طبیعت یکی از مهمترین و اصلی ترین منابع الهام است . رنگ ها – آواز پرندگان – بوها – ترکیب ها – تضادها – شکل ها و ...</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3- آشنایی با تاریخ هنر : آثار باستانی و تاریخی – آداب و رسوم و سنت های پسندیده – میراث فرهنگی</a:t>
            </a:r>
            <a:endParaRPr lang="en-US" sz="2000" dirty="0">
              <a:solidFill>
                <a:prstClr val="black"/>
              </a:solidFill>
              <a:ea typeface="Calibri"/>
              <a:cs typeface="B Koodak" pitchFamily="2" charset="-78"/>
            </a:endParaRPr>
          </a:p>
          <a:p>
            <a:pPr lvl="0" algn="r" rtl="1">
              <a:lnSpc>
                <a:spcPct val="115000"/>
              </a:lnSpc>
              <a:spcAft>
                <a:spcPts val="1000"/>
              </a:spcAft>
            </a:pPr>
            <a:r>
              <a:rPr lang="ar-SA" sz="2000" dirty="0">
                <a:solidFill>
                  <a:prstClr val="black"/>
                </a:solidFill>
                <a:ea typeface="Calibri"/>
                <a:cs typeface="B Koodak" pitchFamily="2" charset="-78"/>
              </a:rPr>
              <a:t>4- تولید محصول هنری : آشنایی با ابزار و مواد هنری و کاربرد آنها و تولید بر اساس تفکرات و تخیلات</a:t>
            </a:r>
            <a:endParaRPr lang="en-US" sz="2000" dirty="0">
              <a:solidFill>
                <a:prstClr val="black"/>
              </a:solidFill>
              <a:ea typeface="Calibri"/>
              <a:cs typeface="B Koodak" pitchFamily="2" charset="-78"/>
            </a:endParaRPr>
          </a:p>
          <a:p>
            <a:pPr lvl="0" algn="r"/>
            <a:r>
              <a:rPr lang="ar-SA" sz="2000" dirty="0">
                <a:solidFill>
                  <a:prstClr val="black"/>
                </a:solidFill>
                <a:ea typeface="Calibri"/>
                <a:cs typeface="B Koodak" pitchFamily="2" charset="-78"/>
              </a:rPr>
              <a:t>5-  نقد هنری : توضیح در خصوص آثار هنری خود و دیگران</a:t>
            </a:r>
            <a:endParaRPr lang="en-US" sz="2000" dirty="0">
              <a:solidFill>
                <a:prstClr val="black"/>
              </a:solidFill>
              <a:cs typeface="B Koodak" pitchFamily="2" charset="-78"/>
            </a:endParaRPr>
          </a:p>
        </p:txBody>
      </p:sp>
    </p:spTree>
    <p:extLst>
      <p:ext uri="{BB962C8B-B14F-4D97-AF65-F5344CB8AC3E}">
        <p14:creationId xmlns:p14="http://schemas.microsoft.com/office/powerpoint/2010/main" val="304014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
            <a:ext cx="7239000" cy="7071167"/>
          </a:xfrm>
          <a:prstGeom prst="rect">
            <a:avLst/>
          </a:prstGeom>
        </p:spPr>
        <p:txBody>
          <a:bodyPr wrap="square">
            <a:spAutoFit/>
          </a:bodyPr>
          <a:lstStyle/>
          <a:p>
            <a:pPr lvl="0" algn="r" rtl="1">
              <a:lnSpc>
                <a:spcPct val="115000"/>
              </a:lnSpc>
              <a:spcAft>
                <a:spcPts val="1000"/>
              </a:spcAft>
            </a:pPr>
            <a:r>
              <a:rPr lang="ar-SA" u="sng" dirty="0">
                <a:solidFill>
                  <a:prstClr val="black"/>
                </a:solidFill>
                <a:ea typeface="Calibri"/>
                <a:cs typeface="B Koodak" pitchFamily="2" charset="-78"/>
              </a:rPr>
              <a:t>مراحل انجام فعاليت هنري</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1-   </a:t>
            </a:r>
            <a:r>
              <a:rPr lang="ar-SA" u="sng" dirty="0">
                <a:solidFill>
                  <a:prstClr val="black"/>
                </a:solidFill>
                <a:ea typeface="Calibri"/>
                <a:cs typeface="B Koodak" pitchFamily="2" charset="-78"/>
              </a:rPr>
              <a:t>طرح مسئله :</a:t>
            </a:r>
            <a:r>
              <a:rPr lang="ar-SA" dirty="0">
                <a:solidFill>
                  <a:prstClr val="black"/>
                </a:solidFill>
                <a:ea typeface="Calibri"/>
                <a:cs typeface="B Koodak" pitchFamily="2" charset="-78"/>
              </a:rPr>
              <a:t> ايده كلي در ذهن تشكيل مي شود . مثلا تابلوي نقاشي</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2-  </a:t>
            </a:r>
            <a:r>
              <a:rPr lang="ar-SA" u="sng" dirty="0">
                <a:solidFill>
                  <a:prstClr val="black"/>
                </a:solidFill>
                <a:ea typeface="Calibri"/>
                <a:cs typeface="B Koodak" pitchFamily="2" charset="-78"/>
              </a:rPr>
              <a:t>تفكر :</a:t>
            </a:r>
            <a:r>
              <a:rPr lang="ar-SA" dirty="0">
                <a:solidFill>
                  <a:prstClr val="black"/>
                </a:solidFill>
                <a:ea typeface="Calibri"/>
                <a:cs typeface="B Koodak" pitchFamily="2" charset="-78"/>
              </a:rPr>
              <a:t> روش اجرا ، ابعاد ، موضوع دقيق تابلو و ... انديشيده مي شود</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3- </a:t>
            </a:r>
            <a:r>
              <a:rPr lang="ar-SA" u="sng" dirty="0">
                <a:solidFill>
                  <a:prstClr val="black"/>
                </a:solidFill>
                <a:ea typeface="Calibri"/>
                <a:cs typeface="B Koodak" pitchFamily="2" charset="-78"/>
              </a:rPr>
              <a:t>كاربرد :</a:t>
            </a:r>
            <a:r>
              <a:rPr lang="ar-SA" dirty="0">
                <a:solidFill>
                  <a:prstClr val="black"/>
                </a:solidFill>
                <a:ea typeface="Calibri"/>
                <a:cs typeface="B Koodak" pitchFamily="2" charset="-78"/>
              </a:rPr>
              <a:t> آماده سازي زمينه كار ، رنگ ها ، ابزار و چارچوب تابلو</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4- </a:t>
            </a:r>
            <a:r>
              <a:rPr lang="ar-SA" u="sng" dirty="0">
                <a:solidFill>
                  <a:prstClr val="black"/>
                </a:solidFill>
                <a:ea typeface="Calibri"/>
                <a:cs typeface="B Koodak" pitchFamily="2" charset="-78"/>
              </a:rPr>
              <a:t>استدلال :</a:t>
            </a:r>
            <a:r>
              <a:rPr lang="ar-SA" dirty="0">
                <a:solidFill>
                  <a:prstClr val="black"/>
                </a:solidFill>
                <a:ea typeface="Calibri"/>
                <a:cs typeface="B Koodak" pitchFamily="2" charset="-78"/>
              </a:rPr>
              <a:t> توانايي توضيح دلايل انتخاب ها و نحوه اجراي تابلو</a:t>
            </a:r>
            <a:endParaRPr lang="en-US" dirty="0">
              <a:solidFill>
                <a:prstClr val="black"/>
              </a:solidFill>
              <a:ea typeface="Calibri"/>
              <a:cs typeface="B Koodak" pitchFamily="2" charset="-78"/>
            </a:endParaRPr>
          </a:p>
          <a:p>
            <a:pPr lvl="0" algn="r" rtl="1">
              <a:lnSpc>
                <a:spcPct val="115000"/>
              </a:lnSpc>
              <a:spcAft>
                <a:spcPts val="1000"/>
              </a:spcAft>
            </a:pPr>
            <a:r>
              <a:rPr lang="ar-SA" u="sng" dirty="0">
                <a:solidFill>
                  <a:prstClr val="black"/>
                </a:solidFill>
                <a:ea typeface="Calibri"/>
                <a:cs typeface="B Koodak" pitchFamily="2" charset="-78"/>
              </a:rPr>
              <a:t>ضرورت و کارکرد های فعالیت های هنری دردوره ابتدایی</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1-   افزایش مهارت های کلامی و بیان غیر کلامی کودکان</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2-  افزایش صبر و تحمل و سعه صدر در کودکان</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3- تقویت نظم و انضباط در کودکان</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4- توانایی برقراری ارتباط مطلوب با محیط</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5-  کنترل عواطف و تخیلات</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6- تقویت یادگیری ، حافظه و دقت کودکان</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7- توسعه تجارب و سازماندهی آن</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8- افزایش اعتماد به نفس</a:t>
            </a:r>
            <a:endParaRPr lang="en-US" dirty="0">
              <a:solidFill>
                <a:prstClr val="black"/>
              </a:solidFill>
              <a:ea typeface="Calibri"/>
              <a:cs typeface="B Koodak" pitchFamily="2" charset="-78"/>
            </a:endParaRPr>
          </a:p>
          <a:p>
            <a:pPr lvl="0" algn="r" rtl="1">
              <a:lnSpc>
                <a:spcPct val="115000"/>
              </a:lnSpc>
              <a:spcAft>
                <a:spcPts val="1000"/>
              </a:spcAft>
            </a:pPr>
            <a:r>
              <a:rPr lang="ar-SA" dirty="0">
                <a:solidFill>
                  <a:prstClr val="black"/>
                </a:solidFill>
                <a:ea typeface="Calibri"/>
                <a:cs typeface="B Koodak" pitchFamily="2" charset="-78"/>
              </a:rPr>
              <a:t>9-  تلاش و موفقیت بیشتر</a:t>
            </a:r>
            <a:endParaRPr lang="en-US" dirty="0">
              <a:solidFill>
                <a:prstClr val="black"/>
              </a:solidFill>
              <a:ea typeface="Calibri"/>
              <a:cs typeface="B Koodak" pitchFamily="2" charset="-78"/>
            </a:endParaRPr>
          </a:p>
          <a:p>
            <a:pPr lvl="0"/>
            <a:endParaRPr lang="en-US" dirty="0">
              <a:solidFill>
                <a:prstClr val="black"/>
              </a:solidFill>
              <a:cs typeface="B Koodak" pitchFamily="2" charset="-78"/>
            </a:endParaRPr>
          </a:p>
        </p:txBody>
      </p:sp>
    </p:spTree>
    <p:extLst>
      <p:ext uri="{BB962C8B-B14F-4D97-AF65-F5344CB8AC3E}">
        <p14:creationId xmlns:p14="http://schemas.microsoft.com/office/powerpoint/2010/main" val="1787477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50547"/>
            <a:ext cx="8229600" cy="5903154"/>
          </a:xfrm>
          <a:prstGeom prst="rect">
            <a:avLst/>
          </a:prstGeom>
        </p:spPr>
        <p:txBody>
          <a:bodyPr wrap="square">
            <a:spAutoFit/>
          </a:bodyPr>
          <a:lstStyle/>
          <a:p>
            <a:pPr algn="r" rtl="1">
              <a:lnSpc>
                <a:spcPct val="115000"/>
              </a:lnSpc>
              <a:spcAft>
                <a:spcPts val="1000"/>
              </a:spcAft>
            </a:pPr>
            <a:r>
              <a:rPr lang="ar-SA" sz="2400" b="1" u="sng" dirty="0">
                <a:ea typeface="Calibri"/>
                <a:cs typeface="B Koodak" pitchFamily="2" charset="-78"/>
              </a:rPr>
              <a:t>اهداف برنامه درسي هنر دردوره ابتدایی</a:t>
            </a:r>
            <a:endParaRPr lang="en-US" sz="2400" dirty="0">
              <a:ea typeface="Calibri"/>
              <a:cs typeface="B Koodak" pitchFamily="2" charset="-78"/>
            </a:endParaRPr>
          </a:p>
          <a:p>
            <a:pPr algn="r" rtl="1">
              <a:lnSpc>
                <a:spcPct val="115000"/>
              </a:lnSpc>
              <a:spcAft>
                <a:spcPts val="1000"/>
              </a:spcAft>
            </a:pPr>
            <a:r>
              <a:rPr lang="ar-SA" sz="2400" u="sng" dirty="0">
                <a:ea typeface="Calibri"/>
                <a:cs typeface="B Koodak" pitchFamily="2" charset="-78"/>
              </a:rPr>
              <a:t>الف ) اهداف غایی</a:t>
            </a:r>
            <a:r>
              <a:rPr lang="ar-SA" sz="2400" dirty="0">
                <a:ea typeface="Calibri"/>
                <a:cs typeface="B Koodak" pitchFamily="2" charset="-78"/>
              </a:rPr>
              <a:t> :  این اهداف برگرفته از فلسفه حیات  اسلام است . هدف غایی انسان رسیدن به مقام جانشيني و قرب خداوند است</a:t>
            </a:r>
            <a:endParaRPr lang="en-US" sz="2400" dirty="0">
              <a:ea typeface="Calibri"/>
              <a:cs typeface="B Koodak" pitchFamily="2" charset="-78"/>
            </a:endParaRPr>
          </a:p>
          <a:p>
            <a:pPr algn="r" rtl="1">
              <a:lnSpc>
                <a:spcPct val="115000"/>
              </a:lnSpc>
              <a:spcAft>
                <a:spcPts val="1000"/>
              </a:spcAft>
            </a:pPr>
            <a:r>
              <a:rPr lang="ar-SA" sz="2400" u="sng" dirty="0">
                <a:ea typeface="Calibri"/>
                <a:cs typeface="B Koodak" pitchFamily="2" charset="-78"/>
              </a:rPr>
              <a:t>ب) اهداف کلی</a:t>
            </a:r>
            <a:r>
              <a:rPr lang="ar-SA" sz="2400" dirty="0">
                <a:ea typeface="Calibri"/>
                <a:cs typeface="B Koodak" pitchFamily="2" charset="-78"/>
              </a:rPr>
              <a:t> :    این اهداف برگرفته از فلسفه تعلیم و تربیت اسلامی است که در چهار عرصه تبیین میگردد :</a:t>
            </a:r>
            <a:endParaRPr lang="en-US" sz="2400" dirty="0">
              <a:ea typeface="Calibri"/>
              <a:cs typeface="B Koodak" pitchFamily="2" charset="-78"/>
            </a:endParaRPr>
          </a:p>
          <a:p>
            <a:pPr algn="r" rtl="1">
              <a:lnSpc>
                <a:spcPct val="115000"/>
              </a:lnSpc>
              <a:spcAft>
                <a:spcPts val="1000"/>
              </a:spcAft>
            </a:pPr>
            <a:r>
              <a:rPr lang="ar-SA" sz="2400" dirty="0" smtClean="0">
                <a:ea typeface="Calibri"/>
                <a:cs typeface="B Koodak" pitchFamily="2" charset="-78"/>
              </a:rPr>
              <a:t>1-درارتباط </a:t>
            </a:r>
            <a:r>
              <a:rPr lang="ar-SA" sz="2400" dirty="0">
                <a:ea typeface="Calibri"/>
                <a:cs typeface="B Koodak" pitchFamily="2" charset="-78"/>
              </a:rPr>
              <a:t>با خود 2- در ارتباط با خدا 3- درارتباط با دیگران 4- در ارتباط با محیط .</a:t>
            </a:r>
            <a:endParaRPr lang="en-US" sz="2400" dirty="0">
              <a:ea typeface="Calibri"/>
              <a:cs typeface="B Koodak" pitchFamily="2" charset="-78"/>
            </a:endParaRPr>
          </a:p>
          <a:p>
            <a:pPr algn="r" rtl="1">
              <a:lnSpc>
                <a:spcPct val="115000"/>
              </a:lnSpc>
              <a:spcAft>
                <a:spcPts val="1000"/>
              </a:spcAft>
            </a:pPr>
            <a:r>
              <a:rPr lang="ar-SA" sz="2400" dirty="0">
                <a:ea typeface="Calibri"/>
                <a:cs typeface="B Koodak" pitchFamily="2" charset="-78"/>
              </a:rPr>
              <a:t> عناصر اصلی اهداف کلی در اسلام عبارتند از :   تفکر – ایمان – علم – اخلاق – عمل</a:t>
            </a:r>
            <a:endParaRPr lang="en-US" sz="2400" dirty="0">
              <a:ea typeface="Calibri"/>
              <a:cs typeface="B Koodak" pitchFamily="2" charset="-78"/>
            </a:endParaRPr>
          </a:p>
          <a:p>
            <a:pPr algn="r" rtl="1">
              <a:lnSpc>
                <a:spcPct val="115000"/>
              </a:lnSpc>
              <a:spcAft>
                <a:spcPts val="1000"/>
              </a:spcAft>
            </a:pPr>
            <a:r>
              <a:rPr lang="ar-SA" sz="2400" u="sng" dirty="0">
                <a:ea typeface="Calibri"/>
                <a:cs typeface="B Koodak" pitchFamily="2" charset="-78"/>
              </a:rPr>
              <a:t>ج ) اهداف تفصیلی</a:t>
            </a:r>
            <a:r>
              <a:rPr lang="ar-SA" sz="2400" dirty="0">
                <a:ea typeface="Calibri"/>
                <a:cs typeface="B Koodak" pitchFamily="2" charset="-78"/>
              </a:rPr>
              <a:t> :   در ذیل هر یک از عناصر پنجگانه بالا ، اهدافی تعیین گردیده است .( همان موضوعات كلي تربيت هنري است )</a:t>
            </a:r>
            <a:endParaRPr lang="en-US" sz="2400" dirty="0">
              <a:ea typeface="Calibri"/>
              <a:cs typeface="B Koodak" pitchFamily="2" charset="-78"/>
            </a:endParaRPr>
          </a:p>
          <a:p>
            <a:pPr algn="r"/>
            <a:r>
              <a:rPr lang="ar-SA" sz="2400" u="sng" dirty="0" smtClean="0">
                <a:ea typeface="Calibri"/>
                <a:cs typeface="B Koodak" pitchFamily="2" charset="-78"/>
              </a:rPr>
              <a:t>د</a:t>
            </a:r>
            <a:r>
              <a:rPr lang="ar-SA" sz="2400" u="sng" dirty="0">
                <a:ea typeface="Calibri"/>
                <a:cs typeface="B Koodak" pitchFamily="2" charset="-78"/>
              </a:rPr>
              <a:t>) اهداف جزیی :</a:t>
            </a:r>
            <a:r>
              <a:rPr lang="ar-SA" sz="2400" dirty="0">
                <a:ea typeface="Calibri"/>
                <a:cs typeface="B Koodak" pitchFamily="2" charset="-78"/>
              </a:rPr>
              <a:t>  </a:t>
            </a:r>
            <a:r>
              <a:rPr lang="ar-SA" sz="2400" dirty="0" smtClean="0">
                <a:ea typeface="Calibri"/>
                <a:cs typeface="B Koodak" pitchFamily="2" charset="-78"/>
              </a:rPr>
              <a:t>که </a:t>
            </a:r>
            <a:r>
              <a:rPr lang="ar-SA" sz="2400" dirty="0">
                <a:ea typeface="Calibri"/>
                <a:cs typeface="B Koodak" pitchFamily="2" charset="-78"/>
              </a:rPr>
              <a:t>در سه حوزه </a:t>
            </a:r>
            <a:r>
              <a:rPr lang="ar-SA" sz="2400" u="sng" dirty="0">
                <a:ea typeface="Calibri"/>
                <a:cs typeface="B Koodak" pitchFamily="2" charset="-78"/>
              </a:rPr>
              <a:t>دانش</a:t>
            </a:r>
            <a:r>
              <a:rPr lang="ar-SA" sz="2400" dirty="0">
                <a:ea typeface="Calibri"/>
                <a:cs typeface="B Koodak" pitchFamily="2" charset="-78"/>
              </a:rPr>
              <a:t> ، </a:t>
            </a:r>
            <a:r>
              <a:rPr lang="ar-SA" sz="2400" u="sng" dirty="0">
                <a:ea typeface="Calibri"/>
                <a:cs typeface="B Koodak" pitchFamily="2" charset="-78"/>
              </a:rPr>
              <a:t>مهارت</a:t>
            </a:r>
            <a:r>
              <a:rPr lang="ar-SA" sz="2400" dirty="0">
                <a:ea typeface="Calibri"/>
                <a:cs typeface="B Koodak" pitchFamily="2" charset="-78"/>
              </a:rPr>
              <a:t> و </a:t>
            </a:r>
            <a:r>
              <a:rPr lang="ar-SA" sz="2400" u="sng" dirty="0">
                <a:ea typeface="Calibri"/>
                <a:cs typeface="B Koodak" pitchFamily="2" charset="-78"/>
              </a:rPr>
              <a:t>نگرش</a:t>
            </a:r>
            <a:r>
              <a:rPr lang="ar-SA" sz="2400" dirty="0">
                <a:ea typeface="Calibri"/>
                <a:cs typeface="B Koodak" pitchFamily="2" charset="-78"/>
              </a:rPr>
              <a:t> تدوین گردیده است</a:t>
            </a:r>
            <a:endParaRPr lang="en-US" sz="2400" dirty="0">
              <a:cs typeface="B Koodak" pitchFamily="2" charset="-78"/>
            </a:endParaRPr>
          </a:p>
        </p:txBody>
      </p:sp>
    </p:spTree>
    <p:extLst>
      <p:ext uri="{BB962C8B-B14F-4D97-AF65-F5344CB8AC3E}">
        <p14:creationId xmlns:p14="http://schemas.microsoft.com/office/powerpoint/2010/main" val="277072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83880" cy="6046784"/>
          </a:xfrm>
          <a:prstGeom prst="rect">
            <a:avLst/>
          </a:prstGeom>
        </p:spPr>
        <p:txBody>
          <a:bodyPr wrap="square">
            <a:spAutoFit/>
          </a:bodyPr>
          <a:lstStyle/>
          <a:p>
            <a:pPr algn="r" rtl="1">
              <a:lnSpc>
                <a:spcPct val="115000"/>
              </a:lnSpc>
              <a:spcAft>
                <a:spcPts val="1000"/>
              </a:spcAft>
            </a:pPr>
            <a:r>
              <a:rPr lang="ar-SA" sz="2400" u="sng" dirty="0">
                <a:ea typeface="Calibri"/>
                <a:cs typeface="B Koodak" pitchFamily="2" charset="-78"/>
              </a:rPr>
              <a:t>در حوزه دانش اهداف عبارتند از :</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ü</a:t>
            </a:r>
            <a:r>
              <a:rPr lang="ar-SA" sz="2400" dirty="0">
                <a:ea typeface="Calibri"/>
                <a:cs typeface="B Koodak" pitchFamily="2" charset="-78"/>
              </a:rPr>
              <a:t>      آشنايي با خلقت</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ü</a:t>
            </a:r>
            <a:r>
              <a:rPr lang="ar-SA" sz="2400" dirty="0">
                <a:ea typeface="Calibri"/>
                <a:cs typeface="B Koodak" pitchFamily="2" charset="-78"/>
              </a:rPr>
              <a:t>      آشنايي با رشته هاي هنري</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ü</a:t>
            </a:r>
            <a:r>
              <a:rPr lang="ar-SA" sz="2400" dirty="0">
                <a:ea typeface="Calibri"/>
                <a:cs typeface="B Koodak" pitchFamily="2" charset="-78"/>
              </a:rPr>
              <a:t>      آشنايي با مواد و ابزار مختلف هنري</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ü</a:t>
            </a:r>
            <a:r>
              <a:rPr lang="ar-SA" sz="2400" dirty="0">
                <a:ea typeface="Calibri"/>
                <a:cs typeface="B Koodak" pitchFamily="2" charset="-78"/>
              </a:rPr>
              <a:t>      آشنايي با ميراث فرهنگي ، هنري ايران</a:t>
            </a:r>
            <a:endParaRPr lang="en-US" sz="2400" dirty="0">
              <a:ea typeface="Calibri"/>
              <a:cs typeface="B Koodak" pitchFamily="2" charset="-78"/>
            </a:endParaRPr>
          </a:p>
          <a:p>
            <a:pPr algn="r" rtl="1">
              <a:lnSpc>
                <a:spcPct val="115000"/>
              </a:lnSpc>
              <a:spcAft>
                <a:spcPts val="1000"/>
              </a:spcAft>
            </a:pPr>
            <a:r>
              <a:rPr lang="ar-SA" sz="2400" dirty="0">
                <a:ea typeface="Calibri"/>
                <a:cs typeface="B Koodak" pitchFamily="2" charset="-78"/>
              </a:rPr>
              <a:t>در </a:t>
            </a:r>
            <a:r>
              <a:rPr lang="ar-SA" sz="2400" u="sng" dirty="0">
                <a:ea typeface="Calibri"/>
                <a:cs typeface="B Koodak" pitchFamily="2" charset="-78"/>
              </a:rPr>
              <a:t>حوزه مهارت </a:t>
            </a:r>
            <a:r>
              <a:rPr lang="ar-SA" sz="2400" dirty="0">
                <a:ea typeface="Calibri"/>
                <a:cs typeface="B Koodak" pitchFamily="2" charset="-78"/>
              </a:rPr>
              <a:t>اهداف عبارتند از :</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Ø</a:t>
            </a:r>
            <a:r>
              <a:rPr lang="ar-SA" sz="2400" dirty="0">
                <a:ea typeface="Calibri"/>
                <a:cs typeface="B Koodak" pitchFamily="2" charset="-78"/>
              </a:rPr>
              <a:t>      پرورش استعدادهاي حسي و حركتي</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Ø</a:t>
            </a:r>
            <a:r>
              <a:rPr lang="ar-SA" sz="2400" dirty="0">
                <a:ea typeface="Calibri"/>
                <a:cs typeface="B Koodak" pitchFamily="2" charset="-78"/>
              </a:rPr>
              <a:t>      پرورش استعدادهاي گفتاري</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Ø</a:t>
            </a:r>
            <a:r>
              <a:rPr lang="ar-SA" sz="2400" dirty="0">
                <a:ea typeface="Calibri"/>
                <a:cs typeface="B Koodak" pitchFamily="2" charset="-78"/>
              </a:rPr>
              <a:t>      پرورش تفكر</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Ø</a:t>
            </a:r>
            <a:r>
              <a:rPr lang="ar-SA" sz="2400" dirty="0">
                <a:ea typeface="Calibri"/>
                <a:cs typeface="B Koodak" pitchFamily="2" charset="-78"/>
              </a:rPr>
              <a:t>      پرورش قدرت بيان احساسات و افكار به زبان هنر</a:t>
            </a:r>
            <a:endParaRPr lang="en-US" sz="2400" dirty="0">
              <a:ea typeface="Calibri"/>
              <a:cs typeface="B Koodak" pitchFamily="2" charset="-78"/>
            </a:endParaRPr>
          </a:p>
          <a:p>
            <a:pPr algn="r" rtl="1">
              <a:lnSpc>
                <a:spcPct val="115000"/>
              </a:lnSpc>
              <a:spcAft>
                <a:spcPts val="1000"/>
              </a:spcAft>
            </a:pPr>
            <a:r>
              <a:rPr lang="en-US" sz="2400" dirty="0">
                <a:ea typeface="Calibri"/>
                <a:cs typeface="B Koodak" pitchFamily="2" charset="-78"/>
              </a:rPr>
              <a:t>Ø</a:t>
            </a:r>
            <a:r>
              <a:rPr lang="ar-SA" sz="2400" dirty="0">
                <a:ea typeface="Calibri"/>
                <a:cs typeface="B Koodak" pitchFamily="2" charset="-78"/>
              </a:rPr>
              <a:t>      كسب و توسعه مهارت هاي اجتماعي</a:t>
            </a:r>
            <a:endParaRPr lang="en-US" sz="2400" dirty="0">
              <a:ea typeface="Calibri"/>
              <a:cs typeface="B Koodak" pitchFamily="2" charset="-78"/>
            </a:endParaRPr>
          </a:p>
        </p:txBody>
      </p:sp>
    </p:spTree>
    <p:extLst>
      <p:ext uri="{BB962C8B-B14F-4D97-AF65-F5344CB8AC3E}">
        <p14:creationId xmlns:p14="http://schemas.microsoft.com/office/powerpoint/2010/main" val="149443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391400" cy="4330416"/>
          </a:xfrm>
          <a:prstGeom prst="rect">
            <a:avLst/>
          </a:prstGeom>
        </p:spPr>
        <p:txBody>
          <a:bodyPr wrap="square">
            <a:spAutoFit/>
          </a:bodyPr>
          <a:lstStyle/>
          <a:p>
            <a:pPr algn="r" rtl="1">
              <a:lnSpc>
                <a:spcPct val="115000"/>
              </a:lnSpc>
              <a:spcAft>
                <a:spcPts val="1000"/>
              </a:spcAft>
            </a:pPr>
            <a:r>
              <a:rPr lang="ar-SA" sz="2800" dirty="0">
                <a:ea typeface="Calibri"/>
                <a:cs typeface="B Koodak" pitchFamily="2" charset="-78"/>
              </a:rPr>
              <a:t>در </a:t>
            </a:r>
            <a:r>
              <a:rPr lang="ar-SA" sz="2800" u="sng" dirty="0">
                <a:ea typeface="Calibri"/>
                <a:cs typeface="B Koodak" pitchFamily="2" charset="-78"/>
              </a:rPr>
              <a:t>حوزه نگرش</a:t>
            </a:r>
            <a:r>
              <a:rPr lang="ar-SA" sz="2800" dirty="0">
                <a:ea typeface="Calibri"/>
                <a:cs typeface="B Koodak" pitchFamily="2" charset="-78"/>
              </a:rPr>
              <a:t> اهداف عبارتند از :</a:t>
            </a:r>
            <a:endParaRPr lang="en-US" sz="2800" dirty="0">
              <a:ea typeface="Calibri"/>
              <a:cs typeface="B Koodak" pitchFamily="2" charset="-78"/>
            </a:endParaRPr>
          </a:p>
          <a:p>
            <a:pPr algn="r" rtl="1">
              <a:lnSpc>
                <a:spcPct val="115000"/>
              </a:lnSpc>
              <a:spcAft>
                <a:spcPts val="1000"/>
              </a:spcAft>
            </a:pPr>
            <a:r>
              <a:rPr lang="en-US" sz="2800" dirty="0">
                <a:ea typeface="Calibri"/>
                <a:cs typeface="B Koodak" pitchFamily="2" charset="-78"/>
              </a:rPr>
              <a:t>v</a:t>
            </a:r>
            <a:r>
              <a:rPr lang="ar-SA" sz="2800" dirty="0">
                <a:ea typeface="Calibri"/>
                <a:cs typeface="B Koodak" pitchFamily="2" charset="-78"/>
              </a:rPr>
              <a:t>      توجه به زيبايي ها و خالق زيبايي ها</a:t>
            </a:r>
            <a:endParaRPr lang="en-US" sz="2800" dirty="0">
              <a:ea typeface="Calibri"/>
              <a:cs typeface="B Koodak" pitchFamily="2" charset="-78"/>
            </a:endParaRPr>
          </a:p>
          <a:p>
            <a:pPr algn="r" rtl="1">
              <a:lnSpc>
                <a:spcPct val="115000"/>
              </a:lnSpc>
              <a:spcAft>
                <a:spcPts val="1000"/>
              </a:spcAft>
            </a:pPr>
            <a:r>
              <a:rPr lang="en-US" sz="2800" dirty="0">
                <a:ea typeface="Calibri"/>
                <a:cs typeface="B Koodak" pitchFamily="2" charset="-78"/>
              </a:rPr>
              <a:t>v</a:t>
            </a:r>
            <a:r>
              <a:rPr lang="ar-SA" sz="2800" dirty="0">
                <a:ea typeface="Calibri"/>
                <a:cs typeface="B Koodak" pitchFamily="2" charset="-78"/>
              </a:rPr>
              <a:t>      تمايل به ابراز احساسات و افكار</a:t>
            </a:r>
            <a:endParaRPr lang="en-US" sz="2800" dirty="0">
              <a:ea typeface="Calibri"/>
              <a:cs typeface="B Koodak" pitchFamily="2" charset="-78"/>
            </a:endParaRPr>
          </a:p>
          <a:p>
            <a:pPr algn="r" rtl="1">
              <a:lnSpc>
                <a:spcPct val="115000"/>
              </a:lnSpc>
              <a:spcAft>
                <a:spcPts val="1000"/>
              </a:spcAft>
            </a:pPr>
            <a:r>
              <a:rPr lang="en-US" sz="2800" dirty="0">
                <a:ea typeface="Calibri"/>
                <a:cs typeface="B Koodak" pitchFamily="2" charset="-78"/>
              </a:rPr>
              <a:t>v</a:t>
            </a:r>
            <a:r>
              <a:rPr lang="ar-SA" sz="2800" dirty="0">
                <a:ea typeface="Calibri"/>
                <a:cs typeface="B Koodak" pitchFamily="2" charset="-78"/>
              </a:rPr>
              <a:t>      توجه به قابليت هاي خود و اعتماد به نفس</a:t>
            </a:r>
            <a:endParaRPr lang="en-US" sz="2800" dirty="0">
              <a:ea typeface="Calibri"/>
              <a:cs typeface="B Koodak" pitchFamily="2" charset="-78"/>
            </a:endParaRPr>
          </a:p>
          <a:p>
            <a:pPr algn="r" rtl="1">
              <a:lnSpc>
                <a:spcPct val="115000"/>
              </a:lnSpc>
              <a:spcAft>
                <a:spcPts val="1000"/>
              </a:spcAft>
            </a:pPr>
            <a:r>
              <a:rPr lang="en-US" sz="2800" dirty="0">
                <a:ea typeface="Calibri"/>
                <a:cs typeface="B Koodak" pitchFamily="2" charset="-78"/>
              </a:rPr>
              <a:t>v</a:t>
            </a:r>
            <a:r>
              <a:rPr lang="ar-SA" sz="2800" dirty="0">
                <a:ea typeface="Calibri"/>
                <a:cs typeface="B Koodak" pitchFamily="2" charset="-78"/>
              </a:rPr>
              <a:t>      علاقه به كاوش هنري و تجربه</a:t>
            </a:r>
            <a:endParaRPr lang="en-US" sz="2800" dirty="0">
              <a:ea typeface="Calibri"/>
              <a:cs typeface="B Koodak" pitchFamily="2" charset="-78"/>
            </a:endParaRPr>
          </a:p>
          <a:p>
            <a:pPr algn="r" rtl="1">
              <a:lnSpc>
                <a:spcPct val="115000"/>
              </a:lnSpc>
              <a:spcAft>
                <a:spcPts val="1000"/>
              </a:spcAft>
            </a:pPr>
            <a:r>
              <a:rPr lang="en-US" sz="2800" dirty="0">
                <a:ea typeface="Calibri"/>
                <a:cs typeface="B Koodak" pitchFamily="2" charset="-78"/>
              </a:rPr>
              <a:t>v</a:t>
            </a:r>
            <a:r>
              <a:rPr lang="ar-SA" sz="2800" dirty="0">
                <a:ea typeface="Calibri"/>
                <a:cs typeface="B Koodak" pitchFamily="2" charset="-78"/>
              </a:rPr>
              <a:t>      توجه به حفظ ميراث فرهنگي و هنري</a:t>
            </a:r>
            <a:endParaRPr lang="en-US" sz="2800" dirty="0">
              <a:ea typeface="Calibri"/>
              <a:cs typeface="B Koodak" pitchFamily="2" charset="-78"/>
            </a:endParaRPr>
          </a:p>
          <a:p>
            <a:pPr algn="r" rtl="1">
              <a:lnSpc>
                <a:spcPct val="115000"/>
              </a:lnSpc>
              <a:spcAft>
                <a:spcPts val="1000"/>
              </a:spcAft>
            </a:pPr>
            <a:r>
              <a:rPr lang="en-US" sz="2800" dirty="0">
                <a:ea typeface="Calibri"/>
                <a:cs typeface="B Koodak" pitchFamily="2" charset="-78"/>
              </a:rPr>
              <a:t>v</a:t>
            </a:r>
            <a:r>
              <a:rPr lang="ar-SA" sz="2800" dirty="0">
                <a:ea typeface="Calibri"/>
                <a:cs typeface="B Koodak" pitchFamily="2" charset="-78"/>
              </a:rPr>
              <a:t>      تمايل به فعاليت هنري گروهي</a:t>
            </a:r>
            <a:endParaRPr lang="en-US" sz="2800" dirty="0">
              <a:ea typeface="Calibri"/>
              <a:cs typeface="B Koodak" pitchFamily="2" charset="-78"/>
            </a:endParaRPr>
          </a:p>
        </p:txBody>
      </p:sp>
    </p:spTree>
    <p:extLst>
      <p:ext uri="{BB962C8B-B14F-4D97-AF65-F5344CB8AC3E}">
        <p14:creationId xmlns:p14="http://schemas.microsoft.com/office/powerpoint/2010/main" val="147619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340197"/>
          </a:xfrm>
          <a:prstGeom prst="rect">
            <a:avLst/>
          </a:prstGeom>
        </p:spPr>
        <p:txBody>
          <a:bodyPr wrap="square">
            <a:spAutoFit/>
          </a:bodyPr>
          <a:lstStyle/>
          <a:p>
            <a:pPr algn="r" rtl="1">
              <a:spcAft>
                <a:spcPts val="1000"/>
              </a:spcAft>
            </a:pPr>
            <a:r>
              <a:rPr lang="ar-SA" b="1" u="sng" dirty="0">
                <a:ea typeface="Calibri"/>
                <a:cs typeface="B Koodak" pitchFamily="2" charset="-78"/>
              </a:rPr>
              <a:t>روش های یاددهی – یادگیری فعالیت های هنری دردوره ابتدایی</a:t>
            </a:r>
            <a:endParaRPr lang="en-US" dirty="0">
              <a:ea typeface="Calibri"/>
              <a:cs typeface="B Koodak" pitchFamily="2" charset="-78"/>
            </a:endParaRPr>
          </a:p>
          <a:p>
            <a:pPr algn="r" rtl="1">
              <a:spcAft>
                <a:spcPts val="1000"/>
              </a:spcAft>
            </a:pPr>
            <a:r>
              <a:rPr lang="ar-SA" b="1" dirty="0">
                <a:ea typeface="Calibri"/>
                <a:cs typeface="B Koodak" pitchFamily="2" charset="-78"/>
              </a:rPr>
              <a:t>1-   </a:t>
            </a:r>
            <a:r>
              <a:rPr lang="ar-SA" u="sng" dirty="0">
                <a:ea typeface="Calibri"/>
                <a:cs typeface="B Koodak" pitchFamily="2" charset="-78"/>
              </a:rPr>
              <a:t>روش توضيحي :</a:t>
            </a:r>
            <a:endParaRPr lang="en-US" dirty="0">
              <a:ea typeface="Calibri"/>
              <a:cs typeface="B Koodak" pitchFamily="2" charset="-78"/>
            </a:endParaRPr>
          </a:p>
          <a:p>
            <a:pPr algn="r" rtl="1">
              <a:spcAft>
                <a:spcPts val="1000"/>
              </a:spcAft>
            </a:pPr>
            <a:r>
              <a:rPr lang="ar-SA" dirty="0">
                <a:ea typeface="Calibri"/>
                <a:cs typeface="B Koodak" pitchFamily="2" charset="-78"/>
              </a:rPr>
              <a:t> دراين روش معلم به توضيح رشته هنري ، معرفي ابزار و مواد آن و كاربرد هركدام از ابزار و كاربرد نهايي آن هنر توضيح مي دهد.</a:t>
            </a:r>
            <a:endParaRPr lang="en-US" dirty="0">
              <a:ea typeface="Calibri"/>
              <a:cs typeface="B Koodak" pitchFamily="2" charset="-78"/>
            </a:endParaRPr>
          </a:p>
          <a:p>
            <a:pPr algn="r" rtl="1">
              <a:spcAft>
                <a:spcPts val="1000"/>
              </a:spcAft>
            </a:pPr>
            <a:r>
              <a:rPr lang="ar-SA" b="1" dirty="0">
                <a:ea typeface="Calibri"/>
                <a:cs typeface="B Koodak" pitchFamily="2" charset="-78"/>
              </a:rPr>
              <a:t>2-  </a:t>
            </a:r>
            <a:r>
              <a:rPr lang="ar-SA" b="1" u="sng" dirty="0">
                <a:ea typeface="Calibri"/>
                <a:cs typeface="B Koodak" pitchFamily="2" charset="-78"/>
              </a:rPr>
              <a:t>روش پرسش و پاسخ :</a:t>
            </a:r>
            <a:endParaRPr lang="en-US" dirty="0">
              <a:ea typeface="Calibri"/>
              <a:cs typeface="B Koodak" pitchFamily="2" charset="-78"/>
            </a:endParaRPr>
          </a:p>
          <a:p>
            <a:pPr algn="r" rtl="1">
              <a:spcAft>
                <a:spcPts val="1000"/>
              </a:spcAft>
            </a:pPr>
            <a:r>
              <a:rPr lang="ar-SA" b="1" dirty="0">
                <a:ea typeface="Calibri"/>
                <a:cs typeface="B Koodak" pitchFamily="2" charset="-78"/>
              </a:rPr>
              <a:t> در اين روش معلم با طرح سؤالات منظم و هدفمند ، دانش آموزان را به تفكر و تبيين موضوع هنري وامي دارد.</a:t>
            </a:r>
            <a:endParaRPr lang="en-US" dirty="0">
              <a:ea typeface="Calibri"/>
              <a:cs typeface="B Koodak" pitchFamily="2" charset="-78"/>
            </a:endParaRPr>
          </a:p>
          <a:p>
            <a:pPr algn="r" rtl="1">
              <a:spcAft>
                <a:spcPts val="1000"/>
              </a:spcAft>
            </a:pPr>
            <a:r>
              <a:rPr lang="ar-SA" b="1" dirty="0">
                <a:ea typeface="Calibri"/>
                <a:cs typeface="B Koodak" pitchFamily="2" charset="-78"/>
              </a:rPr>
              <a:t>3- </a:t>
            </a:r>
            <a:r>
              <a:rPr lang="ar-SA" b="1" u="sng" dirty="0">
                <a:ea typeface="Calibri"/>
                <a:cs typeface="B Koodak" pitchFamily="2" charset="-78"/>
              </a:rPr>
              <a:t>روش نمايشي :</a:t>
            </a:r>
            <a:endParaRPr lang="en-US" dirty="0">
              <a:ea typeface="Calibri"/>
              <a:cs typeface="B Koodak" pitchFamily="2" charset="-78"/>
            </a:endParaRPr>
          </a:p>
          <a:p>
            <a:pPr algn="r" rtl="1">
              <a:spcAft>
                <a:spcPts val="1000"/>
              </a:spcAft>
            </a:pPr>
            <a:r>
              <a:rPr lang="ar-SA" b="1" dirty="0">
                <a:ea typeface="Calibri"/>
                <a:cs typeface="B Koodak" pitchFamily="2" charset="-78"/>
              </a:rPr>
              <a:t>معلم در اين روش عملا نحوه انجام يك فعاليت هنري را از ابتدا تا پايان به همراه روش استفاده درست از ابزار نمايش داده و سپس از دانش آموزان مي خواهد تا آنان نيز آنرا اجرا نمايند .</a:t>
            </a:r>
            <a:endParaRPr lang="en-US" dirty="0">
              <a:ea typeface="Calibri"/>
              <a:cs typeface="B Koodak" pitchFamily="2" charset="-78"/>
            </a:endParaRPr>
          </a:p>
          <a:p>
            <a:pPr algn="r" rtl="1">
              <a:spcAft>
                <a:spcPts val="1000"/>
              </a:spcAft>
            </a:pPr>
            <a:r>
              <a:rPr lang="ar-SA" b="1" dirty="0">
                <a:ea typeface="Calibri"/>
                <a:cs typeface="B Koodak" pitchFamily="2" charset="-78"/>
              </a:rPr>
              <a:t>4- </a:t>
            </a:r>
            <a:r>
              <a:rPr lang="ar-SA" b="1" u="sng" dirty="0">
                <a:ea typeface="Calibri"/>
                <a:cs typeface="B Koodak" pitchFamily="2" charset="-78"/>
              </a:rPr>
              <a:t>ايفاي نقش :</a:t>
            </a:r>
            <a:endParaRPr lang="en-US" dirty="0">
              <a:ea typeface="Calibri"/>
              <a:cs typeface="B Koodak" pitchFamily="2" charset="-78"/>
            </a:endParaRPr>
          </a:p>
          <a:p>
            <a:pPr algn="r" rtl="1">
              <a:spcAft>
                <a:spcPts val="1000"/>
              </a:spcAft>
            </a:pPr>
            <a:r>
              <a:rPr lang="ar-SA" b="1" dirty="0">
                <a:ea typeface="Calibri"/>
                <a:cs typeface="B Koodak" pitchFamily="2" charset="-78"/>
              </a:rPr>
              <a:t> در اين روش معلم از دانش آموز مي خواهد خود را يك شخصيت هنري ( بازيگر ويا ...) تصور نموده و حركات و صداهاي او را تقليد نمايد.</a:t>
            </a:r>
            <a:endParaRPr lang="en-US" dirty="0">
              <a:ea typeface="Calibri"/>
              <a:cs typeface="B Koodak" pitchFamily="2" charset="-78"/>
            </a:endParaRPr>
          </a:p>
          <a:p>
            <a:pPr algn="r" rtl="1">
              <a:spcAft>
                <a:spcPts val="1000"/>
              </a:spcAft>
            </a:pPr>
            <a:r>
              <a:rPr lang="ar-SA" b="1" dirty="0">
                <a:ea typeface="Calibri"/>
                <a:cs typeface="B Koodak" pitchFamily="2" charset="-78"/>
              </a:rPr>
              <a:t>5-  </a:t>
            </a:r>
            <a:r>
              <a:rPr lang="ar-SA" b="1" u="sng" dirty="0">
                <a:ea typeface="Calibri"/>
                <a:cs typeface="B Koodak" pitchFamily="2" charset="-78"/>
              </a:rPr>
              <a:t>روش پروژة ( واحد كار ) :</a:t>
            </a:r>
            <a:endParaRPr lang="en-US" dirty="0">
              <a:ea typeface="Calibri"/>
              <a:cs typeface="B Koodak" pitchFamily="2" charset="-78"/>
            </a:endParaRPr>
          </a:p>
          <a:p>
            <a:pPr algn="r" rtl="1">
              <a:spcAft>
                <a:spcPts val="1000"/>
              </a:spcAft>
            </a:pPr>
            <a:r>
              <a:rPr lang="ar-SA" b="1" dirty="0">
                <a:ea typeface="Calibri"/>
                <a:cs typeface="B Koodak" pitchFamily="2" charset="-78"/>
              </a:rPr>
              <a:t>يك موضوع هنري را همه دانش آموزان كار كرده و اطلاعات آنرا گرد آوري نمايند .</a:t>
            </a:r>
            <a:endParaRPr lang="en-US" dirty="0">
              <a:ea typeface="Calibri"/>
              <a:cs typeface="B Koodak" pitchFamily="2" charset="-78"/>
            </a:endParaRPr>
          </a:p>
          <a:p>
            <a:pPr algn="r" rtl="1">
              <a:spcAft>
                <a:spcPts val="1000"/>
              </a:spcAft>
            </a:pPr>
            <a:r>
              <a:rPr lang="ar-SA" b="1" dirty="0">
                <a:ea typeface="Calibri"/>
                <a:cs typeface="B Koodak" pitchFamily="2" charset="-78"/>
              </a:rPr>
              <a:t>6- </a:t>
            </a:r>
            <a:r>
              <a:rPr lang="ar-SA" b="1" u="sng" dirty="0">
                <a:ea typeface="Calibri"/>
                <a:cs typeface="B Koodak" pitchFamily="2" charset="-78"/>
              </a:rPr>
              <a:t>روش گردش علمي :</a:t>
            </a:r>
            <a:endParaRPr lang="en-US" dirty="0">
              <a:ea typeface="Calibri"/>
              <a:cs typeface="B Koodak" pitchFamily="2" charset="-78"/>
            </a:endParaRPr>
          </a:p>
          <a:p>
            <a:pPr algn="r" rtl="1">
              <a:spcAft>
                <a:spcPts val="1000"/>
              </a:spcAft>
            </a:pPr>
            <a:r>
              <a:rPr lang="ar-SA" b="1" dirty="0">
                <a:ea typeface="Calibri"/>
                <a:cs typeface="B Koodak" pitchFamily="2" charset="-78"/>
              </a:rPr>
              <a:t> رفتن به دل طبيعت و ديدن فضاها و اشكال مختلف و تناسب ها و ... و يا بازديد از موزه ها و كارگاه ها و مشاهده تئاتر و ...</a:t>
            </a:r>
            <a:endParaRPr lang="en-US" dirty="0">
              <a:ea typeface="Calibri"/>
              <a:cs typeface="B Koodak" pitchFamily="2" charset="-78"/>
            </a:endParaRPr>
          </a:p>
        </p:txBody>
      </p:sp>
    </p:spTree>
    <p:extLst>
      <p:ext uri="{BB962C8B-B14F-4D97-AF65-F5344CB8AC3E}">
        <p14:creationId xmlns:p14="http://schemas.microsoft.com/office/powerpoint/2010/main" val="309944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152400"/>
            <a:ext cx="8763000" cy="6471515"/>
          </a:xfrm>
          <a:prstGeom prst="rect">
            <a:avLst/>
          </a:prstGeom>
        </p:spPr>
        <p:txBody>
          <a:bodyPr wrap="square">
            <a:spAutoFit/>
          </a:bodyPr>
          <a:lstStyle/>
          <a:p>
            <a:pPr algn="r" rtl="1">
              <a:lnSpc>
                <a:spcPct val="115000"/>
              </a:lnSpc>
              <a:spcAft>
                <a:spcPts val="1000"/>
              </a:spcAft>
            </a:pPr>
            <a:r>
              <a:rPr lang="ar-SA" u="sng" dirty="0">
                <a:ea typeface="Calibri"/>
                <a:cs typeface="B Koodak" pitchFamily="2" charset="-78"/>
              </a:rPr>
              <a:t>آنچه معلم هنر در ارتباط با طبيعت بايد بداند :</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1-    طبيعت يك منبع مهم و اصلي الهام هنري است . بنابراين شناخت طبيعت و دقت و حساسيت به آن براي معلم و دانش آموز لازم است .</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2-   انواع شكل ها ، بافت ها ، رنگ ها ، صداها ، حركات و ويژگي هاي طبيعي . انواع نقطه ، خط ، سطح و حجم در طبيعت قابل مشاهده است .</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3-  انواع صداها از لحاظ بلندي ، كوتاهي و يا حتي ظاهرا سكوت ، ريتم ، آهنگ و ... ( داركوب ، بلبل ، آبشار و ... )</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4-  توجه به عناصر بصري ( ديداري ) ، انواع نقطه ها : دانه هاي شن ، قطرات باران ، خال هاي پروانه ، ستاره ها ، لكه هاي روي بدن پلنگ و ...</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5-  توجه به خطوط متنوع در طبيعت: پوست گورخر ، شن هاي بيابان ، رگه هاي سنگ هاي رسوبي ، ريزش آب ، رگبارها ، تنه انبوه درختان ، شيارهاي روي برگ درختان و گل ها</a:t>
            </a:r>
            <a:endParaRPr lang="en-US" dirty="0">
              <a:ea typeface="Calibri"/>
              <a:cs typeface="B Koodak" pitchFamily="2" charset="-78"/>
            </a:endParaRPr>
          </a:p>
          <a:p>
            <a:pPr algn="r" rtl="1">
              <a:lnSpc>
                <a:spcPct val="115000"/>
              </a:lnSpc>
              <a:spcAft>
                <a:spcPts val="1000"/>
              </a:spcAft>
            </a:pPr>
            <a:r>
              <a:rPr lang="en-US" dirty="0">
                <a:ea typeface="Calibri"/>
                <a:cs typeface="B Koodak" pitchFamily="2" charset="-78"/>
              </a:rPr>
              <a:t>ü</a:t>
            </a:r>
            <a:r>
              <a:rPr lang="ar-SA" dirty="0">
                <a:ea typeface="Calibri"/>
                <a:cs typeface="B Koodak" pitchFamily="2" charset="-78"/>
              </a:rPr>
              <a:t>      </a:t>
            </a:r>
            <a:r>
              <a:rPr lang="ar-SA" u="sng" dirty="0">
                <a:ea typeface="Calibri"/>
                <a:cs typeface="B Koodak" pitchFamily="2" charset="-78"/>
              </a:rPr>
              <a:t>انواع خطوط:</a:t>
            </a:r>
            <a:r>
              <a:rPr lang="ar-SA" dirty="0">
                <a:ea typeface="Calibri"/>
                <a:cs typeface="B Koodak" pitchFamily="2" charset="-78"/>
              </a:rPr>
              <a:t> مستقيم ( تيربرق )- منحني ( سقف گنبدي )- شكسته ( لبه صخره ها و تيغ اره )</a:t>
            </a:r>
            <a:endParaRPr lang="en-US" dirty="0">
              <a:ea typeface="Calibri"/>
              <a:cs typeface="B Koodak" pitchFamily="2" charset="-78"/>
            </a:endParaRPr>
          </a:p>
          <a:p>
            <a:pPr algn="r" rtl="1">
              <a:lnSpc>
                <a:spcPct val="115000"/>
              </a:lnSpc>
              <a:spcAft>
                <a:spcPts val="1000"/>
              </a:spcAft>
            </a:pPr>
            <a:r>
              <a:rPr lang="en-US" dirty="0">
                <a:ea typeface="Calibri"/>
                <a:cs typeface="B Koodak" pitchFamily="2" charset="-78"/>
              </a:rPr>
              <a:t>ü</a:t>
            </a:r>
            <a:r>
              <a:rPr lang="ar-SA" dirty="0">
                <a:ea typeface="Calibri"/>
                <a:cs typeface="B Koodak" pitchFamily="2" charset="-78"/>
              </a:rPr>
              <a:t>      </a:t>
            </a:r>
            <a:r>
              <a:rPr lang="ar-SA" u="sng" dirty="0">
                <a:ea typeface="Calibri"/>
                <a:cs typeface="B Koodak" pitchFamily="2" charset="-78"/>
              </a:rPr>
              <a:t>انواع سطوح :</a:t>
            </a:r>
            <a:r>
              <a:rPr lang="ar-SA" dirty="0">
                <a:ea typeface="Calibri"/>
                <a:cs typeface="B Koodak" pitchFamily="2" charset="-78"/>
              </a:rPr>
              <a:t> كروي ، مربع ، لوزي ، چند ضلعي ، نامنظم و ...</a:t>
            </a:r>
            <a:endParaRPr lang="en-US" dirty="0">
              <a:ea typeface="Calibri"/>
              <a:cs typeface="B Koodak" pitchFamily="2" charset="-78"/>
            </a:endParaRPr>
          </a:p>
          <a:p>
            <a:pPr algn="r" rtl="1">
              <a:lnSpc>
                <a:spcPct val="115000"/>
              </a:lnSpc>
              <a:spcAft>
                <a:spcPts val="1000"/>
              </a:spcAft>
            </a:pPr>
            <a:r>
              <a:rPr lang="en-US" dirty="0">
                <a:ea typeface="Calibri"/>
                <a:cs typeface="B Koodak" pitchFamily="2" charset="-78"/>
              </a:rPr>
              <a:t>ü</a:t>
            </a:r>
            <a:r>
              <a:rPr lang="ar-SA" dirty="0">
                <a:ea typeface="Calibri"/>
                <a:cs typeface="B Koodak" pitchFamily="2" charset="-78"/>
              </a:rPr>
              <a:t>      </a:t>
            </a:r>
            <a:r>
              <a:rPr lang="ar-SA" u="sng" dirty="0">
                <a:ea typeface="Calibri"/>
                <a:cs typeface="B Koodak" pitchFamily="2" charset="-78"/>
              </a:rPr>
              <a:t>انواع حجم ها :</a:t>
            </a:r>
            <a:r>
              <a:rPr lang="ar-SA" dirty="0">
                <a:ea typeface="Calibri"/>
                <a:cs typeface="B Koodak" pitchFamily="2" charset="-78"/>
              </a:rPr>
              <a:t> كروي ، بيضوي ،هرمي ، مكعبي ، استوانه اي ، نامنظم</a:t>
            </a:r>
            <a:endParaRPr lang="en-US" dirty="0">
              <a:ea typeface="Calibri"/>
              <a:cs typeface="B Koodak" pitchFamily="2" charset="-78"/>
            </a:endParaRPr>
          </a:p>
          <a:p>
            <a:pPr algn="r" rtl="1">
              <a:lnSpc>
                <a:spcPct val="115000"/>
              </a:lnSpc>
              <a:spcAft>
                <a:spcPts val="1000"/>
              </a:spcAft>
            </a:pPr>
            <a:r>
              <a:rPr lang="en-US" dirty="0">
                <a:ea typeface="Calibri"/>
                <a:cs typeface="B Koodak" pitchFamily="2" charset="-78"/>
              </a:rPr>
              <a:t>Ø</a:t>
            </a:r>
            <a:r>
              <a:rPr lang="ar-SA" dirty="0">
                <a:ea typeface="Calibri"/>
                <a:cs typeface="B Koodak" pitchFamily="2" charset="-78"/>
              </a:rPr>
              <a:t>      حجم هاي تركيبي : اتومبيل با چند نوع حجم و سطح و خط و نقطه  ( كارتون </a:t>
            </a:r>
            <a:r>
              <a:rPr lang="en-US" dirty="0">
                <a:ea typeface="Calibri"/>
                <a:cs typeface="B Koodak" pitchFamily="2" charset="-78"/>
              </a:rPr>
              <a:t>LINE</a:t>
            </a:r>
            <a:r>
              <a:rPr lang="ar-SA" dirty="0">
                <a:ea typeface="Calibri"/>
                <a:cs typeface="B Koodak" pitchFamily="2" charset="-78"/>
              </a:rPr>
              <a:t> در تلويزيون)</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6- برخي اشكال از همجواري با ساير شكل ها ويا زاويه ديد و يا تابش نور مي توانند تشكيل شوند ( گلدان و صورت – كوه جمكران ، سايه دست روي ديوار و .. ) كليپ تبليغاتي نورپخش شود .</a:t>
            </a:r>
            <a:endParaRPr lang="en-US" dirty="0">
              <a:ea typeface="Calibri"/>
              <a:cs typeface="B Koodak" pitchFamily="2" charset="-78"/>
            </a:endParaRPr>
          </a:p>
        </p:txBody>
      </p:sp>
    </p:spTree>
    <p:extLst>
      <p:ext uri="{BB962C8B-B14F-4D97-AF65-F5344CB8AC3E}">
        <p14:creationId xmlns:p14="http://schemas.microsoft.com/office/powerpoint/2010/main" val="328998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1922"/>
            <a:ext cx="8991600" cy="6701322"/>
          </a:xfrm>
          <a:prstGeom prst="rect">
            <a:avLst/>
          </a:prstGeom>
        </p:spPr>
        <p:txBody>
          <a:bodyPr wrap="square">
            <a:spAutoFit/>
          </a:bodyPr>
          <a:lstStyle/>
          <a:p>
            <a:pPr algn="r" rtl="1">
              <a:lnSpc>
                <a:spcPct val="115000"/>
              </a:lnSpc>
              <a:spcAft>
                <a:spcPts val="1000"/>
              </a:spcAft>
            </a:pPr>
            <a:r>
              <a:rPr lang="ar-SA" sz="1600" b="1" u="sng" dirty="0">
                <a:ea typeface="Calibri"/>
                <a:cs typeface="B Koodak" pitchFamily="2" charset="-78"/>
              </a:rPr>
              <a:t>عوامل موفقيت معلم دوره ابتدايي در تدريس هنر:</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1)      آگاهي از اهميت و ضرورت هنر</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2)     توجه به تأثير مستقيم و غير مستقيم فعاليت هاي هنري در يادگيري ساير دروس</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3)    توجه به نقش هنر در تربيت فردي و اجتماعي دانش آموزان</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4)    توانايي در اجراي صحيح تدريس هنر و تربيت هنري</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5)     جذابيت بخشي در درس هنر</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6)    توجه به اين نكته كه خلاقيت كودكان محدوده اي نداردو هر كار جديد و عجيب و غيرقابل تصوري از سوي كودك ممكن است .</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7)    عدم حل مسايل و تكاليف هنري  دانش آموز و فقط هدايتگري دراين زمينه</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8)    توجه به تفاوت هاي فردي ( تفاوت در علايق ، سلايق ، استعدادها ، آموخته هاي قبلي آنها ، نيازها و محدوديت ها )</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9) </a:t>
            </a:r>
            <a:r>
              <a:rPr lang="ar-SA" sz="1600" dirty="0" smtClean="0">
                <a:ea typeface="Calibri"/>
                <a:cs typeface="B Koodak" pitchFamily="2" charset="-78"/>
              </a:rPr>
              <a:t> </a:t>
            </a:r>
            <a:r>
              <a:rPr lang="ar-SA" sz="1600" dirty="0">
                <a:ea typeface="Calibri"/>
                <a:cs typeface="B Koodak" pitchFamily="2" charset="-78"/>
              </a:rPr>
              <a:t>استفاده مطلوب از تكنولوژي هاي آموزشي و بكارگيري روش هاي مختلف تدريس </a:t>
            </a:r>
            <a:r>
              <a:rPr lang="ar-SA" sz="1600" dirty="0" smtClean="0">
                <a:ea typeface="Calibri"/>
                <a:cs typeface="B Koodak" pitchFamily="2" charset="-78"/>
              </a:rPr>
              <a:t>(گردش </a:t>
            </a:r>
            <a:r>
              <a:rPr lang="ar-SA" sz="1600" dirty="0">
                <a:ea typeface="Calibri"/>
                <a:cs typeface="B Koodak" pitchFamily="2" charset="-78"/>
              </a:rPr>
              <a:t>علمي ، بازديدها ، مباحثه ، طرح </a:t>
            </a:r>
            <a:r>
              <a:rPr lang="ar-SA" sz="1600" dirty="0" smtClean="0">
                <a:ea typeface="Calibri"/>
                <a:cs typeface="B Koodak" pitchFamily="2" charset="-78"/>
              </a:rPr>
              <a:t>سؤال</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10)  توجه و استفاده از قابليت ها و محاسن كارهاي گروهي</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11)  فرصت دهي براي ابراز وجود و ارائه آثار هنري در كلاس و ...</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12) ارتباط آموزشي و تجربي با والدين ( تجارب هنري والدين در كلاس درس هنر استفاده شود و از سوي ديگر نكات لازم آموزشي به والدين منتقل گردد )</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13) درك و دانش هنري در رشته ها و زمينه هاي مختلف</a:t>
            </a:r>
            <a:endParaRPr lang="en-US" sz="1600" dirty="0">
              <a:ea typeface="Calibri"/>
              <a:cs typeface="B Koodak" pitchFamily="2" charset="-78"/>
            </a:endParaRPr>
          </a:p>
          <a:p>
            <a:pPr algn="r" rtl="1">
              <a:lnSpc>
                <a:spcPct val="115000"/>
              </a:lnSpc>
              <a:spcAft>
                <a:spcPts val="1000"/>
              </a:spcAft>
            </a:pPr>
            <a:r>
              <a:rPr lang="ar-SA" sz="1600" dirty="0">
                <a:ea typeface="Calibri"/>
                <a:cs typeface="B Koodak" pitchFamily="2" charset="-78"/>
              </a:rPr>
              <a:t>14)  توجه به اصول برنامه درسي هنر ( انعطاف پذيري ،كودك محوري ، پرورش خلاقيت ، تلفيق رشته هاي هنري ، يادگيري مشاركتي )</a:t>
            </a:r>
            <a:endParaRPr lang="en-US" sz="1600" dirty="0">
              <a:ea typeface="Calibri"/>
              <a:cs typeface="B Koodak" pitchFamily="2" charset="-78"/>
            </a:endParaRPr>
          </a:p>
        </p:txBody>
      </p:sp>
    </p:spTree>
    <p:extLst>
      <p:ext uri="{BB962C8B-B14F-4D97-AF65-F5344CB8AC3E}">
        <p14:creationId xmlns:p14="http://schemas.microsoft.com/office/powerpoint/2010/main" val="189392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304800"/>
            <a:ext cx="8915400" cy="5854936"/>
          </a:xfrm>
          <a:prstGeom prst="rect">
            <a:avLst/>
          </a:prstGeom>
        </p:spPr>
        <p:txBody>
          <a:bodyPr wrap="square">
            <a:spAutoFit/>
          </a:bodyPr>
          <a:lstStyle/>
          <a:p>
            <a:pPr algn="r" rtl="1">
              <a:lnSpc>
                <a:spcPct val="115000"/>
              </a:lnSpc>
              <a:spcAft>
                <a:spcPts val="1000"/>
              </a:spcAft>
            </a:pPr>
            <a:r>
              <a:rPr lang="ar-SA" b="1" u="sng" dirty="0">
                <a:ea typeface="Calibri"/>
                <a:cs typeface="B Koodak" pitchFamily="2" charset="-78"/>
              </a:rPr>
              <a:t>اصول برنامه ريزي درسي هنر در دوره ابتدايي</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1-   استقلال جايگاه درس هنر در برنامه هفتگي ( پايه هاي اول و دوم = 2ساعت در هفته و پايه هاي سوم تا ششم = 5/1 ساعت در هفته )</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2-  جامعيت محتوايي ( نقاشي ، كاردستي ، تربيت شنوايي ، قصه و نمايش )</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3- انعطاف پذيري ( اجراي همه فعاليت هاي </a:t>
            </a:r>
            <a:r>
              <a:rPr lang="ar-SA" u="sng" dirty="0">
                <a:ea typeface="Calibri"/>
                <a:cs typeface="B Koodak" pitchFamily="2" charset="-78"/>
              </a:rPr>
              <a:t>بند دو </a:t>
            </a:r>
            <a:r>
              <a:rPr lang="ar-SA" dirty="0">
                <a:ea typeface="Calibri"/>
                <a:cs typeface="B Koodak" pitchFamily="2" charset="-78"/>
              </a:rPr>
              <a:t>اجباري نيست و معلم به فراخور علاقه و استعداد شاگردان و درعين حال حفظ اصول و كاربردهاي تربيت هنري ، طرح درس خود را براي هر جلسه انجام مي دهد.</a:t>
            </a:r>
            <a:endParaRPr lang="en-US" dirty="0">
              <a:ea typeface="Calibri"/>
              <a:cs typeface="B Koodak" pitchFamily="2" charset="-78"/>
            </a:endParaRPr>
          </a:p>
          <a:p>
            <a:pPr algn="r" rtl="1">
              <a:lnSpc>
                <a:spcPct val="115000"/>
              </a:lnSpc>
              <a:spcAft>
                <a:spcPts val="1000"/>
              </a:spcAft>
            </a:pPr>
            <a:r>
              <a:rPr lang="ar-SA" dirty="0">
                <a:ea typeface="Calibri"/>
                <a:cs typeface="B Koodak" pitchFamily="2" charset="-78"/>
              </a:rPr>
              <a:t>4- كودك محوري ( آزادي و حق انتخاب توسط كودك تجربه شود ، نمايش آثار هنري در كلاس و مدرسه و منطقه و ... )</a:t>
            </a:r>
            <a:endParaRPr lang="en-US" dirty="0">
              <a:ea typeface="Calibri"/>
              <a:cs typeface="B Koodak" pitchFamily="2" charset="-78"/>
            </a:endParaRPr>
          </a:p>
          <a:p>
            <a:pPr algn="r" rtl="1">
              <a:lnSpc>
                <a:spcPct val="115000"/>
              </a:lnSpc>
              <a:spcAft>
                <a:spcPts val="1000"/>
              </a:spcAft>
            </a:pPr>
            <a:r>
              <a:rPr lang="ar-SA" b="1" dirty="0">
                <a:ea typeface="Calibri"/>
                <a:cs typeface="B Koodak" pitchFamily="2" charset="-78"/>
              </a:rPr>
              <a:t>5-  </a:t>
            </a:r>
            <a:r>
              <a:rPr lang="ar-SA" dirty="0">
                <a:ea typeface="Calibri"/>
                <a:cs typeface="B Koodak" pitchFamily="2" charset="-78"/>
              </a:rPr>
              <a:t>پرورش خلاقيت ( توليد يك ايده و يا محصول نو )</a:t>
            </a:r>
            <a:endParaRPr lang="en-US" dirty="0">
              <a:ea typeface="Calibri"/>
              <a:cs typeface="B Koodak" pitchFamily="2" charset="-78"/>
            </a:endParaRPr>
          </a:p>
          <a:p>
            <a:pPr algn="r" rtl="1">
              <a:lnSpc>
                <a:spcPct val="115000"/>
              </a:lnSpc>
              <a:spcAft>
                <a:spcPts val="1000"/>
              </a:spcAft>
            </a:pPr>
            <a:r>
              <a:rPr lang="ar-SA" b="1" dirty="0">
                <a:ea typeface="Calibri"/>
                <a:cs typeface="B Koodak" pitchFamily="2" charset="-78"/>
              </a:rPr>
              <a:t>6- </a:t>
            </a:r>
            <a:r>
              <a:rPr lang="ar-SA" dirty="0">
                <a:ea typeface="Calibri"/>
                <a:cs typeface="B Koodak" pitchFamily="2" charset="-78"/>
              </a:rPr>
              <a:t>تلفيق رشته هاي هنري : مثلا معلم قصه اي را مي گويد و دانش آموزان درباره پايان قصه با هدايت معلم نظر مي دهند و بعد به جاي قهرمان قصه حرف مي زنند و تقليد صدا و حركات مي كنند و سپس جذاب ترين بخش قصه را نقاشي مي كنند و كاردستي مي سازند .</a:t>
            </a:r>
            <a:endParaRPr lang="en-US" dirty="0">
              <a:ea typeface="Calibri"/>
              <a:cs typeface="B Koodak" pitchFamily="2" charset="-78"/>
            </a:endParaRPr>
          </a:p>
          <a:p>
            <a:pPr algn="r" rtl="1">
              <a:lnSpc>
                <a:spcPct val="115000"/>
              </a:lnSpc>
              <a:spcAft>
                <a:spcPts val="1000"/>
              </a:spcAft>
            </a:pPr>
            <a:r>
              <a:rPr lang="ar-SA" b="1" dirty="0">
                <a:ea typeface="Calibri"/>
                <a:cs typeface="B Koodak" pitchFamily="2" charset="-78"/>
              </a:rPr>
              <a:t>7- </a:t>
            </a:r>
            <a:r>
              <a:rPr lang="ar-SA" dirty="0">
                <a:ea typeface="Calibri"/>
                <a:cs typeface="B Koodak" pitchFamily="2" charset="-78"/>
              </a:rPr>
              <a:t>يادگيري مشاركتي : ابتدا انفرادي فعاليت مي كنند . كم كم فضا براي همكاري ، همفكري ، ايده گيري و گفتگو و مشاركت ايجاد مي شود . دانش آموزان ازهم يادميگيرند ، باهم يادمي گيرند و به هم كمك مي كنند تا ياد بگيرند .</a:t>
            </a:r>
            <a:endParaRPr lang="en-US" dirty="0">
              <a:ea typeface="Calibri"/>
              <a:cs typeface="B Koodak" pitchFamily="2" charset="-78"/>
            </a:endParaRPr>
          </a:p>
          <a:p>
            <a:r>
              <a:rPr lang="ar-SA" b="1" dirty="0">
                <a:ea typeface="Calibri"/>
                <a:cs typeface="B Koodak" pitchFamily="2" charset="-78"/>
              </a:rPr>
              <a:t>8- </a:t>
            </a:r>
            <a:r>
              <a:rPr lang="ar-SA" dirty="0">
                <a:ea typeface="Calibri"/>
                <a:cs typeface="B Koodak" pitchFamily="2" charset="-78"/>
              </a:rPr>
              <a:t>پويايي و استمرار برنامه : در نظر گرفتن تحولات ، نوآوري ها و فن آوري هاي جديد در توليد محصولات هنري </a:t>
            </a:r>
            <a:endParaRPr lang="en-US" dirty="0">
              <a:cs typeface="B Koodak" pitchFamily="2" charset="-78"/>
            </a:endParaRPr>
          </a:p>
        </p:txBody>
      </p:sp>
    </p:spTree>
    <p:extLst>
      <p:ext uri="{BB962C8B-B14F-4D97-AF65-F5344CB8AC3E}">
        <p14:creationId xmlns:p14="http://schemas.microsoft.com/office/powerpoint/2010/main" val="416296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971800"/>
            <a:ext cx="7620000" cy="3108543"/>
          </a:xfrm>
          <a:prstGeom prst="rect">
            <a:avLst/>
          </a:prstGeom>
        </p:spPr>
        <p:txBody>
          <a:bodyPr wrap="square">
            <a:spAutoFit/>
          </a:bodyPr>
          <a:lstStyle/>
          <a:p>
            <a:pPr algn="r" rtl="1"/>
            <a:r>
              <a:rPr lang="fa-IR" sz="2800" b="1" dirty="0" smtClean="0">
                <a:solidFill>
                  <a:prstClr val="black"/>
                </a:solidFill>
                <a:cs typeface="B Titr" pitchFamily="2" charset="-78"/>
              </a:rPr>
              <a:t>تعریف هنر :</a:t>
            </a:r>
            <a:endParaRPr lang="en-US" sz="2800" b="1" dirty="0" smtClean="0">
              <a:solidFill>
                <a:prstClr val="black"/>
              </a:solidFill>
              <a:cs typeface="B Titr" pitchFamily="2" charset="-78"/>
            </a:endParaRPr>
          </a:p>
          <a:p>
            <a:pPr algn="r" rtl="1"/>
            <a:r>
              <a:rPr lang="fa-IR" sz="2800" b="1" dirty="0" smtClean="0">
                <a:solidFill>
                  <a:prstClr val="black"/>
                </a:solidFill>
                <a:cs typeface="B Koodak" pitchFamily="2" charset="-78"/>
              </a:rPr>
              <a:t>هنر </a:t>
            </a:r>
            <a:r>
              <a:rPr lang="fa-IR" sz="2800" b="1" dirty="0">
                <a:solidFill>
                  <a:prstClr val="black"/>
                </a:solidFill>
                <a:cs typeface="B Koodak" pitchFamily="2" charset="-78"/>
              </a:rPr>
              <a:t>مجموعه‌ای از آثار یا فرایندهای ساخت انسان است که در جهت اثرگذاری بر عواطف، احساسات و هوش انسانی یا به‌منظور انتقال یک معنا یا مفهوم خلق می‌شوند. همچنین می‌توان گفت هنر توان و مهارت خلق زیبایی است. از مهم‌ترین رشته‌های هنری می‌توان به هنرهای تجسمی، هنرهای نمایشی، موسیقی، ادبیات، سینما و معماری اشاره کرد.</a:t>
            </a:r>
            <a:endParaRPr lang="en-US" sz="2800" b="1" dirty="0">
              <a:solidFill>
                <a:prstClr val="black"/>
              </a:solidFill>
              <a:cs typeface="B Koodak"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000"/>
            <a:ext cx="3657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933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905000"/>
            <a:ext cx="6577442" cy="1938992"/>
          </a:xfrm>
          <a:prstGeom prst="rect">
            <a:avLst/>
          </a:prstGeom>
        </p:spPr>
        <p:txBody>
          <a:bodyPr wrap="none">
            <a:spAutoFit/>
          </a:bodyPr>
          <a:lstStyle/>
          <a:p>
            <a:pPr lvl="0"/>
            <a:r>
              <a:rPr lang="fa-IR" sz="4000" dirty="0">
                <a:solidFill>
                  <a:prstClr val="black"/>
                </a:solidFill>
                <a:cs typeface="B Titr" pitchFamily="2" charset="-78"/>
              </a:rPr>
              <a:t>باتشکر از حسن توجه شما </a:t>
            </a:r>
            <a:r>
              <a:rPr lang="fa-IR" sz="4000" dirty="0" smtClean="0">
                <a:solidFill>
                  <a:prstClr val="black"/>
                </a:solidFill>
                <a:cs typeface="B Titr" pitchFamily="2" charset="-78"/>
              </a:rPr>
              <a:t>بزرگواران</a:t>
            </a:r>
          </a:p>
          <a:p>
            <a:pPr lvl="0"/>
            <a:endParaRPr lang="fa-IR" sz="4000" dirty="0" smtClean="0">
              <a:solidFill>
                <a:prstClr val="black"/>
              </a:solidFill>
              <a:cs typeface="B Titr" pitchFamily="2" charset="-78"/>
            </a:endParaRPr>
          </a:p>
          <a:p>
            <a:pPr lvl="0" algn="ctr"/>
            <a:r>
              <a:rPr lang="fa-IR" sz="4000" dirty="0" smtClean="0">
                <a:solidFill>
                  <a:prstClr val="black"/>
                </a:solidFill>
                <a:cs typeface="B Titr" pitchFamily="2" charset="-78"/>
              </a:rPr>
              <a:t>سیدهادی هاشمی</a:t>
            </a:r>
            <a:endParaRPr lang="en-US" sz="4000" dirty="0">
              <a:solidFill>
                <a:prstClr val="black"/>
              </a:solidFill>
              <a:cs typeface="B Titr" pitchFamily="2" charset="-78"/>
            </a:endParaRPr>
          </a:p>
        </p:txBody>
      </p:sp>
    </p:spTree>
    <p:extLst>
      <p:ext uri="{BB962C8B-B14F-4D97-AF65-F5344CB8AC3E}">
        <p14:creationId xmlns:p14="http://schemas.microsoft.com/office/powerpoint/2010/main" val="140316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997839"/>
            <a:ext cx="7315200" cy="3046988"/>
          </a:xfrm>
          <a:prstGeom prst="rect">
            <a:avLst/>
          </a:prstGeom>
        </p:spPr>
        <p:txBody>
          <a:bodyPr wrap="square">
            <a:spAutoFit/>
          </a:bodyPr>
          <a:lstStyle/>
          <a:p>
            <a:pPr algn="r"/>
            <a:r>
              <a:rPr lang="fa-IR" sz="2400" b="1" dirty="0" smtClean="0">
                <a:effectLst/>
                <a:cs typeface="B Koodak" pitchFamily="2" charset="-78"/>
              </a:rPr>
              <a:t>هنرهای تجسمی چیست ؟</a:t>
            </a:r>
          </a:p>
          <a:p>
            <a:pPr algn="r" rtl="1"/>
            <a:r>
              <a:rPr lang="fa-IR" sz="2400" b="1" dirty="0" smtClean="0">
                <a:effectLst/>
                <a:cs typeface="B Koodak" pitchFamily="2" charset="-78"/>
              </a:rPr>
              <a:t>هنرهای تجسمی در مجموع به هنر هایی گفته می شود که با حس بینایی افراد در تعامل است.</a:t>
            </a:r>
            <a:br>
              <a:rPr lang="fa-IR" sz="2400" b="1" dirty="0" smtClean="0">
                <a:effectLst/>
                <a:cs typeface="B Koodak" pitchFamily="2" charset="-78"/>
              </a:rPr>
            </a:br>
            <a:r>
              <a:rPr lang="fa-IR" sz="2400" b="1" dirty="0" smtClean="0">
                <a:effectLst/>
                <a:cs typeface="B Koodak" pitchFamily="2" charset="-78"/>
              </a:rPr>
              <a:t>هنرهای تجسمی حوزه گسترده ای را در بر می گیرد که شامل :</a:t>
            </a:r>
            <a:br>
              <a:rPr lang="fa-IR" sz="2400" b="1" dirty="0" smtClean="0">
                <a:effectLst/>
                <a:cs typeface="B Koodak" pitchFamily="2" charset="-78"/>
              </a:rPr>
            </a:br>
            <a:r>
              <a:rPr lang="fa-IR" sz="2400" b="1" dirty="0" smtClean="0">
                <a:effectLst/>
                <a:cs typeface="B Koodak" pitchFamily="2" charset="-78"/>
              </a:rPr>
              <a:t>هنر هایی چون نقاشی، </a:t>
            </a:r>
            <a:r>
              <a:rPr lang="fa-IR" sz="2400" b="1" dirty="0" smtClean="0">
                <a:effectLst/>
                <a:cs typeface="B Koodak" pitchFamily="2" charset="-78"/>
                <a:hlinkClick r:id="rId2"/>
              </a:rPr>
              <a:t>مجسمه سازی</a:t>
            </a:r>
            <a:r>
              <a:rPr lang="fa-IR" sz="2400" b="1" dirty="0" smtClean="0">
                <a:effectLst/>
                <a:cs typeface="B Koodak" pitchFamily="2" charset="-78"/>
              </a:rPr>
              <a:t>، خوشنویسی، عکاسی، گرافیک، طراحی، معماری، طراحی داخلی و صنعتی و… می شود.</a:t>
            </a:r>
            <a:br>
              <a:rPr lang="fa-IR" sz="2400" b="1" dirty="0" smtClean="0">
                <a:effectLst/>
                <a:cs typeface="B Koodak" pitchFamily="2" charset="-78"/>
              </a:rPr>
            </a:br>
            <a:r>
              <a:rPr lang="fa-IR" sz="2400" b="1" dirty="0" smtClean="0">
                <a:effectLst/>
                <a:cs typeface="B Koodak" pitchFamily="2" charset="-78"/>
              </a:rPr>
              <a:t>هنرهای تجسمی شامل چه هنر هایی است؟</a:t>
            </a:r>
            <a:br>
              <a:rPr lang="fa-IR" sz="2400" b="1" dirty="0" smtClean="0">
                <a:effectLst/>
                <a:cs typeface="B Koodak" pitchFamily="2" charset="-78"/>
              </a:rPr>
            </a:br>
            <a:r>
              <a:rPr lang="fa-IR" sz="2400" b="1" dirty="0" smtClean="0">
                <a:effectLst/>
                <a:cs typeface="B Koodak" pitchFamily="2" charset="-78"/>
              </a:rPr>
              <a:t>معمولاً هنرهای تجسمی به موارد زیر تعبیر می گردد :</a:t>
            </a:r>
            <a:endParaRPr lang="fa-IR" sz="2400" b="1" dirty="0">
              <a:effectLst/>
              <a:cs typeface="B Koodak" pitchFamily="2" charset="-78"/>
            </a:endParaRPr>
          </a:p>
        </p:txBody>
      </p:sp>
    </p:spTree>
    <p:extLst>
      <p:ext uri="{BB962C8B-B14F-4D97-AF65-F5344CB8AC3E}">
        <p14:creationId xmlns:p14="http://schemas.microsoft.com/office/powerpoint/2010/main" val="1975465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381000"/>
            <a:ext cx="8305800" cy="6001643"/>
          </a:xfrm>
          <a:prstGeom prst="rect">
            <a:avLst/>
          </a:prstGeom>
          <a:solidFill>
            <a:srgbClr val="E8E8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B Koodak" pitchFamily="2" charset="-78"/>
              </a:rPr>
              <a:t>                                                                                          </a:t>
            </a:r>
            <a:r>
              <a:rPr kumimoji="0" lang="en-US" sz="2400" b="1" i="0" u="none" strike="noStrike" cap="none" normalizeH="0" baseline="0" dirty="0" smtClean="0">
                <a:ln>
                  <a:noFill/>
                </a:ln>
                <a:solidFill>
                  <a:schemeClr val="tx1"/>
                </a:solidFill>
                <a:effectLst/>
                <a:latin typeface="Arial" charset="0"/>
                <a:cs typeface="B Koodak" pitchFamily="2" charset="-78"/>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charset="0"/>
                <a:cs typeface="B Koodak" pitchFamily="2" charset="-78"/>
              </a:rPr>
              <a:t>1-</a:t>
            </a:r>
            <a:r>
              <a:rPr kumimoji="0" lang="en-US" sz="2400" b="1" i="0" u="none" strike="noStrike" cap="none" normalizeH="0" baseline="0" dirty="0" smtClean="0">
                <a:ln>
                  <a:noFill/>
                </a:ln>
                <a:solidFill>
                  <a:schemeClr val="tx1"/>
                </a:solidFill>
                <a:effectLst/>
                <a:latin typeface="Arial" charset="0"/>
                <a:cs typeface="B Koodak" pitchFamily="2" charset="-78"/>
              </a:rPr>
              <a:t> </a:t>
            </a:r>
            <a:r>
              <a:rPr kumimoji="0" lang="ar-SA" sz="2400" b="1" i="0" u="none" strike="noStrike" cap="none" normalizeH="0" baseline="0" dirty="0" smtClean="0">
                <a:ln>
                  <a:noFill/>
                </a:ln>
                <a:solidFill>
                  <a:schemeClr val="tx1"/>
                </a:solidFill>
                <a:effectLst/>
                <a:latin typeface="Arial" charset="0"/>
                <a:cs typeface="B Koodak" pitchFamily="2" charset="-78"/>
              </a:rPr>
              <a:t>هنر های زیبا</a:t>
            </a:r>
            <a:endParaRPr kumimoji="0" lang="en-US" sz="2400" b="1" i="0" u="none" strike="noStrike" cap="none" normalizeH="0" baseline="0" dirty="0" smtClean="0">
              <a:ln>
                <a:noFill/>
              </a:ln>
              <a:solidFill>
                <a:schemeClr val="tx1"/>
              </a:solidFill>
              <a:effectLst/>
              <a:latin typeface="Arial" charset="0"/>
              <a:cs typeface="B Koodak"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charset="0"/>
                <a:cs typeface="B Koodak" pitchFamily="2" charset="-78"/>
              </a:rPr>
              <a:t>تمامی هنر های زیبا متعلق به دسته کلی هنرهای تجسمی هستند.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این هنر ها شامل فعالیت هایی چون : نقاشی، طراحی، چاپ دستی، مجسمه سازی،</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و همچنین فعالیت هایی چون هنرگرافیک، تذهیب، تصویرگری، خوشنویسی و معماری است</a:t>
            </a:r>
            <a:r>
              <a:rPr kumimoji="0" lang="en-US" sz="2400" b="1" i="0" u="none" strike="noStrike" cap="none" normalizeH="0" baseline="0" dirty="0" smtClean="0">
                <a:ln>
                  <a:noFill/>
                </a:ln>
                <a:solidFill>
                  <a:schemeClr val="tx1"/>
                </a:solidFill>
                <a:effectLst/>
                <a:latin typeface="Arial" charset="0"/>
                <a:cs typeface="B Koodak"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Arial" charset="0"/>
                <a:cs typeface="B Koodak" pitchFamily="2" charset="-78"/>
              </a:rPr>
              <a:t>2-</a:t>
            </a:r>
            <a:r>
              <a:rPr kumimoji="0" lang="ar-SA" sz="2400" b="1" i="0" u="none" strike="noStrike" cap="none" normalizeH="0" baseline="0" dirty="0" smtClean="0">
                <a:ln>
                  <a:noFill/>
                </a:ln>
                <a:solidFill>
                  <a:schemeClr val="tx1"/>
                </a:solidFill>
                <a:effectLst/>
                <a:latin typeface="Arial" charset="0"/>
                <a:cs typeface="B Koodak" pitchFamily="2" charset="-78"/>
              </a:rPr>
              <a:t>هنر های معاصر</a:t>
            </a:r>
            <a:endParaRPr kumimoji="0" lang="en-US" sz="2400" b="1" i="0" u="none" strike="noStrike" cap="none" normalizeH="0" baseline="0" dirty="0" smtClean="0">
              <a:ln>
                <a:noFill/>
              </a:ln>
              <a:solidFill>
                <a:schemeClr val="tx1"/>
              </a:solidFill>
              <a:effectLst/>
              <a:latin typeface="Arial" charset="0"/>
              <a:cs typeface="B Koodak"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charset="0"/>
                <a:cs typeface="B Koodak" pitchFamily="2" charset="-78"/>
              </a:rPr>
              <a:t>هنر های تجسمی همچنین تعدادی از اشکال هنر مدرن را شامل می گردد.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از این دست می توان به هنر های همبندی، کلاژ، نقاشی آمیخته، هنر مفهومی، چیدمان، نمایش پیشامدی، هنر اجرایی ،</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به همراه رشته های هنری مبتنی بر فیلم همچون عکاسی، هنر ویدیو و انیمیشن و یا هر ترکیبی از این دست اشاره کرد.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این گروه از فعالیت ها همچنین رشته های هنری با تکنولوژی بالا همچون گرافیک کامپیوتری و چاپ را نیز در بر دارد.</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یکی دیگر از هنرهای تجسمی مدرن هنر زمینی است که شامل :</a:t>
            </a:r>
            <a:r>
              <a:rPr kumimoji="0" lang="en-US" sz="2400" b="1" i="0" u="none" strike="noStrike" cap="none" normalizeH="0" baseline="0" dirty="0" smtClean="0">
                <a:ln>
                  <a:noFill/>
                </a:ln>
                <a:solidFill>
                  <a:schemeClr val="tx1"/>
                </a:solidFill>
                <a:effectLst/>
                <a:latin typeface="Arial" charset="0"/>
                <a:cs typeface="B Koodak" pitchFamily="2" charset="-78"/>
              </a:rPr>
              <a:t/>
            </a:r>
            <a:br>
              <a:rPr kumimoji="0" lang="en-US" sz="2400" b="1" i="0" u="none" strike="noStrike" cap="none" normalizeH="0" baseline="0" dirty="0" smtClean="0">
                <a:ln>
                  <a:noFill/>
                </a:ln>
                <a:solidFill>
                  <a:schemeClr val="tx1"/>
                </a:solidFill>
                <a:effectLst/>
                <a:latin typeface="Arial" charset="0"/>
                <a:cs typeface="B Koodak" pitchFamily="2" charset="-78"/>
              </a:rPr>
            </a:br>
            <a:r>
              <a:rPr kumimoji="0" lang="ar-SA" sz="2400" b="1" i="0" u="none" strike="noStrike" cap="none" normalizeH="0" baseline="0" dirty="0" smtClean="0">
                <a:ln>
                  <a:noFill/>
                </a:ln>
                <a:solidFill>
                  <a:schemeClr val="tx1"/>
                </a:solidFill>
                <a:effectLst/>
                <a:latin typeface="Arial" charset="0"/>
                <a:cs typeface="B Koodak" pitchFamily="2" charset="-78"/>
              </a:rPr>
              <a:t>کار با شرایط محیط زیستی ناپایدار مانند مجسمه سازی با برف و یخ و… است</a:t>
            </a:r>
            <a:r>
              <a:rPr kumimoji="0" lang="en-US" sz="2400" b="1" i="0" u="none" strike="noStrike" cap="none" normalizeH="0" baseline="0" dirty="0" smtClean="0">
                <a:ln>
                  <a:noFill/>
                </a:ln>
                <a:solidFill>
                  <a:schemeClr val="tx1"/>
                </a:solidFill>
                <a:effectLst/>
                <a:latin typeface="Arial" charset="0"/>
                <a:cs typeface="B Koodak" pitchFamily="2" charset="-78"/>
              </a:rPr>
              <a:t>.</a:t>
            </a:r>
          </a:p>
        </p:txBody>
      </p:sp>
      <p:sp>
        <p:nvSpPr>
          <p:cNvPr id="3" name="AutoShape 2" descr="هنر های تجسمی"/>
          <p:cNvSpPr>
            <a:spLocks noChangeAspect="1" noChangeArrowheads="1"/>
          </p:cNvSpPr>
          <p:nvPr/>
        </p:nvSpPr>
        <p:spPr bwMode="auto">
          <a:xfrm>
            <a:off x="155575" y="-2520950"/>
            <a:ext cx="6276975" cy="4505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922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45077"/>
            <a:ext cx="7391400" cy="4893647"/>
          </a:xfrm>
          <a:prstGeom prst="rect">
            <a:avLst/>
          </a:prstGeom>
        </p:spPr>
        <p:txBody>
          <a:bodyPr wrap="square">
            <a:spAutoFit/>
          </a:bodyPr>
          <a:lstStyle/>
          <a:p>
            <a:pPr algn="r"/>
            <a:r>
              <a:rPr lang="fa-IR" sz="2400" b="1" dirty="0" smtClean="0">
                <a:effectLst/>
                <a:cs typeface="B Koodak" pitchFamily="2" charset="-78"/>
              </a:rPr>
              <a:t>3 – هنر های تزئینی و صنایع دستی</a:t>
            </a:r>
          </a:p>
          <a:p>
            <a:pPr algn="r"/>
            <a:r>
              <a:rPr lang="fa-IR" sz="2400" dirty="0" smtClean="0">
                <a:effectLst/>
                <a:cs typeface="B Koodak" pitchFamily="2" charset="-78"/>
              </a:rPr>
              <a:t>بخشی دیگر از هنرهای تجسمی مربوط به هنر های تزئینی و صنایع دستی است؛</a:t>
            </a:r>
            <a:br>
              <a:rPr lang="fa-IR" sz="2400" dirty="0" smtClean="0">
                <a:effectLst/>
                <a:cs typeface="B Koodak" pitchFamily="2" charset="-78"/>
              </a:rPr>
            </a:br>
            <a:r>
              <a:rPr lang="fa-IR" sz="2400" dirty="0" smtClean="0">
                <a:effectLst/>
                <a:cs typeface="B Koodak" pitchFamily="2" charset="-78"/>
              </a:rPr>
              <a:t>که دربر گیرنده هنر هایی چون </a:t>
            </a:r>
            <a:r>
              <a:rPr lang="fa-IR" sz="2400" dirty="0" smtClean="0">
                <a:effectLst/>
                <a:cs typeface="B Koodak" pitchFamily="2" charset="-78"/>
                <a:hlinkClick r:id="rId2"/>
              </a:rPr>
              <a:t>سفالگری</a:t>
            </a:r>
            <a:r>
              <a:rPr lang="fa-IR" sz="2400" dirty="0" smtClean="0">
                <a:effectLst/>
                <a:cs typeface="B Koodak" pitchFamily="2" charset="-78"/>
              </a:rPr>
              <a:t>، موزائیک کاری، مجسمه متحرک، پرده های نگارین، شیشه گری (شامل نقاشی روی شیشه و…) می باشد.</a:t>
            </a:r>
          </a:p>
          <a:p>
            <a:pPr algn="r"/>
            <a:r>
              <a:rPr lang="fa-IR" sz="2400" b="1" dirty="0" smtClean="0">
                <a:effectLst/>
                <a:cs typeface="B Koodak" pitchFamily="2" charset="-78"/>
              </a:rPr>
              <a:t>4 – دیگر موارد هنرهای تجسمی</a:t>
            </a:r>
          </a:p>
          <a:p>
            <a:pPr algn="r" rtl="1"/>
            <a:r>
              <a:rPr lang="fa-IR" sz="2400" dirty="0" smtClean="0">
                <a:effectLst/>
                <a:cs typeface="B Koodak" pitchFamily="2" charset="-78"/>
              </a:rPr>
              <a:t>هنر های تجسمی در تعاریف گسترده تر موارد هنر کاربردی مانند طراحی گرافیک، </a:t>
            </a:r>
            <a:r>
              <a:rPr lang="fa-IR" sz="2400" dirty="0" smtClean="0">
                <a:effectLst/>
                <a:cs typeface="B Koodak" pitchFamily="2" charset="-78"/>
                <a:hlinkClick r:id="rId3"/>
              </a:rPr>
              <a:t>طراحی مد</a:t>
            </a:r>
            <a:r>
              <a:rPr lang="fa-IR" sz="2400" dirty="0" smtClean="0">
                <a:effectLst/>
                <a:cs typeface="B Koodak" pitchFamily="2" charset="-78"/>
              </a:rPr>
              <a:t> و </a:t>
            </a:r>
            <a:r>
              <a:rPr lang="fa-IR" sz="2400" dirty="0" smtClean="0">
                <a:effectLst/>
                <a:cs typeface="B Koodak" pitchFamily="2" charset="-78"/>
                <a:hlinkClick r:id="rId4"/>
              </a:rPr>
              <a:t>طراحی داخلی</a:t>
            </a:r>
            <a:r>
              <a:rPr lang="fa-IR" sz="2400" dirty="0" smtClean="0">
                <a:effectLst/>
                <a:cs typeface="B Koodak" pitchFamily="2" charset="-78"/>
              </a:rPr>
              <a:t> را نیز دربر می گیرد.</a:t>
            </a:r>
            <a:br>
              <a:rPr lang="fa-IR" sz="2400" dirty="0" smtClean="0">
                <a:effectLst/>
                <a:cs typeface="B Koodak" pitchFamily="2" charset="-78"/>
              </a:rPr>
            </a:br>
            <a:r>
              <a:rPr lang="fa-IR" sz="2400" dirty="0" smtClean="0">
                <a:effectLst/>
                <a:cs typeface="B Koodak" pitchFamily="2" charset="-78"/>
              </a:rPr>
              <a:t>علاوه بر این مدل های جدیدی از هنر بدنی یا جسمی نیز مانند هنر خالکوبی،</a:t>
            </a:r>
            <a:br>
              <a:rPr lang="fa-IR" sz="2400" dirty="0" smtClean="0">
                <a:effectLst/>
                <a:cs typeface="B Koodak" pitchFamily="2" charset="-78"/>
              </a:rPr>
            </a:br>
            <a:r>
              <a:rPr lang="fa-IR" sz="2400" dirty="0" smtClean="0">
                <a:effectLst/>
                <a:cs typeface="B Koodak" pitchFamily="2" charset="-78"/>
                <a:hlinkClick r:id="rId5"/>
              </a:rPr>
              <a:t>نقاشی</a:t>
            </a:r>
            <a:r>
              <a:rPr lang="fa-IR" sz="2400" dirty="0" smtClean="0">
                <a:effectLst/>
                <a:cs typeface="B Koodak" pitchFamily="2" charset="-78"/>
              </a:rPr>
              <a:t> روی چهره و بدن نیز می تواند در زمره هنرهای تجسمی برشمرده شود.</a:t>
            </a:r>
            <a:endParaRPr lang="fa-IR" sz="2400" dirty="0">
              <a:effectLst/>
              <a:cs typeface="B Koodak" pitchFamily="2" charset="-78"/>
            </a:endParaRPr>
          </a:p>
        </p:txBody>
      </p:sp>
    </p:spTree>
    <p:extLst>
      <p:ext uri="{BB962C8B-B14F-4D97-AF65-F5344CB8AC3E}">
        <p14:creationId xmlns:p14="http://schemas.microsoft.com/office/powerpoint/2010/main" val="343741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982" y="1143000"/>
            <a:ext cx="7239000" cy="4401205"/>
          </a:xfrm>
          <a:prstGeom prst="rect">
            <a:avLst/>
          </a:prstGeom>
        </p:spPr>
        <p:txBody>
          <a:bodyPr wrap="square">
            <a:spAutoFit/>
          </a:bodyPr>
          <a:lstStyle/>
          <a:p>
            <a:pPr algn="r" rtl="1"/>
            <a:r>
              <a:rPr lang="fa-IR" sz="2800" dirty="0" smtClean="0">
                <a:effectLst/>
                <a:cs typeface="B Koodak" pitchFamily="2" charset="-78"/>
              </a:rPr>
              <a:t>نقش هنرهای تجسمی در جامعه:</a:t>
            </a:r>
          </a:p>
          <a:p>
            <a:pPr algn="r" rtl="1"/>
            <a:r>
              <a:rPr lang="fa-IR" sz="2800" dirty="0" smtClean="0">
                <a:effectLst/>
                <a:cs typeface="B Koodak" pitchFamily="2" charset="-78"/>
              </a:rPr>
              <a:t>موسیقی دانان، روزنامه نگاران یا هنرمندان فعال در عرصه هنرهای تجسمی با تفکر خلاق خویش می توانند</a:t>
            </a:r>
            <a:br>
              <a:rPr lang="fa-IR" sz="2800" dirty="0" smtClean="0">
                <a:effectLst/>
                <a:cs typeface="B Koodak" pitchFamily="2" charset="-78"/>
              </a:rPr>
            </a:br>
            <a:r>
              <a:rPr lang="fa-IR" sz="2800" dirty="0" smtClean="0">
                <a:effectLst/>
                <a:cs typeface="B Koodak" pitchFamily="2" charset="-78"/>
              </a:rPr>
              <a:t>به اندازه سیاستمداران، اقتصاد دانان یا رهبران تجاری جامعه در تغییرات اجتماعی آن جامعه نقش داشته باشند.</a:t>
            </a:r>
            <a:br>
              <a:rPr lang="fa-IR" sz="2800" dirty="0" smtClean="0">
                <a:effectLst/>
                <a:cs typeface="B Koodak" pitchFamily="2" charset="-78"/>
              </a:rPr>
            </a:br>
            <a:r>
              <a:rPr lang="fa-IR" sz="2800" dirty="0" smtClean="0">
                <a:effectLst/>
                <a:cs typeface="B Koodak" pitchFamily="2" charset="-78"/>
              </a:rPr>
              <a:t>هنرهای تجسمی فقط به منظور لذت بردن و الهام خلاقانه مورد استفاده قرار نمی گیرد،</a:t>
            </a:r>
            <a:br>
              <a:rPr lang="fa-IR" sz="2800" dirty="0" smtClean="0">
                <a:effectLst/>
                <a:cs typeface="B Koodak" pitchFamily="2" charset="-78"/>
              </a:rPr>
            </a:br>
            <a:r>
              <a:rPr lang="fa-IR" sz="2800" dirty="0" smtClean="0">
                <a:effectLst/>
                <a:cs typeface="B Koodak" pitchFamily="2" charset="-78"/>
              </a:rPr>
              <a:t>بلکه می تواند با نمایان ساختن مشکلات جامعه در قالب یک اثر هنری، به ریشه کم شدن مشکلات و بالطبع پرورش جامعه کمک کند.</a:t>
            </a:r>
            <a:endParaRPr lang="fa-IR" sz="2800" dirty="0">
              <a:effectLst/>
              <a:cs typeface="B Koodak" pitchFamily="2" charset="-78"/>
            </a:endParaRPr>
          </a:p>
        </p:txBody>
      </p:sp>
    </p:spTree>
    <p:extLst>
      <p:ext uri="{BB962C8B-B14F-4D97-AF65-F5344CB8AC3E}">
        <p14:creationId xmlns:p14="http://schemas.microsoft.com/office/powerpoint/2010/main" val="2282141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772400" cy="5632311"/>
          </a:xfrm>
          <a:prstGeom prst="rect">
            <a:avLst/>
          </a:prstGeom>
        </p:spPr>
        <p:txBody>
          <a:bodyPr wrap="square">
            <a:spAutoFit/>
          </a:bodyPr>
          <a:lstStyle/>
          <a:p>
            <a:pPr algn="r" rtl="1"/>
            <a:endParaRPr lang="fa-IR" sz="2400" dirty="0" smtClean="0">
              <a:effectLst/>
              <a:cs typeface="B Koodak" pitchFamily="2" charset="-78"/>
            </a:endParaRPr>
          </a:p>
          <a:p>
            <a:pPr algn="r" rtl="1"/>
            <a:r>
              <a:rPr lang="fa-IR" sz="2400" b="1" dirty="0" smtClean="0">
                <a:effectLst/>
                <a:cs typeface="B Koodak" pitchFamily="2" charset="-78"/>
              </a:rPr>
              <a:t>درک فرهنگی متقابل یکی از فواید هنرهای تجسمی</a:t>
            </a:r>
          </a:p>
          <a:p>
            <a:pPr algn="r" rtl="1"/>
            <a:r>
              <a:rPr lang="fa-IR" sz="2400" dirty="0" smtClean="0">
                <a:solidFill>
                  <a:srgbClr val="333333"/>
                </a:solidFill>
                <a:effectLst/>
                <a:cs typeface="B Koodak" pitchFamily="2" charset="-78"/>
              </a:rPr>
              <a:t>هنر می تواند قدرت شگفت انگیزی در پیشرفت تعامل جوامع مختلف داشته باشد.</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به عنوان مثال همکاری بین هنرمندان کشورهای مختلف یا برگزاری تورهای هنری ،</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که مسائل و مشکلات دنیای واقعی کشوری را به مردم کشوری دیگر نشان می دهد،</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برای بالا بردن سطح تفاهم بین فرهنگ ها ضروری است.</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hlinkClick r:id="rId2"/>
              </a:rPr>
              <a:t>عکاسی جنگ</a:t>
            </a:r>
            <a:r>
              <a:rPr lang="fa-IR" sz="2400" dirty="0" smtClean="0">
                <a:solidFill>
                  <a:srgbClr val="333333"/>
                </a:solidFill>
                <a:effectLst/>
                <a:cs typeface="B Koodak" pitchFamily="2" charset="-78"/>
              </a:rPr>
              <a:t> و گرسنگان آفریقایی از این دست است.</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قدرت هنر در سادگی آن است.</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به واسطه هنر های تجسمی می توان بدون اتکا به دانستن زبانی خاص، از طریق مفهومی فرهنگی خاص را اشاعه داد.</a:t>
            </a:r>
            <a:br>
              <a:rPr lang="fa-IR" sz="2400" dirty="0" smtClean="0">
                <a:solidFill>
                  <a:srgbClr val="333333"/>
                </a:solidFill>
                <a:effectLst/>
                <a:cs typeface="B Koodak" pitchFamily="2" charset="-78"/>
              </a:rPr>
            </a:br>
            <a:r>
              <a:rPr lang="fa-IR" sz="2400" dirty="0" smtClean="0">
                <a:solidFill>
                  <a:srgbClr val="333333"/>
                </a:solidFill>
                <a:effectLst/>
                <a:cs typeface="B Koodak" pitchFamily="2" charset="-78"/>
              </a:rPr>
              <a:t>این امر یکی از مهمترین ویژگی های هنرهای تجسمی است که از قدرتمند ترین ابزارهای ارتباطی به شمار می رود.</a:t>
            </a:r>
            <a:endParaRPr lang="fa-IR" sz="2400" dirty="0">
              <a:effectLst/>
              <a:cs typeface="B Koodak" pitchFamily="2" charset="-78"/>
            </a:endParaRPr>
          </a:p>
        </p:txBody>
      </p:sp>
    </p:spTree>
    <p:extLst>
      <p:ext uri="{BB962C8B-B14F-4D97-AF65-F5344CB8AC3E}">
        <p14:creationId xmlns:p14="http://schemas.microsoft.com/office/powerpoint/2010/main" val="35364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305342"/>
            <a:ext cx="7467600" cy="4524315"/>
          </a:xfrm>
          <a:prstGeom prst="rect">
            <a:avLst/>
          </a:prstGeom>
        </p:spPr>
        <p:txBody>
          <a:bodyPr wrap="square">
            <a:spAutoFit/>
          </a:bodyPr>
          <a:lstStyle/>
          <a:p>
            <a:pPr algn="r" rtl="1"/>
            <a:r>
              <a:rPr lang="fa-IR" sz="2400" b="1" dirty="0">
                <a:cs typeface="B Koodak" pitchFamily="2" charset="-78"/>
              </a:rPr>
              <a:t>هنرهای تجسمی موجب افزایش گفتگو بین جوامع است.</a:t>
            </a:r>
            <a:endParaRPr lang="fa-IR" sz="2400" b="1" dirty="0" smtClean="0">
              <a:effectLst/>
              <a:cs typeface="B Koodak" pitchFamily="2" charset="-78"/>
            </a:endParaRPr>
          </a:p>
          <a:p>
            <a:pPr algn="r" rtl="1"/>
            <a:r>
              <a:rPr lang="fa-IR" sz="2400" dirty="0">
                <a:cs typeface="B Koodak" pitchFamily="2" charset="-78"/>
              </a:rPr>
              <a:t>هنر های تجسمی می تواند یک راه قدرتمند برای نزدیک کردن جوامع به یکدیگر باشد.</a:t>
            </a:r>
            <a:br>
              <a:rPr lang="fa-IR" sz="2400" dirty="0">
                <a:cs typeface="B Koodak" pitchFamily="2" charset="-78"/>
              </a:rPr>
            </a:br>
            <a:r>
              <a:rPr lang="fa-IR" sz="2400" dirty="0">
                <a:cs typeface="B Koodak" pitchFamily="2" charset="-78"/>
              </a:rPr>
              <a:t>تحقیقات دانشگاه پنسیلوانیا در رابطه با این موضوع نشان می دهد،</a:t>
            </a:r>
            <a:br>
              <a:rPr lang="fa-IR" sz="2400" dirty="0">
                <a:cs typeface="B Koodak" pitchFamily="2" charset="-78"/>
              </a:rPr>
            </a:br>
            <a:r>
              <a:rPr lang="fa-IR" sz="2400" dirty="0">
                <a:cs typeface="B Koodak" pitchFamily="2" charset="-78"/>
              </a:rPr>
              <a:t>در شهرهایی که تمرکز بر روی هنرهای تجسمی بیشتر است، انسجام اجتماعی بیشتری حاکم است.</a:t>
            </a:r>
            <a:br>
              <a:rPr lang="fa-IR" sz="2400" dirty="0">
                <a:cs typeface="B Koodak" pitchFamily="2" charset="-78"/>
              </a:rPr>
            </a:br>
            <a:r>
              <a:rPr lang="fa-IR" sz="2400" dirty="0">
                <a:cs typeface="B Koodak" pitchFamily="2" charset="-78"/>
              </a:rPr>
              <a:t>برقراری هنر در جامعه به شهروندان کمک می کند تا با همکاری یکدیگر،</a:t>
            </a:r>
            <a:br>
              <a:rPr lang="fa-IR" sz="2400" dirty="0">
                <a:cs typeface="B Koodak" pitchFamily="2" charset="-78"/>
              </a:rPr>
            </a:br>
            <a:r>
              <a:rPr lang="fa-IR" sz="2400" dirty="0">
                <a:cs typeface="B Koodak" pitchFamily="2" charset="-78"/>
              </a:rPr>
              <a:t>چشم اندازی اشتراکی از ایده آل ها و آرمان ها، ارزش ها و امیدهای آینده شان را بسازند.</a:t>
            </a:r>
            <a:br>
              <a:rPr lang="fa-IR" sz="2400" dirty="0">
                <a:cs typeface="B Koodak" pitchFamily="2" charset="-78"/>
              </a:rPr>
            </a:br>
            <a:r>
              <a:rPr lang="fa-IR" sz="2400" dirty="0">
                <a:cs typeface="B Koodak" pitchFamily="2" charset="-78"/>
              </a:rPr>
              <a:t>گروه ها با همکاری هم می توانند با ساخت و پرورش رشته های مختلف هنرهای تجسمی دستاوردهای تاریخی و ملی شان را زنده نگه دارند</a:t>
            </a:r>
            <a:br>
              <a:rPr lang="fa-IR" sz="2400" dirty="0">
                <a:cs typeface="B Koodak" pitchFamily="2" charset="-78"/>
              </a:rPr>
            </a:br>
            <a:r>
              <a:rPr lang="fa-IR" sz="2400" dirty="0">
                <a:cs typeface="B Koodak" pitchFamily="2" charset="-78"/>
              </a:rPr>
              <a:t>و آنرا در معرض دید مردم سایر کشورها قرار دهند.</a:t>
            </a:r>
            <a:endParaRPr lang="fa-IR" sz="2400" dirty="0">
              <a:effectLst/>
              <a:cs typeface="B Koodak" pitchFamily="2" charset="-78"/>
            </a:endParaRPr>
          </a:p>
        </p:txBody>
      </p:sp>
    </p:spTree>
    <p:extLst>
      <p:ext uri="{BB962C8B-B14F-4D97-AF65-F5344CB8AC3E}">
        <p14:creationId xmlns:p14="http://schemas.microsoft.com/office/powerpoint/2010/main" val="3602077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558</Words>
  <Application>Microsoft Office PowerPoint</Application>
  <PresentationFormat>On-screen Show (4:3)</PresentationFormat>
  <Paragraphs>204</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LaptopEvi</dc:creator>
  <cp:lastModifiedBy>LaptopEvi</cp:lastModifiedBy>
  <cp:revision>26</cp:revision>
  <dcterms:created xsi:type="dcterms:W3CDTF">2020-02-14T09:09:16Z</dcterms:created>
  <dcterms:modified xsi:type="dcterms:W3CDTF">2020-04-18T18:52:07Z</dcterms:modified>
</cp:coreProperties>
</file>