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81" r:id="rId2"/>
    <p:sldId id="257" r:id="rId3"/>
    <p:sldId id="258" r:id="rId4"/>
    <p:sldId id="264" r:id="rId5"/>
    <p:sldId id="259" r:id="rId6"/>
    <p:sldId id="261" r:id="rId7"/>
    <p:sldId id="262" r:id="rId8"/>
    <p:sldId id="263" r:id="rId9"/>
    <p:sldId id="267" r:id="rId10"/>
    <p:sldId id="268" r:id="rId11"/>
    <p:sldId id="265" r:id="rId12"/>
    <p:sldId id="266" r:id="rId13"/>
    <p:sldId id="269" r:id="rId14"/>
    <p:sldId id="273" r:id="rId15"/>
    <p:sldId id="270" r:id="rId16"/>
    <p:sldId id="272" r:id="rId17"/>
    <p:sldId id="274" r:id="rId18"/>
    <p:sldId id="275" r:id="rId19"/>
    <p:sldId id="276" r:id="rId20"/>
    <p:sldId id="277" r:id="rId21"/>
    <p:sldId id="278" r:id="rId22"/>
    <p:sldId id="279" r:id="rId23"/>
    <p:sldId id="280"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hra.youseflou@gmail.com" initials="z" lastIdx="1" clrIdx="0">
    <p:extLst>
      <p:ext uri="{19B8F6BF-5375-455C-9EA6-DF929625EA0E}">
        <p15:presenceInfo xmlns:p15="http://schemas.microsoft.com/office/powerpoint/2012/main" userId="5a47ad79796e3eb3"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سبک متوسط 2 - آکسان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presProps" Target="presProp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commentAuthors" Target="commentAuthors.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theme" Target="theme/theme1.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viewProps" Target="view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عنوان اسلاید">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a-IR"/>
              <a:t>برای ویرایش نسخه اصلی سبک عنوان کلیک کنید</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a-IR"/>
              <a:t>برای ویرایش نسخه اصلی سبک زیرنویس کلیک کنید</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عنوان و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نقل قول با زیرنویس">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کارت نام">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a-IR"/>
              <a:t>برای ویرایش نسخه اصلی سبک عنوان کلیک کنید</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کارت نام نقل قول">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a-IR"/>
              <a:t>برای ویرایش نسخه اصلی سبک عنوان کلیک کنید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صحیح یا اشتباه">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a-IR"/>
              <a:t>برای ویرایش نسخه اصلی سبک عنوان کلیک کنید</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a-IR"/>
              <a:t>برای ویرایش سبک‌های متن اصلی، کلیک کنید</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عنوان و متن عمود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p:txBody>
          <a:bodyPr vert="eaVert" ancho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عنوان عمودی و مت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a-IR"/>
              <a:t>برای ویرایش نسخه اصلی سبک عنوان کلیک کنید</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 محتوی">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سربرگ بخش">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a-IR"/>
              <a:t>برای ویرایش سبک‌های متن اصلی، کلیک کنید</a:t>
            </a:r>
          </a:p>
        </p:txBody>
      </p:sp>
      <p:sp>
        <p:nvSpPr>
          <p:cNvPr id="4" name="Date Placeholder 3"/>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دو محتوا">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a-IR"/>
              <a:t>برای ویرایش نسخه اصلی سبک عنوان کلیک کنید</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یسه">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a-IR"/>
              <a:t>برای ویرایش سبک‌های متن اصلی، کلیک کنید</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تنها عنوا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a:t>برای ویرایش نسخه اصلی سبک عنوان کلیک کنید</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خال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ا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a-IR"/>
              <a:t>برای ویرایش نسخه اصلی سبک عنوان کلیک کنید</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تصویر با عنوان">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a-IR"/>
              <a:t>برای ویرایش نسخه اصلی سبک عنوان کلیک کنید</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a-IR"/>
              <a:t>برای افزودن تصویر نماد را کلیک کنید</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a-IR"/>
              <a:t>برای ویرایش سبک‌های متن اصلی، کلیک کنید</a:t>
            </a:r>
          </a:p>
        </p:txBody>
      </p:sp>
      <p:sp>
        <p:nvSpPr>
          <p:cNvPr id="5" name="Date Placeholder 4"/>
          <p:cNvSpPr>
            <a:spLocks noGrp="1"/>
          </p:cNvSpPr>
          <p:nvPr>
            <p:ph type="dt" sz="half" idx="10"/>
          </p:nvPr>
        </p:nvSpPr>
        <p:spPr/>
        <p:txBody>
          <a:bodyPr/>
          <a:lstStyle/>
          <a:p>
            <a:fld id="{B61BEF0D-F0BB-DE4B-95CE-6DB70DBA9567}" type="datetimeFigureOut">
              <a:rPr lang="en-US" dirty="0"/>
              <a:pPr/>
              <a:t>4/28/2020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a-IR"/>
              <a:t>برای ویرایش نسخه اصلی سبک عنوان کلیک کنید</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a-IR"/>
              <a:t>برای ویرایش سبک‌های متن اصلی، کلیک کنید</a:t>
            </a:r>
          </a:p>
          <a:p>
            <a:pPr lvl="1"/>
            <a:r>
              <a:rPr lang="fa-IR"/>
              <a:t>سطح دوم</a:t>
            </a:r>
          </a:p>
          <a:p>
            <a:pPr lvl="2"/>
            <a:r>
              <a:rPr lang="fa-IR"/>
              <a:t>سطح سوم</a:t>
            </a:r>
          </a:p>
          <a:p>
            <a:pPr lvl="3"/>
            <a:r>
              <a:rPr lang="fa-IR"/>
              <a:t>سطح چهارم</a:t>
            </a:r>
          </a:p>
          <a:p>
            <a:pPr lvl="4"/>
            <a:r>
              <a:rPr lang="fa-IR"/>
              <a:t>سطح پنجم</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4/28/2020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1" eaLnBrk="1" latinLnBrk="0" hangingPunct="1">
        <a:spcBef>
          <a:spcPct val="0"/>
        </a:spcBef>
        <a:buNone/>
        <a:defRPr sz="36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r" defTabSz="457200" rtl="1"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r" defTabSz="457200" rtl="1"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r" defTabSz="457200" rtl="1"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کادر متن 2">
            <a:extLst>
              <a:ext uri="{FF2B5EF4-FFF2-40B4-BE49-F238E27FC236}">
                <a16:creationId xmlns:a16="http://schemas.microsoft.com/office/drawing/2014/main" id="{E11BD5EE-1010-7348-BD5C-5801F3C908B4}"/>
              </a:ext>
            </a:extLst>
          </p:cNvPr>
          <p:cNvSpPr txBox="1"/>
          <p:nvPr/>
        </p:nvSpPr>
        <p:spPr>
          <a:xfrm>
            <a:off x="3660588" y="221765"/>
            <a:ext cx="6107205" cy="1107996"/>
          </a:xfrm>
          <a:prstGeom prst="rect">
            <a:avLst/>
          </a:prstGeom>
          <a:noFill/>
        </p:spPr>
        <p:txBody>
          <a:bodyPr wrap="square" rtlCol="1" anchor="ctr">
            <a:spAutoFit/>
          </a:bodyPr>
          <a:lstStyle/>
          <a:p>
            <a:pPr algn="ctr"/>
            <a:r>
              <a:rPr lang="fa-IR" sz="6600" b="1">
                <a:solidFill>
                  <a:schemeClr val="accent1">
                    <a:lumMod val="75000"/>
                  </a:schemeClr>
                </a:solidFill>
                <a:latin typeface="Algerian" pitchFamily="82" charset="0"/>
              </a:rPr>
              <a:t>°به نام خدا°</a:t>
            </a:r>
          </a:p>
        </p:txBody>
      </p:sp>
      <p:sp>
        <p:nvSpPr>
          <p:cNvPr id="4" name="کادر متن 3">
            <a:extLst>
              <a:ext uri="{FF2B5EF4-FFF2-40B4-BE49-F238E27FC236}">
                <a16:creationId xmlns:a16="http://schemas.microsoft.com/office/drawing/2014/main" id="{FB5E0EC2-F086-B647-86BD-E15AEB466D10}"/>
              </a:ext>
            </a:extLst>
          </p:cNvPr>
          <p:cNvSpPr txBox="1"/>
          <p:nvPr/>
        </p:nvSpPr>
        <p:spPr>
          <a:xfrm>
            <a:off x="4524747" y="2551837"/>
            <a:ext cx="4378886" cy="1754326"/>
          </a:xfrm>
          <a:prstGeom prst="rect">
            <a:avLst/>
          </a:prstGeom>
          <a:noFill/>
        </p:spPr>
        <p:txBody>
          <a:bodyPr wrap="square" rtlCol="1">
            <a:spAutoFit/>
          </a:bodyPr>
          <a:lstStyle/>
          <a:p>
            <a:pPr algn="ctr"/>
            <a:r>
              <a:rPr lang="fa-IR" sz="5400">
                <a:solidFill>
                  <a:srgbClr val="00B0F0"/>
                </a:solidFill>
              </a:rPr>
              <a:t>نگارش خلاق</a:t>
            </a:r>
          </a:p>
          <a:p>
            <a:pPr algn="ctr"/>
            <a:r>
              <a:rPr lang="fa-IR" sz="5400">
                <a:solidFill>
                  <a:srgbClr val="00B0F0"/>
                </a:solidFill>
              </a:rPr>
              <a:t>دکتریوسف لو</a:t>
            </a:r>
          </a:p>
        </p:txBody>
      </p:sp>
    </p:spTree>
    <p:extLst>
      <p:ext uri="{BB962C8B-B14F-4D97-AF65-F5344CB8AC3E}">
        <p14:creationId xmlns:p14="http://schemas.microsoft.com/office/powerpoint/2010/main" val="23833222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70A32ECE-7E45-184F-A21F-1E5A807D5B7D}"/>
              </a:ext>
            </a:extLst>
          </p:cNvPr>
          <p:cNvSpPr txBox="1"/>
          <p:nvPr/>
        </p:nvSpPr>
        <p:spPr>
          <a:xfrm>
            <a:off x="-532279" y="1475440"/>
            <a:ext cx="12724279" cy="2862322"/>
          </a:xfrm>
          <a:prstGeom prst="rect">
            <a:avLst/>
          </a:prstGeom>
          <a:noFill/>
        </p:spPr>
        <p:txBody>
          <a:bodyPr wrap="square" rtlCol="1">
            <a:spAutoFit/>
          </a:bodyPr>
          <a:lstStyle/>
          <a:p>
            <a:pPr algn="r"/>
            <a:r>
              <a:rPr lang="fa-IR" sz="3600"/>
              <a:t>برای شماره گذاری پانویس ها نیازی به گذاشتنش درپرانتز نیست.</a:t>
            </a:r>
          </a:p>
          <a:p>
            <a:pPr algn="r"/>
            <a:r>
              <a:rPr lang="fa-IR" sz="3600"/>
              <a:t>-مشابه همان عددیانشانه ایکه درمتن برا پانویسی برگزیده شده است بایددرپانویس صفحه نیز تکرار شود.</a:t>
            </a:r>
          </a:p>
          <a:p>
            <a:pPr algn="r"/>
            <a:r>
              <a:rPr lang="fa-IR" sz="3600"/>
              <a:t>-بهتر است پانویس هرصفحه درهمان صفحه پایان یابد،وتا آنجاکه ممکن است دنباله آن به صفحه بعد کشیده نشود.</a:t>
            </a:r>
            <a:endParaRPr lang="fa-IR"/>
          </a:p>
        </p:txBody>
      </p:sp>
    </p:spTree>
    <p:extLst>
      <p:ext uri="{BB962C8B-B14F-4D97-AF65-F5344CB8AC3E}">
        <p14:creationId xmlns:p14="http://schemas.microsoft.com/office/powerpoint/2010/main" val="4905892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7589BE01-4D04-8D4F-80B2-FB0D5BC235E4}"/>
              </a:ext>
            </a:extLst>
          </p:cNvPr>
          <p:cNvSpPr txBox="1"/>
          <p:nvPr/>
        </p:nvSpPr>
        <p:spPr>
          <a:xfrm>
            <a:off x="5183467" y="2522070"/>
            <a:ext cx="1828800" cy="1828800"/>
          </a:xfrm>
          <a:prstGeom prst="rect">
            <a:avLst/>
          </a:prstGeom>
          <a:noFill/>
        </p:spPr>
        <p:txBody>
          <a:bodyPr wrap="square" rtlCol="1">
            <a:spAutoFit/>
          </a:bodyPr>
          <a:lstStyle/>
          <a:p>
            <a:pPr algn="r"/>
            <a:endParaRPr lang="fa-IR"/>
          </a:p>
        </p:txBody>
      </p:sp>
      <p:sp>
        <p:nvSpPr>
          <p:cNvPr id="3" name="کادر متن 2">
            <a:extLst>
              <a:ext uri="{FF2B5EF4-FFF2-40B4-BE49-F238E27FC236}">
                <a16:creationId xmlns:a16="http://schemas.microsoft.com/office/drawing/2014/main" id="{48E0EE5F-ED22-1F45-8186-F61C8ABB7D71}"/>
              </a:ext>
            </a:extLst>
          </p:cNvPr>
          <p:cNvSpPr txBox="1"/>
          <p:nvPr/>
        </p:nvSpPr>
        <p:spPr>
          <a:xfrm>
            <a:off x="5183467" y="2522070"/>
            <a:ext cx="1828800" cy="369332"/>
          </a:xfrm>
          <a:prstGeom prst="rect">
            <a:avLst/>
          </a:prstGeom>
          <a:noFill/>
        </p:spPr>
        <p:txBody>
          <a:bodyPr wrap="square" rtlCol="1">
            <a:spAutoFit/>
          </a:bodyPr>
          <a:lstStyle/>
          <a:p>
            <a:pPr algn="r"/>
            <a:endParaRPr lang="fa-IR"/>
          </a:p>
        </p:txBody>
      </p:sp>
      <p:sp>
        <p:nvSpPr>
          <p:cNvPr id="4" name="کادر متن 3">
            <a:extLst>
              <a:ext uri="{FF2B5EF4-FFF2-40B4-BE49-F238E27FC236}">
                <a16:creationId xmlns:a16="http://schemas.microsoft.com/office/drawing/2014/main" id="{0752C3B4-F147-7C47-8F74-0B8B283EAB1D}"/>
              </a:ext>
            </a:extLst>
          </p:cNvPr>
          <p:cNvSpPr txBox="1"/>
          <p:nvPr/>
        </p:nvSpPr>
        <p:spPr>
          <a:xfrm>
            <a:off x="1003097" y="335845"/>
            <a:ext cx="11188903" cy="6186309"/>
          </a:xfrm>
          <a:prstGeom prst="rect">
            <a:avLst/>
          </a:prstGeom>
          <a:noFill/>
        </p:spPr>
        <p:txBody>
          <a:bodyPr wrap="square" rtlCol="1">
            <a:spAutoFit/>
          </a:bodyPr>
          <a:lstStyle/>
          <a:p>
            <a:pPr algn="r"/>
            <a:r>
              <a:rPr lang="fa-IR" sz="3600" b="1"/>
              <a:t>فهرست:</a:t>
            </a:r>
          </a:p>
          <a:p>
            <a:pPr algn="r"/>
            <a:r>
              <a:rPr lang="fa-IR" sz="3600"/>
              <a:t>فهرست کتاب به خواننده کمک میکند تادریک نگاه بداندکه کتاب دربره چیست وچه مطالبی رادربر می گیرد،وآنچه رادرپی آن بوده است می تواند درآن بیابد یانه.گذشته ازاین راهنمایی است برای خواننده تافصل یابخش مورد نیازش رابه آسانی درکتاب بیابدوبخواند.</a:t>
            </a:r>
          </a:p>
          <a:p>
            <a:pPr algn="r"/>
            <a:r>
              <a:rPr lang="fa-IR" sz="3600" b="1"/>
              <a:t>کتابنامه:</a:t>
            </a:r>
          </a:p>
          <a:p>
            <a:pPr algn="r"/>
            <a:r>
              <a:rPr lang="fa-IR" sz="3600"/>
              <a:t>کتابنامه،که برخی آن را"فهرست منابع وماخذ"یا"کتاب شناسی"نیز خوانده اند،فهرستی ازکتاب هاونوشته هائی راکه درنوشتن یاتالیف کتای مورد استفاده نویسنده بوده است دربر می گیرد.</a:t>
            </a:r>
          </a:p>
        </p:txBody>
      </p:sp>
    </p:spTree>
    <p:extLst>
      <p:ext uri="{BB962C8B-B14F-4D97-AF65-F5344CB8AC3E}">
        <p14:creationId xmlns:p14="http://schemas.microsoft.com/office/powerpoint/2010/main" val="1102545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400A2F98-4CCB-DF40-83D1-6CF35824B93D}"/>
              </a:ext>
            </a:extLst>
          </p:cNvPr>
          <p:cNvSpPr txBox="1"/>
          <p:nvPr/>
        </p:nvSpPr>
        <p:spPr>
          <a:xfrm>
            <a:off x="1778123" y="410549"/>
            <a:ext cx="10122647" cy="5078313"/>
          </a:xfrm>
          <a:prstGeom prst="rect">
            <a:avLst/>
          </a:prstGeom>
          <a:noFill/>
        </p:spPr>
        <p:txBody>
          <a:bodyPr wrap="square" rtlCol="1">
            <a:spAutoFit/>
          </a:bodyPr>
          <a:lstStyle/>
          <a:p>
            <a:pPr algn="r"/>
            <a:r>
              <a:rPr lang="fa-IR" sz="3600" b="1"/>
              <a:t>ویراستاری:</a:t>
            </a:r>
          </a:p>
          <a:p>
            <a:pPr algn="r"/>
            <a:r>
              <a:rPr lang="fa-IR" sz="3600"/>
              <a:t>درست این است که نوشته یاکتاب رانخست گروه نمونه ای ازخوانندگان،پیش ازچاپ بخوانند،تانیک وبدش برنویسنده روشن شود.سپس،صاحب نظری درآن رشته معایبش رابیابد وبانویسنده درمیان بگذارد.پس ازاین که عیب هاواشباه هابرطرف شد،سرانجام کسی که درزبان وادبیات فارسی دستی داردنوشته راازلحاظ درستی زبان وبیان بخواندونظر بدهد.</a:t>
            </a:r>
          </a:p>
        </p:txBody>
      </p:sp>
    </p:spTree>
    <p:extLst>
      <p:ext uri="{BB962C8B-B14F-4D97-AF65-F5344CB8AC3E}">
        <p14:creationId xmlns:p14="http://schemas.microsoft.com/office/powerpoint/2010/main" val="2157534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5FB2BAE5-CBC3-124A-B883-308F35FD8CC0}"/>
              </a:ext>
            </a:extLst>
          </p:cNvPr>
          <p:cNvSpPr txBox="1"/>
          <p:nvPr/>
        </p:nvSpPr>
        <p:spPr>
          <a:xfrm>
            <a:off x="8106334" y="-634254"/>
            <a:ext cx="1828800" cy="1828800"/>
          </a:xfrm>
          <a:prstGeom prst="rect">
            <a:avLst/>
          </a:prstGeom>
          <a:noFill/>
        </p:spPr>
        <p:txBody>
          <a:bodyPr wrap="square" rtlCol="1">
            <a:spAutoFit/>
          </a:bodyPr>
          <a:lstStyle/>
          <a:p>
            <a:pPr algn="r"/>
            <a:endParaRPr lang="fa-IR"/>
          </a:p>
        </p:txBody>
      </p:sp>
      <p:sp>
        <p:nvSpPr>
          <p:cNvPr id="3" name="کادر متن 2">
            <a:extLst>
              <a:ext uri="{FF2B5EF4-FFF2-40B4-BE49-F238E27FC236}">
                <a16:creationId xmlns:a16="http://schemas.microsoft.com/office/drawing/2014/main" id="{F3E171F4-7449-2544-821C-87D6D5622FAC}"/>
              </a:ext>
            </a:extLst>
          </p:cNvPr>
          <p:cNvSpPr txBox="1"/>
          <p:nvPr/>
        </p:nvSpPr>
        <p:spPr>
          <a:xfrm>
            <a:off x="280147" y="0"/>
            <a:ext cx="11911853" cy="7109639"/>
          </a:xfrm>
          <a:prstGeom prst="rect">
            <a:avLst/>
          </a:prstGeom>
          <a:noFill/>
        </p:spPr>
        <p:txBody>
          <a:bodyPr wrap="square" rtlCol="1">
            <a:spAutoFit/>
          </a:bodyPr>
          <a:lstStyle/>
          <a:p>
            <a:pPr algn="r"/>
            <a:r>
              <a:rPr lang="fa-IR" sz="2400" b="1"/>
              <a:t>ویرگول:</a:t>
            </a:r>
          </a:p>
          <a:p>
            <a:pPr algn="r"/>
            <a:r>
              <a:rPr lang="fa-IR" sz="3600"/>
              <a:t>1-برای مجزاکردن کلمه یا عبارتی که همنشین اسم یاضمیری است.</a:t>
            </a:r>
          </a:p>
          <a:p>
            <a:pPr algn="r"/>
            <a:r>
              <a:rPr lang="fa-IR" sz="3600"/>
              <a:t>حافظ،بزرگترین غزل سرای ایران، ازمردم شیراز بود.</a:t>
            </a:r>
          </a:p>
          <a:p>
            <a:pPr algn="r"/>
            <a:r>
              <a:rPr lang="fa-IR" sz="3600"/>
              <a:t>2-بعد ازیک عبارت قیدی در آغاز جمله</a:t>
            </a:r>
          </a:p>
          <a:p>
            <a:pPr algn="r"/>
            <a:r>
              <a:rPr lang="fa-IR" sz="3600"/>
              <a:t>بااین همه ،ازعهده امتحان برنیامد.</a:t>
            </a:r>
          </a:p>
          <a:p>
            <a:pPr algn="r"/>
            <a:r>
              <a:rPr lang="fa-IR" sz="3600"/>
              <a:t>3-پس ازمنادا</a:t>
            </a:r>
          </a:p>
          <a:p>
            <a:pPr algn="r"/>
            <a:r>
              <a:rPr lang="fa-IR" sz="3600"/>
              <a:t>گفت:ای پسر،خیال محال ازسربدرکن.</a:t>
            </a:r>
          </a:p>
          <a:p>
            <a:pPr algn="r"/>
            <a:r>
              <a:rPr lang="fa-IR" sz="3600"/>
              <a:t>4-برای جداکردن عبارت معترضه دعایی</a:t>
            </a:r>
          </a:p>
          <a:p>
            <a:pPr algn="r"/>
            <a:r>
              <a:rPr lang="fa-IR" sz="3600"/>
              <a:t>موسی را،علیه السلام،گفتند:...</a:t>
            </a:r>
          </a:p>
          <a:p>
            <a:pPr algn="r"/>
            <a:r>
              <a:rPr lang="fa-IR" sz="3600"/>
              <a:t>5-برای عطف سازه های هم پایه</a:t>
            </a:r>
          </a:p>
          <a:p>
            <a:pPr algn="r"/>
            <a:r>
              <a:rPr lang="fa-IR" sz="3600"/>
              <a:t>سرداران،برادران،خواهران به شهر ما خوش آمدید.</a:t>
            </a:r>
          </a:p>
          <a:p>
            <a:pPr algn="r"/>
            <a:endParaRPr lang="fa-IR" sz="3600"/>
          </a:p>
        </p:txBody>
      </p:sp>
    </p:spTree>
    <p:extLst>
      <p:ext uri="{BB962C8B-B14F-4D97-AF65-F5344CB8AC3E}">
        <p14:creationId xmlns:p14="http://schemas.microsoft.com/office/powerpoint/2010/main" val="3892631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9202115D-7F02-744A-872A-DA839A5B4540}"/>
              </a:ext>
            </a:extLst>
          </p:cNvPr>
          <p:cNvSpPr txBox="1"/>
          <p:nvPr/>
        </p:nvSpPr>
        <p:spPr>
          <a:xfrm>
            <a:off x="1027206" y="505011"/>
            <a:ext cx="10963087" cy="5078313"/>
          </a:xfrm>
          <a:prstGeom prst="rect">
            <a:avLst/>
          </a:prstGeom>
          <a:noFill/>
        </p:spPr>
        <p:txBody>
          <a:bodyPr wrap="square" rtlCol="1">
            <a:spAutoFit/>
          </a:bodyPr>
          <a:lstStyle/>
          <a:p>
            <a:pPr algn="r"/>
            <a:r>
              <a:rPr lang="fa-IR" sz="3600"/>
              <a:t>شب وروز،تنهایادرجمع،آشکاراونهانی یادخدامی کرد.</a:t>
            </a:r>
          </a:p>
          <a:p>
            <a:pPr algn="r"/>
            <a:r>
              <a:rPr lang="fa-IR" sz="3600"/>
              <a:t>مردی آزموده،جهان دیده،تلخ وشیرین روزگارچشیده</a:t>
            </a:r>
          </a:p>
          <a:p>
            <a:pPr algn="r"/>
            <a:r>
              <a:rPr lang="fa-IR" sz="3600"/>
              <a:t>5-برای جداکردن عبارت توضیحی</a:t>
            </a:r>
          </a:p>
          <a:p>
            <a:pPr algn="r"/>
            <a:r>
              <a:rPr lang="fa-IR" sz="3600"/>
              <a:t>دراین ناحیه،انواع غلات،به ویژه گندم،کشت می شود.</a:t>
            </a:r>
          </a:p>
          <a:p>
            <a:pPr algn="r"/>
            <a:r>
              <a:rPr lang="fa-IR" sz="3600"/>
              <a:t>به جای حرف عطف،بین جمله های هم پایه</a:t>
            </a:r>
          </a:p>
          <a:p>
            <a:pPr algn="r"/>
            <a:r>
              <a:rPr lang="fa-IR" sz="3600"/>
              <a:t>می آیند،می روند،،حوایجی دارند،باماکاری ندارند.</a:t>
            </a:r>
          </a:p>
          <a:p>
            <a:pPr algn="r"/>
            <a:r>
              <a:rPr lang="fa-IR" sz="3600"/>
              <a:t>6-برای جدا کردن اجزای تاریخ یل نشانی</a:t>
            </a:r>
          </a:p>
          <a:p>
            <a:pPr algn="r"/>
            <a:r>
              <a:rPr lang="fa-IR" sz="3600"/>
              <a:t>پنجشنبه،22بهمن1377</a:t>
            </a:r>
          </a:p>
          <a:p>
            <a:pPr algn="r"/>
            <a:r>
              <a:rPr lang="fa-IR" sz="3600"/>
              <a:t>شماره 14،خیابان انقلاب،تهران</a:t>
            </a:r>
          </a:p>
        </p:txBody>
      </p:sp>
    </p:spTree>
    <p:extLst>
      <p:ext uri="{BB962C8B-B14F-4D97-AF65-F5344CB8AC3E}">
        <p14:creationId xmlns:p14="http://schemas.microsoft.com/office/powerpoint/2010/main" val="40507136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کادر متن 3">
            <a:extLst>
              <a:ext uri="{FF2B5EF4-FFF2-40B4-BE49-F238E27FC236}">
                <a16:creationId xmlns:a16="http://schemas.microsoft.com/office/drawing/2014/main" id="{A751FFA5-8915-174B-89F8-04164D3BA421}"/>
              </a:ext>
            </a:extLst>
          </p:cNvPr>
          <p:cNvSpPr txBox="1"/>
          <p:nvPr/>
        </p:nvSpPr>
        <p:spPr>
          <a:xfrm rot="10800000" flipV="1">
            <a:off x="914400" y="205288"/>
            <a:ext cx="11049000" cy="5078313"/>
          </a:xfrm>
          <a:prstGeom prst="rect">
            <a:avLst/>
          </a:prstGeom>
          <a:noFill/>
        </p:spPr>
        <p:txBody>
          <a:bodyPr wrap="square" rtlCol="1">
            <a:spAutoFit/>
          </a:bodyPr>
          <a:lstStyle/>
          <a:p>
            <a:pPr algn="r"/>
            <a:endParaRPr lang="fa-IR" sz="3600"/>
          </a:p>
          <a:p>
            <a:pPr algn="r"/>
            <a:r>
              <a:rPr lang="fa-IR" sz="3600" b="1"/>
              <a:t>نقطه(.)</a:t>
            </a:r>
          </a:p>
          <a:p>
            <a:pPr algn="r"/>
            <a:r>
              <a:rPr lang="fa-IR" sz="3600"/>
              <a:t>درپایان جمله خبری یاانشایی</a:t>
            </a:r>
          </a:p>
          <a:p>
            <a:pPr algn="r"/>
            <a:r>
              <a:rPr lang="fa-IR" sz="3600"/>
              <a:t>کار امروز به فردا مفکن.</a:t>
            </a:r>
          </a:p>
          <a:p>
            <a:pPr algn="r"/>
            <a:r>
              <a:rPr lang="fa-IR" sz="3600"/>
              <a:t>2-درمختصرنویسی اسامی وعناوین،پس ازحرف یاحروف نماینده آنها</a:t>
            </a:r>
          </a:p>
          <a:p>
            <a:pPr algn="r"/>
            <a:r>
              <a:rPr lang="fa-IR" sz="3600"/>
              <a:t>س.م.م.(سازمان ملل متحد)</a:t>
            </a:r>
          </a:p>
          <a:p>
            <a:pPr algn="r"/>
            <a:r>
              <a:rPr lang="fa-IR" sz="3600"/>
              <a:t>3-پس ازنقل قول غیرمستقیم</a:t>
            </a:r>
          </a:p>
          <a:p>
            <a:pPr algn="r"/>
            <a:r>
              <a:rPr lang="fa-IR" sz="3600"/>
              <a:t>پرسیدم که سفرش چند روز به طول می انجامد.</a:t>
            </a:r>
          </a:p>
        </p:txBody>
      </p:sp>
      <p:sp>
        <p:nvSpPr>
          <p:cNvPr id="2" name="کادر متن 1">
            <a:extLst>
              <a:ext uri="{FF2B5EF4-FFF2-40B4-BE49-F238E27FC236}">
                <a16:creationId xmlns:a16="http://schemas.microsoft.com/office/drawing/2014/main" id="{11A4BCCB-0508-8A4B-9E5E-17E4602F0528}"/>
              </a:ext>
            </a:extLst>
          </p:cNvPr>
          <p:cNvSpPr txBox="1"/>
          <p:nvPr/>
        </p:nvSpPr>
        <p:spPr>
          <a:xfrm>
            <a:off x="0" y="5052732"/>
            <a:ext cx="1828800" cy="1828800"/>
          </a:xfrm>
          <a:prstGeom prst="rect">
            <a:avLst/>
          </a:prstGeom>
          <a:noFill/>
        </p:spPr>
        <p:txBody>
          <a:bodyPr wrap="square" rtlCol="1">
            <a:spAutoFit/>
          </a:bodyPr>
          <a:lstStyle/>
          <a:p>
            <a:pPr algn="r"/>
            <a:endParaRPr lang="fa-IR"/>
          </a:p>
        </p:txBody>
      </p:sp>
      <p:sp>
        <p:nvSpPr>
          <p:cNvPr id="3" name="کادر متن 2">
            <a:extLst>
              <a:ext uri="{FF2B5EF4-FFF2-40B4-BE49-F238E27FC236}">
                <a16:creationId xmlns:a16="http://schemas.microsoft.com/office/drawing/2014/main" id="{E89A9C81-5C57-724C-864D-A3E1C1C230F3}"/>
              </a:ext>
            </a:extLst>
          </p:cNvPr>
          <p:cNvSpPr txBox="1"/>
          <p:nvPr/>
        </p:nvSpPr>
        <p:spPr>
          <a:xfrm>
            <a:off x="0" y="5052732"/>
            <a:ext cx="1828800" cy="1828800"/>
          </a:xfrm>
          <a:prstGeom prst="rect">
            <a:avLst/>
          </a:prstGeom>
          <a:noFill/>
        </p:spPr>
        <p:txBody>
          <a:bodyPr wrap="square" rtlCol="1">
            <a:spAutoFit/>
          </a:bodyPr>
          <a:lstStyle/>
          <a:p>
            <a:pPr algn="r"/>
            <a:endParaRPr lang="fa-IR"/>
          </a:p>
        </p:txBody>
      </p:sp>
      <p:sp>
        <p:nvSpPr>
          <p:cNvPr id="5" name="کادر متن 4">
            <a:extLst>
              <a:ext uri="{FF2B5EF4-FFF2-40B4-BE49-F238E27FC236}">
                <a16:creationId xmlns:a16="http://schemas.microsoft.com/office/drawing/2014/main" id="{B3FD1C4A-3066-2043-800B-EE21D4B92913}"/>
              </a:ext>
            </a:extLst>
          </p:cNvPr>
          <p:cNvSpPr txBox="1"/>
          <p:nvPr/>
        </p:nvSpPr>
        <p:spPr>
          <a:xfrm>
            <a:off x="0" y="3922806"/>
            <a:ext cx="1828800" cy="646331"/>
          </a:xfrm>
          <a:prstGeom prst="rect">
            <a:avLst/>
          </a:prstGeom>
          <a:noFill/>
        </p:spPr>
        <p:txBody>
          <a:bodyPr wrap="square" rtlCol="1">
            <a:spAutoFit/>
          </a:bodyPr>
          <a:lstStyle/>
          <a:p>
            <a:pPr algn="r"/>
            <a:endParaRPr lang="fa-IR" sz="3600"/>
          </a:p>
        </p:txBody>
      </p:sp>
    </p:spTree>
    <p:extLst>
      <p:ext uri="{BB962C8B-B14F-4D97-AF65-F5344CB8AC3E}">
        <p14:creationId xmlns:p14="http://schemas.microsoft.com/office/powerpoint/2010/main" val="22885269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C12693BD-19BB-3D4E-B9D5-BF22A37A9C8A}"/>
              </a:ext>
            </a:extLst>
          </p:cNvPr>
          <p:cNvSpPr txBox="1"/>
          <p:nvPr/>
        </p:nvSpPr>
        <p:spPr>
          <a:xfrm>
            <a:off x="2614706" y="-332439"/>
            <a:ext cx="9577294" cy="646331"/>
          </a:xfrm>
          <a:prstGeom prst="rect">
            <a:avLst/>
          </a:prstGeom>
          <a:noFill/>
        </p:spPr>
        <p:txBody>
          <a:bodyPr wrap="square" rtlCol="1">
            <a:spAutoFit/>
          </a:bodyPr>
          <a:lstStyle/>
          <a:p>
            <a:pPr algn="r"/>
            <a:endParaRPr lang="fa-IR" sz="3600"/>
          </a:p>
        </p:txBody>
      </p:sp>
      <p:sp>
        <p:nvSpPr>
          <p:cNvPr id="3" name="کادر متن 2">
            <a:extLst>
              <a:ext uri="{FF2B5EF4-FFF2-40B4-BE49-F238E27FC236}">
                <a16:creationId xmlns:a16="http://schemas.microsoft.com/office/drawing/2014/main" id="{E91BB443-3D5D-344E-889E-AE1E4AE5676B}"/>
              </a:ext>
            </a:extLst>
          </p:cNvPr>
          <p:cNvSpPr txBox="1"/>
          <p:nvPr/>
        </p:nvSpPr>
        <p:spPr>
          <a:xfrm>
            <a:off x="8866467" y="313892"/>
            <a:ext cx="3239621" cy="523220"/>
          </a:xfrm>
          <a:prstGeom prst="rect">
            <a:avLst/>
          </a:prstGeom>
          <a:noFill/>
        </p:spPr>
        <p:txBody>
          <a:bodyPr wrap="square" rtlCol="1">
            <a:spAutoFit/>
          </a:bodyPr>
          <a:lstStyle/>
          <a:p>
            <a:pPr algn="r"/>
            <a:r>
              <a:rPr lang="fa-IR" sz="2800" b="1"/>
              <a:t>نقطه_ویرگول(؛)</a:t>
            </a:r>
          </a:p>
        </p:txBody>
      </p:sp>
      <p:sp>
        <p:nvSpPr>
          <p:cNvPr id="4" name="کادر متن 3">
            <a:extLst>
              <a:ext uri="{FF2B5EF4-FFF2-40B4-BE49-F238E27FC236}">
                <a16:creationId xmlns:a16="http://schemas.microsoft.com/office/drawing/2014/main" id="{6467AF3F-3DC3-B542-B8D0-3BE347B6A01F}"/>
              </a:ext>
            </a:extLst>
          </p:cNvPr>
          <p:cNvSpPr txBox="1"/>
          <p:nvPr/>
        </p:nvSpPr>
        <p:spPr>
          <a:xfrm rot="10800000" flipV="1">
            <a:off x="1778000" y="1054449"/>
            <a:ext cx="10010588" cy="5078313"/>
          </a:xfrm>
          <a:prstGeom prst="rect">
            <a:avLst/>
          </a:prstGeom>
          <a:noFill/>
        </p:spPr>
        <p:txBody>
          <a:bodyPr wrap="square" rtlCol="1">
            <a:spAutoFit/>
          </a:bodyPr>
          <a:lstStyle/>
          <a:p>
            <a:pPr algn="r"/>
            <a:r>
              <a:rPr lang="fa-IR" sz="3600"/>
              <a:t>1-برای جداکردن بندهای طولانی ازیکدیگر ونیزبندهایی که خود مشتمل برویرگول است.</a:t>
            </a:r>
          </a:p>
          <a:p>
            <a:pPr algn="r"/>
            <a:r>
              <a:rPr lang="fa-IR" sz="3600"/>
              <a:t>چون قیصرمرادوست می داشت،برای اومی گویم؛چون بختیاربود،شادمانم؛چون دلیریود،اورامحترم می شمارم؛ ولی چون جاه طلب بود،اوراکشتم.</a:t>
            </a:r>
          </a:p>
          <a:p>
            <a:pPr algn="r"/>
            <a:r>
              <a:rPr lang="fa-IR" sz="3600"/>
              <a:t>2-دربیان مثال وتوضیح:معمولاپیش ازکلمات مثلا،یعنی وبه عبارت دیگر؛وبعدازآن ها ویرگول می آید:</a:t>
            </a:r>
          </a:p>
          <a:p>
            <a:pPr algn="r"/>
            <a:r>
              <a:rPr lang="fa-IR" sz="3600"/>
              <a:t>عدد٧عددی است اول؛یعنی،مقسوم علیه ای جز ۱و٧ندارد.</a:t>
            </a:r>
          </a:p>
        </p:txBody>
      </p:sp>
    </p:spTree>
    <p:extLst>
      <p:ext uri="{BB962C8B-B14F-4D97-AF65-F5344CB8AC3E}">
        <p14:creationId xmlns:p14="http://schemas.microsoft.com/office/powerpoint/2010/main" val="1774837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D6C81DF8-08DC-C145-B783-4E652D0F362A}"/>
              </a:ext>
            </a:extLst>
          </p:cNvPr>
          <p:cNvSpPr txBox="1"/>
          <p:nvPr/>
        </p:nvSpPr>
        <p:spPr>
          <a:xfrm>
            <a:off x="149412" y="691029"/>
            <a:ext cx="11713973" cy="5509200"/>
          </a:xfrm>
          <a:prstGeom prst="rect">
            <a:avLst/>
          </a:prstGeom>
          <a:noFill/>
        </p:spPr>
        <p:txBody>
          <a:bodyPr wrap="square" rtlCol="1">
            <a:spAutoFit/>
          </a:bodyPr>
          <a:lstStyle/>
          <a:p>
            <a:pPr algn="r"/>
            <a:r>
              <a:rPr lang="fa-IR" sz="2800" b="1"/>
              <a:t>دونقطه(:)</a:t>
            </a:r>
          </a:p>
          <a:p>
            <a:pPr algn="r"/>
            <a:r>
              <a:rPr lang="fa-IR" sz="3600"/>
              <a:t>1-برای آوردن توضیحی اضافی دربیان یاتاییدآنچه بیشترذکر</a:t>
            </a:r>
          </a:p>
          <a:p>
            <a:pPr algn="r"/>
            <a:r>
              <a:rPr lang="fa-IR" sz="3600"/>
              <a:t>شده است.</a:t>
            </a:r>
          </a:p>
          <a:p>
            <a:pPr algn="r"/>
            <a:r>
              <a:rPr lang="fa-IR" sz="3600"/>
              <a:t>این حادثه نتیجه ای غیرمنتظره به بارآورد:دولت استعفاکرد</a:t>
            </a:r>
          </a:p>
          <a:p>
            <a:pPr algn="r"/>
            <a:r>
              <a:rPr lang="fa-IR" sz="3600"/>
              <a:t>ووزیرامورخارجه فراری شد.</a:t>
            </a:r>
          </a:p>
          <a:p>
            <a:pPr algn="r"/>
            <a:r>
              <a:rPr lang="fa-IR" sz="3600"/>
              <a:t>2-دربرشمردن تقسیمات جزء</a:t>
            </a:r>
          </a:p>
          <a:p>
            <a:pPr algn="r"/>
            <a:r>
              <a:rPr lang="fa-IR" sz="3600"/>
              <a:t>دراین مدرسه چهاررشته تدریس می شود:طب،ریاضیات،ادبیات وزبان های خارجی</a:t>
            </a:r>
          </a:p>
          <a:p>
            <a:pPr algn="r"/>
            <a:r>
              <a:rPr lang="fa-IR" sz="3600"/>
              <a:t>3-پیش ازنقل قول مستقیم </a:t>
            </a:r>
          </a:p>
          <a:p>
            <a:pPr algn="r"/>
            <a:r>
              <a:rPr lang="fa-IR" sz="3600"/>
              <a:t>انوشیروان گفت</a:t>
            </a:r>
            <a:r>
              <a:rPr lang="fa-IR" sz="3600">
                <a:sym typeface="Wingdings" pitchFamily="2" charset="2"/>
              </a:rPr>
              <a:t>:"اوراپوست برکنیدوبردروازه شهربیاویزید."</a:t>
            </a:r>
            <a:r>
              <a:rPr lang="fa-IR" sz="3600"/>
              <a:t> </a:t>
            </a:r>
          </a:p>
        </p:txBody>
      </p:sp>
    </p:spTree>
    <p:extLst>
      <p:ext uri="{BB962C8B-B14F-4D97-AF65-F5344CB8AC3E}">
        <p14:creationId xmlns:p14="http://schemas.microsoft.com/office/powerpoint/2010/main" val="30027010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C0F7E897-2614-5D43-8EF1-82194A8FAF86}"/>
              </a:ext>
            </a:extLst>
          </p:cNvPr>
          <p:cNvSpPr txBox="1"/>
          <p:nvPr/>
        </p:nvSpPr>
        <p:spPr>
          <a:xfrm>
            <a:off x="2334560" y="429560"/>
            <a:ext cx="9562352" cy="2308324"/>
          </a:xfrm>
          <a:prstGeom prst="rect">
            <a:avLst/>
          </a:prstGeom>
          <a:noFill/>
        </p:spPr>
        <p:txBody>
          <a:bodyPr wrap="square" rtlCol="1">
            <a:spAutoFit/>
          </a:bodyPr>
          <a:lstStyle/>
          <a:p>
            <a:pPr algn="r"/>
            <a:r>
              <a:rPr lang="fa-IR" sz="3600"/>
              <a:t>4-برای بیان مثال یانمونه ای ازیک قاعده:</a:t>
            </a:r>
          </a:p>
          <a:p>
            <a:pPr algn="r"/>
            <a:r>
              <a:rPr lang="fa-IR" sz="3600"/>
              <a:t>گاه،صفت به جای اسم می نشیند:</a:t>
            </a:r>
          </a:p>
          <a:p>
            <a:pPr algn="r"/>
            <a:r>
              <a:rPr lang="fa-IR" sz="3600"/>
              <a:t> نکند </a:t>
            </a:r>
            <a:r>
              <a:rPr lang="fa-IR" sz="3600" u="sng"/>
              <a:t>دانا </a:t>
            </a:r>
            <a:r>
              <a:rPr lang="fa-IR" sz="3600"/>
              <a:t>مستی،نخورد </a:t>
            </a:r>
            <a:r>
              <a:rPr lang="fa-IR" sz="3600" u="sng"/>
              <a:t>عاقل </a:t>
            </a:r>
            <a:r>
              <a:rPr lang="fa-IR" sz="3600"/>
              <a:t>می.</a:t>
            </a:r>
          </a:p>
          <a:p>
            <a:pPr algn="r"/>
            <a:endParaRPr lang="fa-IR" sz="3600"/>
          </a:p>
        </p:txBody>
      </p:sp>
      <p:sp>
        <p:nvSpPr>
          <p:cNvPr id="3" name="کادر متن 2">
            <a:extLst>
              <a:ext uri="{FF2B5EF4-FFF2-40B4-BE49-F238E27FC236}">
                <a16:creationId xmlns:a16="http://schemas.microsoft.com/office/drawing/2014/main" id="{F7422135-C259-0D46-A7BB-84EAE310C35C}"/>
              </a:ext>
            </a:extLst>
          </p:cNvPr>
          <p:cNvSpPr txBox="1"/>
          <p:nvPr/>
        </p:nvSpPr>
        <p:spPr>
          <a:xfrm>
            <a:off x="9553762" y="2214664"/>
            <a:ext cx="2343150" cy="523220"/>
          </a:xfrm>
          <a:prstGeom prst="rect">
            <a:avLst/>
          </a:prstGeom>
          <a:noFill/>
        </p:spPr>
        <p:txBody>
          <a:bodyPr wrap="square" rtlCol="1">
            <a:spAutoFit/>
          </a:bodyPr>
          <a:lstStyle/>
          <a:p>
            <a:pPr algn="r"/>
            <a:r>
              <a:rPr lang="fa-IR" sz="2800" b="1"/>
              <a:t>نقل قول(")</a:t>
            </a:r>
          </a:p>
        </p:txBody>
      </p:sp>
      <p:sp>
        <p:nvSpPr>
          <p:cNvPr id="4" name="کادر متن 3">
            <a:extLst>
              <a:ext uri="{FF2B5EF4-FFF2-40B4-BE49-F238E27FC236}">
                <a16:creationId xmlns:a16="http://schemas.microsoft.com/office/drawing/2014/main" id="{6CF66F01-D0F7-9E43-A6E1-9A00E975491B}"/>
              </a:ext>
            </a:extLst>
          </p:cNvPr>
          <p:cNvSpPr txBox="1"/>
          <p:nvPr/>
        </p:nvSpPr>
        <p:spPr>
          <a:xfrm>
            <a:off x="1199030" y="2825504"/>
            <a:ext cx="10697882" cy="4524315"/>
          </a:xfrm>
          <a:prstGeom prst="rect">
            <a:avLst/>
          </a:prstGeom>
          <a:noFill/>
        </p:spPr>
        <p:txBody>
          <a:bodyPr wrap="square" rtlCol="1">
            <a:spAutoFit/>
          </a:bodyPr>
          <a:lstStyle/>
          <a:p>
            <a:pPr algn="r"/>
            <a:r>
              <a:rPr lang="fa-IR" sz="3600"/>
              <a:t>1-علامت نقل قول برای نشان دادن ابتداوانتهای یک قول منقول یاعین کلمات گوینده به کارمی رود.</a:t>
            </a:r>
          </a:p>
          <a:p>
            <a:pPr algn="r"/>
            <a:r>
              <a:rPr lang="fa-IR" sz="3600"/>
              <a:t>مردم فریادبرمی آورند:"استقلال،آزادی،جمهوری اسلامی."</a:t>
            </a:r>
          </a:p>
          <a:p>
            <a:pPr algn="r"/>
            <a:r>
              <a:rPr lang="fa-IR" sz="3600"/>
              <a:t>2-کلمات ذیل رادرداخل علامت نقل قول می گذارند.</a:t>
            </a:r>
          </a:p>
          <a:p>
            <a:pPr algn="r"/>
            <a:r>
              <a:rPr lang="fa-IR" sz="3600"/>
              <a:t>الف.اصطلاحات علمی یافنی یااصطلاحات یاشهرت های عامیانه غیرمشهور.</a:t>
            </a:r>
          </a:p>
          <a:p>
            <a:pPr algn="r"/>
            <a:endParaRPr lang="fa-IR" sz="3600"/>
          </a:p>
        </p:txBody>
      </p:sp>
    </p:spTree>
    <p:extLst>
      <p:ext uri="{BB962C8B-B14F-4D97-AF65-F5344CB8AC3E}">
        <p14:creationId xmlns:p14="http://schemas.microsoft.com/office/powerpoint/2010/main" val="27484319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8526760C-E28F-EC47-974C-4FFED9138F8E}"/>
              </a:ext>
            </a:extLst>
          </p:cNvPr>
          <p:cNvSpPr txBox="1"/>
          <p:nvPr/>
        </p:nvSpPr>
        <p:spPr>
          <a:xfrm>
            <a:off x="1045881" y="448236"/>
            <a:ext cx="11146119" cy="5632311"/>
          </a:xfrm>
          <a:prstGeom prst="rect">
            <a:avLst/>
          </a:prstGeom>
          <a:noFill/>
        </p:spPr>
        <p:txBody>
          <a:bodyPr wrap="square" rtlCol="1">
            <a:spAutoFit/>
          </a:bodyPr>
          <a:lstStyle/>
          <a:p>
            <a:pPr algn="r"/>
            <a:r>
              <a:rPr lang="fa-IR" sz="3600"/>
              <a:t>ب.عناوین فصول و مقالات واشعاروروزنامه هاومجلات و آثار هنری </a:t>
            </a:r>
          </a:p>
          <a:p>
            <a:pPr algn="r"/>
            <a:r>
              <a:rPr lang="fa-IR" sz="3600"/>
              <a:t>مقاله "بیماری ویراستاری" شمارا درمجله "نشردانش" خواندم.</a:t>
            </a:r>
          </a:p>
          <a:p>
            <a:pPr algn="r"/>
            <a:r>
              <a:rPr lang="fa-IR" sz="3600"/>
              <a:t>ج.کلمه یا کلماتی که درمعانی خاص یانابه جایا تمسخرآمیز به کارمی رودونیزعبارات دیگری که نویسنده می خواهدازجهت استعمال آنهاعذرخواهی یاازخودسلب مسئولیت کند.</a:t>
            </a:r>
          </a:p>
          <a:p>
            <a:pPr algn="r"/>
            <a:r>
              <a:rPr lang="fa-IR" sz="3600"/>
              <a:t>حسن راکه مردی لاغراندام وکوتاه قدبود، دوستانش "رشیدالسلطان"لقب داده بودند.</a:t>
            </a:r>
          </a:p>
        </p:txBody>
      </p:sp>
    </p:spTree>
    <p:extLst>
      <p:ext uri="{BB962C8B-B14F-4D97-AF65-F5344CB8AC3E}">
        <p14:creationId xmlns:p14="http://schemas.microsoft.com/office/powerpoint/2010/main" val="204980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3CF7537-6000-144F-8589-8811D1137A3E}"/>
              </a:ext>
            </a:extLst>
          </p:cNvPr>
          <p:cNvSpPr>
            <a:spLocks noGrp="1"/>
          </p:cNvSpPr>
          <p:nvPr>
            <p:ph type="title" idx="4294967295"/>
          </p:nvPr>
        </p:nvSpPr>
        <p:spPr>
          <a:xfrm>
            <a:off x="168275" y="1139824"/>
            <a:ext cx="12280240" cy="6548965"/>
          </a:xfrm>
        </p:spPr>
        <p:txBody>
          <a:bodyPr anchor="t">
            <a:normAutofit/>
          </a:bodyPr>
          <a:lstStyle/>
          <a:p>
            <a:pPr marL="571500" indent="-571500" algn="r">
              <a:buFont typeface="Arial" panose="020B0604020202020204" pitchFamily="34" charset="0"/>
              <a:buChar char="•"/>
            </a:pPr>
            <a:r>
              <a:rPr lang="fa-IR" sz="3200"/>
              <a:t>1-درگفتن رمزهاونشانه های شنیداری کلام رابه کارمی بریم،</a:t>
            </a:r>
            <a:br>
              <a:rPr lang="fa-IR" sz="3200"/>
            </a:br>
            <a:r>
              <a:rPr lang="fa-IR" sz="3200"/>
              <a:t>ودرنوشتن رمزها ونوشته های بصری را.</a:t>
            </a:r>
            <a:br>
              <a:rPr lang="fa-IR" sz="3200"/>
            </a:br>
            <a:r>
              <a:rPr lang="fa-IR" sz="3200"/>
              <a:t>2-درگفتن گاهی عباروت هایاجمله هاراتکرار می کنیم.در</a:t>
            </a:r>
            <a:br>
              <a:rPr lang="fa-IR" sz="3200"/>
            </a:br>
            <a:r>
              <a:rPr lang="fa-IR" sz="3200"/>
              <a:t>نوشتن ازتکرارهایی که به آنهانیازنیست می پرهیزیم.</a:t>
            </a:r>
            <a:br>
              <a:rPr lang="fa-IR" sz="3200"/>
            </a:br>
            <a:r>
              <a:rPr lang="fa-IR" sz="3200"/>
              <a:t>3-درگفتن،به سبب محدودیت زمان،برای یافتن بهترین ومناسب ترین واژه فرصت نداریم.درنوشتن این فرصت راداریم</a:t>
            </a:r>
            <a:br>
              <a:rPr lang="fa-IR" sz="3200"/>
            </a:br>
            <a:r>
              <a:rPr lang="fa-IR" sz="3200"/>
              <a:t>که مناسب ترین واژه رابرگزینیم</a:t>
            </a:r>
            <a:br>
              <a:rPr lang="fa-IR" sz="3200"/>
            </a:br>
            <a:r>
              <a:rPr lang="fa-IR" sz="3200"/>
              <a:t>4-درگفتن، زبان محاوره به کارمی بریم.درنوشتن واژه هابه صورت کامل می نویسیم وحروف اضافه راحذف نمی کنیم.</a:t>
            </a:r>
            <a:br>
              <a:rPr lang="fa-IR" sz="3200"/>
            </a:br>
            <a:r>
              <a:rPr lang="fa-IR" sz="3200"/>
              <a:t>5-درگفتن گاهی حاشیه روی می کنیم ولی درنوشتن دقت می کنیم که ازموضوع اصلی خارج نشویم.</a:t>
            </a:r>
          </a:p>
        </p:txBody>
      </p:sp>
      <p:sp>
        <p:nvSpPr>
          <p:cNvPr id="4" name="کادر متن 3">
            <a:extLst>
              <a:ext uri="{FF2B5EF4-FFF2-40B4-BE49-F238E27FC236}">
                <a16:creationId xmlns:a16="http://schemas.microsoft.com/office/drawing/2014/main" id="{F7A200BD-829F-FF46-865A-1099F90E7EA3}"/>
              </a:ext>
            </a:extLst>
          </p:cNvPr>
          <p:cNvSpPr txBox="1"/>
          <p:nvPr/>
        </p:nvSpPr>
        <p:spPr>
          <a:xfrm>
            <a:off x="5024717" y="2615453"/>
            <a:ext cx="1828800" cy="1828800"/>
          </a:xfrm>
          <a:prstGeom prst="rect">
            <a:avLst/>
          </a:prstGeom>
          <a:noFill/>
        </p:spPr>
        <p:txBody>
          <a:bodyPr wrap="square" rtlCol="1">
            <a:spAutoFit/>
          </a:bodyPr>
          <a:lstStyle/>
          <a:p>
            <a:pPr algn="r"/>
            <a:endParaRPr lang="fa-IR"/>
          </a:p>
        </p:txBody>
      </p:sp>
      <p:sp>
        <p:nvSpPr>
          <p:cNvPr id="5" name="کادر متن 4">
            <a:extLst>
              <a:ext uri="{FF2B5EF4-FFF2-40B4-BE49-F238E27FC236}">
                <a16:creationId xmlns:a16="http://schemas.microsoft.com/office/drawing/2014/main" id="{4C1C9FF8-3007-BE45-A91D-52FFEA6F4A0A}"/>
              </a:ext>
            </a:extLst>
          </p:cNvPr>
          <p:cNvSpPr txBox="1"/>
          <p:nvPr/>
        </p:nvSpPr>
        <p:spPr>
          <a:xfrm>
            <a:off x="5921187" y="0"/>
            <a:ext cx="5882342" cy="769441"/>
          </a:xfrm>
          <a:prstGeom prst="rect">
            <a:avLst/>
          </a:prstGeom>
          <a:noFill/>
        </p:spPr>
        <p:txBody>
          <a:bodyPr wrap="square" rtlCol="1">
            <a:spAutoFit/>
          </a:bodyPr>
          <a:lstStyle/>
          <a:p>
            <a:pPr algn="r"/>
            <a:r>
              <a:rPr lang="fa-IR" sz="4400" b="1"/>
              <a:t>نوشتاربه جای گفتار:</a:t>
            </a:r>
          </a:p>
        </p:txBody>
      </p:sp>
    </p:spTree>
    <p:extLst>
      <p:ext uri="{BB962C8B-B14F-4D97-AF65-F5344CB8AC3E}">
        <p14:creationId xmlns:p14="http://schemas.microsoft.com/office/powerpoint/2010/main" val="3986012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ED1DB1BE-ED9A-334C-94DB-4C496272441C}"/>
              </a:ext>
            </a:extLst>
          </p:cNvPr>
          <p:cNvSpPr txBox="1"/>
          <p:nvPr/>
        </p:nvSpPr>
        <p:spPr>
          <a:xfrm>
            <a:off x="1863912" y="187510"/>
            <a:ext cx="10328088" cy="1754326"/>
          </a:xfrm>
          <a:prstGeom prst="rect">
            <a:avLst/>
          </a:prstGeom>
          <a:noFill/>
        </p:spPr>
        <p:txBody>
          <a:bodyPr wrap="square" rtlCol="1">
            <a:spAutoFit/>
          </a:bodyPr>
          <a:lstStyle/>
          <a:p>
            <a:pPr algn="r"/>
            <a:r>
              <a:rPr lang="fa-IR" sz="3600"/>
              <a:t>3-اگرعبارات منقول مشتمل بربیش ازیک پاراگراف باشد آغازهرپاراگراف وانتهای آخرین پاراگراف باعلامت نقل قول مشخص می شود.</a:t>
            </a:r>
          </a:p>
        </p:txBody>
      </p:sp>
      <p:sp>
        <p:nvSpPr>
          <p:cNvPr id="3" name="کادر متن 2">
            <a:extLst>
              <a:ext uri="{FF2B5EF4-FFF2-40B4-BE49-F238E27FC236}">
                <a16:creationId xmlns:a16="http://schemas.microsoft.com/office/drawing/2014/main" id="{DB85B73C-C4B2-CC43-A16E-C6C263C0ECBC}"/>
              </a:ext>
            </a:extLst>
          </p:cNvPr>
          <p:cNvSpPr txBox="1"/>
          <p:nvPr/>
        </p:nvSpPr>
        <p:spPr>
          <a:xfrm>
            <a:off x="7392892" y="1941836"/>
            <a:ext cx="4799108" cy="523220"/>
          </a:xfrm>
          <a:prstGeom prst="rect">
            <a:avLst/>
          </a:prstGeom>
          <a:noFill/>
        </p:spPr>
        <p:txBody>
          <a:bodyPr wrap="square" rtlCol="1">
            <a:spAutoFit/>
          </a:bodyPr>
          <a:lstStyle/>
          <a:p>
            <a:pPr algn="r"/>
            <a:r>
              <a:rPr lang="fa-IR" sz="2800" b="1"/>
              <a:t>علامت تعجب(!)</a:t>
            </a:r>
          </a:p>
        </p:txBody>
      </p:sp>
      <p:sp>
        <p:nvSpPr>
          <p:cNvPr id="4" name="کادر متن 3">
            <a:extLst>
              <a:ext uri="{FF2B5EF4-FFF2-40B4-BE49-F238E27FC236}">
                <a16:creationId xmlns:a16="http://schemas.microsoft.com/office/drawing/2014/main" id="{C94A4FC3-1F3D-014D-982C-404D8A2F51A5}"/>
              </a:ext>
            </a:extLst>
          </p:cNvPr>
          <p:cNvSpPr txBox="1"/>
          <p:nvPr/>
        </p:nvSpPr>
        <p:spPr>
          <a:xfrm>
            <a:off x="5342217" y="2522070"/>
            <a:ext cx="1828800" cy="646331"/>
          </a:xfrm>
          <a:prstGeom prst="rect">
            <a:avLst/>
          </a:prstGeom>
          <a:noFill/>
        </p:spPr>
        <p:txBody>
          <a:bodyPr wrap="square" rtlCol="1">
            <a:spAutoFit/>
          </a:bodyPr>
          <a:lstStyle/>
          <a:p>
            <a:pPr algn="r"/>
            <a:endParaRPr lang="fa-IR" sz="3600"/>
          </a:p>
        </p:txBody>
      </p:sp>
      <p:sp>
        <p:nvSpPr>
          <p:cNvPr id="5" name="کادر متن 4">
            <a:extLst>
              <a:ext uri="{FF2B5EF4-FFF2-40B4-BE49-F238E27FC236}">
                <a16:creationId xmlns:a16="http://schemas.microsoft.com/office/drawing/2014/main" id="{336829AD-CFCE-5C4C-96EF-459A8613BD57}"/>
              </a:ext>
            </a:extLst>
          </p:cNvPr>
          <p:cNvSpPr txBox="1"/>
          <p:nvPr/>
        </p:nvSpPr>
        <p:spPr>
          <a:xfrm>
            <a:off x="5342217" y="2522070"/>
            <a:ext cx="1828800" cy="1828800"/>
          </a:xfrm>
          <a:prstGeom prst="rect">
            <a:avLst/>
          </a:prstGeom>
          <a:noFill/>
        </p:spPr>
        <p:txBody>
          <a:bodyPr wrap="square" rtlCol="1">
            <a:spAutoFit/>
          </a:bodyPr>
          <a:lstStyle/>
          <a:p>
            <a:pPr algn="r"/>
            <a:endParaRPr lang="fa-IR"/>
          </a:p>
        </p:txBody>
      </p:sp>
      <p:sp>
        <p:nvSpPr>
          <p:cNvPr id="6" name="کادر متن 5">
            <a:extLst>
              <a:ext uri="{FF2B5EF4-FFF2-40B4-BE49-F238E27FC236}">
                <a16:creationId xmlns:a16="http://schemas.microsoft.com/office/drawing/2014/main" id="{6FFBFB8F-D797-9348-9ABE-03977DD270A4}"/>
              </a:ext>
            </a:extLst>
          </p:cNvPr>
          <p:cNvSpPr txBox="1"/>
          <p:nvPr/>
        </p:nvSpPr>
        <p:spPr>
          <a:xfrm>
            <a:off x="2390588" y="2522069"/>
            <a:ext cx="4780429" cy="3398371"/>
          </a:xfrm>
          <a:prstGeom prst="rect">
            <a:avLst/>
          </a:prstGeom>
          <a:noFill/>
        </p:spPr>
        <p:txBody>
          <a:bodyPr wrap="square" rtlCol="1">
            <a:spAutoFit/>
          </a:bodyPr>
          <a:lstStyle/>
          <a:p>
            <a:pPr algn="r"/>
            <a:endParaRPr lang="fa-IR"/>
          </a:p>
        </p:txBody>
      </p:sp>
      <p:sp>
        <p:nvSpPr>
          <p:cNvPr id="7" name="کادر متن 6">
            <a:extLst>
              <a:ext uri="{FF2B5EF4-FFF2-40B4-BE49-F238E27FC236}">
                <a16:creationId xmlns:a16="http://schemas.microsoft.com/office/drawing/2014/main" id="{71ACC8F0-E658-2047-85BE-FE6535A61934}"/>
              </a:ext>
            </a:extLst>
          </p:cNvPr>
          <p:cNvSpPr txBox="1"/>
          <p:nvPr/>
        </p:nvSpPr>
        <p:spPr>
          <a:xfrm>
            <a:off x="0" y="2465056"/>
            <a:ext cx="12211048" cy="4955203"/>
          </a:xfrm>
          <a:prstGeom prst="rect">
            <a:avLst/>
          </a:prstGeom>
          <a:noFill/>
        </p:spPr>
        <p:txBody>
          <a:bodyPr wrap="square" rtlCol="1">
            <a:spAutoFit/>
          </a:bodyPr>
          <a:lstStyle/>
          <a:p>
            <a:pPr algn="r"/>
            <a:r>
              <a:rPr lang="fa-IR" sz="3600"/>
              <a:t>1-پس ازاصوات یا پس ازیک جمله یاجزئی ازیک جمله به منظورافاده تاکید،تعجب یاعاطفه شدید</a:t>
            </a:r>
          </a:p>
          <a:p>
            <a:pPr algn="r"/>
            <a:r>
              <a:rPr lang="fa-IR" sz="3600"/>
              <a:t>افسوس!دیگرکارازکارگذشته بود.</a:t>
            </a:r>
          </a:p>
          <a:p>
            <a:pPr algn="r"/>
            <a:r>
              <a:rPr lang="fa-IR" sz="3600"/>
              <a:t>2-برای افاده تحقیرواستهزا</a:t>
            </a:r>
          </a:p>
          <a:p>
            <a:pPr algn="r"/>
            <a:r>
              <a:rPr lang="fa-IR" sz="3600"/>
              <a:t>حقیقتاً هم بایدبه چنین کتابی جایزه داد!</a:t>
            </a:r>
          </a:p>
          <a:p>
            <a:pPr algn="r"/>
            <a:r>
              <a:rPr lang="fa-IR" sz="2800" b="1"/>
              <a:t>علامت سوال(؟)</a:t>
            </a:r>
          </a:p>
          <a:p>
            <a:pPr algn="r"/>
            <a:r>
              <a:rPr lang="fa-IR" sz="3600"/>
              <a:t>1-درآخرجملات وعبارات پرسشی مستقیم</a:t>
            </a:r>
          </a:p>
          <a:p>
            <a:pPr algn="r"/>
            <a:r>
              <a:rPr lang="fa-IR" sz="3600"/>
              <a:t>به چه می اندیشی؟</a:t>
            </a:r>
          </a:p>
          <a:p>
            <a:pPr algn="r"/>
            <a:endParaRPr lang="fa-IR" sz="3600"/>
          </a:p>
        </p:txBody>
      </p:sp>
    </p:spTree>
    <p:extLst>
      <p:ext uri="{BB962C8B-B14F-4D97-AF65-F5344CB8AC3E}">
        <p14:creationId xmlns:p14="http://schemas.microsoft.com/office/powerpoint/2010/main" val="2840498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94D307F6-C7D0-F541-8609-B39F43A1796D}"/>
              </a:ext>
            </a:extLst>
          </p:cNvPr>
          <p:cNvSpPr txBox="1"/>
          <p:nvPr/>
        </p:nvSpPr>
        <p:spPr>
          <a:xfrm>
            <a:off x="5183467" y="2522070"/>
            <a:ext cx="1828800" cy="369332"/>
          </a:xfrm>
          <a:prstGeom prst="rect">
            <a:avLst/>
          </a:prstGeom>
          <a:noFill/>
        </p:spPr>
        <p:txBody>
          <a:bodyPr wrap="square" rtlCol="1">
            <a:spAutoFit/>
          </a:bodyPr>
          <a:lstStyle/>
          <a:p>
            <a:pPr algn="r"/>
            <a:r>
              <a:rPr lang="fa-IR"/>
              <a:t>خ</a:t>
            </a:r>
          </a:p>
        </p:txBody>
      </p:sp>
      <p:sp>
        <p:nvSpPr>
          <p:cNvPr id="3" name="کادر متن 2">
            <a:extLst>
              <a:ext uri="{FF2B5EF4-FFF2-40B4-BE49-F238E27FC236}">
                <a16:creationId xmlns:a16="http://schemas.microsoft.com/office/drawing/2014/main" id="{CBA6C403-0AA6-9847-AF95-401C0F50D126}"/>
              </a:ext>
            </a:extLst>
          </p:cNvPr>
          <p:cNvSpPr txBox="1"/>
          <p:nvPr/>
        </p:nvSpPr>
        <p:spPr>
          <a:xfrm>
            <a:off x="261472" y="130735"/>
            <a:ext cx="11467352" cy="7171194"/>
          </a:xfrm>
          <a:prstGeom prst="rect">
            <a:avLst/>
          </a:prstGeom>
          <a:noFill/>
        </p:spPr>
        <p:txBody>
          <a:bodyPr wrap="square" rtlCol="1">
            <a:spAutoFit/>
          </a:bodyPr>
          <a:lstStyle/>
          <a:p>
            <a:pPr algn="r"/>
            <a:r>
              <a:rPr lang="fa-IR" sz="3600"/>
              <a:t>2-بعدازکلمه یاعبارتی که جانشین جمله پرسشی مستقیم</a:t>
            </a:r>
          </a:p>
          <a:p>
            <a:pPr algn="r"/>
            <a:r>
              <a:rPr lang="fa-IR" sz="3600"/>
              <a:t>است.</a:t>
            </a:r>
          </a:p>
          <a:p>
            <a:pPr algn="r"/>
            <a:r>
              <a:rPr lang="fa-IR" sz="3600"/>
              <a:t>کدام رامی پسندی؟سبز؟یاآبی؟نظرشما چیست؟</a:t>
            </a:r>
          </a:p>
          <a:p>
            <a:pPr algn="r"/>
            <a:r>
              <a:rPr lang="fa-IR" sz="3600"/>
              <a:t>گاه علامت سوال رابرای نشان دادن تردید وابهام در داخل </a:t>
            </a:r>
          </a:p>
          <a:p>
            <a:pPr algn="r"/>
            <a:r>
              <a:rPr lang="fa-IR" sz="3600"/>
              <a:t>پرانتز می آورند.</a:t>
            </a:r>
          </a:p>
          <a:p>
            <a:pPr algn="r"/>
            <a:r>
              <a:rPr lang="fa-IR" sz="3600"/>
              <a:t>جمعیت تهران ازمرزهشت میلیون نفر(؟)گذشته است.</a:t>
            </a:r>
          </a:p>
          <a:p>
            <a:pPr algn="r"/>
            <a:r>
              <a:rPr lang="fa-IR" sz="2800" b="1"/>
              <a:t>خط فاصله(-)</a:t>
            </a:r>
            <a:endParaRPr lang="fa-IR" sz="3600"/>
          </a:p>
          <a:p>
            <a:pPr algn="r"/>
            <a:r>
              <a:rPr lang="fa-IR" sz="2800"/>
              <a:t>1-</a:t>
            </a:r>
            <a:r>
              <a:rPr lang="fa-IR" sz="3600"/>
              <a:t>برای جداکردن جمله معترضه ازکلام اصلی</a:t>
            </a:r>
          </a:p>
          <a:p>
            <a:pPr algn="r"/>
            <a:r>
              <a:rPr lang="fa-IR" sz="3600"/>
              <a:t>علی-علیه السلام-می فرماید:</a:t>
            </a:r>
          </a:p>
          <a:p>
            <a:pPr algn="r"/>
            <a:r>
              <a:rPr lang="fa-IR" sz="3600"/>
              <a:t>2_درمکالمه دوجانبی</a:t>
            </a:r>
          </a:p>
          <a:p>
            <a:pPr algn="r"/>
            <a:r>
              <a:rPr lang="fa-IR" sz="3600"/>
              <a:t>-سخن مرا شنیدی؟</a:t>
            </a:r>
          </a:p>
          <a:p>
            <a:pPr algn="r"/>
            <a:r>
              <a:rPr lang="fa-IR" sz="3600"/>
              <a:t>_درست نشنیدم.</a:t>
            </a:r>
          </a:p>
          <a:p>
            <a:pPr algn="r"/>
            <a:endParaRPr lang="fa-IR" sz="2800"/>
          </a:p>
        </p:txBody>
      </p:sp>
    </p:spTree>
    <p:extLst>
      <p:ext uri="{BB962C8B-B14F-4D97-AF65-F5344CB8AC3E}">
        <p14:creationId xmlns:p14="http://schemas.microsoft.com/office/powerpoint/2010/main" val="265354002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CE4AED67-51AF-0D4E-A739-E4823BD4A876}"/>
              </a:ext>
            </a:extLst>
          </p:cNvPr>
          <p:cNvSpPr txBox="1"/>
          <p:nvPr/>
        </p:nvSpPr>
        <p:spPr>
          <a:xfrm>
            <a:off x="616324" y="205440"/>
            <a:ext cx="11205882" cy="5632311"/>
          </a:xfrm>
          <a:prstGeom prst="rect">
            <a:avLst/>
          </a:prstGeom>
          <a:noFill/>
        </p:spPr>
        <p:txBody>
          <a:bodyPr wrap="square" rtlCol="1">
            <a:spAutoFit/>
          </a:bodyPr>
          <a:lstStyle/>
          <a:p>
            <a:pPr algn="r"/>
            <a:r>
              <a:rPr lang="fa-IR" sz="3600"/>
              <a:t>2-برای پیوستن نام مولف یانام کتاب به عبارتی منقول ازاو</a:t>
            </a:r>
          </a:p>
          <a:p>
            <a:pPr algn="r"/>
            <a:r>
              <a:rPr lang="fa-IR" sz="3600"/>
              <a:t>یاازآن.</a:t>
            </a:r>
          </a:p>
          <a:p>
            <a:pPr algn="r"/>
            <a:r>
              <a:rPr lang="fa-IR" sz="3600"/>
              <a:t>برادر که دربند خویش است نه برادر ونه خویش است.-سعدی</a:t>
            </a:r>
          </a:p>
          <a:p>
            <a:pPr algn="r"/>
            <a:r>
              <a:rPr lang="fa-IR" sz="3600"/>
              <a:t>3-باتواریخ،اعدادوکلمات، وقتی که لفظِ"تا"یا"به"حذف شده باشد</a:t>
            </a:r>
          </a:p>
          <a:p>
            <a:pPr algn="r"/>
            <a:r>
              <a:rPr lang="fa-IR" sz="3600"/>
              <a:t>فروردین_خرداد1361</a:t>
            </a:r>
          </a:p>
          <a:p>
            <a:pPr algn="r"/>
            <a:r>
              <a:rPr lang="fa-IR" sz="2800" b="1"/>
              <a:t>سه نقطه:</a:t>
            </a:r>
          </a:p>
          <a:p>
            <a:pPr algn="r"/>
            <a:r>
              <a:rPr lang="fa-IR" sz="3600"/>
              <a:t>سه نقطه برای نشان دادن کلمات یاجمله های محذوف </a:t>
            </a:r>
          </a:p>
          <a:p>
            <a:pPr algn="r"/>
            <a:r>
              <a:rPr lang="fa-IR" sz="3600"/>
              <a:t>بکار می رود.</a:t>
            </a:r>
          </a:p>
        </p:txBody>
      </p:sp>
    </p:spTree>
    <p:extLst>
      <p:ext uri="{BB962C8B-B14F-4D97-AF65-F5344CB8AC3E}">
        <p14:creationId xmlns:p14="http://schemas.microsoft.com/office/powerpoint/2010/main" val="3533406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3F7B3A66-3B2C-4344-A0F3-24742445AE82}"/>
              </a:ext>
            </a:extLst>
          </p:cNvPr>
          <p:cNvSpPr txBox="1"/>
          <p:nvPr/>
        </p:nvSpPr>
        <p:spPr>
          <a:xfrm>
            <a:off x="5183467" y="2198740"/>
            <a:ext cx="3202268" cy="1200329"/>
          </a:xfrm>
          <a:prstGeom prst="rect">
            <a:avLst/>
          </a:prstGeom>
          <a:noFill/>
        </p:spPr>
        <p:txBody>
          <a:bodyPr wrap="square" rtlCol="1" anchor="ctr">
            <a:spAutoFit/>
          </a:bodyPr>
          <a:lstStyle/>
          <a:p>
            <a:pPr algn="ctr"/>
            <a:r>
              <a:rPr lang="fa-IR" sz="7200" b="1">
                <a:solidFill>
                  <a:srgbClr val="00B0F0"/>
                </a:solidFill>
              </a:rPr>
              <a:t>"پایان"</a:t>
            </a:r>
          </a:p>
        </p:txBody>
      </p:sp>
    </p:spTree>
    <p:extLst>
      <p:ext uri="{BB962C8B-B14F-4D97-AF65-F5344CB8AC3E}">
        <p14:creationId xmlns:p14="http://schemas.microsoft.com/office/powerpoint/2010/main" val="1360056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F505505-D847-F54D-998A-50E8530B6C56}"/>
              </a:ext>
            </a:extLst>
          </p:cNvPr>
          <p:cNvSpPr>
            <a:spLocks noGrp="1"/>
          </p:cNvSpPr>
          <p:nvPr>
            <p:ph type="title" idx="4294967295"/>
          </p:nvPr>
        </p:nvSpPr>
        <p:spPr>
          <a:xfrm rot="10800000" flipV="1">
            <a:off x="5871882" y="0"/>
            <a:ext cx="7292975" cy="1849438"/>
          </a:xfrm>
        </p:spPr>
        <p:txBody>
          <a:bodyPr/>
          <a:lstStyle/>
          <a:p>
            <a:r>
              <a:rPr lang="fa-IR" b="1"/>
              <a:t>ویژگی هاوراه وروش نوشتن:</a:t>
            </a:r>
          </a:p>
        </p:txBody>
      </p:sp>
      <p:sp>
        <p:nvSpPr>
          <p:cNvPr id="5" name="نگهدارنده مکان محتوا 2">
            <a:extLst>
              <a:ext uri="{FF2B5EF4-FFF2-40B4-BE49-F238E27FC236}">
                <a16:creationId xmlns:a16="http://schemas.microsoft.com/office/drawing/2014/main" id="{3E8A46E7-8CB3-D546-94F1-87ED34EE953C}"/>
              </a:ext>
            </a:extLst>
          </p:cNvPr>
          <p:cNvSpPr>
            <a:spLocks noGrp="1"/>
          </p:cNvSpPr>
          <p:nvPr>
            <p:ph idx="4294967295"/>
          </p:nvPr>
        </p:nvSpPr>
        <p:spPr>
          <a:xfrm>
            <a:off x="687294" y="691029"/>
            <a:ext cx="11504706" cy="6689913"/>
          </a:xfrm>
        </p:spPr>
        <p:txBody>
          <a:bodyPr>
            <a:noAutofit/>
          </a:bodyPr>
          <a:lstStyle/>
          <a:p>
            <a:pPr marL="0" indent="0">
              <a:buNone/>
            </a:pPr>
            <a:r>
              <a:rPr lang="fa-IR" sz="2800"/>
              <a:t>1</a:t>
            </a:r>
            <a:r>
              <a:rPr lang="fa-IR" sz="2800" b="1"/>
              <a:t>-انتخاب موضوع</a:t>
            </a:r>
            <a:r>
              <a:rPr lang="fa-IR" sz="2800"/>
              <a:t>:نویسنده متعهدموضوع نوشته اش راباتوجه به نیاز های جامعه ای که درآن زندگی می کندومیزان ودانش وتوان خوددرآن زمینه برمی گزیندنه خودرافریب می دهد ونه خواننده را.</a:t>
            </a:r>
          </a:p>
          <a:p>
            <a:pPr marL="0" indent="0">
              <a:buNone/>
            </a:pPr>
            <a:r>
              <a:rPr lang="fa-IR" sz="2800"/>
              <a:t>2-</a:t>
            </a:r>
            <a:r>
              <a:rPr lang="fa-IR" sz="2800" b="1"/>
              <a:t>انتخاب عنوان</a:t>
            </a:r>
            <a:r>
              <a:rPr lang="fa-IR" sz="2800"/>
              <a:t>:عنوان نوشته یاکتاب،نخست خواننده رابه سوی خودمی کشاندیاازخودمی راند،عنوان خوب ومناسب به چراغ یاجرقه ای می ماندکه رهگذری رادرتاریکی به سوی نورمی کشاند.عنوان نوشته بایدساده،کوتاه،زیبا،گویاودربرگیرنده متن باشد.عنوان خوب آن است که بگوید روی کتاب چیست،ولی درانتخاب عنوان داستان،نویسنده ناگزیر به ترفندی است که رازداستان رادرعنوان فاش نکند.</a:t>
            </a:r>
          </a:p>
          <a:p>
            <a:pPr marL="0" indent="0">
              <a:buNone/>
            </a:pPr>
            <a:r>
              <a:rPr lang="fa-IR" sz="2800"/>
              <a:t>3</a:t>
            </a:r>
            <a:r>
              <a:rPr lang="fa-IR" sz="2800" b="1"/>
              <a:t>-گردآوری اطلاعات</a:t>
            </a:r>
            <a:r>
              <a:rPr lang="fa-IR" sz="2800"/>
              <a:t>:کمترنویسنده ای است که ادعاکندآنچه نوشته است تنها زاده اندیشه خوداوست،مگرشاعران ونویسندگان خلاقی که بیانگراحساسات وعواطف خویشندواین جزدرشعروداستان وگونه های ادبی</a:t>
            </a:r>
          </a:p>
        </p:txBody>
      </p:sp>
    </p:spTree>
    <p:extLst>
      <p:ext uri="{BB962C8B-B14F-4D97-AF65-F5344CB8AC3E}">
        <p14:creationId xmlns:p14="http://schemas.microsoft.com/office/powerpoint/2010/main" val="3583632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کادر متن 2">
            <a:extLst>
              <a:ext uri="{FF2B5EF4-FFF2-40B4-BE49-F238E27FC236}">
                <a16:creationId xmlns:a16="http://schemas.microsoft.com/office/drawing/2014/main" id="{65424C61-EE16-9344-A385-A7A4803CD0BB}"/>
              </a:ext>
            </a:extLst>
          </p:cNvPr>
          <p:cNvSpPr txBox="1"/>
          <p:nvPr/>
        </p:nvSpPr>
        <p:spPr>
          <a:xfrm>
            <a:off x="261470" y="268126"/>
            <a:ext cx="11781117" cy="5689667"/>
          </a:xfrm>
          <a:prstGeom prst="rect">
            <a:avLst/>
          </a:prstGeom>
          <a:noFill/>
        </p:spPr>
        <p:txBody>
          <a:bodyPr wrap="square" anchor="ctr">
            <a:spAutoFit/>
          </a:bodyPr>
          <a:lstStyle/>
          <a:p>
            <a:pPr marL="0" indent="0" algn="r">
              <a:buNone/>
            </a:pPr>
            <a:r>
              <a:rPr lang="fa-IR" sz="3200"/>
              <a:t>نمی تواندباشد.کاراساسی نویسنده پس ازانتخاب موضوع وعنوان،گردآوری اطلاعات درزمینه ای است که می خواهد</a:t>
            </a:r>
          </a:p>
          <a:p>
            <a:pPr marL="0" indent="0" algn="r">
              <a:buNone/>
            </a:pPr>
            <a:r>
              <a:rPr lang="fa-IR" sz="3200"/>
              <a:t>بنویسد.نویسنده بادسته بندی اطلاعات وجایگزینی آنهادربخش های گوناگون نوشته یاکتاب، به گونه ای که هریک درست درجای خودقرارگیرد،استخوان بندی وپیکره اصلی نوشته را می سازد.نوشته ای براین استخوان بندی استوار می ماندوارزش می یابدکه آگاهی های لازم درآنهادرست وبه اندازه به کاربرده شده باشد.</a:t>
            </a:r>
          </a:p>
          <a:p>
            <a:pPr marL="0" indent="0" algn="r">
              <a:buNone/>
            </a:pPr>
            <a:r>
              <a:rPr lang="fa-IR" sz="3200" b="1"/>
              <a:t>4</a:t>
            </a:r>
            <a:r>
              <a:rPr lang="fa-IR" sz="2400" b="1"/>
              <a:t>-</a:t>
            </a:r>
            <a:r>
              <a:rPr lang="fa-IR" sz="2800" b="1"/>
              <a:t>زبان وبیان نوشته</a:t>
            </a:r>
            <a:r>
              <a:rPr lang="fa-IR" sz="2800"/>
              <a:t>:</a:t>
            </a:r>
            <a:r>
              <a:rPr lang="fa-IR" sz="3200"/>
              <a:t>زبان وواژه مهمترین ابزارپیوندمابامحیط است وتنهاوسیله انتقال اندیشه نویسنده به خواننده.  زبان وبیان ساده،آسان،روان،گیرا،روشن،صریح،منظم ودقیق راهمگان می پسندندونوشته ای باچنین زبان وبیان راآسانتر می خوانندومی فهمند.</a:t>
            </a:r>
          </a:p>
        </p:txBody>
      </p:sp>
      <p:sp>
        <p:nvSpPr>
          <p:cNvPr id="4" name="کادر متن 3">
            <a:extLst>
              <a:ext uri="{FF2B5EF4-FFF2-40B4-BE49-F238E27FC236}">
                <a16:creationId xmlns:a16="http://schemas.microsoft.com/office/drawing/2014/main" id="{257B9F81-FE0A-144D-ABE3-5B202DA25097}"/>
              </a:ext>
            </a:extLst>
          </p:cNvPr>
          <p:cNvSpPr txBox="1"/>
          <p:nvPr/>
        </p:nvSpPr>
        <p:spPr>
          <a:xfrm>
            <a:off x="5323541" y="2522070"/>
            <a:ext cx="1828800" cy="1828800"/>
          </a:xfrm>
          <a:prstGeom prst="rect">
            <a:avLst/>
          </a:prstGeom>
          <a:noFill/>
        </p:spPr>
        <p:txBody>
          <a:bodyPr wrap="square" rtlCol="1">
            <a:spAutoFit/>
          </a:bodyPr>
          <a:lstStyle/>
          <a:p>
            <a:pPr algn="r"/>
            <a:endParaRPr lang="fa-IR"/>
          </a:p>
        </p:txBody>
      </p:sp>
    </p:spTree>
    <p:extLst>
      <p:ext uri="{BB962C8B-B14F-4D97-AF65-F5344CB8AC3E}">
        <p14:creationId xmlns:p14="http://schemas.microsoft.com/office/powerpoint/2010/main" val="11283327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id="{47EE7EED-9D61-6041-8153-23A11B55A7DB}"/>
              </a:ext>
            </a:extLst>
          </p:cNvPr>
          <p:cNvSpPr>
            <a:spLocks noGrp="1"/>
          </p:cNvSpPr>
          <p:nvPr>
            <p:ph idx="1"/>
          </p:nvPr>
        </p:nvSpPr>
        <p:spPr>
          <a:xfrm>
            <a:off x="709707" y="0"/>
            <a:ext cx="11482294" cy="6630147"/>
          </a:xfrm>
        </p:spPr>
        <p:txBody>
          <a:bodyPr>
            <a:normAutofit lnSpcReduction="10000"/>
          </a:bodyPr>
          <a:lstStyle/>
          <a:p>
            <a:pPr marL="0" indent="0">
              <a:buNone/>
            </a:pPr>
            <a:r>
              <a:rPr lang="fa-IR" sz="2800"/>
              <a:t>-واژه هایی به کار ببریم که خودشکل نوشتن ومعنی ومفهوم آنهارابه درستی می دانیم.</a:t>
            </a:r>
          </a:p>
          <a:p>
            <a:pPr marL="0" indent="0">
              <a:buNone/>
            </a:pPr>
            <a:r>
              <a:rPr lang="fa-IR" sz="2800"/>
              <a:t>-واژه هایی برگزینیم که ابهامی برای خواننده باقی نگذارند.</a:t>
            </a:r>
          </a:p>
          <a:p>
            <a:pPr marL="0" indent="0">
              <a:buNone/>
            </a:pPr>
            <a:r>
              <a:rPr lang="fa-IR" sz="2800"/>
              <a:t>-ازواژه هایی که آهنگی خوش وبارعاطفی بیشتری دارند استفاده کنیم.</a:t>
            </a:r>
          </a:p>
          <a:p>
            <a:pPr marL="0" indent="0">
              <a:buNone/>
            </a:pPr>
            <a:r>
              <a:rPr lang="fa-IR" sz="2800"/>
              <a:t>-ازآوردن سخنان زائدوواژه های پی درپی که یک معنی رامی رسانندپرهیزکنیم.</a:t>
            </a:r>
          </a:p>
          <a:p>
            <a:pPr marL="0" indent="0">
              <a:buNone/>
            </a:pPr>
            <a:r>
              <a:rPr lang="fa-IR" sz="2800"/>
              <a:t>-ضمیرومرجع رابه گونه ای به کارببریم که مایه اشتباه نشود.</a:t>
            </a:r>
          </a:p>
          <a:p>
            <a:pPr marL="0" indent="0">
              <a:buNone/>
            </a:pPr>
            <a:r>
              <a:rPr lang="fa-IR" sz="2800"/>
              <a:t>-جمله هاراتاآنجاکه ممکن است،کوتاه بنویسیم.</a:t>
            </a:r>
          </a:p>
          <a:p>
            <a:pPr marL="0" indent="0">
              <a:buNone/>
            </a:pPr>
            <a:r>
              <a:rPr lang="fa-IR" sz="2800"/>
              <a:t>-زبان شکسته ومخفف رافقط هنگامی به کار ببریم که موضوع ونوشته،چنین زبانی راطلب می کند،مانندطنز،نقل قول مستقیم،گفتارهای بعضی ازداستان ها،نمایشنامه هاوفیلمنامه ها.</a:t>
            </a:r>
          </a:p>
          <a:p>
            <a:pPr marL="0" indent="0">
              <a:buNone/>
            </a:pPr>
            <a:r>
              <a:rPr lang="fa-IR" sz="2800"/>
              <a:t>-تا آنجا که ممکن است ازآوردن عبارت هاوجمله های معترضه پرهیز کنیم.</a:t>
            </a:r>
          </a:p>
          <a:p>
            <a:pPr marL="0" indent="0">
              <a:buNone/>
            </a:pPr>
            <a:r>
              <a:rPr lang="fa-IR" sz="2800"/>
              <a:t>-ازشیوه خط،نشانه های نقطه گذاری،واژه هاواصطلاح هایی استفاده کنیم که</a:t>
            </a:r>
          </a:p>
          <a:p>
            <a:pPr marL="0" indent="0">
              <a:buNone/>
            </a:pPr>
            <a:r>
              <a:rPr lang="fa-IR" sz="2800"/>
              <a:t>یقین داریم خواننده باآنهاآشناست.</a:t>
            </a:r>
          </a:p>
        </p:txBody>
      </p:sp>
    </p:spTree>
    <p:extLst>
      <p:ext uri="{BB962C8B-B14F-4D97-AF65-F5344CB8AC3E}">
        <p14:creationId xmlns:p14="http://schemas.microsoft.com/office/powerpoint/2010/main" val="693904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نگهدارنده مکان محتوا 2">
            <a:extLst>
              <a:ext uri="{FF2B5EF4-FFF2-40B4-BE49-F238E27FC236}">
                <a16:creationId xmlns:a16="http://schemas.microsoft.com/office/drawing/2014/main" id="{9C21DB3A-FE79-7047-9A4C-05CA5897F6D2}"/>
              </a:ext>
            </a:extLst>
          </p:cNvPr>
          <p:cNvSpPr>
            <a:spLocks noGrp="1"/>
          </p:cNvSpPr>
          <p:nvPr>
            <p:ph idx="1"/>
          </p:nvPr>
        </p:nvSpPr>
        <p:spPr>
          <a:xfrm>
            <a:off x="915147" y="1"/>
            <a:ext cx="11276853" cy="6858000"/>
          </a:xfrm>
        </p:spPr>
        <p:txBody>
          <a:bodyPr anchor="ctr">
            <a:normAutofit fontScale="92500" lnSpcReduction="10000"/>
          </a:bodyPr>
          <a:lstStyle/>
          <a:p>
            <a:pPr marL="0" indent="0">
              <a:buNone/>
            </a:pPr>
            <a:r>
              <a:rPr lang="fa-IR" sz="3600"/>
              <a:t>-دورازهرگونه تکلف وصورت سازی بنویسیم</a:t>
            </a:r>
          </a:p>
          <a:p>
            <a:pPr marL="0" indent="0">
              <a:buNone/>
            </a:pPr>
            <a:r>
              <a:rPr lang="fa-IR" sz="3600"/>
              <a:t>.-بیانی دوراز هرگونه پیچیدگی وابهام داشته باشیم.</a:t>
            </a:r>
          </a:p>
          <a:p>
            <a:pPr marL="0" indent="0">
              <a:buNone/>
            </a:pPr>
            <a:r>
              <a:rPr lang="fa-IR" sz="3600" b="1"/>
              <a:t>طول نوشته:</a:t>
            </a:r>
            <a:r>
              <a:rPr lang="fa-IR" sz="3600"/>
              <a:t>نویسندگان وخوانندگان امروزی بیشتربه نوشته هایی روی آورده اندکه توصیف های زائدوطولانی راکنار می گذارند ویابابه کارگرفتن حداقل واژه ها،پیام نویسنده رابه خواننده می رسانند.به همین سبب پژوهش هایی درزمینه روشهای آموزش تندخوانی ومهارت یافتن درخواندن،میزان حوصله وتمرکزحواس گروه های گوناگون خواننده به هنگام خواندن توام بادرک وفهم ومانند آن صورت گرفته است.تنها توصیه این است که نویسنده خودباحدس وگمان وپژوهشی</a:t>
            </a:r>
          </a:p>
          <a:p>
            <a:pPr marL="0" indent="0">
              <a:buNone/>
            </a:pPr>
            <a:r>
              <a:rPr lang="fa-IR" sz="3600"/>
              <a:t>شخصی درنوشتن،اندازه نگاه داردوبپذیردکه نوشته های کوتاه راخواننده بیشتر می پسندد.</a:t>
            </a:r>
          </a:p>
          <a:p>
            <a:pPr marL="0" indent="0">
              <a:buNone/>
            </a:pPr>
            <a:r>
              <a:rPr lang="fa-IR"/>
              <a:t>6</a:t>
            </a:r>
          </a:p>
        </p:txBody>
      </p:sp>
    </p:spTree>
    <p:extLst>
      <p:ext uri="{BB962C8B-B14F-4D97-AF65-F5344CB8AC3E}">
        <p14:creationId xmlns:p14="http://schemas.microsoft.com/office/powerpoint/2010/main" val="1483440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کادر متن 3">
            <a:extLst>
              <a:ext uri="{FF2B5EF4-FFF2-40B4-BE49-F238E27FC236}">
                <a16:creationId xmlns:a16="http://schemas.microsoft.com/office/drawing/2014/main" id="{0AA67F2E-C6D1-5E41-A657-DBDFD6DBDEC2}"/>
              </a:ext>
            </a:extLst>
          </p:cNvPr>
          <p:cNvSpPr txBox="1"/>
          <p:nvPr/>
        </p:nvSpPr>
        <p:spPr>
          <a:xfrm>
            <a:off x="635000" y="220205"/>
            <a:ext cx="11557000" cy="6063198"/>
          </a:xfrm>
          <a:prstGeom prst="rect">
            <a:avLst/>
          </a:prstGeom>
          <a:noFill/>
        </p:spPr>
        <p:txBody>
          <a:bodyPr wrap="square" anchor="ctr">
            <a:spAutoFit/>
          </a:bodyPr>
          <a:lstStyle/>
          <a:p>
            <a:pPr algn="r"/>
            <a:r>
              <a:rPr lang="fa-IR" sz="2800" b="1"/>
              <a:t>دست نوشته :</a:t>
            </a:r>
          </a:p>
          <a:p>
            <a:pPr algn="r"/>
            <a:r>
              <a:rPr lang="fa-IR" sz="3200"/>
              <a:t>_برای پیش نویس نوشته می توان از کاغذ های سفید خط دار یک اندازه ، به قطع کوچک (در حدود 14×21سانتی متر )و مداد استفاده کرد.</a:t>
            </a:r>
          </a:p>
          <a:p>
            <a:pPr algn="r"/>
            <a:r>
              <a:rPr lang="fa-IR" sz="3200"/>
              <a:t>-پیش ازپاکنویس کردن بایدنوشته رابه دقت خواند،آن راازلحاظ</a:t>
            </a:r>
          </a:p>
          <a:p>
            <a:pPr algn="r"/>
            <a:r>
              <a:rPr lang="fa-IR" sz="3200"/>
              <a:t>فصل ها،عنوان های اصلی وفرعی،پاراگراف ها،املا،انشا،</a:t>
            </a:r>
          </a:p>
          <a:p>
            <a:pPr algn="r"/>
            <a:r>
              <a:rPr lang="fa-IR" sz="3200"/>
              <a:t>شیوه خط،نقطه گذاری،پانویس ها،راهنمای تصویرهاو...</a:t>
            </a:r>
          </a:p>
          <a:p>
            <a:pPr algn="r"/>
            <a:r>
              <a:rPr lang="fa-IR" sz="3200"/>
              <a:t>ویرایش کردوسپس آماده پاکنویس کردن شد.</a:t>
            </a:r>
          </a:p>
          <a:p>
            <a:pPr algn="r"/>
            <a:r>
              <a:rPr lang="fa-IR" sz="3200"/>
              <a:t>-برای پاکنویس نوشته می توان ازکاغذهای سفیدیک اندازه،</a:t>
            </a:r>
          </a:p>
          <a:p>
            <a:pPr algn="r"/>
            <a:r>
              <a:rPr lang="fa-IR" sz="3200"/>
              <a:t>به قطع حدود28×21سانتی متر،خودنویس یاخودکاراستفاده کرد.گذاشتن یک حاشیه 4-3سانتی متری درسمت راست کاغذو3-2سانتی متری درسمتچپ وبالاوپایین ضروری است.</a:t>
            </a:r>
          </a:p>
        </p:txBody>
      </p:sp>
      <p:sp>
        <p:nvSpPr>
          <p:cNvPr id="5" name="کادر متن 4">
            <a:extLst>
              <a:ext uri="{FF2B5EF4-FFF2-40B4-BE49-F238E27FC236}">
                <a16:creationId xmlns:a16="http://schemas.microsoft.com/office/drawing/2014/main" id="{AC88CBD3-9AF9-4F48-B9D1-41CC5048AE19}"/>
              </a:ext>
            </a:extLst>
          </p:cNvPr>
          <p:cNvSpPr txBox="1"/>
          <p:nvPr/>
        </p:nvSpPr>
        <p:spPr>
          <a:xfrm>
            <a:off x="3128309" y="3251804"/>
            <a:ext cx="6256616" cy="369332"/>
          </a:xfrm>
          <a:prstGeom prst="rect">
            <a:avLst/>
          </a:prstGeom>
          <a:noFill/>
        </p:spPr>
        <p:txBody>
          <a:bodyPr wrap="square">
            <a:spAutoFit/>
          </a:bodyPr>
          <a:lstStyle/>
          <a:p>
            <a:r>
              <a:rPr lang="fa-IR" sz="1800"/>
              <a:t>-</a:t>
            </a:r>
            <a:endParaRPr lang="fa-IR"/>
          </a:p>
        </p:txBody>
      </p:sp>
    </p:spTree>
    <p:extLst>
      <p:ext uri="{BB962C8B-B14F-4D97-AF65-F5344CB8AC3E}">
        <p14:creationId xmlns:p14="http://schemas.microsoft.com/office/powerpoint/2010/main" val="3305386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3C4237CC-00CD-C849-A527-DE6068B4A84D}"/>
              </a:ext>
            </a:extLst>
          </p:cNvPr>
          <p:cNvSpPr txBox="1"/>
          <p:nvPr/>
        </p:nvSpPr>
        <p:spPr>
          <a:xfrm rot="10800000" flipV="1">
            <a:off x="1087155" y="920621"/>
            <a:ext cx="11104845" cy="5016758"/>
          </a:xfrm>
          <a:prstGeom prst="rect">
            <a:avLst/>
          </a:prstGeom>
          <a:noFill/>
        </p:spPr>
        <p:txBody>
          <a:bodyPr wrap="square" rtlCol="1">
            <a:spAutoFit/>
          </a:bodyPr>
          <a:lstStyle/>
          <a:p>
            <a:pPr algn="r"/>
            <a:r>
              <a:rPr lang="fa-IR" sz="3200"/>
              <a:t>-اگر نوشته به ماشین نویس یا حروف چین یاکسی داده می شود که باخط نویسنده آشنایی ندارد ،بایداز شکسته نویسی پرهیز کردوبیشتر به خواناوبدون خط خوردگی بودن نوشته دقت داشت تا زیبایی آن،معمولابرای ماشین نویسی یاچاپ بایدبریک روی کاغذنوشت.</a:t>
            </a:r>
          </a:p>
          <a:p>
            <a:pPr algn="r"/>
            <a:r>
              <a:rPr lang="fa-IR" sz="3200"/>
              <a:t>-اگرنوشته راویراستاری می خواندوویرایش می کند،بهتر است یک سطردرمیان پاکنویس شودتاجا برای اظهارنظرهای ویراستارباشد.</a:t>
            </a:r>
          </a:p>
          <a:p>
            <a:pPr algn="r"/>
            <a:r>
              <a:rPr lang="fa-IR" sz="3200"/>
              <a:t>-پس ازپاکنویسی وپس ازماشین نویسی یاحروف چینی،بایددست</a:t>
            </a:r>
          </a:p>
          <a:p>
            <a:pPr algn="r"/>
            <a:r>
              <a:rPr lang="fa-IR" sz="3200"/>
              <a:t>کم یک بارنوشته رابامتن اصلی تطبیق کردتاجاافتاده نداشته باشد</a:t>
            </a:r>
          </a:p>
          <a:p>
            <a:pPr algn="r"/>
            <a:r>
              <a:rPr lang="fa-IR" sz="3200"/>
              <a:t>واشتباهی درآن رخ نداده باشد.</a:t>
            </a:r>
          </a:p>
        </p:txBody>
      </p:sp>
    </p:spTree>
    <p:extLst>
      <p:ext uri="{BB962C8B-B14F-4D97-AF65-F5344CB8AC3E}">
        <p14:creationId xmlns:p14="http://schemas.microsoft.com/office/powerpoint/2010/main" val="31702284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کادر متن 1">
            <a:extLst>
              <a:ext uri="{FF2B5EF4-FFF2-40B4-BE49-F238E27FC236}">
                <a16:creationId xmlns:a16="http://schemas.microsoft.com/office/drawing/2014/main" id="{B5BEACD1-16E8-574A-96E6-5076F38C5A31}"/>
              </a:ext>
            </a:extLst>
          </p:cNvPr>
          <p:cNvSpPr txBox="1"/>
          <p:nvPr/>
        </p:nvSpPr>
        <p:spPr>
          <a:xfrm flipH="1">
            <a:off x="261471" y="-130735"/>
            <a:ext cx="11930529" cy="6740307"/>
          </a:xfrm>
          <a:prstGeom prst="rect">
            <a:avLst/>
          </a:prstGeom>
          <a:noFill/>
        </p:spPr>
        <p:txBody>
          <a:bodyPr wrap="square" rtlCol="1">
            <a:spAutoFit/>
          </a:bodyPr>
          <a:lstStyle/>
          <a:p>
            <a:pPr algn="r"/>
            <a:r>
              <a:rPr lang="fa-IR" sz="3600"/>
              <a:t>-شماره صفحه هارا می توان درگوشه سمت چپ بالای صفحه هاباچاپ مشخص ویکنواختی دربالایاپایین صفحه نوشت.درشماره گذاری صفحه های یک کتاب معمولا صفحه های عنوان،شناسنامه کتاب،فهرست،پیشگفتار،ومانندآن راباحروف الفبای فارسییاابجدیاعددهای ترتیبی ومتن اصلی راباشماره ها مسلسل مشخص می کنند.</a:t>
            </a:r>
          </a:p>
          <a:p>
            <a:pPr algn="r"/>
            <a:r>
              <a:rPr lang="fa-IR" sz="3600" b="1"/>
              <a:t>پانویس:</a:t>
            </a:r>
            <a:r>
              <a:rPr lang="fa-IR" sz="3600"/>
              <a:t>پانویس یازیرنویس هرنوشته یکی ازبخش های ضروری نوشتن وخواندن است.</a:t>
            </a:r>
          </a:p>
          <a:p>
            <a:pPr algn="r"/>
            <a:r>
              <a:rPr lang="fa-IR" sz="3600" b="1"/>
              <a:t>-</a:t>
            </a:r>
            <a:r>
              <a:rPr lang="fa-IR" sz="3600"/>
              <a:t>پانویس هرصفحه باخطی افقی کوتاه یاسراسر،باکمی فاصله ازآخرین سطر،ازمتن جدامی شود.</a:t>
            </a:r>
          </a:p>
          <a:p>
            <a:pPr algn="r"/>
            <a:r>
              <a:rPr lang="fa-IR" sz="3600" b="1"/>
              <a:t>-</a:t>
            </a:r>
            <a:r>
              <a:rPr lang="fa-IR" sz="3600"/>
              <a:t>درچاپ معمولا پانویس صفحه راباحروفی ریزترازحروف متن چاپ می کنند.</a:t>
            </a:r>
            <a:endParaRPr lang="fa-IR" sz="3600" b="1"/>
          </a:p>
        </p:txBody>
      </p:sp>
    </p:spTree>
    <p:extLst>
      <p:ext uri="{BB962C8B-B14F-4D97-AF65-F5344CB8AC3E}">
        <p14:creationId xmlns:p14="http://schemas.microsoft.com/office/powerpoint/2010/main" val="268598260"/>
      </p:ext>
    </p:extLst>
  </p:cSld>
  <p:clrMapOvr>
    <a:masterClrMapping/>
  </p:clrMapOvr>
</p:sld>
</file>

<file path=ppt/theme/theme1.xml><?xml version="1.0" encoding="utf-8"?>
<a:theme xmlns:a="http://schemas.openxmlformats.org/drawingml/2006/main" name="باریک">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صفحه گسترده</PresentationFormat>
  <Slides>23</Slides>
  <Notes>0</Notes>
  <HiddenSlides>0</HiddenSlides>
  <ScaleCrop>false</ScaleCrop>
  <HeadingPairs>
    <vt:vector size="4" baseType="variant">
      <vt:variant>
        <vt:lpstr>طرح زمینه</vt:lpstr>
      </vt:variant>
      <vt:variant>
        <vt:i4>1</vt:i4>
      </vt:variant>
      <vt:variant>
        <vt:lpstr>عنوان های اسلاید</vt:lpstr>
      </vt:variant>
      <vt:variant>
        <vt:i4>23</vt:i4>
      </vt:variant>
    </vt:vector>
  </HeadingPairs>
  <TitlesOfParts>
    <vt:vector size="24" baseType="lpstr">
      <vt:lpstr>باریک</vt:lpstr>
      <vt:lpstr>ارائه PowerPoint</vt:lpstr>
      <vt:lpstr>1-درگفتن رمزهاونشانه های شنیداری کلام رابه کارمی بریم، ودرنوشتن رمزها ونوشته های بصری را. 2-درگفتن گاهی عباروت هایاجمله هاراتکرار می کنیم.در نوشتن ازتکرارهایی که به آنهانیازنیست می پرهیزیم. 3-درگفتن،به سبب محدودیت زمان،برای یافتن بهترین ومناسب ترین واژه فرصت نداریم.درنوشتن این فرصت راداریم که مناسب ترین واژه رابرگزینیم 4-درگفتن، زبان محاوره به کارمی بریم.درنوشتن واژه هابه صورت کامل می نویسیم وحروف اضافه راحذف نمی کنیم. 5-درگفتن گاهی حاشیه روی می کنیم ولی درنوشتن دقت می کنیم که ازموضوع اصلی خارج نشویم.</vt:lpstr>
      <vt:lpstr>ویژگی هاوراه وروش نوشتن:</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lpstr>ارائه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ارائه PowerPoint</dc:title>
  <dc:creator>zahra.youseflou@gmail.com</dc:creator>
  <cp:lastModifiedBy>zahra.youseflou@gmail.com</cp:lastModifiedBy>
  <cp:revision>26</cp:revision>
  <dcterms:created xsi:type="dcterms:W3CDTF">2020-04-24T20:58:07Z</dcterms:created>
  <dcterms:modified xsi:type="dcterms:W3CDTF">2020-04-28T16:34:50Z</dcterms:modified>
</cp:coreProperties>
</file>