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25" r:id="rId2"/>
    <p:sldId id="256" r:id="rId3"/>
    <p:sldId id="257" r:id="rId4"/>
    <p:sldId id="287" r:id="rId5"/>
    <p:sldId id="258" r:id="rId6"/>
    <p:sldId id="288" r:id="rId7"/>
    <p:sldId id="259" r:id="rId8"/>
    <p:sldId id="289" r:id="rId9"/>
    <p:sldId id="260" r:id="rId10"/>
    <p:sldId id="290" r:id="rId11"/>
    <p:sldId id="261" r:id="rId12"/>
    <p:sldId id="291" r:id="rId13"/>
    <p:sldId id="292" r:id="rId14"/>
    <p:sldId id="262" r:id="rId15"/>
    <p:sldId id="263" r:id="rId16"/>
    <p:sldId id="316" r:id="rId17"/>
    <p:sldId id="293" r:id="rId18"/>
    <p:sldId id="317" r:id="rId19"/>
    <p:sldId id="264" r:id="rId20"/>
    <p:sldId id="318" r:id="rId21"/>
    <p:sldId id="294" r:id="rId22"/>
    <p:sldId id="265" r:id="rId23"/>
    <p:sldId id="295" r:id="rId24"/>
    <p:sldId id="319" r:id="rId25"/>
    <p:sldId id="266" r:id="rId26"/>
    <p:sldId id="267" r:id="rId27"/>
    <p:sldId id="320" r:id="rId28"/>
    <p:sldId id="296" r:id="rId29"/>
    <p:sldId id="268" r:id="rId30"/>
    <p:sldId id="297" r:id="rId31"/>
    <p:sldId id="269" r:id="rId32"/>
    <p:sldId id="298" r:id="rId33"/>
    <p:sldId id="270" r:id="rId34"/>
    <p:sldId id="299" r:id="rId35"/>
    <p:sldId id="271" r:id="rId36"/>
    <p:sldId id="321" r:id="rId37"/>
    <p:sldId id="300" r:id="rId38"/>
    <p:sldId id="322" r:id="rId39"/>
    <p:sldId id="272" r:id="rId40"/>
    <p:sldId id="301" r:id="rId41"/>
    <p:sldId id="323" r:id="rId42"/>
    <p:sldId id="273" r:id="rId43"/>
    <p:sldId id="324" r:id="rId44"/>
    <p:sldId id="274" r:id="rId45"/>
    <p:sldId id="275" r:id="rId46"/>
    <p:sldId id="302" r:id="rId47"/>
    <p:sldId id="276" r:id="rId48"/>
    <p:sldId id="303" r:id="rId49"/>
    <p:sldId id="277" r:id="rId50"/>
    <p:sldId id="304" r:id="rId51"/>
    <p:sldId id="278" r:id="rId52"/>
    <p:sldId id="305" r:id="rId53"/>
    <p:sldId id="279" r:id="rId54"/>
    <p:sldId id="306" r:id="rId55"/>
    <p:sldId id="280" r:id="rId56"/>
    <p:sldId id="307" r:id="rId57"/>
    <p:sldId id="315" r:id="rId58"/>
    <p:sldId id="309" r:id="rId59"/>
    <p:sldId id="281" r:id="rId60"/>
    <p:sldId id="282" r:id="rId61"/>
    <p:sldId id="283" r:id="rId62"/>
    <p:sldId id="310" r:id="rId63"/>
    <p:sldId id="284" r:id="rId64"/>
    <p:sldId id="311" r:id="rId65"/>
    <p:sldId id="285" r:id="rId66"/>
    <p:sldId id="312" r:id="rId67"/>
    <p:sldId id="313" r:id="rId68"/>
    <p:sldId id="286" r:id="rId69"/>
    <p:sldId id="314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8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9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8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4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8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3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5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9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2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3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307975"/>
            <a:ext cx="8077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606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981200"/>
            <a:ext cx="9784080" cy="4653064"/>
          </a:xfrm>
        </p:spPr>
        <p:txBody>
          <a:bodyPr>
            <a:noAutofit/>
          </a:bodyPr>
          <a:lstStyle/>
          <a:p>
            <a:pPr algn="r"/>
            <a:r>
              <a:rPr lang="fa-IR" sz="4000" dirty="0" smtClean="0">
                <a:cs typeface="B Nazanin" pitchFamily="2" charset="-78"/>
              </a:rPr>
              <a:t>مشارکت کنندگان می توانند؛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بودجه</a:t>
            </a:r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بندی</a:t>
            </a:r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4000" dirty="0">
                <a:cs typeface="B Nazanin" pitchFamily="2" charset="-78"/>
              </a:rPr>
              <a:t>مدرسه را افزایش دهند و در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برنامه ریزی </a:t>
            </a:r>
            <a:r>
              <a:rPr lang="fa-IR" sz="4000" dirty="0">
                <a:cs typeface="B Nazanin" pitchFamily="2" charset="-78"/>
              </a:rPr>
              <a:t>آینده ی مدرسه کمک کنند. برای مدرسه نیز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مرجع</a:t>
            </a:r>
            <a:r>
              <a:rPr lang="fa-IR" sz="4000" dirty="0">
                <a:cs typeface="B Nazanin" pitchFamily="2" charset="-78"/>
              </a:rPr>
              <a:t> باشند. در بسیاری از کشور ها،جامعه در مالکیت مدرسه،به خصوص در محوطه ی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ساختمان</a:t>
            </a:r>
            <a:r>
              <a:rPr lang="fa-IR" sz="4000" dirty="0">
                <a:cs typeface="B Nazanin" pitchFamily="2" charset="-78"/>
              </a:rPr>
              <a:t> مدرسه شریک شوند؛به ویژه وقتی سازمان های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مذهبی</a:t>
            </a:r>
            <a:r>
              <a:rPr lang="fa-IR" sz="4000" dirty="0">
                <a:cs typeface="B Nazanin" pitchFamily="2" charset="-78"/>
              </a:rPr>
              <a:t> مدرسه را می سازند ، بدین گونه است.</a:t>
            </a:r>
            <a:endParaRPr lang="en-US" sz="4000" dirty="0"/>
          </a:p>
          <a:p>
            <a:pPr algn="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09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مزایا مشارکت جامعه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23352"/>
            <a:ext cx="11828834" cy="483464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جامعه که شامل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اولیای</a:t>
            </a:r>
            <a:r>
              <a:rPr lang="fa-IR" sz="4000" dirty="0" smtClean="0">
                <a:cs typeface="B Nazanin" pitchFamily="2" charset="-78"/>
              </a:rPr>
              <a:t> دانش آموزان نیز می شود،یک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منبع ارزشمند حمایتی </a:t>
            </a:r>
            <a:r>
              <a:rPr lang="fa-IR" sz="4000" dirty="0" smtClean="0">
                <a:cs typeface="B Nazanin" pitchFamily="2" charset="-78"/>
              </a:rPr>
              <a:t>است.</a:t>
            </a:r>
          </a:p>
          <a:p>
            <a:pPr marL="0" indent="0" algn="r">
              <a:buNone/>
            </a:pP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نمایندگان</a:t>
            </a:r>
            <a:r>
              <a:rPr lang="fa-IR" sz="4000" dirty="0" smtClean="0">
                <a:cs typeface="B Nazanin" pitchFamily="2" charset="-78"/>
              </a:rPr>
              <a:t> مدرسه باید در فعالیت های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اقتصادی و</a:t>
            </a:r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اجتماعی</a:t>
            </a:r>
            <a:r>
              <a:rPr lang="fa-IR" sz="4000" dirty="0" smtClean="0">
                <a:cs typeface="B Nazanin" pitchFamily="2" charset="-78"/>
              </a:rPr>
              <a:t> جامعه شرکت کنند.</a:t>
            </a:r>
          </a:p>
          <a:p>
            <a:pPr marL="0" indent="0" algn="r">
              <a:buNone/>
            </a:pPr>
            <a:endParaRPr lang="fa-IR" sz="40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4000" b="1" dirty="0" smtClean="0">
                <a:cs typeface="B Nazanin" pitchFamily="2" charset="-78"/>
              </a:rPr>
              <a:t>همکاری و مشارکت با جامعه می تواند </a:t>
            </a:r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متقابلاٌ</a:t>
            </a:r>
            <a:r>
              <a:rPr lang="fa-IR" sz="4000" b="1" dirty="0" smtClean="0">
                <a:cs typeface="B Nazanin" pitchFamily="2" charset="-78"/>
              </a:rPr>
              <a:t> به سود مدرسه و جامعه باشد.</a:t>
            </a:r>
          </a:p>
        </p:txBody>
      </p:sp>
    </p:spTree>
    <p:extLst>
      <p:ext uri="{BB962C8B-B14F-4D97-AF65-F5344CB8AC3E}">
        <p14:creationId xmlns:p14="http://schemas.microsoft.com/office/powerpoint/2010/main" val="25431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836" y="387926"/>
            <a:ext cx="11817927" cy="1405009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rgbClr val="FF0000"/>
                </a:solidFill>
              </a:rPr>
              <a:t>برخی ازمنابعی که </a:t>
            </a:r>
            <a:r>
              <a:rPr lang="fa-IR" sz="3600" dirty="0">
                <a:solidFill>
                  <a:srgbClr val="FF0000"/>
                </a:solidFill>
              </a:rPr>
              <a:t>مشارکت </a:t>
            </a:r>
            <a:r>
              <a:rPr lang="fa-IR" sz="3600" dirty="0" smtClean="0">
                <a:solidFill>
                  <a:srgbClr val="FF0000"/>
                </a:solidFill>
              </a:rPr>
              <a:t>حاصل می شود،عبارتند </a:t>
            </a:r>
            <a:r>
              <a:rPr lang="fa-IR" sz="3600" dirty="0">
                <a:solidFill>
                  <a:srgbClr val="FF0000"/>
                </a:solidFill>
              </a:rPr>
              <a:t>از :</a:t>
            </a:r>
            <a:r>
              <a:rPr lang="fa-IR" dirty="0">
                <a:solidFill>
                  <a:srgbClr val="FF0000"/>
                </a:solidFill>
              </a:rPr>
              <a:t/>
            </a:r>
            <a:br>
              <a:rPr lang="fa-IR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4424984"/>
          </a:xfrm>
        </p:spPr>
        <p:txBody>
          <a:bodyPr>
            <a:noAutofit/>
          </a:bodyPr>
          <a:lstStyle/>
          <a:p>
            <a:pPr algn="r">
              <a:buFontTx/>
              <a:buChar char="-"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1-اولیا </a:t>
            </a:r>
            <a:r>
              <a:rPr lang="fa-IR" sz="3600" dirty="0">
                <a:solidFill>
                  <a:schemeClr val="bg1"/>
                </a:solidFill>
                <a:cs typeface="B Nazanin" pitchFamily="2" charset="-78"/>
              </a:rPr>
              <a:t>و سایر اعضای جامعه،می توانند به </a:t>
            </a:r>
            <a:endParaRPr lang="fa-IR" sz="36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>
              <a:buFontTx/>
              <a:buChar char="-"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عنوان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کمک معلم یا نیروهای مرجع،با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مهارت</a:t>
            </a:r>
          </a:p>
          <a:p>
            <a:pPr algn="r">
              <a:buFontTx/>
              <a:buChar char="-"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cs typeface="B Nazanin" pitchFamily="2" charset="-78"/>
              </a:rPr>
              <a:t>های گوناگون خدمت </a:t>
            </a: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کنند.</a:t>
            </a:r>
            <a:endParaRPr lang="fa-IR" sz="3600" dirty="0">
              <a:solidFill>
                <a:schemeClr val="bg1"/>
              </a:solidFill>
              <a:cs typeface="B Nazanin" pitchFamily="2" charset="-78"/>
            </a:endParaRPr>
          </a:p>
          <a:p>
            <a:pPr algn="r">
              <a:buFontTx/>
              <a:buChar char="-"/>
            </a:pPr>
            <a:r>
              <a:rPr lang="fa-IR" sz="3600" dirty="0">
                <a:solidFill>
                  <a:schemeClr val="bg1"/>
                </a:solidFill>
                <a:cs typeface="B Nazanin" pitchFamily="2" charset="-78"/>
              </a:rPr>
              <a:t>2-مدرسه نیز می تواند مطمئن باشد که جامعه در فعالیت هایی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مانند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جشن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ها،افزایش بودجه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، ساختمان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و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نگهداری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cs typeface="B Nazanin" pitchFamily="2" charset="-78"/>
              </a:rPr>
              <a:t>مدرسه،به او کمک می کند.</a:t>
            </a:r>
          </a:p>
          <a:p>
            <a:pPr algn="r">
              <a:buFontTx/>
              <a:buChar char="-"/>
            </a:pPr>
            <a:endParaRPr lang="fa-IR" sz="3600" dirty="0">
              <a:solidFill>
                <a:schemeClr val="bg1"/>
              </a:solidFill>
              <a:cs typeface="B Nazanin" pitchFamily="2" charset="-78"/>
            </a:endParaRPr>
          </a:p>
          <a:p>
            <a:pPr algn="r">
              <a:buFontTx/>
              <a:buChar char="-"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endParaRPr lang="fa-IR" sz="3600" dirty="0">
              <a:solidFill>
                <a:schemeClr val="bg1"/>
              </a:solidFill>
              <a:cs typeface="B Nazanin" pitchFamily="2" charset="-78"/>
            </a:endParaRPr>
          </a:p>
          <a:p>
            <a:pPr algn="r">
              <a:buFontTx/>
              <a:buChar char="-"/>
            </a:pPr>
            <a:endParaRPr lang="fa-IR" sz="3600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03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solidFill>
                  <a:schemeClr val="bg1"/>
                </a:solidFill>
                <a:cs typeface="B Nazanin" pitchFamily="2" charset="-78"/>
              </a:rPr>
              <a:t>3-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محیط یادگیری با</a:t>
            </a:r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حمایت جامعه غنی تر </a:t>
            </a:r>
            <a:r>
              <a:rPr lang="fa-IR" sz="4000" dirty="0">
                <a:solidFill>
                  <a:schemeClr val="bg1"/>
                </a:solidFill>
                <a:cs typeface="B Nazanin" pitchFamily="2" charset="-78"/>
              </a:rPr>
              <a:t>خواهد شد؛برای مثال،اگر مدرسه ارتباطی نزدیکی با اولیا و سایر اعضای جامعه داشته باشد،این ارتباط برای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افزایش نظم</a:t>
            </a:r>
            <a:r>
              <a:rPr lang="fa-IR" sz="4000" dirty="0">
                <a:solidFill>
                  <a:schemeClr val="bg1"/>
                </a:solidFill>
                <a:cs typeface="B Nazanin" pitchFamily="2" charset="-78"/>
              </a:rPr>
              <a:t>،بسیار موثر خواهد بود و زمینه ی مناسب تری برای کمک به کودک در غلبه بر چالش های مدرسه ایجاد خواهد کرد.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endParaRPr lang="en-US" sz="4000" dirty="0"/>
          </a:p>
          <a:p>
            <a:pPr algn="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94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2936"/>
            <a:ext cx="12192000" cy="438607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4- مدرسه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نقطه آغاز فعالیت ها </a:t>
            </a:r>
            <a:r>
              <a:rPr lang="fa-IR" sz="3600" dirty="0" smtClean="0">
                <a:cs typeface="B Nazanin" pitchFamily="2" charset="-78"/>
              </a:rPr>
              <a:t>در جامعه خواهد شد؛برای مثال، مدرسه برای کلاس های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سواد آموزی </a:t>
            </a:r>
            <a:r>
              <a:rPr lang="fa-IR" sz="3600" dirty="0" smtClean="0">
                <a:cs typeface="B Nazanin" pitchFamily="2" charset="-78"/>
              </a:rPr>
              <a:t>بزرگسالان یا به عنوان محلی برای اجتماعات محلی استفاده خواهد شد.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به علاوه کودکان می توانند،در فعالیت های روستا،مانند پاک کردن جاده ها یا زیباسازی محیط اطراف،بخش فعالی محسوب شوند.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5 –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انتقال مهارت هایی مانند؛</a:t>
            </a:r>
            <a:r>
              <a:rPr lang="fa-IR" sz="3600" dirty="0" smtClean="0">
                <a:cs typeface="B Nazanin" pitchFamily="2" charset="-78"/>
              </a:rPr>
              <a:t> بافندگی،رنگرزی،سوزن دوزی،کارکردن با چوب،نواختن وسایل سنتی،رقص سنتی،قصه گویی و...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46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شماره 3-1 : همکاری مدرسه و جامعه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3759"/>
            <a:ext cx="10986999" cy="401946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نیجری آدومب،معلم مدرسه تابالیموف،قصد داشت</a:t>
            </a: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 یک قطعه زمین کشاورزی را با </a:t>
            </a:r>
            <a:r>
              <a:rPr lang="fa-IR" sz="4000" dirty="0">
                <a:cs typeface="B Nazanin" pitchFamily="2" charset="-78"/>
              </a:rPr>
              <a:t>همکاری </a:t>
            </a:r>
            <a:r>
              <a:rPr lang="fa-IR" sz="4000" dirty="0" smtClean="0">
                <a:cs typeface="B Nazanin" pitchFamily="2" charset="-78"/>
              </a:rPr>
              <a:t>دانش</a:t>
            </a: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4000" dirty="0">
                <a:cs typeface="B Nazanin" pitchFamily="2" charset="-78"/>
              </a:rPr>
              <a:t>آموزان،به عنوان یک ابزار </a:t>
            </a:r>
            <a:r>
              <a:rPr lang="fa-IR" sz="4000" dirty="0" smtClean="0">
                <a:cs typeface="B Nazanin" pitchFamily="2" charset="-78"/>
              </a:rPr>
              <a:t>آموزشی (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محیط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یادگیری</a:t>
            </a:r>
            <a:r>
              <a:rPr lang="fa-IR" sz="4000" dirty="0" smtClean="0">
                <a:cs typeface="B Nazanin" pitchFamily="2" charset="-78"/>
              </a:rPr>
              <a:t>) </a:t>
            </a: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آماده </a:t>
            </a:r>
            <a:r>
              <a:rPr lang="fa-IR" sz="4000" dirty="0">
                <a:cs typeface="B Nazanin" pitchFamily="2" charset="-78"/>
              </a:rPr>
              <a:t>کند تا به آنان مزایای کشت طبیعی و </a:t>
            </a:r>
            <a:r>
              <a:rPr lang="fa-IR" sz="4000" dirty="0" smtClean="0">
                <a:cs typeface="B Nazanin" pitchFamily="2" charset="-78"/>
              </a:rPr>
              <a:t>وجین</a:t>
            </a: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4000" dirty="0">
                <a:cs typeface="B Nazanin" pitchFamily="2" charset="-78"/>
              </a:rPr>
              <a:t>کردن را آموزش دهد.</a:t>
            </a:r>
          </a:p>
          <a:p>
            <a:pPr marL="0" indent="0" algn="r">
              <a:buNone/>
            </a:pPr>
            <a:endParaRPr lang="fa-IR" sz="40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 </a:t>
            </a:r>
            <a:endParaRPr lang="fa-IR" sz="40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18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او برای انتخاب نوع دانه برای کاشتن،ایده ای نداشت؛بنابراین باید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اطلاعات مورد نیاز </a:t>
            </a:r>
            <a:r>
              <a:rPr lang="fa-IR" sz="4000" dirty="0">
                <a:cs typeface="B Nazanin" pitchFamily="2" charset="-78"/>
              </a:rPr>
              <a:t>را از 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مرکزاطلاعات کشاورزی در داخل شهر دریافت می کرد.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او برای رفتن به شهر،باید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دوروز کلاس درس را ترک</a:t>
            </a:r>
            <a:r>
              <a:rPr lang="fa-IR" sz="4000" dirty="0">
                <a:cs typeface="B Nazanin" pitchFamily="2" charset="-78"/>
              </a:rPr>
              <a:t> و این به زیان دانش آموزان بود؛زیرا از درس عقب می افتادند.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63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خوشبختانه</a:t>
            </a:r>
            <a:r>
              <a:rPr lang="fa-IR" sz="4000" dirty="0" smtClean="0">
                <a:cs typeface="B Nazanin" pitchFamily="2" charset="-78"/>
              </a:rPr>
              <a:t>،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مغازه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داری </a:t>
            </a:r>
            <a:r>
              <a:rPr lang="fa-IR" sz="4000" dirty="0">
                <a:cs typeface="B Nazanin" pitchFamily="2" charset="-78"/>
              </a:rPr>
              <a:t>قصد داشت با </a:t>
            </a:r>
            <a:endParaRPr lang="fa-IR" sz="40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وسایلش </a:t>
            </a:r>
            <a:r>
              <a:rPr lang="fa-IR" sz="4000" dirty="0">
                <a:cs typeface="B Nazanin" pitchFamily="2" charset="-78"/>
              </a:rPr>
              <a:t>به شهر برود و معلم را به عنوان </a:t>
            </a:r>
            <a:r>
              <a:rPr lang="fa-IR" sz="4000" dirty="0" smtClean="0">
                <a:cs typeface="B Nazanin" pitchFamily="2" charset="-78"/>
              </a:rPr>
              <a:t>یکی</a:t>
            </a: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 از </a:t>
            </a:r>
            <a:r>
              <a:rPr lang="fa-IR" sz="4000" dirty="0">
                <a:cs typeface="B Nazanin" pitchFamily="2" charset="-78"/>
              </a:rPr>
              <a:t>اعضای کمیته مدرسه می </a:t>
            </a:r>
            <a:r>
              <a:rPr lang="fa-IR" sz="4000" dirty="0" smtClean="0">
                <a:cs typeface="B Nazanin" pitchFamily="2" charset="-78"/>
              </a:rPr>
              <a:t>شناخت؛بنابراین</a:t>
            </a: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4000" dirty="0">
                <a:cs typeface="B Nazanin" pitchFamily="2" charset="-78"/>
              </a:rPr>
              <a:t>از او خواهش کرد تا اطلاعات مورد نیاز را </a:t>
            </a:r>
            <a:r>
              <a:rPr lang="fa-IR" sz="4000" dirty="0" smtClean="0">
                <a:cs typeface="B Nazanin" pitchFamily="2" charset="-78"/>
              </a:rPr>
              <a:t>از</a:t>
            </a: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4000" dirty="0">
                <a:cs typeface="B Nazanin" pitchFamily="2" charset="-78"/>
              </a:rPr>
              <a:t>اداره ی کشاورزی دریافت کند. </a:t>
            </a:r>
          </a:p>
          <a:p>
            <a:pPr marL="0" indent="0" algn="r">
              <a:buNone/>
            </a:pPr>
            <a:endParaRPr lang="fa-IR" sz="40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04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16726"/>
            <a:ext cx="9617481" cy="400119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او </a:t>
            </a:r>
            <a:r>
              <a:rPr lang="fa-IR" sz="4000" dirty="0">
                <a:cs typeface="B Nazanin" pitchFamily="2" charset="-78"/>
              </a:rPr>
              <a:t>موافقت </a:t>
            </a:r>
            <a:r>
              <a:rPr lang="fa-IR" sz="4000" dirty="0" smtClean="0">
                <a:cs typeface="B Nazanin" pitchFamily="2" charset="-78"/>
              </a:rPr>
              <a:t>کرد، </a:t>
            </a:r>
            <a:r>
              <a:rPr lang="fa-IR" sz="4000" dirty="0">
                <a:cs typeface="B Nazanin" pitchFamily="2" charset="-78"/>
              </a:rPr>
              <a:t>وقتی از شهر بازگشت،نه </a:t>
            </a:r>
            <a:r>
              <a:rPr lang="fa-IR" sz="4000" dirty="0" smtClean="0">
                <a:cs typeface="B Nazanin" pitchFamily="2" charset="-78"/>
              </a:rPr>
              <a:t>تنها</a:t>
            </a:r>
            <a:r>
              <a:rPr lang="fa-IR" sz="4000" dirty="0">
                <a:cs typeface="B Nazanin" pitchFamily="2" charset="-78"/>
              </a:rPr>
              <a:t> تمامی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اطلاعات مورد نیاز </a:t>
            </a:r>
            <a:r>
              <a:rPr lang="fa-IR" sz="4000" dirty="0">
                <a:cs typeface="B Nazanin" pitchFamily="2" charset="-78"/>
              </a:rPr>
              <a:t>را تهیه کرده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 بود</a:t>
            </a:r>
            <a:r>
              <a:rPr lang="fa-IR" sz="4000" dirty="0" smtClean="0">
                <a:cs typeface="B Nazanin" pitchFamily="2" charset="-78"/>
              </a:rPr>
              <a:t>،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بلکه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دانه های </a:t>
            </a:r>
            <a:r>
              <a:rPr lang="fa-IR" sz="4000" dirty="0">
                <a:cs typeface="B Nazanin" pitchFamily="2" charset="-78"/>
              </a:rPr>
              <a:t>مورد نیاز را برای همه ی </a:t>
            </a:r>
            <a:r>
              <a:rPr lang="fa-IR" sz="4000" dirty="0" smtClean="0">
                <a:cs typeface="B Nazanin" pitchFamily="2" charset="-78"/>
              </a:rPr>
              <a:t>دانش</a:t>
            </a:r>
            <a:r>
              <a:rPr lang="fa-IR" sz="4000" dirty="0">
                <a:cs typeface="B Nazanin" pitchFamily="2" charset="-78"/>
              </a:rPr>
              <a:t> آموزان خریده بود تا آنان را در کرت </a:t>
            </a:r>
            <a:r>
              <a:rPr lang="fa-IR" sz="4000" dirty="0" smtClean="0">
                <a:cs typeface="B Nazanin" pitchFamily="2" charset="-78"/>
              </a:rPr>
              <a:t>های</a:t>
            </a: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 خود بکارند</a:t>
            </a:r>
            <a:r>
              <a:rPr lang="fa-IR" sz="4000" dirty="0">
                <a:cs typeface="B Nazanin" pitchFamily="2" charset="-78"/>
              </a:rPr>
              <a:t>.</a:t>
            </a:r>
            <a:endParaRPr lang="en-US" sz="4000" dirty="0"/>
          </a:p>
          <a:p>
            <a:pPr marL="0" indent="0" algn="r">
              <a:buNone/>
            </a:pPr>
            <a:endParaRPr lang="fa-IR" sz="40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 </a:t>
            </a:r>
          </a:p>
          <a:p>
            <a:pPr marL="0" indent="0" algn="r">
              <a:buNone/>
            </a:pPr>
            <a:endParaRPr lang="fa-IR" sz="4000" dirty="0" smtClean="0">
              <a:cs typeface="B Nazanin" pitchFamily="2" charset="-78"/>
            </a:endParaRPr>
          </a:p>
          <a:p>
            <a:pPr marL="0" indent="0" algn="r">
              <a:buNone/>
            </a:pPr>
            <a:endParaRPr lang="fa-IR" sz="40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88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بنا کردن مشارکت: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6225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بنا کردن مشارکت،فرایندی طولانی است.باید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اعتماد لازم </a:t>
            </a:r>
            <a:r>
              <a:rPr lang="fa-IR" sz="4000" dirty="0" smtClean="0">
                <a:cs typeface="B Nazanin" pitchFamily="2" charset="-78"/>
              </a:rPr>
              <a:t>وجود داشته باشد.</a:t>
            </a:r>
          </a:p>
          <a:p>
            <a:pPr marL="0" indent="0" algn="r">
              <a:buNone/>
            </a:pP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تفاهم </a:t>
            </a:r>
            <a:r>
              <a:rPr lang="fa-IR" sz="4000" dirty="0" smtClean="0">
                <a:cs typeface="B Nazanin" pitchFamily="2" charset="-78"/>
              </a:rPr>
              <a:t>اساسی،مقدمه ی بنا کردن مشارکت است. هرچند که همانند هرشکل همکاری، مشارکت بین مدرسه و هر بخش جامعه نیز به طور خودکارایجاد نمی شود.ولی این مشارکت باید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ایجاد شود،پرورش داده شود و ترویج گردد.</a:t>
            </a:r>
          </a:p>
        </p:txBody>
      </p:sp>
    </p:spTree>
    <p:extLst>
      <p:ext uri="{BB962C8B-B14F-4D97-AF65-F5344CB8AC3E}">
        <p14:creationId xmlns:p14="http://schemas.microsoft.com/office/powerpoint/2010/main" val="21284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552" y="906939"/>
            <a:ext cx="10363200" cy="1470025"/>
          </a:xfrm>
        </p:spPr>
        <p:txBody>
          <a:bodyPr/>
          <a:lstStyle/>
          <a:p>
            <a:r>
              <a:rPr lang="fa-IR" dirty="0" smtClean="0">
                <a:cs typeface="B Titr" pitchFamily="2" charset="-78"/>
              </a:rPr>
              <a:t>فصل 3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491" y="2665927"/>
            <a:ext cx="9144000" cy="2648347"/>
          </a:xfrm>
        </p:spPr>
        <p:txBody>
          <a:bodyPr>
            <a:noAutofit/>
          </a:bodyPr>
          <a:lstStyle/>
          <a:p>
            <a:r>
              <a:rPr lang="fa-IR" sz="9600" dirty="0" smtClean="0">
                <a:cs typeface="B Titr" pitchFamily="2" charset="-78"/>
              </a:rPr>
              <a:t>مشارکت</a:t>
            </a:r>
            <a:endParaRPr lang="en-US" sz="9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73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cs typeface="B Nazanin" pitchFamily="2" charset="-78"/>
              </a:rPr>
              <a:t>برای ایجاد یک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رابطه ی دوسویه</a:t>
            </a:r>
            <a:r>
              <a:rPr lang="fa-IR" sz="4000" dirty="0" smtClean="0">
                <a:cs typeface="B Nazanin" pitchFamily="2" charset="-78"/>
              </a:rPr>
              <a:t>، تنها </a:t>
            </a:r>
            <a:r>
              <a:rPr lang="fa-IR" sz="4000" dirty="0">
                <a:cs typeface="B Nazanin" pitchFamily="2" charset="-78"/>
              </a:rPr>
              <a:t>درگیر شدن جامعه با مسائل مدرسه </a:t>
            </a:r>
            <a:r>
              <a:rPr lang="fa-IR" sz="4000" dirty="0" smtClean="0">
                <a:cs typeface="B Nazanin" pitchFamily="2" charset="-78"/>
              </a:rPr>
              <a:t>کافی </a:t>
            </a:r>
            <a:r>
              <a:rPr lang="fa-IR" sz="4000" dirty="0">
                <a:cs typeface="B Nazanin" pitchFamily="2" charset="-78"/>
              </a:rPr>
              <a:t>نیست ،بلکه مدرسه نیز باید </a:t>
            </a:r>
            <a:r>
              <a:rPr lang="fa-IR" sz="4000" u="sng" dirty="0">
                <a:solidFill>
                  <a:srgbClr val="FF0000"/>
                </a:solidFill>
                <a:cs typeface="B Nazanin" pitchFamily="2" charset="-78"/>
              </a:rPr>
              <a:t>پاسخ گوی نیازهای </a:t>
            </a:r>
            <a:r>
              <a:rPr lang="fa-IR" sz="4000" dirty="0">
                <a:cs typeface="B Nazanin" pitchFamily="2" charset="-78"/>
              </a:rPr>
              <a:t>جامعه باشد؛برای مثال</a:t>
            </a:r>
            <a:r>
              <a:rPr lang="fa-IR" sz="4000" dirty="0" smtClean="0">
                <a:cs typeface="B Nazanin" pitchFamily="2" charset="-78"/>
              </a:rPr>
              <a:t>؛</a:t>
            </a:r>
          </a:p>
          <a:p>
            <a:pPr algn="r"/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4000" dirty="0">
                <a:cs typeface="B Nazanin" pitchFamily="2" charset="-78"/>
              </a:rPr>
              <a:t>برنامه مدرسه باید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منعطف</a:t>
            </a:r>
            <a:r>
              <a:rPr lang="fa-IR" sz="4000" dirty="0">
                <a:cs typeface="B Nazanin" pitchFamily="2" charset="-78"/>
              </a:rPr>
              <a:t> باشد تا برای کمک دانش آموزان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در</a:t>
            </a:r>
            <a:r>
              <a:rPr lang="fa-IR" sz="4000" dirty="0">
                <a:cs typeface="B Nazanin" pitchFamily="2" charset="-78"/>
              </a:rPr>
              <a:t>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فصل برداشت </a:t>
            </a:r>
            <a:r>
              <a:rPr lang="fa-IR" sz="4000" dirty="0">
                <a:cs typeface="B Nazanin" pitchFamily="2" charset="-78"/>
              </a:rPr>
              <a:t>یا به عهده گرفتن مسئولیت های خانه،سازگاری لازم به وجود آید. </a:t>
            </a:r>
            <a:endParaRPr lang="en-US" sz="4000" dirty="0"/>
          </a:p>
          <a:p>
            <a:pPr algn="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یا </a:t>
            </a:r>
            <a:r>
              <a:rPr lang="fa-IR" sz="3600" dirty="0">
                <a:cs typeface="B Nazanin" pitchFamily="2" charset="-78"/>
              </a:rPr>
              <a:t>همان گونه که در نمونه شماره 3-1 آمده است،اعضای جامعه-تا آنجا که مقدور </a:t>
            </a:r>
            <a:r>
              <a:rPr lang="fa-IR" sz="3600" dirty="0" smtClean="0">
                <a:cs typeface="B Nazanin" pitchFamily="2" charset="-78"/>
              </a:rPr>
              <a:t>است در </a:t>
            </a:r>
            <a:r>
              <a:rPr lang="fa-IR" sz="3600" dirty="0">
                <a:cs typeface="B Nazanin" pitchFamily="2" charset="-78"/>
              </a:rPr>
              <a:t>مسئولیت ها شریک شوند.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در زیر برای اینکه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محیطی ایجاد </a:t>
            </a:r>
            <a:r>
              <a:rPr lang="fa-IR" sz="3600" dirty="0">
                <a:cs typeface="B Nazanin" pitchFamily="2" charset="-78"/>
              </a:rPr>
              <a:t>شود تا مشارکت در بین جامعه و مدرسه صورت گیرد</a:t>
            </a:r>
            <a:r>
              <a:rPr lang="fa-IR" sz="3600" dirty="0" smtClean="0">
                <a:cs typeface="B Nazanin" pitchFamily="2" charset="-78"/>
              </a:rPr>
              <a:t>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ایده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هایی </a:t>
            </a:r>
            <a:r>
              <a:rPr lang="fa-IR" sz="3600" dirty="0">
                <a:cs typeface="B Nazanin" pitchFamily="2" charset="-78"/>
              </a:rPr>
              <a:t>عنوان شده است :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91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1- حداقل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یک بار </a:t>
            </a:r>
            <a:r>
              <a:rPr lang="fa-IR" sz="3600" dirty="0" smtClean="0">
                <a:cs typeface="B Nazanin" pitchFamily="2" charset="-78"/>
              </a:rPr>
              <a:t>در طول ترم ،یک روز آزاد در مدرسه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برای دانش آموزان در نظر گرفته شود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تا کارهای </a:t>
            </a:r>
            <a:r>
              <a:rPr lang="fa-IR" sz="3600" dirty="0" smtClean="0">
                <a:cs typeface="B Nazanin" pitchFamily="2" charset="-78"/>
              </a:rPr>
              <a:t>خود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را به اولیا نشان دهند و با آنان به گفت و گو بنشینند.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2 –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ارتباط منظمی </a:t>
            </a:r>
            <a:r>
              <a:rPr lang="fa-IR" sz="3600" dirty="0" smtClean="0">
                <a:cs typeface="B Nazanin" pitchFamily="2" charset="-78"/>
              </a:rPr>
              <a:t>بین مدرسه و اعضای جامعه یا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کمیته ی آموزشی دهکده و اولیا،از طریق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جلسات،روزنامه ها و ملاقات در منزل</a:t>
            </a:r>
            <a:r>
              <a:rPr lang="fa-IR" sz="3600" dirty="0" smtClean="0">
                <a:cs typeface="B Nazanin" pitchFamily="2" charset="-78"/>
              </a:rPr>
              <a:t> برقرارشود.</a:t>
            </a:r>
          </a:p>
        </p:txBody>
      </p:sp>
    </p:spTree>
    <p:extLst>
      <p:ext uri="{BB962C8B-B14F-4D97-AF65-F5344CB8AC3E}">
        <p14:creationId xmlns:p14="http://schemas.microsoft.com/office/powerpoint/2010/main" val="28816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3-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روز های مخصوص کار </a:t>
            </a:r>
            <a:r>
              <a:rPr lang="fa-IR" sz="3600" dirty="0">
                <a:cs typeface="B Nazanin" pitchFamily="2" charset="-78"/>
              </a:rPr>
              <a:t>ایجادشود تا در آن روزها معلم و دانش </a:t>
            </a:r>
            <a:r>
              <a:rPr lang="fa-IR" sz="3600" dirty="0" smtClean="0">
                <a:cs typeface="B Nazanin" pitchFamily="2" charset="-78"/>
              </a:rPr>
              <a:t>آموزان به </a:t>
            </a:r>
            <a:r>
              <a:rPr lang="fa-IR" sz="3600" dirty="0">
                <a:cs typeface="B Nazanin" pitchFamily="2" charset="-78"/>
              </a:rPr>
              <a:t>جامعه بروند و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در درو کردن و سایرفعالیت های اجتماعی </a:t>
            </a:r>
            <a:r>
              <a:rPr lang="fa-IR" sz="3600" dirty="0">
                <a:cs typeface="B Nazanin" pitchFamily="2" charset="-78"/>
              </a:rPr>
              <a:t>کمک کنند.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4 – با همکاری دانش آموزان ،معلم و،اعضای مدرسه و جامعه یا اعضای کمیته ی آموزشی روستا،اولیا و سایر اعضای جامعه</a:t>
            </a:r>
            <a:r>
              <a:rPr lang="fa-IR" sz="3600" dirty="0" smtClean="0">
                <a:cs typeface="B Nazanin" pitchFamily="2" charset="-78"/>
              </a:rPr>
              <a:t>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روزهای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شاد </a:t>
            </a:r>
            <a:r>
              <a:rPr lang="fa-IR" sz="3600" dirty="0">
                <a:cs typeface="B Nazanin" pitchFamily="2" charset="-78"/>
              </a:rPr>
              <a:t>برپا شود.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5494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cs typeface="B Nazanin" pitchFamily="2" charset="-78"/>
              </a:rPr>
              <a:t>5 – بنا کردن یک انجمن اولیا و مربیان قوی که بتوانند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ساختار مناسب تری </a:t>
            </a:r>
            <a:r>
              <a:rPr lang="fa-IR" sz="4000" dirty="0">
                <a:cs typeface="B Nazanin" pitchFamily="2" charset="-78"/>
              </a:rPr>
              <a:t>را برای مشارکت بین مدرسه و جامعه ارائه کند؛برای مثال </a:t>
            </a:r>
            <a:r>
              <a:rPr lang="fa-IR" sz="4000" dirty="0" smtClean="0">
                <a:cs typeface="B Nazanin" pitchFamily="2" charset="-78"/>
              </a:rPr>
              <a:t>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7582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انجمن اولیا و مربیان می تواند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الف – به معلم برای ساخت وسایل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کمک آموزشی </a:t>
            </a:r>
            <a:r>
              <a:rPr lang="fa-IR" sz="3200" dirty="0" smtClean="0">
                <a:cs typeface="B Nazanin" pitchFamily="2" charset="-78"/>
              </a:rPr>
              <a:t>کمک کند.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ب _ دانش آموزان را برای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همکاری با معلم </a:t>
            </a:r>
            <a:r>
              <a:rPr lang="fa-IR" sz="3200" dirty="0" smtClean="0">
                <a:cs typeface="B Nazanin" pitchFamily="2" charset="-78"/>
              </a:rPr>
              <a:t>خود،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تشویق</a:t>
            </a:r>
            <a:r>
              <a:rPr lang="fa-IR" sz="3200" dirty="0" smtClean="0">
                <a:cs typeface="B Nazanin" pitchFamily="2" charset="-78"/>
              </a:rPr>
              <a:t> کند تا منجر به پیشرفت تحصیلی آنان شود.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پ – برای سازماندهی روزهای خاص به معلمان کمک کند.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د – به افزایش منابع به دانش آموزان کمک کند.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42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راه های کمک کردن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484" y="1984442"/>
            <a:ext cx="9891869" cy="487355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اولیا و سایر اعضای جامعه باید به طور کامل در اجرای امور مدرسه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دخالت</a:t>
            </a:r>
            <a:r>
              <a:rPr lang="fa-IR" sz="3200" dirty="0" smtClean="0">
                <a:cs typeface="B Nazanin" pitchFamily="2" charset="-78"/>
              </a:rPr>
              <a:t> داشته باشند.آنان </a:t>
            </a:r>
            <a:r>
              <a:rPr lang="fa-IR" sz="3200" dirty="0">
                <a:cs typeface="B Nazanin" pitchFamily="2" charset="-78"/>
              </a:rPr>
              <a:t>می توانند از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منابع </a:t>
            </a:r>
            <a:r>
              <a:rPr lang="fa-IR" sz="3200" dirty="0">
                <a:cs typeface="B Nazanin" pitchFamily="2" charset="-78"/>
              </a:rPr>
              <a:t>مدرسه به روش های گوناگون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پشتیبانی</a:t>
            </a:r>
            <a:r>
              <a:rPr lang="fa-IR" sz="3200" dirty="0">
                <a:cs typeface="B Nazanin" pitchFamily="2" charset="-78"/>
              </a:rPr>
              <a:t> کنند</a:t>
            </a:r>
            <a:r>
              <a:rPr lang="fa-IR" sz="3200" dirty="0" smtClean="0">
                <a:cs typeface="B Nazanin" pitchFamily="2" charset="-78"/>
              </a:rPr>
              <a:t>.</a:t>
            </a:r>
          </a:p>
          <a:p>
            <a:pPr marL="0" indent="0" algn="r">
              <a:buNone/>
            </a:pP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>زمینه هایی که مشارکت در آن ها می تواند انجام شود ؛عبارتند از :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1- نظارت بر کار دانش آموزان ؛ وقتی معلم مشغول تدریس به گروه دیگری از دانش آموزان است؛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 </a:t>
            </a:r>
          </a:p>
          <a:p>
            <a:pPr marL="0" indent="0" algn="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68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2 – تشکیل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گروه های کوچک کاری </a:t>
            </a:r>
            <a:r>
              <a:rPr lang="fa-IR" sz="4000" dirty="0">
                <a:cs typeface="B Nazanin" pitchFamily="2" charset="-78"/>
              </a:rPr>
              <a:t>با دانش آموزان در زمینه موضوعاتی که در آن ها توانا 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هستند؛مانند </a:t>
            </a:r>
            <a:r>
              <a:rPr lang="fa-IR" sz="4000" dirty="0" smtClean="0">
                <a:cs typeface="B Nazanin" pitchFamily="2" charset="-78"/>
              </a:rPr>
              <a:t>:</a:t>
            </a: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4000" dirty="0">
                <a:cs typeface="B Nazanin" pitchFamily="2" charset="-78"/>
              </a:rPr>
              <a:t>کشاورزی،کمک به دانش آموزان برای درک </a:t>
            </a:r>
            <a:endParaRPr lang="fa-IR" sz="40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موضوع </a:t>
            </a:r>
            <a:r>
              <a:rPr lang="fa-IR" sz="4000" dirty="0">
                <a:cs typeface="B Nazanin" pitchFamily="2" charset="-78"/>
              </a:rPr>
              <a:t>و تکمیل کردن تکالیف؛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3523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>
                <a:cs typeface="B Nazanin" pitchFamily="2" charset="-78"/>
              </a:rPr>
              <a:t>3 – نظارت بر تکالیف مدرسه؛</a:t>
            </a:r>
          </a:p>
          <a:p>
            <a:pPr marL="0" indent="0" algn="r">
              <a:buNone/>
            </a:pPr>
            <a:r>
              <a:rPr lang="fa-IR" sz="2800" dirty="0">
                <a:cs typeface="B Nazanin" pitchFamily="2" charset="-78"/>
              </a:rPr>
              <a:t>تسهیل فعالیت های عملی؛مانند باغبانی،ورزش،رقص؛</a:t>
            </a:r>
          </a:p>
          <a:p>
            <a:pPr marL="0" indent="0" algn="r">
              <a:buNone/>
            </a:pPr>
            <a:r>
              <a:rPr lang="fa-IR" sz="2800" dirty="0">
                <a:cs typeface="B Nazanin" pitchFamily="2" charset="-78"/>
              </a:rPr>
              <a:t>5 – کمک به تعلیم صنایع دستی،کشاورزی و صنایع محلی یا کمک در خرید ویا ساخت منابع آن </a:t>
            </a:r>
          </a:p>
          <a:p>
            <a:pPr marL="0" indent="0" algn="r">
              <a:buNone/>
            </a:pPr>
            <a:r>
              <a:rPr lang="fa-IR" sz="2800" dirty="0">
                <a:cs typeface="B Nazanin" pitchFamily="2" charset="-78"/>
              </a:rPr>
              <a:t>گونه که در نمونه 3-1 آمده است؛</a:t>
            </a:r>
          </a:p>
          <a:p>
            <a:pPr marL="0" indent="0" algn="r">
              <a:buNone/>
            </a:pPr>
            <a:r>
              <a:rPr lang="fa-IR" sz="2800" dirty="0">
                <a:cs typeface="B Nazanin" pitchFamily="2" charset="-78"/>
              </a:rPr>
              <a:t>6 – آموزش به دانش آموزان در باره فرهنگ و عادات جامعه ؛</a:t>
            </a:r>
          </a:p>
          <a:p>
            <a:pPr marL="0" indent="0" algn="r">
              <a:buNone/>
            </a:pPr>
            <a:r>
              <a:rPr lang="fa-IR" sz="2800" dirty="0">
                <a:cs typeface="B Nazanin" pitchFamily="2" charset="-78"/>
              </a:rPr>
              <a:t>7 – تسهیل برنامه های کار تابستانی دانش آموزان.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3034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اولیا وسایر اعضای جامعه می توانند در فرایند آ.پ.نقشی اساسی داشته باشند، از طریق :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[] کمک به ایجاد و پشتیبانی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برنامه درسی </a:t>
            </a:r>
            <a:r>
              <a:rPr lang="fa-IR" sz="3200" dirty="0" smtClean="0">
                <a:cs typeface="B Nazanin" pitchFamily="2" charset="-78"/>
              </a:rPr>
              <a:t>مدرسه برای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مرتبط کردن </a:t>
            </a:r>
            <a:r>
              <a:rPr lang="fa-IR" sz="3200" dirty="0" smtClean="0">
                <a:cs typeface="B Nazanin" pitchFamily="2" charset="-78"/>
              </a:rPr>
              <a:t>آن با نیازهای اجتماع؛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[] در صورت نیاز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استخدام</a:t>
            </a:r>
            <a:r>
              <a:rPr lang="fa-IR" sz="3200" dirty="0" smtClean="0">
                <a:cs typeface="B Nazanin" pitchFamily="2" charset="-78"/>
              </a:rPr>
              <a:t> یک معلم خصوصی؛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[]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شناسایی</a:t>
            </a:r>
            <a:r>
              <a:rPr lang="fa-IR" sz="3200" dirty="0" smtClean="0">
                <a:cs typeface="B Nazanin" pitchFamily="2" charset="-78"/>
              </a:rPr>
              <a:t> مواد کمک آموزشی در جامعه؛</a:t>
            </a:r>
          </a:p>
          <a:p>
            <a:pPr algn="r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-355466"/>
            <a:ext cx="9614238" cy="1717338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محتوا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955964"/>
            <a:ext cx="9614238" cy="5756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4000" dirty="0" smtClean="0">
                <a:cs typeface="B Nazanin" pitchFamily="2" charset="-78"/>
              </a:rPr>
              <a:t>مشارکت چیست؟</a:t>
            </a:r>
          </a:p>
          <a:p>
            <a:pPr algn="ctr">
              <a:buFontTx/>
              <a:buChar char="-"/>
            </a:pPr>
            <a:r>
              <a:rPr lang="fa-IR" sz="4000" dirty="0" smtClean="0">
                <a:cs typeface="B Nazanin" pitchFamily="2" charset="-78"/>
              </a:rPr>
              <a:t>-مشارکت چیست ؟</a:t>
            </a:r>
          </a:p>
          <a:p>
            <a:pPr algn="ctr">
              <a:buFontTx/>
              <a:buChar char="-"/>
            </a:pPr>
            <a:r>
              <a:rPr lang="fa-IR" sz="4000" dirty="0" smtClean="0">
                <a:cs typeface="B Nazanin" pitchFamily="2" charset="-78"/>
              </a:rPr>
              <a:t>اولیا و مشارکت</a:t>
            </a:r>
          </a:p>
          <a:p>
            <a:pPr algn="ctr">
              <a:buFontTx/>
              <a:buChar char="-"/>
            </a:pPr>
            <a:r>
              <a:rPr lang="fa-IR" sz="4000" dirty="0" smtClean="0">
                <a:cs typeface="B Nazanin" pitchFamily="2" charset="-78"/>
              </a:rPr>
              <a:t>-مزایای همکاری اجتماعی</a:t>
            </a:r>
          </a:p>
          <a:p>
            <a:pPr algn="ctr">
              <a:buFontTx/>
              <a:buChar char="-"/>
            </a:pPr>
            <a:r>
              <a:rPr lang="fa-IR" sz="4000" dirty="0" smtClean="0">
                <a:cs typeface="B Nazanin" pitchFamily="2" charset="-78"/>
              </a:rPr>
              <a:t>-نمونه شماره 3-1</a:t>
            </a:r>
          </a:p>
          <a:p>
            <a:pPr algn="ctr">
              <a:buFontTx/>
              <a:buChar char="-"/>
            </a:pPr>
            <a:r>
              <a:rPr lang="fa-IR" sz="4000" dirty="0" smtClean="0">
                <a:cs typeface="B Nazanin" pitchFamily="2" charset="-78"/>
              </a:rPr>
              <a:t>مشارکت مدرسه/جامعه</a:t>
            </a:r>
          </a:p>
          <a:p>
            <a:pPr algn="ctr">
              <a:buFontTx/>
              <a:buChar char="-"/>
            </a:pPr>
            <a:r>
              <a:rPr lang="fa-IR" sz="4000" dirty="0" smtClean="0">
                <a:cs typeface="B Nazanin" pitchFamily="2" charset="-78"/>
              </a:rPr>
              <a:t>ایده هایی برای تقویت مشارکت بین مدرسه و جامعه</a:t>
            </a:r>
          </a:p>
        </p:txBody>
      </p:sp>
    </p:spTree>
    <p:extLst>
      <p:ext uri="{BB962C8B-B14F-4D97-AF65-F5344CB8AC3E}">
        <p14:creationId xmlns:p14="http://schemas.microsoft.com/office/powerpoint/2010/main" val="42364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[] جمع آوری اطلاعات در مورد پیشینه دانش آموزان؛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[] کنترل رفتار و پیشرفت دانش آموزان و مدرسه؛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[] سازمان دهی پروژه های خاص (مانند:ساختن و توسعه دادن ساختمان مدرسه ) و فعالیت های مربوط به افزایش بودجه؛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[] کمک به حل مناقشات.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3398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400" dirty="0" smtClean="0"/>
              <a:t>فعالیت شماره3-1: </a:t>
            </a:r>
            <a:r>
              <a:rPr lang="fa-IR" sz="2800" dirty="0" smtClean="0"/>
              <a:t>ارزشیابی و ارتقای همکاری اجتماع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506506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هدف : هدف از این فعالیت،ارزشیابی سطح همکاری اجتماع و پیشنهاد راه حل های ارتقای آن است.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[] آیا رابطه ای که در نمونه شماره شماره 3-1 نشان داده شده است،در جامعه شما وجود دارد؟ آیا روستائیانی هستندکه برای خرید مواد آموزشی برای معلم داوطلب باشند؟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[] مثال هایی از همکاری یا مشارکت بین جامعه و مدرسه در دهکده خود ارائه کنید.</a:t>
            </a: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14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[] در صورت نبودن مثال ،دلایل فقدان همکاری را ذکر کنید.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[] راه هایی را که به وسیله آن همکاری را می توان ارتقا داد، ارائه </a:t>
            </a:r>
            <a:r>
              <a:rPr lang="fa-IR" sz="3200" dirty="0" smtClean="0">
                <a:cs typeface="B Nazanin" pitchFamily="2" charset="-78"/>
              </a:rPr>
              <a:t>نمایید</a:t>
            </a:r>
            <a:r>
              <a:rPr lang="fa-IR" sz="3200" dirty="0">
                <a:cs typeface="B Nazanin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[] آیا نشست با اعضای اجتماع و تلاش برای ارائه یک نقشه ی همکاری، مفید خواهد بود؟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[] شما فکر می کنید که اجتماع از چه را های دیگری می تواند به شما کمک کند و شما چگونه می توانید به جامعه کمک کنید؟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4467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نمونه شماره 3-2: قوت بخشیدن به کار درخانه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2800" dirty="0" smtClean="0">
                <a:cs typeface="B Nazanin" pitchFamily="2" charset="-78"/>
              </a:rPr>
              <a:t>آقای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تابا،مدیر</a:t>
            </a:r>
            <a:r>
              <a:rPr lang="fa-IR" sz="2800" dirty="0" smtClean="0">
                <a:cs typeface="B Nazanin" pitchFamily="2" charset="-78"/>
              </a:rPr>
              <a:t> مدرسه ابتدایی تابا لیموف با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خانم موبه-</a:t>
            </a:r>
            <a:r>
              <a:rPr lang="fa-IR" sz="2800" dirty="0" smtClean="0">
                <a:cs typeface="B Nazanin" pitchFamily="2" charset="-78"/>
              </a:rPr>
              <a:t> که بی سواد است-و فرزندش </a:t>
            </a:r>
          </a:p>
          <a:p>
            <a:pPr marL="0" indent="0" algn="r">
              <a:buNone/>
            </a:pPr>
            <a:r>
              <a:rPr lang="fa-IR" sz="2800" dirty="0" smtClean="0">
                <a:cs typeface="B Nazanin" pitchFamily="2" charset="-78"/>
              </a:rPr>
              <a:t>پوسولتسو، دانش آموز کلاس پنجم ملاقات می کند.</a:t>
            </a:r>
          </a:p>
          <a:p>
            <a:pPr marL="0" indent="0" algn="r">
              <a:buNone/>
            </a:pPr>
            <a:r>
              <a:rPr lang="fa-IR" sz="2800" dirty="0" smtClean="0">
                <a:cs typeface="B Nazanin" pitchFamily="2" charset="-78"/>
              </a:rPr>
              <a:t>خانم موبه : من نگران هستم. فرزندم این ترم مردود شده است و من می دانم که او زرنگ است.</a:t>
            </a:r>
          </a:p>
          <a:p>
            <a:pPr marL="0" indent="0" algn="r">
              <a:buNone/>
            </a:pPr>
            <a:r>
              <a:rPr lang="fa-IR" sz="2800" dirty="0" smtClean="0">
                <a:cs typeface="B Nazanin" pitchFamily="2" charset="-78"/>
              </a:rPr>
              <a:t>آقای تابا : شما درست نمی گویید. گزارش های او نشان می دهد که عملکرد او در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ریاضیات </a:t>
            </a:r>
            <a:r>
              <a:rPr lang="fa-IR" sz="2800" dirty="0" smtClean="0">
                <a:cs typeface="B Nazanin" pitchFamily="2" charset="-78"/>
              </a:rPr>
              <a:t>و</a:t>
            </a:r>
          </a:p>
          <a:p>
            <a:pPr marL="0" indent="0" algn="r">
              <a:buNone/>
            </a:pP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زبان انگلیسی </a:t>
            </a:r>
            <a:r>
              <a:rPr lang="fa-IR" sz="2800" dirty="0" smtClean="0">
                <a:cs typeface="B Nazanin" pitchFamily="2" charset="-78"/>
              </a:rPr>
              <a:t>خوب نیست؛او همین مشکل را سال قبل نیز داشته است.</a:t>
            </a:r>
          </a:p>
        </p:txBody>
      </p:sp>
    </p:spTree>
    <p:extLst>
      <p:ext uri="{BB962C8B-B14F-4D97-AF65-F5344CB8AC3E}">
        <p14:creationId xmlns:p14="http://schemas.microsoft.com/office/powerpoint/2010/main" val="37882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464942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خانم موبه :آقای تابا او در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سایر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موضوعات </a:t>
            </a:r>
            <a:r>
              <a:rPr lang="fa-IR" sz="3200" dirty="0">
                <a:cs typeface="B Nazanin" pitchFamily="2" charset="-78"/>
              </a:rPr>
              <a:t>درسی خوب است؛ چرا؟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آقای تابا :من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با معلم او ، خانم لینو </a:t>
            </a:r>
            <a:r>
              <a:rPr lang="fa-IR" sz="3200" dirty="0">
                <a:cs typeface="B Nazanin" pitchFamily="2" charset="-78"/>
              </a:rPr>
              <a:t>،تماس می گیرم. شاید او بتواند توضیح دهد که چه اتفاقی افتاده است</a:t>
            </a:r>
            <a:r>
              <a:rPr lang="fa-IR" sz="3200" dirty="0" smtClean="0">
                <a:cs typeface="B Nazanin" pitchFamily="2" charset="-78"/>
              </a:rPr>
              <a:t>.</a:t>
            </a:r>
            <a:endParaRPr lang="fa-IR" sz="32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خانم </a:t>
            </a:r>
            <a:r>
              <a:rPr lang="fa-IR" sz="3200" dirty="0">
                <a:cs typeface="B Nazanin" pitchFamily="2" charset="-78"/>
              </a:rPr>
              <a:t>لینو به آقای تابا مراجعه می کند و می گوید که این موضوع هرگز نمی تواند غیر عادی باشد </a:t>
            </a:r>
            <a:r>
              <a:rPr lang="fa-IR" sz="3200" dirty="0" smtClean="0">
                <a:cs typeface="B Nazanin" pitchFamily="2" charset="-78"/>
              </a:rPr>
              <a:t>که یک </a:t>
            </a:r>
            <a:r>
              <a:rPr lang="fa-IR" sz="3200" dirty="0">
                <a:cs typeface="B Nazanin" pitchFamily="2" charset="-78"/>
              </a:rPr>
              <a:t>کودک در برخی از دروس قوی و در برخی دیگر ضعیف باشد. او  گفت </a:t>
            </a:r>
            <a:r>
              <a:rPr lang="fa-IR" sz="3200" dirty="0" smtClean="0">
                <a:cs typeface="B Nazanin" pitchFamily="2" charset="-78"/>
              </a:rPr>
              <a:t>که</a:t>
            </a:r>
            <a:r>
              <a:rPr lang="fa-IR" sz="3200" dirty="0">
                <a:cs typeface="B Nazanin" pitchFamily="2" charset="-78"/>
              </a:rPr>
              <a:t> کودکان دیگری نیز بودند که در زبان انگلیسی مشکل داشتند.</a:t>
            </a:r>
          </a:p>
          <a:p>
            <a:pPr marL="0" indent="0" algn="r">
              <a:buNone/>
            </a:pPr>
            <a:endParaRPr lang="fa-IR" sz="3200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sz="3200" dirty="0" smtClean="0">
              <a:cs typeface="B Nazanin" pitchFamily="2" charset="-78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19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خانم موبه : من خیلی نمی توانم به او کمک کنم؛چون زیاد انگلیسی نمی دانم.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(خانم لینو یاد آور شد که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پوسو لتسو اغلب برای کمک به برادران و خواهرانش در خانه می ماند </a:t>
            </a:r>
            <a:r>
              <a:rPr lang="fa-IR" sz="3600" dirty="0">
                <a:cs typeface="B Nazanin" pitchFamily="2" charset="-78"/>
              </a:rPr>
              <a:t>و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همراه مادرش به بازار می رود.او می گوید : در صورتی که </a:t>
            </a:r>
            <a:r>
              <a:rPr lang="fa-IR" sz="3600" u="sng" dirty="0">
                <a:solidFill>
                  <a:srgbClr val="FF0000"/>
                </a:solidFill>
                <a:cs typeface="B Nazanin" pitchFamily="2" charset="-78"/>
              </a:rPr>
              <a:t>هر روز به </a:t>
            </a:r>
            <a:r>
              <a:rPr lang="fa-IR" sz="3600" u="sng" dirty="0" smtClean="0">
                <a:solidFill>
                  <a:srgbClr val="FF0000"/>
                </a:solidFill>
                <a:cs typeface="B Nazanin" pitchFamily="2" charset="-78"/>
              </a:rPr>
              <a:t>مدرسه</a:t>
            </a:r>
            <a:r>
              <a:rPr lang="fa-IR" sz="3600" u="sng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600" u="sng" dirty="0" smtClean="0">
                <a:solidFill>
                  <a:srgbClr val="FF0000"/>
                </a:solidFill>
                <a:cs typeface="B Nazanin" pitchFamily="2" charset="-78"/>
              </a:rPr>
              <a:t>بیاید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،پیشرفت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خواهد کرد.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endParaRPr lang="fa-IR" sz="3600" dirty="0">
              <a:solidFill>
                <a:srgbClr val="FF0000"/>
              </a:solidFill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 </a:t>
            </a:r>
            <a:endParaRPr lang="en-US" sz="3600" dirty="0"/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9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او </a:t>
            </a:r>
            <a:r>
              <a:rPr lang="fa-IR" sz="3600" dirty="0">
                <a:cs typeface="B Nazanin" pitchFamily="2" charset="-78"/>
              </a:rPr>
              <a:t>پیشنهاد کرد که خانم موبه می تواند با حمایت از آمدن 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پوسولتسو به مدرسه،او را کمک کند.)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خانم لینو :خانم موبه ،من واقعاً به حمایت شما نیاز دارم. فرزند شما دانش آموزی پرکار و ما با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6925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یاری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یکدیگر </a:t>
            </a:r>
            <a:r>
              <a:rPr lang="fa-IR" sz="3600" dirty="0">
                <a:cs typeface="B Nazanin" pitchFamily="2" charset="-78"/>
              </a:rPr>
              <a:t>می توانیم به موفقیت او کمک کنیم.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خانم موبه : من نظرات شما را قبول </a:t>
            </a:r>
            <a:r>
              <a:rPr lang="fa-IR" sz="3600" dirty="0" smtClean="0">
                <a:cs typeface="B Nazanin" pitchFamily="2" charset="-78"/>
              </a:rPr>
              <a:t>دارم </a:t>
            </a:r>
            <a:r>
              <a:rPr lang="fa-IR" sz="3600" dirty="0">
                <a:cs typeface="B Nazanin" pitchFamily="2" charset="-78"/>
              </a:rPr>
              <a:t>و قول می دهم که پوسولتسو را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هر روز به مدرسه 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بفرستم. تصور نمی کردم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نیامدن او به مدرسه</a:t>
            </a:r>
            <a:r>
              <a:rPr lang="fa-IR" sz="3600" dirty="0">
                <a:cs typeface="B Nazanin" pitchFamily="2" charset="-78"/>
              </a:rPr>
              <a:t>، این گونه بر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کار او تاًثیر منفی </a:t>
            </a:r>
            <a:r>
              <a:rPr lang="fa-IR" sz="3600" dirty="0">
                <a:cs typeface="B Nazanin" pitchFamily="2" charset="-78"/>
              </a:rPr>
              <a:t>داشته باشد.من خوش حالم </a:t>
            </a:r>
            <a:r>
              <a:rPr lang="fa-IR" sz="3600" dirty="0" smtClean="0">
                <a:cs typeface="B Nazanin" pitchFamily="2" charset="-78"/>
              </a:rPr>
              <a:t>که با </a:t>
            </a:r>
            <a:r>
              <a:rPr lang="fa-IR" sz="3600" dirty="0">
                <a:cs typeface="B Nazanin" pitchFamily="2" charset="-78"/>
              </a:rPr>
              <a:t>هم گفت و گو کردیم.متشکرم.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endParaRPr lang="fa-IR" sz="3600" dirty="0">
              <a:cs typeface="B Nazanin" pitchFamily="2" charset="-78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180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خانم لینو با سایرمعلمان،اولیا و کشاورزان در مورد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انواع مواد آموزشی </a:t>
            </a:r>
            <a:r>
              <a:rPr lang="fa-IR" sz="4000" dirty="0">
                <a:cs typeface="B Nazanin" pitchFamily="2" charset="-78"/>
              </a:rPr>
              <a:t>که او می تواند برای دانش آموزان ضعیف در ریاضیات و 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انگلیسی آماده کند،گفت و گو می کند.او با کمک ایشان ، آن مواد را برای کلاس بعد آماده می کند.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8877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فعالیت 3-2 :منابع جامعه برای توسعه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945532"/>
            <a:ext cx="9784080" cy="491246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هدف : این فعالیت،نمایشنامه ای برای جلسه ی گفت و گو است که اگاهی بیشتر را در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 موارد زیر ایجاد می کند: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الف  - اهمیت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حضور دانش آموزان </a:t>
            </a:r>
            <a:r>
              <a:rPr lang="fa-IR" sz="3200" dirty="0" smtClean="0">
                <a:cs typeface="B Nazanin" pitchFamily="2" charset="-78"/>
              </a:rPr>
              <a:t>در مدرسه.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ب – منافع استفاده از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منابع خارج از مدرسه </a:t>
            </a:r>
            <a:r>
              <a:rPr lang="fa-IR" sz="3200" dirty="0" smtClean="0">
                <a:cs typeface="B Nazanin" pitchFamily="2" charset="-78"/>
              </a:rPr>
              <a:t>برای تدریس معلمان کلاس.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پ –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جامعه ی محلی و نقشی </a:t>
            </a:r>
            <a:r>
              <a:rPr lang="fa-IR" sz="3200" dirty="0" smtClean="0">
                <a:cs typeface="B Nazanin" pitchFamily="2" charset="-78"/>
              </a:rPr>
              <a:t>که اعضای آن می تواند در امور جامعه ایفا کنند.</a:t>
            </a:r>
          </a:p>
          <a:p>
            <a:pPr marL="0" indent="0" algn="r">
              <a:buNone/>
            </a:pP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19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870364"/>
            <a:ext cx="9742172" cy="4347556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fa-IR" sz="3600" dirty="0">
                <a:cs typeface="B Nazanin" pitchFamily="2" charset="-78"/>
              </a:rPr>
              <a:t>-همکاری اولیا</a:t>
            </a:r>
            <a:endParaRPr lang="en-US" sz="3600" dirty="0"/>
          </a:p>
          <a:p>
            <a:pPr algn="ctr">
              <a:buFontTx/>
              <a:buChar char="-"/>
            </a:pPr>
            <a:r>
              <a:rPr lang="fa-IR" sz="3600" dirty="0" smtClean="0">
                <a:cs typeface="B Nazanin" pitchFamily="2" charset="-78"/>
              </a:rPr>
              <a:t>-</a:t>
            </a:r>
            <a:r>
              <a:rPr lang="fa-IR" sz="3600" dirty="0">
                <a:cs typeface="B Nazanin" pitchFamily="2" charset="-78"/>
              </a:rPr>
              <a:t>نمونه شماره 3-2تقویت کارٍ خانه</a:t>
            </a:r>
          </a:p>
          <a:p>
            <a:pPr marL="0" indent="0" algn="ctr">
              <a:buNone/>
            </a:pPr>
            <a:r>
              <a:rPr lang="fa-IR" sz="3600" dirty="0">
                <a:cs typeface="B Nazanin" pitchFamily="2" charset="-78"/>
              </a:rPr>
              <a:t>فعالیت های 3-1ارزشیابی و ارتقای همکاری جامعه</a:t>
            </a:r>
          </a:p>
          <a:p>
            <a:pPr marL="0" indent="0" algn="ctr">
              <a:buNone/>
            </a:pPr>
            <a:r>
              <a:rPr lang="fa-IR" sz="3600" dirty="0">
                <a:cs typeface="B Nazanin" pitchFamily="2" charset="-78"/>
              </a:rPr>
              <a:t>نمونه شماره 3-3 جشن های ملی</a:t>
            </a:r>
          </a:p>
          <a:p>
            <a:pPr algn="ctr">
              <a:buFontTx/>
              <a:buChar char="-"/>
            </a:pPr>
            <a:r>
              <a:rPr lang="fa-IR" sz="3600" dirty="0">
                <a:cs typeface="B Nazanin" pitchFamily="2" charset="-78"/>
              </a:rPr>
              <a:t>-نمونه شماره 4-3 مشارکت مدرسه/ </a:t>
            </a:r>
            <a:r>
              <a:rPr lang="fa-IR" sz="3600" dirty="0" smtClean="0">
                <a:cs typeface="B Nazanin" pitchFamily="2" charset="-78"/>
              </a:rPr>
              <a:t>جامعه</a:t>
            </a:r>
            <a:endParaRPr lang="fa-IR" sz="3600" dirty="0">
              <a:cs typeface="B Nazanin" pitchFamily="2" charset="-78"/>
            </a:endParaRPr>
          </a:p>
          <a:p>
            <a:pPr algn="ctr">
              <a:buFontTx/>
              <a:buChar char="-"/>
            </a:pPr>
            <a:r>
              <a:rPr lang="fa-IR" sz="3600" dirty="0">
                <a:cs typeface="B Nazanin" pitchFamily="2" charset="-78"/>
              </a:rPr>
              <a:t>-فعالیت شماره 3-2منابع اجتماعی برای توسعه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61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3548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ت – جامعه </a:t>
            </a:r>
            <a:r>
              <a:rPr lang="fa-IR" sz="4000" dirty="0" smtClean="0">
                <a:cs typeface="B Nazanin" pitchFamily="2" charset="-78"/>
              </a:rPr>
              <a:t>محلی </a:t>
            </a:r>
            <a:r>
              <a:rPr lang="fa-IR" sz="4000" dirty="0">
                <a:cs typeface="B Nazanin" pitchFamily="2" charset="-78"/>
              </a:rPr>
              <a:t>و نقشی که مدرسه می تواند در امور جامعه ایفا کند.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شرکت کنندگان در میز گرد،نقش کسانی را </a:t>
            </a:r>
            <a:r>
              <a:rPr lang="fa-IR" sz="4000" dirty="0" smtClean="0">
                <a:cs typeface="B Nazanin" pitchFamily="2" charset="-78"/>
              </a:rPr>
              <a:t>که در </a:t>
            </a:r>
            <a:r>
              <a:rPr lang="fa-IR" sz="4000" dirty="0">
                <a:cs typeface="B Nazanin" pitchFamily="2" charset="-78"/>
              </a:rPr>
              <a:t>گفت و گو شرکت کرده </a:t>
            </a:r>
            <a:r>
              <a:rPr lang="fa-IR" sz="4000" dirty="0" smtClean="0">
                <a:cs typeface="B Nazanin" pitchFamily="2" charset="-78"/>
              </a:rPr>
              <a:t>اند،بازی </a:t>
            </a:r>
            <a:r>
              <a:rPr lang="fa-IR" sz="4000" dirty="0">
                <a:cs typeface="B Nazanin" pitchFamily="2" charset="-78"/>
              </a:rPr>
              <a:t>می کنند</a:t>
            </a:r>
            <a:r>
              <a:rPr lang="fa-IR" sz="4000" dirty="0" smtClean="0">
                <a:cs typeface="B Nazanin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این افراد </a:t>
            </a:r>
            <a:r>
              <a:rPr lang="fa-IR" sz="4000" dirty="0">
                <a:cs typeface="B Nazanin" pitchFamily="2" charset="-78"/>
              </a:rPr>
              <a:t>عبارتند از : </a:t>
            </a:r>
          </a:p>
          <a:p>
            <a:pPr marL="0" indent="0" algn="r">
              <a:buNone/>
            </a:pPr>
            <a:endParaRPr lang="fa-IR" sz="40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6289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[] رئیس مدرسه؛ 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[] مدیر کتابخانه ی عمومی یا مرکز محله؛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[] معلم مدرسه؛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[]نماینده ای ازجامعه ی کشاورزان،اتاق بازرگانی محل یا صنعت؛      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 [] رهبر اجتماعی؛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4511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1792936"/>
            <a:ext cx="9922281" cy="442498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هدف از گفت و گو ،تعیین راه هایی است برای این 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که مدرسه بتواند از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دانش  وتجربیات رهبران جامعه 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استفاده </a:t>
            </a:r>
            <a:r>
              <a:rPr lang="fa-IR" sz="3600" dirty="0">
                <a:cs typeface="B Nazanin" pitchFamily="2" charset="-78"/>
              </a:rPr>
              <a:t>کند و این که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چگونه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مدرسه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با جامعه</a:t>
            </a:r>
            <a:r>
              <a:rPr lang="fa-IR" sz="3600" dirty="0"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در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آمیخته</a:t>
            </a:r>
            <a:r>
              <a:rPr lang="fa-IR" sz="3600" dirty="0">
                <a:cs typeface="B Nazanin" pitchFamily="2" charset="-78"/>
              </a:rPr>
              <a:t> شود تا بتواند بر ارتباط آموزش و </a:t>
            </a:r>
            <a:r>
              <a:rPr lang="fa-IR" sz="3600" dirty="0" smtClean="0">
                <a:cs typeface="B Nazanin" pitchFamily="2" charset="-78"/>
              </a:rPr>
              <a:t>پرورش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cs typeface="B Nazanin" pitchFamily="2" charset="-78"/>
              </a:rPr>
              <a:t>بیفزاید و فلسفه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یادگیری مادام العمر </a:t>
            </a:r>
            <a:r>
              <a:rPr lang="fa-IR" sz="3600" dirty="0">
                <a:cs typeface="B Nazanin" pitchFamily="2" charset="-78"/>
              </a:rPr>
              <a:t>را </a:t>
            </a:r>
            <a:r>
              <a:rPr lang="fa-IR" sz="3600" dirty="0" smtClean="0">
                <a:cs typeface="B Nazanin" pitchFamily="2" charset="-78"/>
              </a:rPr>
              <a:t>افزایش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cs typeface="B Nazanin" pitchFamily="2" charset="-78"/>
              </a:rPr>
              <a:t>دهد. برای هرنقش،فهرستی از نکات </a:t>
            </a:r>
            <a:r>
              <a:rPr lang="fa-IR" sz="3600" dirty="0" smtClean="0">
                <a:cs typeface="B Nazanin" pitchFamily="2" charset="-78"/>
              </a:rPr>
              <a:t>پیشنهادی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cs typeface="B Nazanin" pitchFamily="2" charset="-78"/>
              </a:rPr>
              <a:t>وجود دارد.</a:t>
            </a:r>
          </a:p>
          <a:p>
            <a:pPr marL="0" indent="0" algn="r">
              <a:buNone/>
            </a:pP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 </a:t>
            </a:r>
            <a:r>
              <a:rPr lang="fa-IR" sz="3600" dirty="0" smtClean="0">
                <a:cs typeface="B Nazanin" pitchFamily="2" charset="-78"/>
              </a:rPr>
              <a:t>     نقش ها :</a:t>
            </a:r>
          </a:p>
        </p:txBody>
      </p:sp>
    </p:spTree>
    <p:extLst>
      <p:ext uri="{BB962C8B-B14F-4D97-AF65-F5344CB8AC3E}">
        <p14:creationId xmlns:p14="http://schemas.microsoft.com/office/powerpoint/2010/main" val="6560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8800" dirty="0" smtClean="0">
                <a:cs typeface="B Nazanin" pitchFamily="2" charset="-78"/>
              </a:rPr>
              <a:t>نقش ها:</a:t>
            </a:r>
          </a:p>
          <a:p>
            <a:pPr algn="ctr"/>
            <a:endParaRPr lang="fa-IR" sz="8800" dirty="0">
              <a:cs typeface="B Nazanin" pitchFamily="2" charset="-78"/>
            </a:endParaRPr>
          </a:p>
          <a:p>
            <a:pPr algn="ctr"/>
            <a:endParaRPr lang="fa-IR" sz="8800" dirty="0" smtClean="0">
              <a:cs typeface="B Nazanin" pitchFamily="2" charset="-78"/>
            </a:endParaRPr>
          </a:p>
          <a:p>
            <a:pPr algn="ctr"/>
            <a:endParaRPr lang="fa-IR" sz="8800" dirty="0" smtClean="0">
              <a:cs typeface="B Nazanin" pitchFamily="2" charset="-78"/>
            </a:endParaRPr>
          </a:p>
          <a:p>
            <a:pPr algn="ctr"/>
            <a:endParaRPr lang="fa-IR" sz="8800" dirty="0">
              <a:cs typeface="B Nazanin" pitchFamily="2" charset="-78"/>
            </a:endParaRPr>
          </a:p>
          <a:p>
            <a:pPr algn="ctr"/>
            <a:endParaRPr lang="fa-IR" sz="8800" dirty="0" smtClean="0">
              <a:cs typeface="B Nazanin" pitchFamily="2" charset="-78"/>
            </a:endParaRPr>
          </a:p>
          <a:p>
            <a:pPr algn="ctr"/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88274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/>
              <a:t> </a:t>
            </a:r>
            <a:r>
              <a:rPr lang="fa-IR" b="1" dirty="0"/>
              <a:t>[] رئیس مدرسه :</a:t>
            </a:r>
            <a:br>
              <a:rPr lang="fa-I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4933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به شرکت کنندگان خیر مقدم بگویید و به خاطر شرکت در جلسه تشکر کنید.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توضیح دهید که چرا شما معتقد هستید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ارتباط</a:t>
            </a:r>
            <a:r>
              <a:rPr lang="fa-IR" sz="3600" dirty="0" smtClean="0">
                <a:cs typeface="B Nazanin" pitchFamily="2" charset="-78"/>
              </a:rPr>
              <a:t> هرچه نزدیک تر مدرسه با </a:t>
            </a:r>
            <a:r>
              <a:rPr lang="fa-IR" sz="3600" dirty="0">
                <a:cs typeface="B Nazanin" pitchFamily="2" charset="-78"/>
              </a:rPr>
              <a:t>زندگی اجتماعی،فرهنگی و اقتصادی جامعه محلی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مهم</a:t>
            </a:r>
            <a:r>
              <a:rPr lang="fa-IR" sz="3600" dirty="0">
                <a:cs typeface="B Nazanin" pitchFamily="2" charset="-78"/>
              </a:rPr>
              <a:t> است؟ از کسانی که  به جلسه آمده اند،دعوت کنید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تا در یک همکاری </a:t>
            </a:r>
            <a:r>
              <a:rPr lang="fa-IR" sz="3600" dirty="0">
                <a:cs typeface="B Nazanin" pitchFamily="2" charset="-78"/>
              </a:rPr>
              <a:t>مشترک،آموزش و پرورش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واقعاً مرتبط </a:t>
            </a:r>
            <a:r>
              <a:rPr lang="fa-IR" sz="3600" dirty="0">
                <a:cs typeface="B Nazanin" pitchFamily="2" charset="-78"/>
              </a:rPr>
              <a:t>با جامعه را ایجاد کنند.</a:t>
            </a:r>
          </a:p>
          <a:p>
            <a:pPr marL="0" indent="0" algn="r">
              <a:buNone/>
            </a:pP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01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/>
              <a:t>مدیر کتابخانه یا مرکز محله:</a:t>
            </a:r>
            <a:br>
              <a:rPr lang="fa-I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1964987"/>
            <a:ext cx="10295175" cy="52529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از ایده ی مطرح شده ابراز خوشحالی می کند و می گوید که کتابخانه یا </a:t>
            </a:r>
            <a:r>
              <a:rPr lang="fa-IR" sz="4000" dirty="0">
                <a:cs typeface="B Nazanin" pitchFamily="2" charset="-78"/>
              </a:rPr>
              <a:t>مرکزمحله چه کمکی می تواند بکند و نقش آن را در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بودجه و مدیریت </a:t>
            </a:r>
            <a:r>
              <a:rPr lang="fa-IR" sz="4000" dirty="0">
                <a:cs typeface="B Nazanin" pitchFamily="2" charset="-78"/>
              </a:rPr>
              <a:t>یاد </a:t>
            </a:r>
            <a:r>
              <a:rPr lang="fa-IR" sz="4000" dirty="0" smtClean="0">
                <a:cs typeface="B Nazanin" pitchFamily="2" charset="-78"/>
              </a:rPr>
              <a:t>آور </a:t>
            </a:r>
            <a:r>
              <a:rPr lang="fa-IR" sz="4000" dirty="0">
                <a:cs typeface="B Nazanin" pitchFamily="2" charset="-78"/>
              </a:rPr>
              <a:t>می شود؛</a:t>
            </a:r>
          </a:p>
          <a:p>
            <a:pPr marL="0" indent="0" algn="r">
              <a:buNone/>
            </a:pPr>
            <a:endParaRPr lang="fa-IR" sz="40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49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506506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برای مثال ، شما می توانید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یک بخش مخصوص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کودکان</a:t>
            </a:r>
          </a:p>
          <a:p>
            <a:pPr marL="0" indent="0" algn="r">
              <a:buNone/>
            </a:pP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ایجاد کنید،نوارهای ویدئویی را نمایش دهید،هفته ای یک </a:t>
            </a: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بار </a:t>
            </a:r>
            <a:r>
              <a:rPr lang="fa-IR" sz="3200" dirty="0">
                <a:cs typeface="B Nazanin" pitchFamily="2" charset="-78"/>
              </a:rPr>
              <a:t>سمینارها و گفت و گو هایی را داشته باشید،پوستر </a:t>
            </a: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هایی </a:t>
            </a:r>
            <a:r>
              <a:rPr lang="fa-IR" sz="3200" dirty="0">
                <a:cs typeface="B Nazanin" pitchFamily="2" charset="-78"/>
              </a:rPr>
              <a:t>را تولید کنید و برای بچه ها مسابقات شعر </a:t>
            </a:r>
            <a:r>
              <a:rPr lang="fa-IR" sz="3200" dirty="0" smtClean="0">
                <a:cs typeface="B Nazanin" pitchFamily="2" charset="-78"/>
              </a:rPr>
              <a:t>و</a:t>
            </a:r>
            <a:r>
              <a:rPr lang="fa-IR" sz="3200" dirty="0">
                <a:cs typeface="B Nazanin" pitchFamily="2" charset="-78"/>
              </a:rPr>
              <a:t> </a:t>
            </a: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داستان </a:t>
            </a:r>
            <a:r>
              <a:rPr lang="fa-IR" sz="3200" dirty="0">
                <a:cs typeface="B Nazanin" pitchFamily="2" charset="-78"/>
              </a:rPr>
              <a:t>برگزار کنید.همچنین کتابخانه می تواند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نمایشگاه</a:t>
            </a:r>
            <a:r>
              <a:rPr lang="fa-IR" sz="3200" dirty="0">
                <a:cs typeface="B Nazanin" pitchFamily="2" charset="-78"/>
              </a:rPr>
              <a:t> </a:t>
            </a: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هایی</a:t>
            </a: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را برای موارد خاص </a:t>
            </a:r>
            <a:r>
              <a:rPr lang="fa-IR" sz="3200" dirty="0">
                <a:cs typeface="B Nazanin" pitchFamily="2" charset="-78"/>
              </a:rPr>
              <a:t>برگزار کند؛ 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مانند: روز جهانی زن،ماه کودک،روز مخالفت با سیگار و هفته ی حفاظت از </a:t>
            </a:r>
            <a:r>
              <a:rPr lang="fa-IR" sz="3200" dirty="0" smtClean="0">
                <a:cs typeface="B Nazanin" pitchFamily="2" charset="-78"/>
              </a:rPr>
              <a:t>محیط زیست </a:t>
            </a:r>
            <a:endParaRPr lang="fa-IR" sz="3200" dirty="0">
              <a:cs typeface="B Nazanin" pitchFamily="2" charset="-78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386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سازمان دهی خاصی برای دانش آموزان برای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استفاده از تسهیلات بعد از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ساعت مدرسه </a:t>
            </a:r>
            <a:r>
              <a:rPr lang="fa-IR" sz="3600" dirty="0">
                <a:cs typeface="B Nazanin" pitchFamily="2" charset="-78"/>
              </a:rPr>
              <a:t>در نظر گرفته می شود تا برای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تحقیق یا انجام تکالیف </a:t>
            </a:r>
            <a:r>
              <a:rPr lang="fa-IR" sz="3600" dirty="0">
                <a:cs typeface="B Nazanin" pitchFamily="2" charset="-78"/>
              </a:rPr>
              <a:t>استفاده شود.</a:t>
            </a:r>
          </a:p>
          <a:p>
            <a:pPr marL="0" indent="0" algn="r">
              <a:buNone/>
            </a:pP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en-US" sz="3600" dirty="0" smtClean="0"/>
              <a:t> </a:t>
            </a: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31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/>
              <a:t>معلم مدرسه:</a:t>
            </a:r>
            <a:br>
              <a:rPr lang="fa-I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2766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حمایت </a:t>
            </a:r>
            <a:r>
              <a:rPr lang="fa-IR" sz="3200" dirty="0">
                <a:cs typeface="B Nazanin" pitchFamily="2" charset="-78"/>
              </a:rPr>
              <a:t>از این ایده را بیان می کند و توانایی آن را در کمک به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یادگیری با معنا یاد آور </a:t>
            </a:r>
            <a:r>
              <a:rPr lang="fa-IR" sz="3200" dirty="0">
                <a:cs typeface="B Nazanin" pitchFamily="2" charset="-78"/>
              </a:rPr>
              <a:t>می کند.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تاًکید می کنید که بسیار خوشحال هستید؛زیرا می توانید برای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طراحی مواد آموزشی ای که فرهنگ محله</a:t>
            </a:r>
            <a:r>
              <a:rPr lang="fa-IR" sz="3200" dirty="0">
                <a:cs typeface="B Nazanin" pitchFamily="2" charset="-78"/>
              </a:rPr>
              <a:t> را نشان می دهد،کمک بگیرید.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درضمن توضیح دهید که این حمایت در تهیه ی جدول زمانبندی،تکمیل سرفصل ها،امتحانات و فشاری که سطح بعدی تحصیل بر آموزش و پرورش ابتدایی دارد،چه معنایی دارد؟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80308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نماینده کشاورزی/تجارت/صنعت :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برای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بازدید</a:t>
            </a:r>
            <a:r>
              <a:rPr lang="fa-IR" sz="3600" dirty="0" smtClean="0">
                <a:cs typeface="B Nazanin" pitchFamily="2" charset="-78"/>
              </a:rPr>
              <a:t> دانش آموزان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از مزارع ،کارخانه ها و سایر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مکان های کاریابی </a:t>
            </a:r>
            <a:r>
              <a:rPr lang="fa-IR" sz="3600" dirty="0">
                <a:cs typeface="B Nazanin" pitchFamily="2" charset="-78"/>
              </a:rPr>
              <a:t>باید سازمان دهی های </a:t>
            </a:r>
            <a:r>
              <a:rPr lang="fa-IR" sz="3600" dirty="0" smtClean="0">
                <a:cs typeface="B Nazanin" pitchFamily="2" charset="-78"/>
              </a:rPr>
              <a:t>خاصی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cs typeface="B Nazanin" pitchFamily="2" charset="-78"/>
              </a:rPr>
              <a:t>انجام شود.امکان دارد برخی دانش آموزان در </a:t>
            </a: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معرض </a:t>
            </a:r>
            <a:r>
              <a:rPr lang="fa-IR" sz="3600" dirty="0">
                <a:cs typeface="B Nazanin" pitchFamily="2" charset="-78"/>
              </a:rPr>
              <a:t>خطر بیماری قرار داشته باشند.ممکن است </a:t>
            </a: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آنان </a:t>
            </a:r>
            <a:r>
              <a:rPr lang="fa-IR" sz="3600" dirty="0">
                <a:cs typeface="B Nazanin" pitchFamily="2" charset="-78"/>
              </a:rPr>
              <a:t>آن قدر کوچک باشند.</a:t>
            </a:r>
          </a:p>
          <a:p>
            <a:pPr marL="0" indent="0" algn="r">
              <a:buNone/>
            </a:pP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sz="36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70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000" dirty="0" smtClean="0"/>
              <a:t>مشارکت و شرکت کردن 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72" y="2003898"/>
            <a:ext cx="11489527" cy="508756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مشارکت چیست؟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واژه "مشارکت" به معنای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اشتراک در مالکیت یا مسئولیت </a:t>
            </a:r>
            <a:r>
              <a:rPr lang="fa-IR" sz="3200" dirty="0" smtClean="0">
                <a:cs typeface="B Nazanin" pitchFamily="2" charset="-78"/>
              </a:rPr>
              <a:t>است.مشارکت در </a:t>
            </a:r>
            <a:r>
              <a:rPr lang="fa-IR" sz="3200" dirty="0">
                <a:cs typeface="B Nazanin" pitchFamily="2" charset="-78"/>
              </a:rPr>
              <a:t>ازدواج یافامیل،به معنای زن و شوهری است. </a:t>
            </a:r>
            <a:r>
              <a:rPr lang="fa-IR" sz="3200" dirty="0" smtClean="0">
                <a:cs typeface="B Nazanin" pitchFamily="2" charset="-78"/>
              </a:rPr>
              <a:t>در</a:t>
            </a:r>
            <a:endParaRPr lang="en-US" sz="3200" dirty="0" smtClean="0"/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ورزش ها مشارکت مربیان و </a:t>
            </a:r>
            <a:r>
              <a:rPr lang="fa-IR" sz="3200" dirty="0" smtClean="0">
                <a:cs typeface="B Nazanin" pitchFamily="2" charset="-78"/>
              </a:rPr>
              <a:t>ورزشکاران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؛در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آموزش و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پرورش،مشارکت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معلم و یادگیرنده،یا معلم و وزارت آموزش و پرورش و یا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معلم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 و 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نمایندگی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های مختلف اجتماع.</a:t>
            </a:r>
            <a:r>
              <a:rPr lang="fa-IR" sz="3200" dirty="0">
                <a:cs typeface="B Nazanin" pitchFamily="2" charset="-78"/>
              </a:rPr>
              <a:t>هر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مدرسه در یک محله،منطقه،شهر </a:t>
            </a:r>
            <a:endParaRPr lang="en-US" sz="3200" dirty="0" smtClean="0"/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یا </a:t>
            </a:r>
            <a:r>
              <a:rPr lang="fa-IR" sz="3200" dirty="0">
                <a:cs typeface="B Nazanin" pitchFamily="2" charset="-78"/>
              </a:rPr>
              <a:t>جامعه قرار دارد.</a:t>
            </a:r>
          </a:p>
          <a:p>
            <a:pPr marL="0" indent="0" algn="r">
              <a:buNone/>
            </a:pPr>
            <a:endParaRPr lang="fa-IR" sz="3200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sz="32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 </a:t>
            </a: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هدف مدرسه،آماده سازی کودکان برای شرکت در فعالیت های اجتماعی،اقتصادی و فرهنگی است.</a:t>
            </a:r>
            <a:r>
              <a:rPr lang="fa-IR" sz="3200" dirty="0">
                <a:cs typeface="B Nazanin" pitchFamily="2" charset="-78"/>
              </a:rPr>
              <a:t> </a:t>
            </a: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endParaRPr lang="fa-IR" sz="32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52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که متوجه </a:t>
            </a:r>
            <a:r>
              <a:rPr lang="fa-IR" sz="3600" dirty="0">
                <a:cs typeface="B Nazanin" pitchFamily="2" charset="-78"/>
              </a:rPr>
              <a:t>آنچه انجام می شود،نشوند و </a:t>
            </a:r>
            <a:r>
              <a:rPr lang="fa-IR" sz="3600" dirty="0" smtClean="0">
                <a:cs typeface="B Nazanin" pitchFamily="2" charset="-78"/>
              </a:rPr>
              <a:t>حضورشان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کار تولید </a:t>
            </a:r>
            <a:r>
              <a:rPr lang="fa-IR" sz="3600" dirty="0">
                <a:cs typeface="B Nazanin" pitchFamily="2" charset="-78"/>
              </a:rPr>
              <a:t>را مختل کند</a:t>
            </a:r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cs typeface="B Nazanin" pitchFamily="2" charset="-78"/>
              </a:rPr>
              <a:t>از این که به معلمان در تولید </a:t>
            </a:r>
            <a:r>
              <a:rPr lang="fa-IR" sz="3600" dirty="0" smtClean="0">
                <a:cs typeface="B Nazanin" pitchFamily="2" charset="-78"/>
              </a:rPr>
              <a:t>مواد</a:t>
            </a:r>
            <a:r>
              <a:rPr lang="fa-IR" sz="3600" dirty="0">
                <a:cs typeface="B Nazanin" pitchFamily="2" charset="-78"/>
              </a:rPr>
              <a:t> آموزشی کمک می کند،خوشحال خواهد بود</a:t>
            </a:r>
            <a:r>
              <a:rPr lang="fa-IR" sz="3600" dirty="0" smtClean="0">
                <a:cs typeface="B Nazanin" pitchFamily="2" charset="-78"/>
              </a:rPr>
              <a:t>.</a:t>
            </a: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شما می توانید با موافقت مدیر مدرسه و معلم،در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 کار شریک باشید. </a:t>
            </a:r>
          </a:p>
          <a:p>
            <a:pPr marL="0" indent="0" algn="r">
              <a:buNone/>
            </a:pPr>
            <a:endParaRPr lang="fa-IR" sz="3600" dirty="0" smtClean="0">
              <a:cs typeface="B Nazanin" pitchFamily="2" charset="-78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18187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/>
              <a:t>رهبر اجتماع :</a:t>
            </a:r>
            <a:br>
              <a:rPr lang="fa-I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حرکتی </a:t>
            </a:r>
            <a:r>
              <a:rPr lang="fa-IR" sz="3600" dirty="0">
                <a:cs typeface="B Nazanin" pitchFamily="2" charset="-78"/>
              </a:rPr>
              <a:t>را که برای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درهم تنیدن </a:t>
            </a:r>
            <a:r>
              <a:rPr lang="fa-IR" sz="3600" dirty="0">
                <a:cs typeface="B Nazanin" pitchFamily="2" charset="-78"/>
              </a:rPr>
              <a:t>مدرسه و </a:t>
            </a:r>
            <a:r>
              <a:rPr lang="fa-IR" sz="3600" dirty="0" smtClean="0">
                <a:cs typeface="B Nazanin" pitchFamily="2" charset="-78"/>
              </a:rPr>
              <a:t>جامعه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cs typeface="B Nazanin" pitchFamily="2" charset="-78"/>
              </a:rPr>
              <a:t>صورت می گیرد،می ستاید.این حرکت خیلی </a:t>
            </a:r>
            <a:r>
              <a:rPr lang="fa-IR" sz="3600" dirty="0" smtClean="0">
                <a:cs typeface="B Nazanin" pitchFamily="2" charset="-78"/>
              </a:rPr>
              <a:t>با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cs typeface="B Nazanin" pitchFamily="2" charset="-78"/>
              </a:rPr>
              <a:t>تاًخیر شروع شده است</a:t>
            </a:r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مشارکت،جامعه </a:t>
            </a:r>
            <a:r>
              <a:rPr lang="fa-IR" sz="3600" dirty="0">
                <a:cs typeface="B Nazanin" pitchFamily="2" charset="-78"/>
              </a:rPr>
              <a:t>را قادر خواهد کرد تا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درون دادی </a:t>
            </a:r>
            <a:r>
              <a:rPr lang="fa-IR" sz="3600" dirty="0">
                <a:cs typeface="B Nazanin" pitchFamily="2" charset="-78"/>
              </a:rPr>
              <a:t>را </a:t>
            </a: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برای فرایند </a:t>
            </a:r>
            <a:r>
              <a:rPr lang="fa-IR" sz="3600" dirty="0">
                <a:cs typeface="B Nazanin" pitchFamily="2" charset="-78"/>
              </a:rPr>
              <a:t>آموزش و پرورش اجتماعی و فرهنگی </a:t>
            </a: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بچه </a:t>
            </a:r>
            <a:r>
              <a:rPr lang="fa-IR" sz="3600" dirty="0">
                <a:cs typeface="B Nazanin" pitchFamily="2" charset="-78"/>
              </a:rPr>
              <a:t>ها ایجاد </a:t>
            </a:r>
            <a:r>
              <a:rPr lang="fa-IR" sz="3600" dirty="0" smtClean="0">
                <a:cs typeface="B Nazanin" pitchFamily="2" charset="-78"/>
              </a:rPr>
              <a:t>کند</a:t>
            </a:r>
            <a:r>
              <a:rPr lang="fa-IR" sz="3600" dirty="0">
                <a:cs typeface="B Nazanin" pitchFamily="2" charset="-78"/>
              </a:rPr>
              <a:t>.</a:t>
            </a:r>
          </a:p>
          <a:p>
            <a:pPr marL="0" indent="0" algn="r">
              <a:buNone/>
            </a:pP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.</a:t>
            </a: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  </a:t>
            </a:r>
            <a:endParaRPr lang="en-US" sz="3600" dirty="0"/>
          </a:p>
          <a:p>
            <a:pPr marL="0" indent="0" algn="r">
              <a:buNone/>
            </a:pPr>
            <a:endParaRPr lang="fa-IR" sz="36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26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جامعه نیز علاقه مند است مشارکت مدرسه را از </a:t>
            </a:r>
            <a:r>
              <a:rPr lang="fa-IR" sz="3200" dirty="0" smtClean="0">
                <a:cs typeface="B Nazanin" pitchFamily="2" charset="-78"/>
              </a:rPr>
              <a:t>طریق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فعالیت های آموزشی و پرورشی، برای حل مشکلات </a:t>
            </a:r>
            <a:r>
              <a:rPr lang="fa-IR" sz="3200" dirty="0" smtClean="0">
                <a:cs typeface="B Nazanin" pitchFamily="2" charset="-78"/>
              </a:rPr>
              <a:t>جامعه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 ببیند.آیا </a:t>
            </a:r>
            <a:r>
              <a:rPr lang="fa-IR" sz="3200" dirty="0">
                <a:cs typeface="B Nazanin" pitchFamily="2" charset="-78"/>
              </a:rPr>
              <a:t>معلمان برای کمک به خواندن و نوشتن اولیای بی سواد آماده شده اند؟دوباره رهبران اجتماعی،اولیا را </a:t>
            </a:r>
            <a:r>
              <a:rPr lang="fa-IR" sz="3200" dirty="0" smtClean="0">
                <a:cs typeface="B Nazanin" pitchFamily="2" charset="-78"/>
              </a:rPr>
              <a:t>نسبت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به اهمیت فرستادن هر روز فرزندانشان به مدرسه آگاه و آنان </a:t>
            </a: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را </a:t>
            </a:r>
            <a:r>
              <a:rPr lang="fa-IR" sz="3200" dirty="0">
                <a:cs typeface="B Nazanin" pitchFamily="2" charset="-78"/>
              </a:rPr>
              <a:t>متقاعد می کنند که این کار را انجام دهند.</a:t>
            </a:r>
          </a:p>
          <a:p>
            <a:pPr marL="0" indent="0" algn="r">
              <a:buNone/>
            </a:pPr>
            <a:endParaRPr lang="fa-IR" sz="3200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sz="3200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sz="3200" dirty="0">
              <a:cs typeface="B Nazanin" pitchFamily="2" charset="-78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34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شماره 3-3 : جشن های ملی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70040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a-IR" sz="2800" dirty="0" smtClean="0">
                <a:cs typeface="B Nazanin" pitchFamily="2" charset="-78"/>
              </a:rPr>
              <a:t>این</a:t>
            </a:r>
            <a:r>
              <a:rPr lang="fa-IR" sz="3600" dirty="0" smtClean="0">
                <a:cs typeface="B Nazanin" pitchFamily="2" charset="-78"/>
              </a:rPr>
              <a:t> کار،در جاماییکا و سایر کشورها،یک کار عادی 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است که </a:t>
            </a:r>
            <a:r>
              <a:rPr lang="fa-IR" sz="3600" b="1" dirty="0" smtClean="0">
                <a:cs typeface="B Nazanin" pitchFamily="2" charset="-78"/>
              </a:rPr>
              <a:t>تعطیلات ملی،روز کارگر وروز </a:t>
            </a:r>
          </a:p>
          <a:p>
            <a:pPr marL="0" indent="0" algn="r">
              <a:buNone/>
            </a:pPr>
            <a:r>
              <a:rPr lang="fa-IR" sz="3600" b="1" dirty="0" smtClean="0">
                <a:cs typeface="B Nazanin" pitchFamily="2" charset="-78"/>
              </a:rPr>
              <a:t>استقلال، باعث همکاری </a:t>
            </a:r>
            <a:r>
              <a:rPr lang="fa-IR" sz="3600" b="1" dirty="0">
                <a:cs typeface="B Nazanin" pitchFamily="2" charset="-78"/>
              </a:rPr>
              <a:t>قابل</a:t>
            </a:r>
            <a:r>
              <a:rPr lang="fa-IR" sz="3600" dirty="0">
                <a:cs typeface="B Nazanin" pitchFamily="2" charset="-78"/>
              </a:rPr>
              <a:t> </a:t>
            </a:r>
            <a:r>
              <a:rPr lang="fa-IR" sz="3600" b="1" dirty="0">
                <a:cs typeface="B Nazanin" pitchFamily="2" charset="-78"/>
              </a:rPr>
              <a:t>توجه</a:t>
            </a:r>
            <a:r>
              <a:rPr lang="fa-IR" sz="3600" dirty="0">
                <a:cs typeface="B Nazanin" pitchFamily="2" charset="-78"/>
              </a:rPr>
              <a:t> بین </a:t>
            </a:r>
            <a:r>
              <a:rPr lang="fa-IR" sz="3600" dirty="0" smtClean="0">
                <a:cs typeface="B Nazanin" pitchFamily="2" charset="-78"/>
              </a:rPr>
              <a:t>مدرسه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cs typeface="B Nazanin" pitchFamily="2" charset="-78"/>
              </a:rPr>
              <a:t>،جامعه و بخش خصوصی می شود.این همکاری </a:t>
            </a: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ممکن </a:t>
            </a:r>
            <a:r>
              <a:rPr lang="fa-IR" sz="3600" dirty="0">
                <a:cs typeface="B Nazanin" pitchFamily="2" charset="-78"/>
              </a:rPr>
              <a:t>است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به شکل بازی ها،نمایشگاه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ها،کنسرت</a:t>
            </a:r>
          </a:p>
          <a:p>
            <a:pPr marL="0" indent="0" algn="r">
              <a:buNone/>
            </a:pP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ها،مسابقات ورزشی،آشنایی با واژه های خرید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و</a:t>
            </a:r>
          </a:p>
          <a:p>
            <a:pPr marL="0" indent="0" algn="r">
              <a:buNone/>
            </a:pP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فروش،مسابقه ی تولیدپوستر و سایر فعالیت </a:t>
            </a:r>
            <a:endParaRPr lang="fa-IR" sz="36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ها،صورت بگیرد</a:t>
            </a:r>
            <a:r>
              <a:rPr lang="fa-IR" sz="3600" dirty="0">
                <a:cs typeface="B Nazani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6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برای جشن های روز استقلال،نمایندگان بسیاری از </a:t>
            </a: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مدارس </a:t>
            </a:r>
            <a:r>
              <a:rPr lang="fa-IR" sz="3200" dirty="0">
                <a:cs typeface="B Nazanin" pitchFamily="2" charset="-78"/>
              </a:rPr>
              <a:t>درکارناوال خیابانی،با آوازخانی و رقص شرکت </a:t>
            </a:r>
            <a:r>
              <a:rPr lang="fa-IR" sz="3200" dirty="0" smtClean="0">
                <a:cs typeface="B Nazanin" pitchFamily="2" charset="-78"/>
              </a:rPr>
              <a:t>می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کنند. هم چنین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دانش آموزان </a:t>
            </a:r>
            <a:r>
              <a:rPr lang="fa-IR" sz="3200" dirty="0">
                <a:cs typeface="B Nazanin" pitchFamily="2" charset="-78"/>
              </a:rPr>
              <a:t>کارهای نمایش مانند </a:t>
            </a:r>
            <a:r>
              <a:rPr lang="fa-IR" sz="3200" dirty="0" smtClean="0">
                <a:cs typeface="B Nazanin" pitchFamily="2" charset="-78"/>
              </a:rPr>
              <a:t>نمایش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گروه های طبل زدن،رقص سنتی/فولکور و شعرخوانی </a:t>
            </a:r>
            <a:r>
              <a:rPr lang="fa-IR" sz="3200" dirty="0" smtClean="0">
                <a:cs typeface="B Nazanin" pitchFamily="2" charset="-78"/>
              </a:rPr>
              <a:t>رادریک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رقابت حذفی </a:t>
            </a:r>
            <a:r>
              <a:rPr lang="fa-IR" sz="3200" dirty="0" smtClean="0">
                <a:cs typeface="B Nazanin" pitchFamily="2" charset="-78"/>
              </a:rPr>
              <a:t>برای به </a:t>
            </a:r>
            <a:r>
              <a:rPr lang="fa-IR" sz="3200" dirty="0">
                <a:cs typeface="B Nazanin" pitchFamily="2" charset="-78"/>
              </a:rPr>
              <a:t>دست آوردن مدال های طلا،نقره یا </a:t>
            </a: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برنز،انجام </a:t>
            </a:r>
            <a:r>
              <a:rPr lang="fa-IR" sz="3200" dirty="0">
                <a:cs typeface="B Nazanin" pitchFamily="2" charset="-78"/>
              </a:rPr>
              <a:t>می دهند تا به مسابقه ی اصلی راه یابند.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یک مرکز به نام کمسیون توسعه ی فرهنگ جاماییکا،به </a:t>
            </a: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معلمان </a:t>
            </a:r>
            <a:r>
              <a:rPr lang="fa-IR" sz="3200" dirty="0">
                <a:cs typeface="B Nazanin" pitchFamily="2" charset="-78"/>
              </a:rPr>
              <a:t>برای آماده کردن نمایش ها کمک می کنند</a:t>
            </a:r>
            <a:r>
              <a:rPr lang="fa-IR" sz="3200" dirty="0" smtClean="0">
                <a:cs typeface="B Nazanin" pitchFamily="2" charset="-78"/>
              </a:rPr>
              <a:t>.</a:t>
            </a:r>
            <a:endParaRPr lang="fa-IR" sz="3200" dirty="0">
              <a:cs typeface="B Nazanin" pitchFamily="2" charset="-78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4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شماره 4-3 :مشارکت مدرسه/جامعه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78182"/>
            <a:ext cx="9784080" cy="477981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بین سال های 1992و1993 درفصل باران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cs typeface="B Nazanin" pitchFamily="2" charset="-78"/>
              </a:rPr>
              <a:t>درزیمبابوه،بیماری وبا همه گیر شد و بسیاری </a:t>
            </a:r>
            <a:r>
              <a:rPr lang="fa-IR" sz="3600" dirty="0" smtClean="0">
                <a:cs typeface="B Nazanin" pitchFamily="2" charset="-78"/>
              </a:rPr>
              <a:t>از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cs typeface="B Nazanin" pitchFamily="2" charset="-78"/>
              </a:rPr>
              <a:t>مردم شهری و روستایی کشته </a:t>
            </a:r>
            <a:r>
              <a:rPr lang="fa-IR" sz="3600" dirty="0" smtClean="0">
                <a:cs typeface="B Nazanin" pitchFamily="2" charset="-78"/>
              </a:rPr>
              <a:t>شدند.وزارت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بهداشت </a:t>
            </a:r>
            <a:r>
              <a:rPr lang="fa-IR" sz="3600" dirty="0">
                <a:cs typeface="B Nazanin" pitchFamily="2" charset="-78"/>
              </a:rPr>
              <a:t>و مراقبت </a:t>
            </a:r>
            <a:r>
              <a:rPr lang="fa-IR" sz="3600" dirty="0" smtClean="0">
                <a:cs typeface="B Nazanin" pitchFamily="2" charset="-78"/>
              </a:rPr>
              <a:t>کودک،یک برنامه </a:t>
            </a:r>
            <a:r>
              <a:rPr lang="fa-IR" sz="3600" dirty="0">
                <a:cs typeface="B Nazanin" pitchFamily="2" charset="-78"/>
              </a:rPr>
              <a:t>جدی برای </a:t>
            </a:r>
            <a:r>
              <a:rPr lang="fa-IR" sz="3600" dirty="0" smtClean="0">
                <a:cs typeface="B Nazanin" pitchFamily="2" charset="-78"/>
              </a:rPr>
              <a:t>آموزش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cs typeface="B Nazanin" pitchFamily="2" charset="-78"/>
              </a:rPr>
              <a:t>اینکه ((چگونه می توان خطرهای بیماری را کاهش داد؟)) 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برای مردم برگزار کرد.</a:t>
            </a:r>
          </a:p>
          <a:p>
            <a:pPr marL="0" indent="0" algn="r">
              <a:buNone/>
            </a:pP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48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202872"/>
            <a:ext cx="11125200" cy="401504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یکی از توصیه هایی که وزارت بهداشت ارائه می داد، این بود که مردم باید </a:t>
            </a:r>
            <a:r>
              <a:rPr lang="fa-IR" sz="3200" dirty="0" smtClean="0">
                <a:cs typeface="B Nazanin" pitchFamily="2" charset="-78"/>
              </a:rPr>
              <a:t>عادت سنتی </a:t>
            </a:r>
            <a:r>
              <a:rPr lang="fa-IR" sz="3200" dirty="0">
                <a:cs typeface="B Nazanin" pitchFamily="2" charset="-78"/>
              </a:rPr>
              <a:t>خود را مبنی براین که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دست هایشان </a:t>
            </a:r>
            <a:r>
              <a:rPr lang="fa-IR" sz="3200" dirty="0">
                <a:cs typeface="B Nazanin" pitchFamily="2" charset="-78"/>
              </a:rPr>
              <a:t>را پیش از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شروع غذا </a:t>
            </a:r>
            <a:r>
              <a:rPr lang="fa-IR" sz="3200" dirty="0">
                <a:cs typeface="B Nazanin" pitchFamily="2" charset="-78"/>
              </a:rPr>
              <a:t>در ظرفی مشترک می شستند،ترک کنند؛به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خصوص در اجتماعات بزرگ مانند </a:t>
            </a:r>
            <a:r>
              <a:rPr lang="fa-IR" sz="3200" dirty="0">
                <a:cs typeface="B Nazanin" pitchFamily="2" charset="-78"/>
              </a:rPr>
              <a:t>؛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 </a:t>
            </a:r>
            <a:endParaRPr lang="fa-IR" sz="32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عروسی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ها و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مراسم سوگواری،به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مردم توصیه شد که دست های خود را در آب جاری بشویند.</a:t>
            </a:r>
          </a:p>
          <a:p>
            <a:pPr marL="0" indent="0" algn="r">
              <a:buNone/>
            </a:pPr>
            <a:endParaRPr lang="fa-IR" sz="3200" dirty="0">
              <a:solidFill>
                <a:srgbClr val="FF0000"/>
              </a:solidFill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30724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آن جا که آب لوله </a:t>
            </a:r>
            <a:r>
              <a:rPr lang="fa-IR" sz="3600" dirty="0" smtClean="0">
                <a:cs typeface="B Nazanin" pitchFamily="2" charset="-78"/>
              </a:rPr>
              <a:t>کشی وجود </a:t>
            </a:r>
            <a:r>
              <a:rPr lang="fa-IR" sz="3600" dirty="0">
                <a:cs typeface="B Nazanin" pitchFamily="2" charset="-78"/>
              </a:rPr>
              <a:t>نداشت، توصیه شد از ظرف هایی استفاده کنند که هنگام شستن دست، آب را روی دست ها بریزند. در عمل ،کار بسیار سختی بود.</a:t>
            </a:r>
          </a:p>
          <a:p>
            <a:pPr marL="0" indent="0" algn="r">
              <a:buNone/>
            </a:pPr>
            <a:endParaRPr lang="fa-IR" sz="3600" dirty="0">
              <a:cs typeface="B Nazanin" pitchFamily="2" charset="-78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10007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چگونه باید این کار انجام می شد؟در </a:t>
            </a:r>
            <a:r>
              <a:rPr lang="fa-IR" sz="3600" dirty="0" smtClean="0">
                <a:cs typeface="B Nazanin" pitchFamily="2" charset="-78"/>
              </a:rPr>
              <a:t>چنین 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موقعیتی، مدارس </a:t>
            </a:r>
            <a:r>
              <a:rPr lang="fa-IR" sz="3600" dirty="0">
                <a:cs typeface="B Nazanin" pitchFamily="2" charset="-78"/>
              </a:rPr>
              <a:t>و اجتماعاتشان </a:t>
            </a:r>
            <a:r>
              <a:rPr lang="fa-IR" sz="3600" dirty="0" smtClean="0">
                <a:cs typeface="B Nazanin" pitchFamily="2" charset="-78"/>
              </a:rPr>
              <a:t>برای</a:t>
            </a:r>
            <a:r>
              <a:rPr lang="fa-IR" sz="3600" dirty="0">
                <a:cs typeface="B Nazanin" pitchFamily="2" charset="-78"/>
              </a:rPr>
              <a:t> یافتن راه </a:t>
            </a: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حل </a:t>
            </a:r>
            <a:r>
              <a:rPr lang="fa-IR" sz="3600" dirty="0">
                <a:cs typeface="B Nazanin" pitchFamily="2" charset="-78"/>
              </a:rPr>
              <a:t>کمک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کنند.یک مسابقه درون مدرسه 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می</a:t>
            </a:r>
          </a:p>
          <a:p>
            <a:pPr marL="0" indent="0" algn="r">
              <a:buNone/>
            </a:pP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توان تشکیل داد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تا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مدارس هنگام تدریس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موضوعات</a:t>
            </a:r>
          </a:p>
          <a:p>
            <a:pPr marL="0" indent="0" algn="r">
              <a:buNone/>
            </a:pP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درسی ای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چون صنایع دستی،طراحی یا حرفه و </a:t>
            </a:r>
            <a:endParaRPr lang="fa-IR" sz="36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فن،وسیله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ای طراحی کنند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تا با آن،مشکلشان حل </a:t>
            </a:r>
            <a:r>
              <a:rPr lang="fa-IR" sz="3600" i="1" dirty="0">
                <a:solidFill>
                  <a:srgbClr val="FF0000"/>
                </a:solidFill>
                <a:cs typeface="B Nazanin" pitchFamily="2" charset="-78"/>
              </a:rPr>
              <a:t>شود</a:t>
            </a:r>
            <a:r>
              <a:rPr lang="fa-IR" sz="3600" i="1" dirty="0">
                <a:cs typeface="B Nazanin" pitchFamily="2" charset="-78"/>
              </a:rPr>
              <a:t>.</a:t>
            </a: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16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i="1" dirty="0" smtClean="0">
                <a:cs typeface="B Nazanin" pitchFamily="2" charset="-78"/>
              </a:rPr>
              <a:t>ابتدا خلاصه ای از یک طرح </a:t>
            </a:r>
            <a:r>
              <a:rPr lang="fa-IR" sz="3200" i="1" dirty="0">
                <a:cs typeface="B Nazanin" pitchFamily="2" charset="-78"/>
              </a:rPr>
              <a:t>مناسب با مشورت جامعه </a:t>
            </a:r>
            <a:r>
              <a:rPr lang="fa-IR" sz="3200" i="1" dirty="0" smtClean="0">
                <a:cs typeface="B Nazanin" pitchFamily="2" charset="-78"/>
              </a:rPr>
              <a:t>تهیه</a:t>
            </a:r>
          </a:p>
          <a:p>
            <a:pPr marL="0" indent="0" algn="r">
              <a:buNone/>
            </a:pPr>
            <a:r>
              <a:rPr lang="fa-IR" sz="3200" i="1" dirty="0" smtClean="0">
                <a:cs typeface="B Nazanin" pitchFamily="2" charset="-78"/>
              </a:rPr>
              <a:t> </a:t>
            </a:r>
            <a:r>
              <a:rPr lang="fa-IR" sz="3200" i="1" dirty="0">
                <a:cs typeface="B Nazanin" pitchFamily="2" charset="-78"/>
              </a:rPr>
              <a:t>می شود.برای طرح،شروطی درنظر گرفته </a:t>
            </a:r>
            <a:r>
              <a:rPr lang="fa-IR" sz="3200" i="1" dirty="0" smtClean="0">
                <a:cs typeface="B Nazanin" pitchFamily="2" charset="-78"/>
              </a:rPr>
              <a:t>می</a:t>
            </a:r>
            <a:r>
              <a:rPr lang="fa-IR" sz="3200" i="1" dirty="0">
                <a:cs typeface="B Nazanin" pitchFamily="2" charset="-78"/>
              </a:rPr>
              <a:t>شود؛اول </a:t>
            </a:r>
            <a:r>
              <a:rPr lang="fa-IR" sz="3200" i="1" dirty="0" smtClean="0">
                <a:cs typeface="B Nazanin" pitchFamily="2" charset="-78"/>
              </a:rPr>
              <a:t>این</a:t>
            </a:r>
          </a:p>
          <a:p>
            <a:pPr marL="0" indent="0" algn="r">
              <a:buNone/>
            </a:pPr>
            <a:r>
              <a:rPr lang="fa-IR" sz="3200" i="1" dirty="0" smtClean="0">
                <a:cs typeface="B Nazanin" pitchFamily="2" charset="-78"/>
              </a:rPr>
              <a:t> </a:t>
            </a:r>
            <a:r>
              <a:rPr lang="fa-IR" sz="3200" i="1" dirty="0">
                <a:cs typeface="B Nazanin" pitchFamily="2" charset="-78"/>
              </a:rPr>
              <a:t>که از </a:t>
            </a:r>
            <a:r>
              <a:rPr lang="fa-IR" sz="3200" i="1" dirty="0" smtClean="0">
                <a:cs typeface="B Nazanin" pitchFamily="2" charset="-78"/>
              </a:rPr>
              <a:t>مواد ارزان </a:t>
            </a:r>
            <a:r>
              <a:rPr lang="fa-IR" sz="3200" i="1" dirty="0">
                <a:cs typeface="B Nazanin" pitchFamily="2" charset="-78"/>
              </a:rPr>
              <a:t>قیمت ساخته شود و دیگر این که </a:t>
            </a:r>
            <a:r>
              <a:rPr lang="fa-IR" sz="3200" dirty="0">
                <a:cs typeface="B Nazanin" pitchFamily="2" charset="-78"/>
              </a:rPr>
              <a:t>به </a:t>
            </a: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سادگی </a:t>
            </a:r>
            <a:r>
              <a:rPr lang="fa-IR" sz="3200" dirty="0">
                <a:cs typeface="B Nazanin" pitchFamily="2" charset="-78"/>
              </a:rPr>
              <a:t>قابل فهم و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 ساخت </a:t>
            </a:r>
            <a:r>
              <a:rPr lang="fa-IR" sz="3200" dirty="0" smtClean="0">
                <a:cs typeface="B Nazanin" pitchFamily="2" charset="-78"/>
              </a:rPr>
              <a:t>توسط صنعت </a:t>
            </a:r>
            <a:r>
              <a:rPr lang="fa-IR" sz="3200" dirty="0">
                <a:cs typeface="B Nazanin" pitchFamily="2" charset="-78"/>
              </a:rPr>
              <a:t>کاران روستایی باشد</a:t>
            </a:r>
            <a:r>
              <a:rPr lang="fa-IR" sz="3200" dirty="0" smtClean="0">
                <a:cs typeface="B Nazanin" pitchFamily="2" charset="-78"/>
              </a:rPr>
              <a:t>.</a:t>
            </a:r>
            <a:endParaRPr lang="fa-IR" sz="2600" i="1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cs typeface="B Nazanin" pitchFamily="2" charset="-78"/>
              </a:rPr>
              <a:t>و با استفاده از مهارت های فنی </a:t>
            </a:r>
            <a:r>
              <a:rPr lang="en-US" sz="5200" b="1" dirty="0" err="1" smtClean="0"/>
              <a:t>vmDp</a:t>
            </a:r>
            <a:r>
              <a:rPr lang="fa-IR" sz="2400" b="1" dirty="0" smtClean="0">
                <a:cs typeface="B Nazanin" pitchFamily="2" charset="-78"/>
              </a:rPr>
              <a:t> راه حل انتخاب شده با حمایت مالی</a:t>
            </a:r>
            <a:r>
              <a:rPr lang="fa-IR" sz="1800" b="1" dirty="0" smtClean="0">
                <a:cs typeface="B Nazanin" pitchFamily="2" charset="-78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1731818"/>
            <a:ext cx="9825300" cy="501534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مشارکت به گونه زیر تعریف شده است :</a:t>
            </a:r>
          </a:p>
          <a:p>
            <a:pPr marL="0" indent="0" algn="r">
              <a:buNone/>
            </a:pP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ارتباطی که با نقش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ها،مسئولیت</a:t>
            </a:r>
          </a:p>
          <a:p>
            <a:pPr marL="0" indent="0" algn="r">
              <a:buNone/>
            </a:pP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ها،حقوق،تعهدات و پاسخ گویی مشخص شده است.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ارتباط ممکن است بر اساس قانون باشد یا بر اساس استانداردهای اخلاقی 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مشترک،قواعد،سنت و عرف.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03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موجود در جامعه،برای تولید انتخاب می شود.</a:t>
            </a: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96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فعالیت3-3برنامه ریزی برای همکاری مدرسه و اجتماع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b="1" dirty="0" smtClean="0">
                <a:cs typeface="B Nazanin" pitchFamily="2" charset="-78"/>
              </a:rPr>
              <a:t>هدف :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هدف از ایجاد این فعالیت عبارت است از :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1- برای همکاری مدرسه-جامعه در هنگام سوانح،طرح های مناسب بسیارند.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2- نقش افراد مختلف را در طرح همکاری مشخص کنید.</a:t>
            </a:r>
          </a:p>
        </p:txBody>
      </p:sp>
    </p:spTree>
    <p:extLst>
      <p:ext uri="{BB962C8B-B14F-4D97-AF65-F5344CB8AC3E}">
        <p14:creationId xmlns:p14="http://schemas.microsoft.com/office/powerpoint/2010/main" val="27622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/>
              <a:t>سئوال ها :</a:t>
            </a:r>
            <a:br>
              <a:rPr lang="fa-I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1- </a:t>
            </a:r>
            <a:r>
              <a:rPr lang="fa-IR" sz="3600" dirty="0">
                <a:cs typeface="B Nazanin" pitchFamily="2" charset="-78"/>
              </a:rPr>
              <a:t>در سوانحی چون سیل،زلزله،توفان وخشکسالی، آیا توافقی در مورد راه های که مدرسه و جامعه می توانند همکاری کنند،وجود دارد؟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نمونه 4-3 یک نوع همکاری پیشنهاد می کند.ممکن است یک کمیته ی آمادگی برای سوانح وجود داشته باشد که در آن مدرسه و جامعه هر دو حضور دارند و مسئولیت برنامه ریزی پیوسته را بر عهده می گیرند.</a:t>
            </a:r>
            <a:endParaRPr lang="en-US" sz="3600" dirty="0"/>
          </a:p>
          <a:p>
            <a:pPr marL="0" indent="0" algn="r">
              <a:buNone/>
            </a:pP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 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04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506506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2- آیا بین مدرسه و جامعه در مورد رویدادهای ملی و جشن ها،همکاری وجود دارد؟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آیا می توان برای این نوع همکاری ها،برنامه ریزی کرد؟و آیا این برنامه ها می توانند با </a:t>
            </a:r>
            <a:r>
              <a:rPr lang="fa-IR" sz="3200" dirty="0">
                <a:cs typeface="B Nazanin" pitchFamily="2" charset="-78"/>
              </a:rPr>
              <a:t>یک توافق نامه حمایت شوند؟می توان به نمونه ی 3-3 مراجعه کرد</a:t>
            </a:r>
            <a:r>
              <a:rPr lang="fa-IR" sz="3200" dirty="0" smtClean="0">
                <a:cs typeface="B Nazanin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3- توافق برای به کارگیری </a:t>
            </a:r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>معیارهای هدف </a:t>
            </a:r>
            <a:r>
              <a:rPr lang="fa-IR" sz="3200" dirty="0" smtClean="0">
                <a:cs typeface="B Nazanin" pitchFamily="2" charset="-78"/>
              </a:rPr>
              <a:t>دار،می تواندبه سازمان دادن فعالیت های انتخاب </a:t>
            </a:r>
            <a:r>
              <a:rPr lang="fa-IR" sz="3200" dirty="0">
                <a:cs typeface="B Nazanin" pitchFamily="2" charset="-78"/>
              </a:rPr>
              <a:t>شده منجر شود.آیا امکان پذیر و ارزشمند خواهد بود که :</a:t>
            </a:r>
          </a:p>
          <a:p>
            <a:pPr marL="0" indent="0" algn="r">
              <a:buNone/>
            </a:pPr>
            <a:endParaRPr lang="fa-IR" sz="32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 الف – نمایندگانی از جامعه کشاورزی،تجارت و صنعت برای بازدید از مدرسه دعوت شوند؟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ب – در بعد از ظهر های خاصی در کتابخانه یا مرکز اجتماع شرکت کرد؟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پ – هفته هایی را سازمان دهی کرد که در آن بازدیدهایی از مزارع محلی، بازار و صنعت انجام شود؟</a:t>
            </a:r>
          </a:p>
          <a:p>
            <a:pPr marL="0" indent="0" algn="r">
              <a:buNone/>
            </a:pPr>
            <a:endParaRPr lang="fa-IR" sz="3200" dirty="0">
              <a:cs typeface="B Nazanin" pitchFamily="2" charset="-78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78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ث – برنامه ای را برای فعالیت ها تنظیم کرد تا امکان آمادگی برای شرکت در جشن های ملی</a:t>
            </a: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 را فراهم آورد؟</a:t>
            </a:r>
            <a:endParaRPr lang="en-US" sz="3200" dirty="0"/>
          </a:p>
          <a:p>
            <a:pPr marL="0" indent="0" algn="r">
              <a:buNone/>
            </a:pPr>
            <a:endParaRPr lang="fa-IR" sz="30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000" dirty="0" smtClean="0">
                <a:cs typeface="B Nazanin" pitchFamily="2" charset="-78"/>
              </a:rPr>
              <a:t>4 – آیا فعالیت های دیگری وجود دارند که به طور خاص برای موقعیت محلی شمامناسب باشد؟</a:t>
            </a:r>
          </a:p>
          <a:p>
            <a:pPr marL="0" indent="0" algn="r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497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/>
              <a:t> خلاصه :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مدرسه </a:t>
            </a:r>
            <a:r>
              <a:rPr lang="fa-IR" sz="3200" dirty="0">
                <a:cs typeface="B Nazanin" pitchFamily="2" charset="-78"/>
              </a:rPr>
              <a:t>و نمایندگان مختلف جامعه، می توانند از </a:t>
            </a:r>
            <a:r>
              <a:rPr lang="fa-IR" sz="3200" dirty="0" smtClean="0">
                <a:cs typeface="B Nazanin" pitchFamily="2" charset="-78"/>
              </a:rPr>
              <a:t>روابطی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دوجانبه بهره مند شوند. این میتواند بر اساس </a:t>
            </a:r>
            <a:r>
              <a:rPr lang="fa-IR" sz="3200" dirty="0" smtClean="0">
                <a:cs typeface="B Nazanin" pitchFamily="2" charset="-78"/>
              </a:rPr>
              <a:t>مشارکتی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باشد که در آن گروه های مختلف</a:t>
            </a:r>
            <a:r>
              <a:rPr lang="fa-IR" sz="3200" dirty="0" smtClean="0">
                <a:cs typeface="B Nazanin" pitchFamily="2" charset="-78"/>
              </a:rPr>
              <a:t>،</a:t>
            </a:r>
            <a:r>
              <a:rPr lang="fa-IR" sz="3200" dirty="0">
                <a:cs typeface="B Nazanin" pitchFamily="2" charset="-78"/>
              </a:rPr>
              <a:t> سازمان ها و افراد، </a:t>
            </a: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عهده </a:t>
            </a:r>
            <a:r>
              <a:rPr lang="fa-IR" sz="3200" dirty="0">
                <a:cs typeface="B Nazanin" pitchFamily="2" charset="-78"/>
              </a:rPr>
              <a:t>دار مسئولیت هایی برای فعالیت های </a:t>
            </a:r>
            <a:r>
              <a:rPr lang="fa-IR" sz="3200" dirty="0" smtClean="0">
                <a:cs typeface="B Nazanin" pitchFamily="2" charset="-78"/>
              </a:rPr>
              <a:t>مختلف</a:t>
            </a:r>
            <a:endParaRPr lang="fa-IR" sz="32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شوند.</a:t>
            </a:r>
          </a:p>
          <a:p>
            <a:pPr marL="0" indent="0" algn="r">
              <a:buNone/>
            </a:pPr>
            <a:r>
              <a:rPr lang="fa-IR" sz="3200" dirty="0" smtClean="0">
                <a:cs typeface="B Nazanin" pitchFamily="2" charset="-78"/>
              </a:rPr>
              <a:t>از </a:t>
            </a:r>
            <a:r>
              <a:rPr lang="fa-IR" sz="3200" dirty="0">
                <a:cs typeface="B Nazanin" pitchFamily="2" charset="-78"/>
              </a:rPr>
              <a:t>طرف دیگر،مدرسه می تواند به جوانان و بزرگسالان اجازه دهد تا از</a:t>
            </a:r>
            <a:endParaRPr lang="en-US" sz="3200" dirty="0"/>
          </a:p>
          <a:p>
            <a:pPr marL="0" indent="0" algn="r">
              <a:buNone/>
            </a:pPr>
            <a:endParaRPr lang="fa-IR" sz="3200" dirty="0" smtClean="0">
              <a:cs typeface="B Nazanin" pitchFamily="2" charset="-78"/>
            </a:endParaRPr>
          </a:p>
          <a:p>
            <a:pPr marL="0" indent="0" algn="r">
              <a:buNone/>
            </a:pPr>
            <a:endParaRPr lang="fa-IR" sz="32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91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زمین بازی </a:t>
            </a:r>
            <a:r>
              <a:rPr lang="fa-IR" sz="4000" dirty="0">
                <a:cs typeface="B Nazanin" pitchFamily="2" charset="-78"/>
              </a:rPr>
              <a:t>یا محوطه ی مدرسه برای جشنواره ها،بازارها و سایر کالاها استفاده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 کنند</a:t>
            </a:r>
            <a:r>
              <a:rPr lang="fa-IR" sz="4000" dirty="0" smtClean="0">
                <a:cs typeface="B Nazanin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معلم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چند پایه می تواند برای ایجاد چنین روابطی،نقشی اساسی را ایفا کند.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10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فصل بعد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000" dirty="0" smtClean="0">
                <a:cs typeface="B Nazanin" pitchFamily="2" charset="-78"/>
              </a:rPr>
              <a:t>این فصل به تبیین نقش دولت و گروه های</a:t>
            </a:r>
          </a:p>
          <a:p>
            <a:pPr marL="0" indent="0" algn="r" rtl="1">
              <a:buNone/>
            </a:pPr>
            <a:r>
              <a:rPr lang="fa-IR" sz="4000" dirty="0" smtClean="0">
                <a:cs typeface="B Nazanin" pitchFamily="2" charset="-78"/>
              </a:rPr>
              <a:t> همتای آموزشگران در </a:t>
            </a:r>
          </a:p>
          <a:p>
            <a:pPr marL="0" indent="0" algn="r" rtl="1">
              <a:buNone/>
            </a:pP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ارتقای سطح ارائه و موقعیت آموزش و پرورش</a:t>
            </a:r>
          </a:p>
          <a:p>
            <a:pPr marL="0" indent="0" algn="r" rtl="1">
              <a:buNone/>
            </a:pP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 چند پایه در سطح ملی 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و محلی می پردازد.</a:t>
            </a:r>
          </a:p>
          <a:p>
            <a:pPr marL="0" indent="0" algn="r" rtl="1">
              <a:buNone/>
            </a:pPr>
            <a:endParaRPr lang="fa-IR" sz="40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4000" dirty="0" smtClean="0">
                <a:cs typeface="B Nazanin" pitchFamily="2" charset="-78"/>
              </a:rPr>
              <a:t> </a:t>
            </a:r>
            <a:endParaRPr lang="fa-IR" sz="4000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sz="40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62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a-IR" sz="4400" dirty="0" smtClean="0"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4400" dirty="0" smtClean="0">
                <a:cs typeface="B Nazanin" pitchFamily="2" charset="-78"/>
              </a:rPr>
              <a:t>با تشکر از حسن توجه شما</a:t>
            </a:r>
          </a:p>
          <a:p>
            <a:pPr marL="0" indent="0" algn="ctr">
              <a:buNone/>
            </a:pPr>
            <a:endParaRPr lang="fa-IR" sz="4400" dirty="0" smtClean="0"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6000" dirty="0" smtClean="0">
                <a:cs typeface="B Titr" pitchFamily="2" charset="-78"/>
              </a:rPr>
              <a:t>هاشمی</a:t>
            </a:r>
            <a:endParaRPr lang="en-US" sz="6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96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چرا مشارکت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442498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آ.پ.سرمایه گذاری بلند مدت است که نتایج آن تنها در زندگی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آینده </a:t>
            </a:r>
            <a:r>
              <a:rPr lang="fa-IR" sz="4000" dirty="0" smtClean="0">
                <a:cs typeface="B Nazanin" pitchFamily="2" charset="-78"/>
              </a:rPr>
              <a:t>دیده می شود.سرمایه گذار اولیه،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دولت است؛اما استفاده کننده نهایی،افراد و خانواده های ایشان،بخش خصوصی،اجتماع و به طور کلی ، جامعه است.</a:t>
            </a:r>
          </a:p>
          <a:p>
            <a:pPr marL="0" indent="0" algn="r">
              <a:buNone/>
            </a:pP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به نفع </a:t>
            </a:r>
            <a:r>
              <a:rPr lang="fa-IR" sz="4000" dirty="0" smtClean="0">
                <a:cs typeface="B Nazanin" pitchFamily="2" charset="-78"/>
              </a:rPr>
              <a:t>استفاده کننده گان است که </a:t>
            </a:r>
            <a:r>
              <a:rPr lang="fa-IR" sz="4000" dirty="0">
                <a:cs typeface="B Nazanin" pitchFamily="2" charset="-78"/>
              </a:rPr>
              <a:t>در </a:t>
            </a:r>
            <a:r>
              <a:rPr lang="fa-IR" sz="4000" dirty="0" smtClean="0">
                <a:cs typeface="B Nazanin" pitchFamily="2" charset="-78"/>
              </a:rPr>
              <a:t>سرمایه گذاری عضو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مشارکت</a:t>
            </a:r>
            <a:r>
              <a:rPr lang="fa-IR" sz="4000" dirty="0" smtClean="0">
                <a:cs typeface="B Nazanin" pitchFamily="2" charset="-78"/>
              </a:rPr>
              <a:t> کنند و به این وسیله</a:t>
            </a:r>
            <a:r>
              <a:rPr lang="en-US" sz="4000" dirty="0" smtClean="0"/>
              <a:t> </a:t>
            </a:r>
            <a:r>
              <a:rPr lang="fa-IR" sz="4000" dirty="0" smtClean="0">
                <a:cs typeface="B Nazanin" pitchFamily="2" charset="-78"/>
              </a:rPr>
              <a:t>عضوی در آموزش و پرورش کودک باشند.</a:t>
            </a:r>
          </a:p>
        </p:txBody>
      </p:sp>
    </p:spTree>
    <p:extLst>
      <p:ext uri="{BB962C8B-B14F-4D97-AF65-F5344CB8AC3E}">
        <p14:creationId xmlns:p14="http://schemas.microsoft.com/office/powerpoint/2010/main" val="4809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cs typeface="B Nazanin" pitchFamily="2" charset="-78"/>
              </a:rPr>
              <a:t>به علاوه بسیاری از مدارس با کلاس های چند پایه ،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منابع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و نیروهای انسانی </a:t>
            </a:r>
            <a:r>
              <a:rPr lang="fa-IR" sz="4000" dirty="0">
                <a:cs typeface="B Nazanin" pitchFamily="2" charset="-78"/>
              </a:rPr>
              <a:t>کافی </a:t>
            </a:r>
            <a:r>
              <a:rPr lang="fa-IR" sz="4000" dirty="0" smtClean="0">
                <a:cs typeface="B Nazanin" pitchFamily="2" charset="-78"/>
              </a:rPr>
              <a:t>ندارند؛از </a:t>
            </a:r>
            <a:r>
              <a:rPr lang="fa-IR" sz="4000" dirty="0">
                <a:cs typeface="B Nazanin" pitchFamily="2" charset="-78"/>
              </a:rPr>
              <a:t>این رو </a:t>
            </a:r>
            <a:r>
              <a:rPr lang="fa-IR" sz="4000" dirty="0" smtClean="0">
                <a:cs typeface="B Nazanin" pitchFamily="2" charset="-78"/>
              </a:rPr>
              <a:t>مشارکت،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راهی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را می گشاید </a:t>
            </a:r>
            <a:r>
              <a:rPr lang="fa-IR" sz="4000" dirty="0">
                <a:cs typeface="B Nazanin" pitchFamily="2" charset="-78"/>
              </a:rPr>
              <a:t>که از طریق آن </a:t>
            </a:r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منابع تقویت </a:t>
            </a:r>
            <a:r>
              <a:rPr lang="fa-IR" sz="4000" dirty="0">
                <a:cs typeface="B Nazanin" pitchFamily="2" charset="-78"/>
              </a:rPr>
              <a:t>شود و جامعه نیز بتواند در تعلیم و تربیت کودکان و زندگی مدرسه شرکت کند.</a:t>
            </a:r>
            <a:endParaRPr lang="en-US" sz="4000" dirty="0"/>
          </a:p>
          <a:p>
            <a:pPr algn="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15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شرکا و مشارکت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9" y="2042808"/>
            <a:ext cx="10734080" cy="4175111"/>
          </a:xfrm>
        </p:spPr>
        <p:txBody>
          <a:bodyPr>
            <a:noAutofit/>
          </a:bodyPr>
          <a:lstStyle/>
          <a:p>
            <a:pPr algn="r"/>
            <a:r>
              <a:rPr lang="fa-IR" sz="4000" dirty="0" smtClean="0">
                <a:cs typeface="B Nazanin" pitchFamily="2" charset="-78"/>
              </a:rPr>
              <a:t>کار آ.پ.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دو عامل اصلی دارد  </a:t>
            </a:r>
            <a:r>
              <a:rPr lang="fa-IR" sz="4000" dirty="0" smtClean="0">
                <a:cs typeface="B Nazanin" pitchFamily="2" charset="-78"/>
              </a:rPr>
              <a:t>: ((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دولت و جامعه شهری</a:t>
            </a:r>
            <a:r>
              <a:rPr lang="fa-IR" sz="4000" dirty="0" smtClean="0">
                <a:cs typeface="B Nazanin" pitchFamily="2" charset="-78"/>
              </a:rPr>
              <a:t>)) مشارکت با جامعه شهری،به شرکت عمومی جامعه، درگیر شدن بخش خصوصی و همکاری اولیا باز می گردد، شرکت کردن جامعه در این زمینه،به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درگیر شدن </a:t>
            </a:r>
            <a:r>
              <a:rPr lang="fa-IR" sz="4000" dirty="0" smtClean="0">
                <a:cs typeface="B Nazanin" pitchFamily="2" charset="-78"/>
              </a:rPr>
              <a:t>گروه های مختلف و افراد در زندگی و فعالیت های مدرسه باز می گردد و این، رابطه ی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دو طرفه </a:t>
            </a:r>
            <a:r>
              <a:rPr lang="fa-IR" sz="4000" dirty="0" smtClean="0">
                <a:cs typeface="B Nazanin" pitchFamily="2" charset="-78"/>
              </a:rPr>
              <a:t>است.</a:t>
            </a:r>
          </a:p>
          <a:p>
            <a:pPr algn="r"/>
            <a:r>
              <a:rPr lang="fa-IR" sz="4000" dirty="0" smtClean="0">
                <a:cs typeface="B Nazanin" pitchFamily="2" charset="-78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77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3498</Words>
  <Application>Microsoft Office PowerPoint</Application>
  <PresentationFormat>Custom</PresentationFormat>
  <Paragraphs>337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PowerPoint Presentation</vt:lpstr>
      <vt:lpstr>فصل 3</vt:lpstr>
      <vt:lpstr>محتوا :</vt:lpstr>
      <vt:lpstr>PowerPoint Presentation</vt:lpstr>
      <vt:lpstr>مشارکت و شرکت کردن :</vt:lpstr>
      <vt:lpstr>PowerPoint Presentation</vt:lpstr>
      <vt:lpstr>چرا مشارکت ؟</vt:lpstr>
      <vt:lpstr>PowerPoint Presentation</vt:lpstr>
      <vt:lpstr>شرکا و مشارکت :</vt:lpstr>
      <vt:lpstr>PowerPoint Presentation</vt:lpstr>
      <vt:lpstr>مزایا مشارکت جامعه :</vt:lpstr>
      <vt:lpstr>برخی ازمنابعی که مشارکت حاصل می شود،عبارتند از : </vt:lpstr>
      <vt:lpstr>PowerPoint Presentation</vt:lpstr>
      <vt:lpstr>PowerPoint Presentation</vt:lpstr>
      <vt:lpstr>نمونه شماره 3-1 : همکاری مدرسه و جامعه</vt:lpstr>
      <vt:lpstr>PowerPoint Presentation</vt:lpstr>
      <vt:lpstr>PowerPoint Presentation</vt:lpstr>
      <vt:lpstr>PowerPoint Presentation</vt:lpstr>
      <vt:lpstr>بنا کردن مشارکت: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انجمن اولیا و مربیان می تواند : </vt:lpstr>
      <vt:lpstr>راه های کمک کردن :</vt:lpstr>
      <vt:lpstr>PowerPoint Presentation</vt:lpstr>
      <vt:lpstr>PowerPoint Presentation</vt:lpstr>
      <vt:lpstr>PowerPoint Presentation</vt:lpstr>
      <vt:lpstr>PowerPoint Presentation</vt:lpstr>
      <vt:lpstr>فعالیت شماره3-1: ارزشیابی و ارتقای همکاری اجتماع</vt:lpstr>
      <vt:lpstr>PowerPoint Presentation</vt:lpstr>
      <vt:lpstr>نمونه شماره 3-2: قوت بخشیدن به کار درخانه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فعالیت 3-2 :منابع جامعه برای توسعه :</vt:lpstr>
      <vt:lpstr>PowerPoint Presentation</vt:lpstr>
      <vt:lpstr>PowerPoint Presentation</vt:lpstr>
      <vt:lpstr>PowerPoint Presentation</vt:lpstr>
      <vt:lpstr>PowerPoint Presentation</vt:lpstr>
      <vt:lpstr> [] رئیس مدرسه : </vt:lpstr>
      <vt:lpstr>مدیر کتابخانه یا مرکز محله: </vt:lpstr>
      <vt:lpstr>PowerPoint Presentation</vt:lpstr>
      <vt:lpstr>PowerPoint Presentation</vt:lpstr>
      <vt:lpstr>معلم مدرسه: </vt:lpstr>
      <vt:lpstr>PowerPoint Presentation</vt:lpstr>
      <vt:lpstr>PowerPoint Presentation</vt:lpstr>
      <vt:lpstr>رهبر اجتماع : </vt:lpstr>
      <vt:lpstr>PowerPoint Presentation</vt:lpstr>
      <vt:lpstr>نمونه شماره 3-3 : جشن های ملی :</vt:lpstr>
      <vt:lpstr>PowerPoint Presentation</vt:lpstr>
      <vt:lpstr>نمونه شماره 4-3 :مشارکت مدرسه/جامعه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فعالیت3-3برنامه ریزی برای همکاری مدرسه و اجتماع</vt:lpstr>
      <vt:lpstr>سئوال ها : </vt:lpstr>
      <vt:lpstr>PowerPoint Presentation</vt:lpstr>
      <vt:lpstr>PowerPoint Presentation</vt:lpstr>
      <vt:lpstr>PowerPoint Presentation</vt:lpstr>
      <vt:lpstr> خلاصه : </vt:lpstr>
      <vt:lpstr>PowerPoint Presentation</vt:lpstr>
      <vt:lpstr>فصل بعد 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3</dc:title>
  <dc:creator>Windows User</dc:creator>
  <cp:lastModifiedBy>LaptopEvi</cp:lastModifiedBy>
  <cp:revision>92</cp:revision>
  <dcterms:created xsi:type="dcterms:W3CDTF">2019-03-22T09:07:30Z</dcterms:created>
  <dcterms:modified xsi:type="dcterms:W3CDTF">2020-04-12T16:41:30Z</dcterms:modified>
</cp:coreProperties>
</file>