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3" r:id="rId2"/>
    <p:sldId id="281" r:id="rId3"/>
    <p:sldId id="274" r:id="rId4"/>
    <p:sldId id="275"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29" autoAdjust="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5B3FC-EF16-4491-9ABC-598D04DF1757}" type="datetimeFigureOut">
              <a:rPr lang="en-US" smtClean="0"/>
              <a:t>4/18/2020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46E23-61F8-4A19-9482-0CDDAF32424D}" type="slidenum">
              <a:rPr lang="en-US" smtClean="0"/>
              <a:t>‹#›</a:t>
            </a:fld>
            <a:endParaRPr lang="en-US"/>
          </a:p>
        </p:txBody>
      </p:sp>
    </p:spTree>
    <p:extLst>
      <p:ext uri="{BB962C8B-B14F-4D97-AF65-F5344CB8AC3E}">
        <p14:creationId xmlns:p14="http://schemas.microsoft.com/office/powerpoint/2010/main" val="897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پاورپوینت درس هنرهای</a:t>
            </a:r>
            <a:r>
              <a:rPr lang="fa-IR" baseline="0" dirty="0" smtClean="0"/>
              <a:t> تجسمی گروه مشاوره </a:t>
            </a:r>
          </a:p>
          <a:p>
            <a:r>
              <a:rPr lang="fa-IR" baseline="0" dirty="0" smtClean="0"/>
              <a:t>استاد سیدهادی هاشمی</a:t>
            </a:r>
            <a:endParaRPr lang="en-US" dirty="0"/>
          </a:p>
        </p:txBody>
      </p:sp>
      <p:sp>
        <p:nvSpPr>
          <p:cNvPr id="4" name="Slide Number Placeholder 3"/>
          <p:cNvSpPr>
            <a:spLocks noGrp="1"/>
          </p:cNvSpPr>
          <p:nvPr>
            <p:ph type="sldNum" sz="quarter" idx="10"/>
          </p:nvPr>
        </p:nvSpPr>
        <p:spPr/>
        <p:txBody>
          <a:bodyPr/>
          <a:lstStyle/>
          <a:p>
            <a:fld id="{85A46E23-61F8-4A19-9482-0CDDAF32424D}" type="slidenum">
              <a:rPr lang="en-US" smtClean="0"/>
              <a:t>2</a:t>
            </a:fld>
            <a:endParaRPr lang="en-US"/>
          </a:p>
        </p:txBody>
      </p:sp>
    </p:spTree>
    <p:extLst>
      <p:ext uri="{BB962C8B-B14F-4D97-AF65-F5344CB8AC3E}">
        <p14:creationId xmlns:p14="http://schemas.microsoft.com/office/powerpoint/2010/main" val="286015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5A46E23-61F8-4A19-9482-0CDDAF32424D}" type="slidenum">
              <a:rPr lang="en-US" smtClean="0"/>
              <a:t>24</a:t>
            </a:fld>
            <a:endParaRPr lang="en-US"/>
          </a:p>
        </p:txBody>
      </p:sp>
    </p:spTree>
    <p:extLst>
      <p:ext uri="{BB962C8B-B14F-4D97-AF65-F5344CB8AC3E}">
        <p14:creationId xmlns:p14="http://schemas.microsoft.com/office/powerpoint/2010/main" val="254247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B18F13-8694-4C68-8501-76A6526823F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213666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18F13-8694-4C68-8501-76A6526823F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236517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18F13-8694-4C68-8501-76A6526823F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317529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18F13-8694-4C68-8501-76A6526823F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105595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18F13-8694-4C68-8501-76A6526823F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12017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B18F13-8694-4C68-8501-76A6526823FD}"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197213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B18F13-8694-4C68-8501-76A6526823FD}"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92331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B18F13-8694-4C68-8501-76A6526823FD}"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415065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18F13-8694-4C68-8501-76A6526823FD}"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12990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18F13-8694-4C68-8501-76A6526823FD}"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313608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18F13-8694-4C68-8501-76A6526823FD}"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370208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18F13-8694-4C68-8501-76A6526823FD}" type="datetimeFigureOut">
              <a:rPr lang="en-US" smtClean="0"/>
              <a:t>4/18/2020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900BD-085C-44C3-97B0-7E30C8E12018}" type="slidenum">
              <a:rPr lang="en-US" smtClean="0"/>
              <a:t>‹#›</a:t>
            </a:fld>
            <a:endParaRPr lang="en-US"/>
          </a:p>
        </p:txBody>
      </p:sp>
    </p:spTree>
    <p:extLst>
      <p:ext uri="{BB962C8B-B14F-4D97-AF65-F5344CB8AC3E}">
        <p14:creationId xmlns:p14="http://schemas.microsoft.com/office/powerpoint/2010/main" val="177201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fa.wikipedia.org/wiki/%D8%A8%D9%86%DA%A9%D8%B3%DB%8C"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mojasamesazi.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arahilebas.com/" TargetMode="External"/><Relationship Id="rId2" Type="http://schemas.openxmlformats.org/officeDocument/2006/relationships/hyperlink" Target="http://sofalgari.com/" TargetMode="External"/><Relationship Id="rId1" Type="http://schemas.openxmlformats.org/officeDocument/2006/relationships/slideLayout" Target="../slideLayouts/slideLayout7.xml"/><Relationship Id="rId5" Type="http://schemas.openxmlformats.org/officeDocument/2006/relationships/hyperlink" Target="https://mojasamesazi.com/naghashi/" TargetMode="External"/><Relationship Id="rId4" Type="http://schemas.openxmlformats.org/officeDocument/2006/relationships/hyperlink" Target="https://decorationclass.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fa.wikipedia.org/wiki/%D8%B9%DA%A9%D8%A7%D8%B3%DB%8C_%D8%AC%D9%86%DA%A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5486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93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305342"/>
            <a:ext cx="7467600" cy="4524315"/>
          </a:xfrm>
          <a:prstGeom prst="rect">
            <a:avLst/>
          </a:prstGeom>
        </p:spPr>
        <p:txBody>
          <a:bodyPr wrap="square">
            <a:spAutoFit/>
          </a:bodyPr>
          <a:lstStyle/>
          <a:p>
            <a:pPr algn="r" rtl="1"/>
            <a:r>
              <a:rPr lang="fa-IR" sz="2400" b="1" dirty="0">
                <a:cs typeface="B Koodak" pitchFamily="2" charset="-78"/>
              </a:rPr>
              <a:t>هنرهای تجسمی موجب افزایش گفتگو بین جوامع است.</a:t>
            </a:r>
            <a:endParaRPr lang="fa-IR" sz="2400" b="1" dirty="0" smtClean="0">
              <a:effectLst/>
              <a:cs typeface="B Koodak" pitchFamily="2" charset="-78"/>
            </a:endParaRPr>
          </a:p>
          <a:p>
            <a:pPr algn="r" rtl="1"/>
            <a:r>
              <a:rPr lang="fa-IR" sz="2400" dirty="0">
                <a:cs typeface="B Koodak" pitchFamily="2" charset="-78"/>
              </a:rPr>
              <a:t>هنر های تجسمی می تواند یک راه قدرتمند برای نزدیک کردن جوامع به یکدیگر باشد.</a:t>
            </a:r>
            <a:br>
              <a:rPr lang="fa-IR" sz="2400" dirty="0">
                <a:cs typeface="B Koodak" pitchFamily="2" charset="-78"/>
              </a:rPr>
            </a:br>
            <a:r>
              <a:rPr lang="fa-IR" sz="2400" dirty="0">
                <a:cs typeface="B Koodak" pitchFamily="2" charset="-78"/>
              </a:rPr>
              <a:t>تحقیقات دانشگاه پنسیلوانیا در رابطه با این موضوع نشان می دهد،</a:t>
            </a:r>
            <a:br>
              <a:rPr lang="fa-IR" sz="2400" dirty="0">
                <a:cs typeface="B Koodak" pitchFamily="2" charset="-78"/>
              </a:rPr>
            </a:br>
            <a:r>
              <a:rPr lang="fa-IR" sz="2400" dirty="0">
                <a:cs typeface="B Koodak" pitchFamily="2" charset="-78"/>
              </a:rPr>
              <a:t>در شهرهایی که تمرکز بر روی هنرهای تجسمی بیشتر است، انسجام اجتماعی بیشتری حاکم است.</a:t>
            </a:r>
            <a:br>
              <a:rPr lang="fa-IR" sz="2400" dirty="0">
                <a:cs typeface="B Koodak" pitchFamily="2" charset="-78"/>
              </a:rPr>
            </a:br>
            <a:r>
              <a:rPr lang="fa-IR" sz="2400" dirty="0">
                <a:cs typeface="B Koodak" pitchFamily="2" charset="-78"/>
              </a:rPr>
              <a:t>برقراری هنر در جامعه به شهروندان کمک می کند تا با همکاری یکدیگر،</a:t>
            </a:r>
            <a:br>
              <a:rPr lang="fa-IR" sz="2400" dirty="0">
                <a:cs typeface="B Koodak" pitchFamily="2" charset="-78"/>
              </a:rPr>
            </a:br>
            <a:r>
              <a:rPr lang="fa-IR" sz="2400" dirty="0">
                <a:cs typeface="B Koodak" pitchFamily="2" charset="-78"/>
              </a:rPr>
              <a:t>چشم اندازی اشتراکی از ایده آل ها و آرمان ها، ارزش ها و امیدهای آینده شان را بسازند.</a:t>
            </a:r>
            <a:br>
              <a:rPr lang="fa-IR" sz="2400" dirty="0">
                <a:cs typeface="B Koodak" pitchFamily="2" charset="-78"/>
              </a:rPr>
            </a:br>
            <a:r>
              <a:rPr lang="fa-IR" sz="2400" dirty="0">
                <a:cs typeface="B Koodak" pitchFamily="2" charset="-78"/>
              </a:rPr>
              <a:t>گروه ها با همکاری هم می توانند با ساخت و پرورش رشته های مختلف هنرهای تجسمی دستاوردهای تاریخی و ملی شان را زنده نگه دارند</a:t>
            </a:r>
            <a:br>
              <a:rPr lang="fa-IR" sz="2400" dirty="0">
                <a:cs typeface="B Koodak" pitchFamily="2" charset="-78"/>
              </a:rPr>
            </a:br>
            <a:r>
              <a:rPr lang="fa-IR" sz="2400" dirty="0">
                <a:cs typeface="B Koodak" pitchFamily="2" charset="-78"/>
              </a:rPr>
              <a:t>و آنرا در معرض دید مردم سایر کشورها قرار دهند.</a:t>
            </a:r>
            <a:endParaRPr lang="fa-IR" sz="2400" dirty="0">
              <a:effectLst/>
              <a:cs typeface="B Koodak" pitchFamily="2" charset="-78"/>
            </a:endParaRPr>
          </a:p>
        </p:txBody>
      </p:sp>
    </p:spTree>
    <p:extLst>
      <p:ext uri="{BB962C8B-B14F-4D97-AF65-F5344CB8AC3E}">
        <p14:creationId xmlns:p14="http://schemas.microsoft.com/office/powerpoint/2010/main" val="3602077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720840"/>
            <a:ext cx="7620000" cy="3416320"/>
          </a:xfrm>
          <a:prstGeom prst="rect">
            <a:avLst/>
          </a:prstGeom>
        </p:spPr>
        <p:txBody>
          <a:bodyPr wrap="square">
            <a:spAutoFit/>
          </a:bodyPr>
          <a:lstStyle/>
          <a:p>
            <a:pPr algn="r" rtl="1"/>
            <a:r>
              <a:rPr lang="fa-IR" sz="2400" dirty="0" smtClean="0">
                <a:effectLst/>
                <a:cs typeface="B Koodak" pitchFamily="2" charset="-78"/>
              </a:rPr>
              <a:t>هنرهای تجسمی می تواند تاریخچه مستند جامعه را به تصویر بکشد.</a:t>
            </a:r>
          </a:p>
          <a:p>
            <a:pPr algn="r" rtl="1"/>
            <a:r>
              <a:rPr lang="fa-IR" sz="2400" dirty="0" smtClean="0">
                <a:effectLst/>
                <a:cs typeface="B Koodak" pitchFamily="2" charset="-78"/>
              </a:rPr>
              <a:t>هنر های تجسمی یکی از مهم ترین راه ها برای ساخت تاریخچه مستند جامعه است،</a:t>
            </a:r>
            <a:br>
              <a:rPr lang="fa-IR" sz="2400" dirty="0" smtClean="0">
                <a:effectLst/>
                <a:cs typeface="B Koodak" pitchFamily="2" charset="-78"/>
              </a:rPr>
            </a:br>
            <a:r>
              <a:rPr lang="fa-IR" sz="2400" dirty="0" smtClean="0">
                <a:effectLst/>
                <a:cs typeface="B Koodak" pitchFamily="2" charset="-78"/>
              </a:rPr>
              <a:t>تا نسل های آینده بتوانند درک بهتری از شیوه تفکر، ارزش ها، ایده آل ها و سایر موارد تاثیر گذار در جامعه امروزی ما داشته باشند.</a:t>
            </a:r>
            <a:br>
              <a:rPr lang="fa-IR" sz="2400" dirty="0" smtClean="0">
                <a:effectLst/>
                <a:cs typeface="B Koodak" pitchFamily="2" charset="-78"/>
              </a:rPr>
            </a:br>
            <a:r>
              <a:rPr lang="fa-IR" sz="2400" dirty="0" smtClean="0">
                <a:effectLst/>
                <a:cs typeface="B Koodak" pitchFamily="2" charset="-78"/>
              </a:rPr>
              <a:t>ساخت موزه های معاصر از نوع زندگی،فرهنگ، ارزش های دینی و اخلاقی و… مردم جامعه از زمره این فعالیت هاست،</a:t>
            </a:r>
            <a:br>
              <a:rPr lang="fa-IR" sz="2400" dirty="0" smtClean="0">
                <a:effectLst/>
                <a:cs typeface="B Koodak" pitchFamily="2" charset="-78"/>
              </a:rPr>
            </a:br>
            <a:r>
              <a:rPr lang="fa-IR" sz="2400" dirty="0" smtClean="0">
                <a:effectLst/>
                <a:cs typeface="B Koodak" pitchFamily="2" charset="-78"/>
              </a:rPr>
              <a:t>و موجب می شود فرهنگ کنونی جوامع با گذشت سال ها حفظ شده و به دست فراموشی سپرده نشود.</a:t>
            </a:r>
            <a:endParaRPr lang="fa-IR" sz="2400" dirty="0">
              <a:effectLst/>
              <a:cs typeface="B Koodak" pitchFamily="2" charset="-78"/>
            </a:endParaRPr>
          </a:p>
        </p:txBody>
      </p:sp>
    </p:spTree>
    <p:extLst>
      <p:ext uri="{BB962C8B-B14F-4D97-AF65-F5344CB8AC3E}">
        <p14:creationId xmlns:p14="http://schemas.microsoft.com/office/powerpoint/2010/main" val="3075429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20840"/>
            <a:ext cx="8001000" cy="3785652"/>
          </a:xfrm>
          <a:prstGeom prst="rect">
            <a:avLst/>
          </a:prstGeom>
        </p:spPr>
        <p:txBody>
          <a:bodyPr wrap="square">
            <a:spAutoFit/>
          </a:bodyPr>
          <a:lstStyle/>
          <a:p>
            <a:pPr algn="r" rtl="1"/>
            <a:r>
              <a:rPr lang="fa-IR" sz="2400" dirty="0" smtClean="0">
                <a:cs typeface="B Koodak" pitchFamily="2" charset="-78"/>
              </a:rPr>
              <a:t>با استفاده از هنر های تجسمی می توان برای مسائل و مشکلات جامعه راه حل های خلاقانه ارائه داد.</a:t>
            </a:r>
          </a:p>
          <a:p>
            <a:pPr algn="r" rtl="1"/>
            <a:r>
              <a:rPr lang="fa-IR" sz="2400" dirty="0" smtClean="0">
                <a:cs typeface="B Koodak" pitchFamily="2" charset="-78"/>
              </a:rPr>
              <a:t>مدت های زیادی است که از هنرهای تجسمی به عنوان ابزاری اعتراضی و انگیزشی برای اعمال تغییرات دلخواه در جامعه استفاده می شود.</a:t>
            </a:r>
            <a:br>
              <a:rPr lang="fa-IR" sz="2400" dirty="0" smtClean="0">
                <a:cs typeface="B Koodak" pitchFamily="2" charset="-78"/>
              </a:rPr>
            </a:br>
            <a:r>
              <a:rPr lang="fa-IR" sz="2400" dirty="0" smtClean="0">
                <a:cs typeface="B Koodak" pitchFamily="2" charset="-78"/>
              </a:rPr>
              <a:t>به عنوان مثال هنرمند خیابانی محبوب انگلیسی </a:t>
            </a:r>
            <a:r>
              <a:rPr lang="fa-IR" sz="2400" dirty="0" smtClean="0">
                <a:cs typeface="B Koodak" pitchFamily="2" charset="-78"/>
                <a:hlinkClick r:id="rId2"/>
              </a:rPr>
              <a:t>“بنکسی” </a:t>
            </a:r>
            <a:r>
              <a:rPr lang="fa-IR" sz="2400" dirty="0" smtClean="0">
                <a:cs typeface="B Koodak" pitchFamily="2" charset="-78"/>
              </a:rPr>
              <a:t>به طور خستگی ناپذیری در اعتراض به مسائل محیط زیستی، جنگ، فقر و… و</a:t>
            </a:r>
            <a:br>
              <a:rPr lang="fa-IR" sz="2400" dirty="0" smtClean="0">
                <a:cs typeface="B Koodak" pitchFamily="2" charset="-78"/>
              </a:rPr>
            </a:br>
            <a:r>
              <a:rPr lang="fa-IR" sz="2400" dirty="0" smtClean="0">
                <a:cs typeface="B Koodak" pitchFamily="2" charset="-78"/>
              </a:rPr>
              <a:t>جلب توجه مردم و مسئولین به این معضلات اجتماعی تصاویری را روی دیوار های شهر نقاشی می کند.</a:t>
            </a:r>
            <a:br>
              <a:rPr lang="fa-IR" sz="2400" dirty="0" smtClean="0">
                <a:cs typeface="B Koodak" pitchFamily="2" charset="-78"/>
              </a:rPr>
            </a:br>
            <a:r>
              <a:rPr lang="fa-IR" sz="2400" dirty="0" smtClean="0">
                <a:cs typeface="B Koodak" pitchFamily="2" charset="-78"/>
              </a:rPr>
              <a:t>او حتی چند تصویر برای جلوگیری از بمب گذاری و جنگ روی دیوار غربی اسرائیل کشیده است.</a:t>
            </a:r>
            <a:endParaRPr lang="fa-IR" sz="2400" dirty="0">
              <a:cs typeface="B Koodak" pitchFamily="2" charset="-78"/>
            </a:endParaRPr>
          </a:p>
        </p:txBody>
      </p:sp>
    </p:spTree>
    <p:extLst>
      <p:ext uri="{BB962C8B-B14F-4D97-AF65-F5344CB8AC3E}">
        <p14:creationId xmlns:p14="http://schemas.microsoft.com/office/powerpoint/2010/main" val="2825993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7696200" cy="3970318"/>
          </a:xfrm>
          <a:prstGeom prst="rect">
            <a:avLst/>
          </a:prstGeom>
        </p:spPr>
        <p:txBody>
          <a:bodyPr wrap="square">
            <a:spAutoFit/>
          </a:bodyPr>
          <a:lstStyle/>
          <a:p>
            <a:pPr algn="r" rtl="1"/>
            <a:r>
              <a:rPr lang="fa-IR" sz="2800" b="1" dirty="0" smtClean="0">
                <a:cs typeface="B Koodak" pitchFamily="2" charset="-78"/>
              </a:rPr>
              <a:t>قابلیت درمانی از فواید مهم هنرهای تجسمی است.</a:t>
            </a:r>
          </a:p>
          <a:p>
            <a:pPr algn="r" rtl="1"/>
            <a:r>
              <a:rPr lang="fa-IR" sz="2800" dirty="0" smtClean="0">
                <a:cs typeface="B Koodak" pitchFamily="2" charset="-78"/>
              </a:rPr>
              <a:t>از دیگر فواید هنر های تجسمی که می توان به آن اشاره کرد قابلیت درمانی است.</a:t>
            </a:r>
            <a:br>
              <a:rPr lang="fa-IR" sz="2800" dirty="0" smtClean="0">
                <a:cs typeface="B Koodak" pitchFamily="2" charset="-78"/>
              </a:rPr>
            </a:br>
            <a:r>
              <a:rPr lang="fa-IR" sz="2800" dirty="0" smtClean="0">
                <a:cs typeface="B Koodak" pitchFamily="2" charset="-78"/>
              </a:rPr>
              <a:t>هنرهای تجسمی در علم روانشناسی کاربرد زیادی داشته و هنر درمانی نامیده می شود،</a:t>
            </a:r>
            <a:br>
              <a:rPr lang="fa-IR" sz="2800" dirty="0" smtClean="0">
                <a:cs typeface="B Koodak" pitchFamily="2" charset="-78"/>
              </a:rPr>
            </a:br>
            <a:r>
              <a:rPr lang="fa-IR" sz="2800" dirty="0" smtClean="0">
                <a:cs typeface="B Koodak" pitchFamily="2" charset="-78"/>
              </a:rPr>
              <a:t>و به وسیله آن می توان آسیب ها و بیماری های روانی افراد را درمان کرد.</a:t>
            </a:r>
            <a:br>
              <a:rPr lang="fa-IR" sz="2800" dirty="0" smtClean="0">
                <a:cs typeface="B Koodak" pitchFamily="2" charset="-78"/>
              </a:rPr>
            </a:br>
            <a:r>
              <a:rPr lang="fa-IR" sz="2800" dirty="0" smtClean="0">
                <a:cs typeface="B Koodak" pitchFamily="2" charset="-78"/>
              </a:rPr>
              <a:t>همچنین این هنرها برای کاهش استرس و به وجود آوردن تمرکز و رسیدن به آرامش بسیار مفید و قابل توجه است.</a:t>
            </a:r>
            <a:endParaRPr lang="fa-IR" sz="2800" dirty="0">
              <a:cs typeface="B Koodak" pitchFamily="2" charset="-78"/>
            </a:endParaRPr>
          </a:p>
        </p:txBody>
      </p:sp>
    </p:spTree>
    <p:extLst>
      <p:ext uri="{BB962C8B-B14F-4D97-AF65-F5344CB8AC3E}">
        <p14:creationId xmlns:p14="http://schemas.microsoft.com/office/powerpoint/2010/main" val="1394217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8382000" cy="3970318"/>
          </a:xfrm>
          <a:prstGeom prst="rect">
            <a:avLst/>
          </a:prstGeom>
        </p:spPr>
        <p:txBody>
          <a:bodyPr wrap="square">
            <a:spAutoFit/>
          </a:bodyPr>
          <a:lstStyle/>
          <a:p>
            <a:pPr algn="r" rtl="1"/>
            <a:r>
              <a:rPr lang="fa-IR" sz="2800" dirty="0" smtClean="0">
                <a:effectLst/>
                <a:cs typeface="B Koodak" pitchFamily="2" charset="-78"/>
              </a:rPr>
              <a:t>انواع هنرهای تجسمی:</a:t>
            </a:r>
          </a:p>
          <a:p>
            <a:pPr algn="r" rtl="1"/>
            <a:r>
              <a:rPr lang="fa-IR" sz="2800" dirty="0" smtClean="0">
                <a:effectLst/>
                <a:cs typeface="B Koodak" pitchFamily="2" charset="-78"/>
              </a:rPr>
              <a:t>سه نوع اصلی از هنرهای تجسمی وجود دارد.</a:t>
            </a:r>
            <a:br>
              <a:rPr lang="fa-IR" sz="2800" dirty="0" smtClean="0">
                <a:effectLst/>
                <a:cs typeface="B Koodak" pitchFamily="2" charset="-78"/>
              </a:rPr>
            </a:br>
            <a:r>
              <a:rPr lang="fa-IR" sz="2800" dirty="0" smtClean="0">
                <a:effectLst/>
                <a:cs typeface="B Koodak" pitchFamily="2" charset="-78"/>
              </a:rPr>
              <a:t>هر یک از این انواع دارای زیرمجموعه هستند.</a:t>
            </a:r>
            <a:br>
              <a:rPr lang="fa-IR" sz="2800" dirty="0" smtClean="0">
                <a:effectLst/>
                <a:cs typeface="B Koodak" pitchFamily="2" charset="-78"/>
              </a:rPr>
            </a:br>
            <a:r>
              <a:rPr lang="fa-IR" sz="2800" dirty="0" smtClean="0">
                <a:effectLst/>
                <a:cs typeface="B Koodak" pitchFamily="2" charset="-78"/>
              </a:rPr>
              <a:t>اغلب افراد درک اشتباهی از انواع هنرهای تجسمی دارند.</a:t>
            </a:r>
            <a:br>
              <a:rPr lang="fa-IR" sz="2800" dirty="0" smtClean="0">
                <a:effectLst/>
                <a:cs typeface="B Koodak" pitchFamily="2" charset="-78"/>
              </a:rPr>
            </a:br>
            <a:r>
              <a:rPr lang="fa-IR" sz="2800" dirty="0" smtClean="0">
                <a:effectLst/>
                <a:cs typeface="B Koodak" pitchFamily="2" charset="-78"/>
              </a:rPr>
              <a:t>یک اثر، چه مجسمه سه بعدی باشد و چه دو بعدی، تحت یکی از این سه نوع اصلی قرار می گیرد.</a:t>
            </a:r>
          </a:p>
          <a:p>
            <a:pPr algn="r" rtl="1"/>
            <a:r>
              <a:rPr lang="fa-IR" sz="2800" dirty="0" smtClean="0">
                <a:effectLst/>
                <a:cs typeface="B Koodak" pitchFamily="2" charset="-78"/>
              </a:rPr>
              <a:t>این سه نوع عبارتند از 1- تصویری    2- انتزاعی </a:t>
            </a:r>
            <a:r>
              <a:rPr lang="fa-IR" sz="2800" dirty="0">
                <a:cs typeface="B Koodak" pitchFamily="2" charset="-78"/>
              </a:rPr>
              <a:t> </a:t>
            </a:r>
            <a:r>
              <a:rPr lang="fa-IR" sz="2800" dirty="0" smtClean="0">
                <a:cs typeface="B Koodak" pitchFamily="2" charset="-78"/>
              </a:rPr>
              <a:t>  3-</a:t>
            </a:r>
            <a:r>
              <a:rPr lang="fa-IR" sz="2800" dirty="0" smtClean="0">
                <a:effectLst/>
                <a:cs typeface="B Koodak" pitchFamily="2" charset="-78"/>
              </a:rPr>
              <a:t> ذهنی.</a:t>
            </a:r>
            <a:br>
              <a:rPr lang="fa-IR" sz="2800" dirty="0" smtClean="0">
                <a:effectLst/>
                <a:cs typeface="B Koodak" pitchFamily="2" charset="-78"/>
              </a:rPr>
            </a:br>
            <a:r>
              <a:rPr lang="fa-IR" sz="2800" dirty="0" smtClean="0">
                <a:effectLst/>
                <a:cs typeface="B Koodak" pitchFamily="2" charset="-78"/>
              </a:rPr>
              <a:t>اغلب قصد و منظور هنرمند، نوع هنر را تعیین می کند.</a:t>
            </a:r>
            <a:br>
              <a:rPr lang="fa-IR" sz="2800" dirty="0" smtClean="0">
                <a:effectLst/>
                <a:cs typeface="B Koodak" pitchFamily="2" charset="-78"/>
              </a:rPr>
            </a:br>
            <a:r>
              <a:rPr lang="fa-IR" sz="2800" dirty="0" smtClean="0">
                <a:effectLst/>
                <a:cs typeface="B Koodak" pitchFamily="2" charset="-78"/>
              </a:rPr>
              <a:t>علاوه بر این، ابزار نیز می تواند بر روی نوع آثار هنری تأثیر بگذارد.</a:t>
            </a:r>
            <a:endParaRPr lang="fa-IR" sz="2800" dirty="0">
              <a:effectLst/>
              <a:cs typeface="B Koodak" pitchFamily="2" charset="-78"/>
            </a:endParaRPr>
          </a:p>
        </p:txBody>
      </p:sp>
    </p:spTree>
    <p:extLst>
      <p:ext uri="{BB962C8B-B14F-4D97-AF65-F5344CB8AC3E}">
        <p14:creationId xmlns:p14="http://schemas.microsoft.com/office/powerpoint/2010/main" val="3637457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848600" cy="5940088"/>
          </a:xfrm>
          <a:prstGeom prst="rect">
            <a:avLst/>
          </a:prstGeom>
        </p:spPr>
        <p:txBody>
          <a:bodyPr wrap="square">
            <a:spAutoFit/>
          </a:bodyPr>
          <a:lstStyle/>
          <a:p>
            <a:pPr algn="r" rtl="1"/>
            <a:r>
              <a:rPr lang="fa-IR" sz="2000" b="1" dirty="0" smtClean="0">
                <a:effectLst/>
                <a:cs typeface="B Koodak" pitchFamily="2" charset="-78"/>
              </a:rPr>
              <a:t>1- هنر تصویری</a:t>
            </a:r>
          </a:p>
          <a:p>
            <a:pPr algn="r" rtl="1"/>
            <a:r>
              <a:rPr lang="fa-IR" sz="2000" dirty="0" smtClean="0">
                <a:effectLst/>
                <a:cs typeface="B Koodak" pitchFamily="2" charset="-78"/>
              </a:rPr>
              <a:t>هدف آثار هنری تصویری، نشان دادن اشیاء یا سوژه واقعی از هستی و واقعیت است.</a:t>
            </a:r>
            <a:br>
              <a:rPr lang="fa-IR" sz="2000" dirty="0" smtClean="0">
                <a:effectLst/>
                <a:cs typeface="B Koodak" pitchFamily="2" charset="-78"/>
              </a:rPr>
            </a:br>
            <a:r>
              <a:rPr lang="fa-IR" sz="2000" dirty="0" smtClean="0">
                <a:effectLst/>
                <a:cs typeface="B Koodak" pitchFamily="2" charset="-78"/>
              </a:rPr>
              <a:t>زیر مجموعه های هنر تصویری عبارتند از: رئالیسم، امپرسیونیسم، ایده آلیسم و سبک سازی.</a:t>
            </a:r>
            <a:br>
              <a:rPr lang="fa-IR" sz="2000" dirty="0" smtClean="0">
                <a:effectLst/>
                <a:cs typeface="B Koodak" pitchFamily="2" charset="-78"/>
              </a:rPr>
            </a:br>
            <a:r>
              <a:rPr lang="fa-IR" sz="2000" dirty="0" smtClean="0">
                <a:effectLst/>
                <a:cs typeface="B Koodak" pitchFamily="2" charset="-78"/>
              </a:rPr>
              <a:t>همه این انواع تصویرگرایی، سوژه های حقیقی را از واقعیت نشان می دهند.</a:t>
            </a:r>
            <a:br>
              <a:rPr lang="fa-IR" sz="2000" dirty="0" smtClean="0">
                <a:effectLst/>
                <a:cs typeface="B Koodak" pitchFamily="2" charset="-78"/>
              </a:rPr>
            </a:br>
            <a:r>
              <a:rPr lang="fa-IR" sz="2000" dirty="0" smtClean="0">
                <a:effectLst/>
                <a:cs typeface="B Koodak" pitchFamily="2" charset="-78"/>
              </a:rPr>
              <a:t>اگرچه بعضی از این زیرمجموعه ها، گاهی حالت انتزاعی به خود می گیرند،</a:t>
            </a:r>
            <a:br>
              <a:rPr lang="fa-IR" sz="2000" dirty="0" smtClean="0">
                <a:effectLst/>
                <a:cs typeface="B Koodak" pitchFamily="2" charset="-78"/>
              </a:rPr>
            </a:br>
            <a:r>
              <a:rPr lang="fa-IR" sz="2000" dirty="0" smtClean="0">
                <a:effectLst/>
                <a:cs typeface="B Koodak" pitchFamily="2" charset="-78"/>
              </a:rPr>
              <a:t>اما هنوز در رده هنرهای تصویری قرار دارند. هنر تصویری شاید قدیمی ترین نوع از سه نوع هنر تجسمی است.</a:t>
            </a:r>
            <a:br>
              <a:rPr lang="fa-IR" sz="2000" dirty="0" smtClean="0">
                <a:effectLst/>
                <a:cs typeface="B Koodak" pitchFamily="2" charset="-78"/>
              </a:rPr>
            </a:br>
            <a:r>
              <a:rPr lang="fa-IR" sz="2000" dirty="0" smtClean="0">
                <a:effectLst/>
                <a:cs typeface="B Koodak" pitchFamily="2" charset="-78"/>
              </a:rPr>
              <a:t>درک این گونه آثار هنری، برای بیننده راحت تر است.</a:t>
            </a:r>
          </a:p>
          <a:p>
            <a:pPr algn="r" rtl="1"/>
            <a:r>
              <a:rPr lang="fa-IR" sz="2000" dirty="0" smtClean="0">
                <a:effectLst/>
                <a:cs typeface="B Koodak" pitchFamily="2" charset="-78"/>
              </a:rPr>
              <a:t>ما می توانیم به راحتی سوژه های یک نقاشی، طراحی یا مجسمه را شناسایی کنیم.</a:t>
            </a:r>
            <a:br>
              <a:rPr lang="fa-IR" sz="2000" dirty="0" smtClean="0">
                <a:effectLst/>
                <a:cs typeface="B Koodak" pitchFamily="2" charset="-78"/>
              </a:rPr>
            </a:br>
            <a:r>
              <a:rPr lang="fa-IR" sz="2000" dirty="0" smtClean="0">
                <a:effectLst/>
                <a:cs typeface="B Koodak" pitchFamily="2" charset="-78"/>
              </a:rPr>
              <a:t>همین امر باعث می شود که بسیاری از افراد، هنر تجسمی را بپذیرند و به آن علاقه داشته باشند.</a:t>
            </a:r>
            <a:br>
              <a:rPr lang="fa-IR" sz="2000" dirty="0" smtClean="0">
                <a:effectLst/>
                <a:cs typeface="B Koodak" pitchFamily="2" charset="-78"/>
              </a:rPr>
            </a:br>
            <a:r>
              <a:rPr lang="fa-IR" sz="2000" dirty="0" smtClean="0">
                <a:effectLst/>
                <a:cs typeface="B Koodak" pitchFamily="2" charset="-78"/>
              </a:rPr>
              <a:t>همچنین هنر تصویری، شامل بزرگترین مجموعه آثار هنری است.</a:t>
            </a:r>
            <a:br>
              <a:rPr lang="fa-IR" sz="2000" dirty="0" smtClean="0">
                <a:effectLst/>
                <a:cs typeface="B Koodak" pitchFamily="2" charset="-78"/>
              </a:rPr>
            </a:br>
            <a:r>
              <a:rPr lang="fa-IR" sz="2000" dirty="0" smtClean="0">
                <a:effectLst/>
                <a:cs typeface="B Koodak" pitchFamily="2" charset="-78"/>
              </a:rPr>
              <a:t>همچنین جدید بودن دو نوع دیگر انتزاعی و ذهنی، این علاقه را بیشتر </a:t>
            </a:r>
            <a:r>
              <a:rPr lang="fa-IR" sz="2000" dirty="0" smtClean="0">
                <a:cs typeface="B Koodak" pitchFamily="2" charset="-78"/>
              </a:rPr>
              <a:t>می </a:t>
            </a:r>
            <a:r>
              <a:rPr lang="fa-IR" sz="2000" dirty="0" smtClean="0">
                <a:effectLst/>
                <a:cs typeface="B Koodak" pitchFamily="2" charset="-78"/>
              </a:rPr>
              <a:t>کند.</a:t>
            </a:r>
            <a:br>
              <a:rPr lang="fa-IR" sz="2000" dirty="0" smtClean="0">
                <a:effectLst/>
                <a:cs typeface="B Koodak" pitchFamily="2" charset="-78"/>
              </a:rPr>
            </a:br>
            <a:r>
              <a:rPr lang="fa-IR" sz="2000" dirty="0" smtClean="0">
                <a:effectLst/>
                <a:cs typeface="B Koodak" pitchFamily="2" charset="-78"/>
              </a:rPr>
              <a:t>هنر تصویری، تغییرات زیادی را به خود دیده است، اما با این وجود، اصل “نمایش یک سوژه قابل تشخیص به بیننده” سر جای خود قرار دارد.</a:t>
            </a:r>
          </a:p>
          <a:p>
            <a:pPr algn="r" rtl="1"/>
            <a:r>
              <a:rPr lang="fa-IR" sz="2000" dirty="0" smtClean="0">
                <a:effectLst/>
                <a:cs typeface="B Koodak" pitchFamily="2" charset="-78"/>
              </a:rPr>
              <a:t>شایان ذکر است که بعضی از هنرهای تصویری کمی انتزاعی هستند.</a:t>
            </a:r>
            <a:br>
              <a:rPr lang="fa-IR" sz="2000" dirty="0" smtClean="0">
                <a:effectLst/>
                <a:cs typeface="B Koodak" pitchFamily="2" charset="-78"/>
              </a:rPr>
            </a:br>
            <a:r>
              <a:rPr lang="fa-IR" sz="2000" dirty="0" smtClean="0">
                <a:effectLst/>
                <a:cs typeface="B Koodak" pitchFamily="2" charset="-78"/>
              </a:rPr>
              <a:t>یعنی می توان گفت که برخی از آثار هنری تصویری، واقعی تر هستند</a:t>
            </a:r>
            <a:br>
              <a:rPr lang="fa-IR" sz="2000" dirty="0" smtClean="0">
                <a:effectLst/>
                <a:cs typeface="B Koodak" pitchFamily="2" charset="-78"/>
              </a:rPr>
            </a:br>
            <a:r>
              <a:rPr lang="fa-IR" sz="2000" dirty="0" smtClean="0">
                <a:effectLst/>
                <a:cs typeface="B Koodak" pitchFamily="2" charset="-78"/>
              </a:rPr>
              <a:t>اما دو نوع دیگر، بر روی درک هنرمند از موضوع تمرکز دارند.</a:t>
            </a:r>
            <a:endParaRPr lang="fa-IR" sz="2000" dirty="0">
              <a:effectLst/>
              <a:cs typeface="B Koodak" pitchFamily="2" charset="-78"/>
            </a:endParaRPr>
          </a:p>
        </p:txBody>
      </p:sp>
    </p:spTree>
    <p:extLst>
      <p:ext uri="{BB962C8B-B14F-4D97-AF65-F5344CB8AC3E}">
        <p14:creationId xmlns:p14="http://schemas.microsoft.com/office/powerpoint/2010/main" val="3928385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66843"/>
            <a:ext cx="8229600" cy="4524315"/>
          </a:xfrm>
          <a:prstGeom prst="rect">
            <a:avLst/>
          </a:prstGeom>
        </p:spPr>
        <p:txBody>
          <a:bodyPr wrap="square">
            <a:spAutoFit/>
          </a:bodyPr>
          <a:lstStyle/>
          <a:p>
            <a:pPr algn="r" rtl="1"/>
            <a:r>
              <a:rPr lang="fa-IR" sz="2400" b="1" dirty="0" smtClean="0">
                <a:cs typeface="B Koodak" pitchFamily="2" charset="-78"/>
              </a:rPr>
              <a:t>2- هنر انتزاعی</a:t>
            </a:r>
          </a:p>
          <a:p>
            <a:pPr algn="r" rtl="1"/>
            <a:r>
              <a:rPr lang="fa-IR" sz="2400" b="1" dirty="0" smtClean="0">
                <a:cs typeface="B Koodak" pitchFamily="2" charset="-78"/>
              </a:rPr>
              <a:t>نوعی که اغلب مورد سوء تفاهم قرار می گیرد و اشتباه تعبیر می شود، هنر انتزاعی است</a:t>
            </a:r>
            <a:br>
              <a:rPr lang="fa-IR" sz="2400" b="1" dirty="0" smtClean="0">
                <a:cs typeface="B Koodak" pitchFamily="2" charset="-78"/>
              </a:rPr>
            </a:br>
            <a:r>
              <a:rPr lang="fa-IR" sz="2400" b="1" dirty="0" smtClean="0">
                <a:cs typeface="B Koodak" pitchFamily="2" charset="-78"/>
              </a:rPr>
              <a:t>و هدف آن نشان دادن سوژه ها از واقعیت است، اما آنها را به گونه ای نشان می دهند که متفاوت از شیوه ای است که در واقعیت ما مشاهده می کنیم.</a:t>
            </a:r>
            <a:br>
              <a:rPr lang="fa-IR" sz="2400" b="1" dirty="0" smtClean="0">
                <a:cs typeface="B Koodak" pitchFamily="2" charset="-78"/>
              </a:rPr>
            </a:br>
            <a:r>
              <a:rPr lang="fa-IR" sz="2400" b="1" dirty="0" smtClean="0">
                <a:cs typeface="B Koodak" pitchFamily="2" charset="-78"/>
              </a:rPr>
              <a:t>این کار ممکن است به صورت تاکید بر خطوط، شکل ها و یا رنگ هایی باشد که سوژه را تغییر می دهند.</a:t>
            </a:r>
            <a:br>
              <a:rPr lang="fa-IR" sz="2400" b="1" dirty="0" smtClean="0">
                <a:cs typeface="B Koodak" pitchFamily="2" charset="-78"/>
              </a:rPr>
            </a:br>
            <a:r>
              <a:rPr lang="fa-IR" sz="2400" b="1" dirty="0" smtClean="0">
                <a:cs typeface="B Koodak" pitchFamily="2" charset="-78"/>
              </a:rPr>
              <a:t>هنر انتزاعی شامل زیر مجموعه های کوبیسم و دقت گرایی است.</a:t>
            </a:r>
            <a:br>
              <a:rPr lang="fa-IR" sz="2400" b="1" dirty="0" smtClean="0">
                <a:cs typeface="B Koodak" pitchFamily="2" charset="-78"/>
              </a:rPr>
            </a:br>
            <a:r>
              <a:rPr lang="fa-IR" sz="2400" b="1" dirty="0" smtClean="0">
                <a:cs typeface="B Koodak" pitchFamily="2" charset="-78"/>
              </a:rPr>
              <a:t>همچنین هنر انتزاعی زمانی می تواند اتفاق بیافتد که هنرمند تصمیم به نشان دادن سوژه به شیوه ای غیر سنتی داشته باشد.</a:t>
            </a:r>
            <a:br>
              <a:rPr lang="fa-IR" sz="2400" b="1" dirty="0" smtClean="0">
                <a:cs typeface="B Koodak" pitchFamily="2" charset="-78"/>
              </a:rPr>
            </a:br>
            <a:r>
              <a:rPr lang="fa-IR" sz="2400" b="1" dirty="0" smtClean="0">
                <a:cs typeface="B Koodak" pitchFamily="2" charset="-78"/>
              </a:rPr>
              <a:t>انتزاع در دنیای هنر نسبتا جدید است و اولین ریشه آن، در انحراف از واقعیت است.</a:t>
            </a:r>
            <a:endParaRPr lang="fa-IR" sz="2400" b="1" dirty="0">
              <a:cs typeface="B Koodak" pitchFamily="2" charset="-78"/>
            </a:endParaRPr>
          </a:p>
        </p:txBody>
      </p:sp>
    </p:spTree>
    <p:extLst>
      <p:ext uri="{BB962C8B-B14F-4D97-AF65-F5344CB8AC3E}">
        <p14:creationId xmlns:p14="http://schemas.microsoft.com/office/powerpoint/2010/main" val="2672314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153400" cy="4154984"/>
          </a:xfrm>
          <a:prstGeom prst="rect">
            <a:avLst/>
          </a:prstGeom>
        </p:spPr>
        <p:txBody>
          <a:bodyPr wrap="square">
            <a:spAutoFit/>
          </a:bodyPr>
          <a:lstStyle/>
          <a:p>
            <a:pPr algn="r" rtl="1"/>
            <a:r>
              <a:rPr lang="fa-IR" sz="2400" dirty="0" smtClean="0">
                <a:cs typeface="B Koodak" pitchFamily="2" charset="-78"/>
              </a:rPr>
              <a:t>هنر انتزاعی در اواخر قرن نوزدهم، در اشکال مختلفی در سراسر جهان به محبوبیت رسید</a:t>
            </a:r>
            <a:br>
              <a:rPr lang="fa-IR" sz="2400" dirty="0" smtClean="0">
                <a:cs typeface="B Koodak" pitchFamily="2" charset="-78"/>
              </a:rPr>
            </a:br>
            <a:r>
              <a:rPr lang="fa-IR" sz="2400" dirty="0" smtClean="0">
                <a:cs typeface="B Koodak" pitchFamily="2" charset="-78"/>
              </a:rPr>
              <a:t>و هنرمندان شروع به استفاده بیشتراز رویکرد ذهنی در نقاشی کردند.</a:t>
            </a:r>
            <a:br>
              <a:rPr lang="fa-IR" sz="2400" dirty="0" smtClean="0">
                <a:cs typeface="B Koodak" pitchFamily="2" charset="-78"/>
              </a:rPr>
            </a:br>
            <a:r>
              <a:rPr lang="fa-IR" sz="2400" dirty="0" smtClean="0">
                <a:cs typeface="B Koodak" pitchFamily="2" charset="-78"/>
              </a:rPr>
              <a:t>هنرمندان معاصر بیشتر به این گونه نقاشی ها روی آورده اند و اجازه می دهند تا شکل جدیدی از بیان فکری یا ذهنی ارائه شود.</a:t>
            </a:r>
            <a:br>
              <a:rPr lang="fa-IR" sz="2400" dirty="0" smtClean="0">
                <a:cs typeface="B Koodak" pitchFamily="2" charset="-78"/>
              </a:rPr>
            </a:br>
            <a:r>
              <a:rPr lang="fa-IR" sz="2400" dirty="0" smtClean="0">
                <a:cs typeface="B Koodak" pitchFamily="2" charset="-78"/>
              </a:rPr>
              <a:t>درک تفاوت بین هنر انتزاعی و هنر ذهنی برای بسیاری از افراد دشوار است.</a:t>
            </a:r>
            <a:br>
              <a:rPr lang="fa-IR" sz="2400" dirty="0" smtClean="0">
                <a:cs typeface="B Koodak" pitchFamily="2" charset="-78"/>
              </a:rPr>
            </a:br>
            <a:r>
              <a:rPr lang="fa-IR" sz="2400" dirty="0" smtClean="0">
                <a:cs typeface="B Koodak" pitchFamily="2" charset="-78"/>
              </a:rPr>
              <a:t>تفاوت واضح این دو نوع، در “سوژه انتخاب شده” است.</a:t>
            </a:r>
          </a:p>
          <a:p>
            <a:pPr algn="r" rtl="1"/>
            <a:r>
              <a:rPr lang="fa-IR" sz="2400" dirty="0" smtClean="0">
                <a:cs typeface="B Koodak" pitchFamily="2" charset="-78"/>
              </a:rPr>
              <a:t>اگر هنرمند کار خود را با یک سوژه از واقعیت شروع کند، آنوقت اثر هنری به صورت انتزاعی خواهد بود</a:t>
            </a:r>
            <a:br>
              <a:rPr lang="fa-IR" sz="2400" dirty="0" smtClean="0">
                <a:cs typeface="B Koodak" pitchFamily="2" charset="-78"/>
              </a:rPr>
            </a:br>
            <a:r>
              <a:rPr lang="fa-IR" sz="2400" dirty="0" smtClean="0">
                <a:cs typeface="B Koodak" pitchFamily="2" charset="-78"/>
              </a:rPr>
              <a:t>اما اگر هنرمند بدون هیچ اشاره ای به واقعیت کار خود را اغاز نماید، آنوقت اثر ذهنی است</a:t>
            </a:r>
            <a:endParaRPr lang="fa-IR" sz="2400" dirty="0">
              <a:cs typeface="B Koodak" pitchFamily="2" charset="-78"/>
            </a:endParaRPr>
          </a:p>
        </p:txBody>
      </p:sp>
    </p:spTree>
    <p:extLst>
      <p:ext uri="{BB962C8B-B14F-4D97-AF65-F5344CB8AC3E}">
        <p14:creationId xmlns:p14="http://schemas.microsoft.com/office/powerpoint/2010/main" val="43572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80772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05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686800" cy="5321457"/>
          </a:xfrm>
          <a:prstGeom prst="rect">
            <a:avLst/>
          </a:prstGeom>
        </p:spPr>
        <p:txBody>
          <a:bodyPr wrap="square">
            <a:spAutoFit/>
          </a:bodyPr>
          <a:lstStyle/>
          <a:p>
            <a:pPr algn="r" rtl="1">
              <a:lnSpc>
                <a:spcPct val="115000"/>
              </a:lnSpc>
              <a:spcAft>
                <a:spcPts val="1000"/>
              </a:spcAft>
            </a:pPr>
            <a:r>
              <a:rPr lang="ar-SA" dirty="0">
                <a:ea typeface="Calibri"/>
                <a:cs typeface="B Koodak"/>
              </a:rPr>
              <a:t>مبانی هنرهای تجسمی</a:t>
            </a:r>
            <a:endParaRPr lang="en-US" sz="1400" dirty="0">
              <a:ea typeface="Calibri"/>
              <a:cs typeface="Arial"/>
            </a:endParaRPr>
          </a:p>
          <a:p>
            <a:pPr algn="r" rtl="1">
              <a:lnSpc>
                <a:spcPct val="115000"/>
              </a:lnSpc>
              <a:spcAft>
                <a:spcPts val="1000"/>
              </a:spcAft>
            </a:pPr>
            <a:r>
              <a:rPr lang="ar-SA" dirty="0">
                <a:ea typeface="Calibri"/>
                <a:cs typeface="B Koodak"/>
              </a:rPr>
              <a:t>خلاقیت در هنرهای تجسمی جایگاه خاصی دارد و درک زبان هنر و فهم آثار هنر تجسمی، موضوع اصلی و مبانی هنرهای تجسمی است</a:t>
            </a:r>
            <a:r>
              <a:rPr lang="en-US" dirty="0">
                <a:ea typeface="Calibri"/>
                <a:cs typeface="B Koodak"/>
              </a:rPr>
              <a:t>. </a:t>
            </a:r>
            <a:endParaRPr lang="en-US" sz="1400" dirty="0">
              <a:ea typeface="Calibri"/>
              <a:cs typeface="Arial"/>
            </a:endParaRPr>
          </a:p>
          <a:p>
            <a:pPr algn="r" rtl="1">
              <a:lnSpc>
                <a:spcPct val="115000"/>
              </a:lnSpc>
              <a:spcAft>
                <a:spcPts val="1000"/>
              </a:spcAft>
            </a:pPr>
            <a:r>
              <a:rPr lang="ar-SA" dirty="0">
                <a:ea typeface="Calibri"/>
                <a:cs typeface="B Koodak"/>
              </a:rPr>
              <a:t>انسان نیازمند ارتباط با محیط اطراف و انسان های دیگر است. زبان وسیله مهمی در ارتباط با همنوعان و جهان پیرامون ماست. انتقال درست مفاهیم در زبان بسیار مهم است . هنر راه ارتباطی شیرین و جذابی است که می تواند به ارتباط انسان ها با جهان منجر شود. همان گونه که زبان نیاز به یادگیری دارد، هنر نیز آموختنی است</a:t>
            </a:r>
            <a:r>
              <a:rPr lang="en-US" dirty="0">
                <a:ea typeface="Calibri"/>
                <a:cs typeface="B Koodak"/>
              </a:rPr>
              <a:t>.</a:t>
            </a:r>
            <a:endParaRPr lang="en-US" sz="1400" dirty="0">
              <a:ea typeface="Calibri"/>
              <a:cs typeface="Arial"/>
            </a:endParaRPr>
          </a:p>
          <a:p>
            <a:pPr algn="r" rtl="1">
              <a:lnSpc>
                <a:spcPct val="115000"/>
              </a:lnSpc>
              <a:spcAft>
                <a:spcPts val="1000"/>
              </a:spcAft>
            </a:pPr>
            <a:r>
              <a:rPr lang="ar-SA" dirty="0">
                <a:ea typeface="Calibri"/>
                <a:cs typeface="B Koodak"/>
              </a:rPr>
              <a:t>درک هنرهای تجسمی بستگی به شناخت و درک عناصر هنری دارد.بدون شناخت و درک نمی توان ارتباط صحیحی ایجاد کرد</a:t>
            </a:r>
            <a:r>
              <a:rPr lang="en-US" dirty="0">
                <a:ea typeface="Calibri"/>
                <a:cs typeface="B Koodak"/>
              </a:rPr>
              <a:t>.  </a:t>
            </a:r>
            <a:endParaRPr lang="en-US" sz="1400" dirty="0">
              <a:ea typeface="Calibri"/>
              <a:cs typeface="Arial"/>
            </a:endParaRPr>
          </a:p>
          <a:p>
            <a:pPr algn="r" rtl="1">
              <a:lnSpc>
                <a:spcPct val="115000"/>
              </a:lnSpc>
              <a:spcAft>
                <a:spcPts val="1000"/>
              </a:spcAft>
            </a:pPr>
            <a:r>
              <a:rPr lang="en-US" dirty="0">
                <a:ea typeface="Calibri"/>
                <a:cs typeface="B Koodak"/>
              </a:rPr>
              <a:t>2 </a:t>
            </a:r>
            <a:r>
              <a:rPr lang="ar-SA" dirty="0">
                <a:ea typeface="Calibri"/>
                <a:cs typeface="B Koodak"/>
              </a:rPr>
              <a:t>نفر از دو کشور و زبان مختلف نمی توانند با همدیگر به درستی ارتباط برقرار کنند و باید زبان همدیگر را یاد بگیرند. برای فهمیدن درست هنرهای تجسمی هم ، باید زبان هنر را فرا گیریم</a:t>
            </a:r>
            <a:r>
              <a:rPr lang="en-US" dirty="0">
                <a:ea typeface="Calibri"/>
                <a:cs typeface="B Koodak"/>
              </a:rPr>
              <a:t> .  </a:t>
            </a:r>
            <a:endParaRPr lang="en-US" sz="1400" dirty="0">
              <a:ea typeface="Calibri"/>
              <a:cs typeface="Arial"/>
            </a:endParaRPr>
          </a:p>
          <a:p>
            <a:pPr algn="r" rtl="1">
              <a:lnSpc>
                <a:spcPct val="115000"/>
              </a:lnSpc>
              <a:spcAft>
                <a:spcPts val="1000"/>
              </a:spcAft>
            </a:pPr>
            <a:r>
              <a:rPr lang="ar-SA" dirty="0">
                <a:ea typeface="Calibri"/>
                <a:cs typeface="B Koodak"/>
              </a:rPr>
              <a:t>در هنرهای تجسمی، چشم به عنوان عضو اصلی دیدن، نقش مهمی را در فراگیری زبان هنر تجسمی بر عهده دارد. به طوری که حتی با شنیدن نام یک شئ می توان از خصلت های آن توصیفی را ارائه داد</a:t>
            </a:r>
            <a:r>
              <a:rPr lang="en-US" dirty="0">
                <a:ea typeface="Calibri"/>
                <a:cs typeface="B Koodak"/>
              </a:rPr>
              <a:t>  .</a:t>
            </a:r>
            <a:endParaRPr lang="en-US" sz="1400" dirty="0">
              <a:ea typeface="Calibri"/>
              <a:cs typeface="Arial"/>
            </a:endParaRPr>
          </a:p>
          <a:p>
            <a:pPr algn="r" rtl="1">
              <a:lnSpc>
                <a:spcPct val="115000"/>
              </a:lnSpc>
              <a:spcAft>
                <a:spcPts val="1000"/>
              </a:spcAft>
            </a:pPr>
            <a:r>
              <a:rPr lang="ar-SA" dirty="0">
                <a:ea typeface="Calibri"/>
                <a:cs typeface="B Koodak"/>
              </a:rPr>
              <a:t>شناخت مبانی هنرهای تجسمی می تواند در درک صحیح دنیای اطرافمان موثر باشد. بخصوص برای کسانی که قصد کار کردن در زمینه هنرهای تجسمی را داشته و می خواهند در این زمینه ادامه تحصیل داده یا کاری را شروع کنند</a:t>
            </a:r>
            <a:r>
              <a:rPr lang="en-US" dirty="0">
                <a:ea typeface="Calibri"/>
                <a:cs typeface="B Koodak"/>
              </a:rPr>
              <a:t>.</a:t>
            </a:r>
            <a:endParaRPr lang="en-US" sz="1400" dirty="0">
              <a:ea typeface="Calibri"/>
              <a:cs typeface="Arial"/>
            </a:endParaRPr>
          </a:p>
        </p:txBody>
      </p:sp>
    </p:spTree>
    <p:extLst>
      <p:ext uri="{BB962C8B-B14F-4D97-AF65-F5344CB8AC3E}">
        <p14:creationId xmlns:p14="http://schemas.microsoft.com/office/powerpoint/2010/main" val="2652848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905000"/>
            <a:ext cx="6705600" cy="2554545"/>
          </a:xfrm>
          <a:prstGeom prst="rect">
            <a:avLst/>
          </a:prstGeom>
        </p:spPr>
        <p:txBody>
          <a:bodyPr wrap="square">
            <a:spAutoFit/>
          </a:bodyPr>
          <a:lstStyle/>
          <a:p>
            <a:pPr lvl="0" algn="ctr"/>
            <a:r>
              <a:rPr lang="fa-IR" sz="4000" dirty="0">
                <a:solidFill>
                  <a:prstClr val="black"/>
                </a:solidFill>
                <a:cs typeface="B Titr" pitchFamily="2" charset="-78"/>
              </a:rPr>
              <a:t>پاورپوینت درس هنرهای تجسمی </a:t>
            </a:r>
            <a:endParaRPr lang="fa-IR" sz="4000" dirty="0" smtClean="0">
              <a:solidFill>
                <a:prstClr val="black"/>
              </a:solidFill>
              <a:cs typeface="B Titr" pitchFamily="2" charset="-78"/>
            </a:endParaRPr>
          </a:p>
          <a:p>
            <a:pPr lvl="0" algn="ctr" rtl="1"/>
            <a:r>
              <a:rPr lang="fa-IR" sz="4000" dirty="0" smtClean="0">
                <a:solidFill>
                  <a:prstClr val="black"/>
                </a:solidFill>
                <a:cs typeface="B Titr" pitchFamily="2" charset="-78"/>
              </a:rPr>
              <a:t>گروه </a:t>
            </a:r>
            <a:r>
              <a:rPr lang="fa-IR" sz="4000" dirty="0">
                <a:solidFill>
                  <a:prstClr val="black"/>
                </a:solidFill>
                <a:cs typeface="B Titr" pitchFamily="2" charset="-78"/>
              </a:rPr>
              <a:t>مشاوره </a:t>
            </a:r>
            <a:endParaRPr lang="fa-IR" sz="4000" dirty="0" smtClean="0">
              <a:solidFill>
                <a:prstClr val="black"/>
              </a:solidFill>
              <a:cs typeface="B Titr" pitchFamily="2" charset="-78"/>
            </a:endParaRPr>
          </a:p>
          <a:p>
            <a:pPr lvl="0" algn="ctr" rtl="1"/>
            <a:endParaRPr lang="fa-IR" sz="4000" dirty="0">
              <a:solidFill>
                <a:prstClr val="black"/>
              </a:solidFill>
              <a:cs typeface="B Titr" pitchFamily="2" charset="-78"/>
            </a:endParaRPr>
          </a:p>
          <a:p>
            <a:pPr lvl="0" algn="ctr" rtl="1"/>
            <a:r>
              <a:rPr lang="fa-IR" sz="4000" dirty="0">
                <a:solidFill>
                  <a:prstClr val="black"/>
                </a:solidFill>
                <a:cs typeface="B Titr" pitchFamily="2" charset="-78"/>
              </a:rPr>
              <a:t>استاد سیدهادی هاشمی</a:t>
            </a:r>
            <a:endParaRPr lang="en-US" sz="4000" dirty="0">
              <a:solidFill>
                <a:prstClr val="black"/>
              </a:solidFill>
              <a:cs typeface="B Titr" pitchFamily="2" charset="-78"/>
            </a:endParaRPr>
          </a:p>
        </p:txBody>
      </p:sp>
    </p:spTree>
    <p:extLst>
      <p:ext uri="{BB962C8B-B14F-4D97-AF65-F5344CB8AC3E}">
        <p14:creationId xmlns:p14="http://schemas.microsoft.com/office/powerpoint/2010/main" val="128696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76400"/>
            <a:ext cx="7848600" cy="3128036"/>
          </a:xfrm>
          <a:prstGeom prst="rect">
            <a:avLst/>
          </a:prstGeom>
        </p:spPr>
        <p:txBody>
          <a:bodyPr wrap="square">
            <a:spAutoFit/>
          </a:bodyPr>
          <a:lstStyle/>
          <a:p>
            <a:pPr algn="r" rtl="1">
              <a:lnSpc>
                <a:spcPct val="115000"/>
              </a:lnSpc>
              <a:spcAft>
                <a:spcPts val="1000"/>
              </a:spcAft>
            </a:pPr>
            <a:r>
              <a:rPr lang="ar-SA" sz="2800" dirty="0">
                <a:ea typeface="Calibri"/>
                <a:cs typeface="B Koodak" pitchFamily="2" charset="-78"/>
              </a:rPr>
              <a:t>عناصر و نیروهای بصری در هنرهای تجسمی</a:t>
            </a:r>
            <a:endParaRPr lang="en-US" sz="2800" dirty="0">
              <a:ea typeface="Calibri"/>
              <a:cs typeface="B Koodak" pitchFamily="2" charset="-78"/>
            </a:endParaRPr>
          </a:p>
          <a:p>
            <a:pPr algn="r" rtl="1">
              <a:lnSpc>
                <a:spcPct val="115000"/>
              </a:lnSpc>
              <a:spcAft>
                <a:spcPts val="1000"/>
              </a:spcAft>
            </a:pPr>
            <a:r>
              <a:rPr lang="ar-SA" sz="2800" dirty="0">
                <a:ea typeface="Calibri"/>
                <a:cs typeface="B Koodak" pitchFamily="2" charset="-78"/>
              </a:rPr>
              <a:t>الف-خط، سطح، رنگ، شکل، بافت، اندازه، تیرگی و روشنی، مربوط به بخش فیزیکی و قابل لمس هنرهای تجسمی می شوند</a:t>
            </a:r>
            <a:r>
              <a:rPr lang="en-US" sz="2800" dirty="0">
                <a:ea typeface="Calibri"/>
                <a:cs typeface="B Koodak" pitchFamily="2" charset="-78"/>
              </a:rPr>
              <a:t>.</a:t>
            </a:r>
          </a:p>
          <a:p>
            <a:pPr algn="r" rtl="1"/>
            <a:r>
              <a:rPr lang="ar-SA" sz="2800" dirty="0" smtClean="0">
                <a:ea typeface="Calibri"/>
                <a:cs typeface="B Koodak" pitchFamily="2" charset="-78"/>
              </a:rPr>
              <a:t>ب</a:t>
            </a:r>
            <a:r>
              <a:rPr lang="en-US" sz="2800" dirty="0" smtClean="0">
                <a:ea typeface="Calibri"/>
                <a:cs typeface="B Koodak" pitchFamily="2" charset="-78"/>
              </a:rPr>
              <a:t>- </a:t>
            </a:r>
            <a:r>
              <a:rPr lang="ar-SA" sz="2800" dirty="0">
                <a:ea typeface="Calibri"/>
                <a:cs typeface="B Koodak" pitchFamily="2" charset="-78"/>
              </a:rPr>
              <a:t>تعادل، هماهنگی، تناسب، کنتراست از مواردی می باشند که قابل لمس نبوده و حاصل تجربه  هنرمند می باشند. این عناصر موجب استحکام هنر تجسمی می شوند</a:t>
            </a:r>
            <a:endParaRPr lang="en-US" sz="2800" dirty="0">
              <a:cs typeface="B Koodak" pitchFamily="2" charset="-78"/>
            </a:endParaRPr>
          </a:p>
        </p:txBody>
      </p:sp>
    </p:spTree>
    <p:extLst>
      <p:ext uri="{BB962C8B-B14F-4D97-AF65-F5344CB8AC3E}">
        <p14:creationId xmlns:p14="http://schemas.microsoft.com/office/powerpoint/2010/main" val="16138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66330"/>
            <a:ext cx="8382000" cy="4596130"/>
          </a:xfrm>
          <a:prstGeom prst="rect">
            <a:avLst/>
          </a:prstGeom>
        </p:spPr>
        <p:txBody>
          <a:bodyPr wrap="square">
            <a:spAutoFit/>
          </a:bodyPr>
          <a:lstStyle/>
          <a:p>
            <a:pPr algn="r" rtl="1">
              <a:lnSpc>
                <a:spcPct val="115000"/>
              </a:lnSpc>
              <a:spcAft>
                <a:spcPts val="1000"/>
              </a:spcAft>
            </a:pPr>
            <a:r>
              <a:rPr lang="ar-SA" sz="2400" dirty="0">
                <a:ea typeface="Calibri"/>
                <a:cs typeface="B Koodak" pitchFamily="2" charset="-78"/>
              </a:rPr>
              <a:t>تفاوت دیدن و نگاه کردن </a:t>
            </a:r>
            <a:r>
              <a:rPr lang="ar-SA" sz="2400" dirty="0" smtClean="0">
                <a:ea typeface="Calibri"/>
                <a:cs typeface="B Koodak" pitchFamily="2" charset="-78"/>
              </a:rPr>
              <a:t>هنرمندانه</a:t>
            </a:r>
            <a:r>
              <a:rPr lang="fa-IR" sz="2400" dirty="0" smtClean="0">
                <a:ea typeface="Calibri"/>
                <a:cs typeface="B Koodak" pitchFamily="2" charset="-78"/>
              </a:rPr>
              <a:t>:</a:t>
            </a:r>
            <a:endParaRPr lang="en-US" sz="2400" dirty="0">
              <a:ea typeface="Calibri"/>
              <a:cs typeface="B Koodak" pitchFamily="2" charset="-78"/>
            </a:endParaRPr>
          </a:p>
          <a:p>
            <a:pPr algn="r" rtl="1">
              <a:lnSpc>
                <a:spcPct val="115000"/>
              </a:lnSpc>
              <a:spcAft>
                <a:spcPts val="1000"/>
              </a:spcAft>
            </a:pPr>
            <a:r>
              <a:rPr lang="ar-SA" sz="2400" dirty="0">
                <a:ea typeface="Calibri"/>
                <a:cs typeface="B Koodak" pitchFamily="2" charset="-78"/>
              </a:rPr>
              <a:t>دیدن یک اثر هنری با نگاه کردن آن تفاوت بسیاری دارد. شاید شما نیز افرادی را دیده باشید که ساعت ها به یک اثر هنری خیره می شوند در حالی که افراد دیگر با نگاهی سریع به سوی اثر بعدی می روند به راستی چه تفاوتی میان دیدن و نگاه کردن یک هنر تجسمی وجود دارد؟</a:t>
            </a:r>
            <a:endParaRPr lang="en-US" sz="2400" dirty="0">
              <a:ea typeface="Calibri"/>
              <a:cs typeface="B Koodak" pitchFamily="2" charset="-78"/>
            </a:endParaRPr>
          </a:p>
          <a:p>
            <a:pPr algn="r" rtl="1">
              <a:lnSpc>
                <a:spcPct val="115000"/>
              </a:lnSpc>
              <a:spcAft>
                <a:spcPts val="1000"/>
              </a:spcAft>
            </a:pPr>
            <a:r>
              <a:rPr lang="ar-SA" sz="2400" dirty="0">
                <a:ea typeface="Calibri"/>
                <a:cs typeface="B Koodak" pitchFamily="2" charset="-78"/>
              </a:rPr>
              <a:t>دیدن عکس العمل طبیعی یک چشم سالم در واکنش به انعکاس نور است که به خودی خود و بدون هدفی خاص انجام می شود. دیدن  توسط عضو بینایی و بدون دخالت قوه ادراک انجام می شود. به طور معمول کسانی که یک اثر هنری را می بینند از این دسته هستند. برخی از افراد اثر هنری را به دلیل جلوه های بصری،  رنگ و نور می بنند و منظور اصلی هنرمند تجسمی کار را درک نمی کنند</a:t>
            </a:r>
            <a:r>
              <a:rPr lang="en-US" sz="2400" dirty="0">
                <a:ea typeface="Calibri"/>
                <a:cs typeface="B Koodak" pitchFamily="2" charset="-78"/>
              </a:rPr>
              <a:t>.</a:t>
            </a:r>
          </a:p>
        </p:txBody>
      </p:sp>
    </p:spTree>
    <p:extLst>
      <p:ext uri="{BB962C8B-B14F-4D97-AF65-F5344CB8AC3E}">
        <p14:creationId xmlns:p14="http://schemas.microsoft.com/office/powerpoint/2010/main" val="2016692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7848600" cy="4056495"/>
          </a:xfrm>
          <a:prstGeom prst="rect">
            <a:avLst/>
          </a:prstGeom>
        </p:spPr>
        <p:txBody>
          <a:bodyPr wrap="square">
            <a:spAutoFit/>
          </a:bodyPr>
          <a:lstStyle/>
          <a:p>
            <a:pPr algn="r" rtl="1">
              <a:lnSpc>
                <a:spcPct val="115000"/>
              </a:lnSpc>
              <a:spcAft>
                <a:spcPts val="1000"/>
              </a:spcAft>
            </a:pPr>
            <a:r>
              <a:rPr lang="ar-SA" sz="2800" dirty="0">
                <a:ea typeface="Calibri"/>
                <a:cs typeface="B Koodak" pitchFamily="2" charset="-78"/>
              </a:rPr>
              <a:t>نگاه کردن عملی ارادی و هدفمند به منظور خاصی است که انسان با آگاهی آن را انجام می دهد. در نگاه کردن علاوه بر دیدن، به روابط بین عناصر اثر هنری نیز توجه می شود. دیدن را می توان یک جست وجوی آگاهانه بصری نامید که به دنبال تناسب و توازن است. افراد خاص و با تجربه می توانند در مواجهه با هنر تجسمی به درستی آن را نگاه کرده، نقد و بررسی کنند. قطعا هرگونه تعریف، تمجید و حتی بازخورد منفی از طرف این افراد می تواند در پیشرفت و ترقی هنرمند تجسمی کار موثر باشد</a:t>
            </a:r>
            <a:r>
              <a:rPr lang="en-US" sz="2800" dirty="0">
                <a:ea typeface="Calibri"/>
                <a:cs typeface="B Koodak" pitchFamily="2" charset="-78"/>
              </a:rPr>
              <a:t>.</a:t>
            </a:r>
          </a:p>
        </p:txBody>
      </p:sp>
    </p:spTree>
    <p:extLst>
      <p:ext uri="{BB962C8B-B14F-4D97-AF65-F5344CB8AC3E}">
        <p14:creationId xmlns:p14="http://schemas.microsoft.com/office/powerpoint/2010/main" val="3559137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125" y="457200"/>
            <a:ext cx="7924800" cy="5926751"/>
          </a:xfrm>
          <a:prstGeom prst="rect">
            <a:avLst/>
          </a:prstGeom>
        </p:spPr>
        <p:txBody>
          <a:bodyPr wrap="square">
            <a:spAutoFit/>
          </a:bodyPr>
          <a:lstStyle/>
          <a:p>
            <a:pPr algn="r" rtl="1">
              <a:lnSpc>
                <a:spcPct val="115000"/>
              </a:lnSpc>
              <a:spcAft>
                <a:spcPts val="1000"/>
              </a:spcAft>
            </a:pPr>
            <a:r>
              <a:rPr lang="ar-SA" sz="2800" dirty="0">
                <a:ea typeface="Calibri"/>
                <a:cs typeface="B Koodak"/>
              </a:rPr>
              <a:t>کادر در هنرهای تجسمی</a:t>
            </a:r>
            <a:endParaRPr lang="en-US" sz="2800" dirty="0">
              <a:ea typeface="Calibri"/>
              <a:cs typeface="Arial"/>
            </a:endParaRPr>
          </a:p>
          <a:p>
            <a:pPr algn="r" rtl="1">
              <a:lnSpc>
                <a:spcPct val="115000"/>
              </a:lnSpc>
              <a:spcAft>
                <a:spcPts val="1000"/>
              </a:spcAft>
            </a:pPr>
            <a:r>
              <a:rPr lang="ar-SA" sz="2800" dirty="0">
                <a:ea typeface="Calibri"/>
                <a:cs typeface="B Koodak"/>
              </a:rPr>
              <a:t>کادر فضایی محدود است که اثر تجسمی را در خود جای می دهد. کادر همان قالب تصویر است که دراندازه ها و اشکال گوناگونی دیده می شود. هنرمند تجسمی با جداسازی بخشی از فضا یا سطح دو کار را به طور مشخص انجام می دهد</a:t>
            </a:r>
            <a:r>
              <a:rPr lang="en-US" sz="2800" dirty="0">
                <a:ea typeface="Calibri"/>
                <a:cs typeface="B Koodak"/>
              </a:rPr>
              <a:t>. </a:t>
            </a:r>
            <a:endParaRPr lang="en-US" sz="2800" dirty="0">
              <a:ea typeface="Calibri"/>
              <a:cs typeface="Arial"/>
            </a:endParaRPr>
          </a:p>
          <a:p>
            <a:pPr algn="r" rtl="1">
              <a:lnSpc>
                <a:spcPct val="115000"/>
              </a:lnSpc>
              <a:spcAft>
                <a:spcPts val="1000"/>
              </a:spcAft>
            </a:pPr>
            <a:r>
              <a:rPr lang="ar-SA" sz="2800" dirty="0">
                <a:ea typeface="Calibri"/>
                <a:cs typeface="B Koodak"/>
              </a:rPr>
              <a:t>الف- بین محدوده داخلی اثر و کادر یک ارتباط منطقی ایجاد می کند</a:t>
            </a:r>
            <a:endParaRPr lang="en-US" sz="2800" dirty="0">
              <a:ea typeface="Calibri"/>
              <a:cs typeface="Arial"/>
            </a:endParaRPr>
          </a:p>
          <a:p>
            <a:pPr algn="r" rtl="1">
              <a:lnSpc>
                <a:spcPct val="115000"/>
              </a:lnSpc>
              <a:spcAft>
                <a:spcPts val="1000"/>
              </a:spcAft>
            </a:pPr>
            <a:r>
              <a:rPr lang="ar-SA" sz="2800" dirty="0">
                <a:ea typeface="Calibri"/>
                <a:cs typeface="B Koodak"/>
              </a:rPr>
              <a:t>ب- انرژی های بصری خارج از کادر را مهار و کنترل کرده تا به داخل اثر نفوذ نکنند</a:t>
            </a:r>
            <a:r>
              <a:rPr lang="en-US" sz="2800" dirty="0">
                <a:ea typeface="Calibri"/>
                <a:cs typeface="B Koodak"/>
              </a:rPr>
              <a:t>.</a:t>
            </a:r>
            <a:endParaRPr lang="en-US" sz="2800" dirty="0">
              <a:ea typeface="Calibri"/>
              <a:cs typeface="Arial"/>
            </a:endParaRPr>
          </a:p>
          <a:p>
            <a:pPr algn="r" rtl="1"/>
            <a:r>
              <a:rPr lang="ar-SA" sz="2800" dirty="0">
                <a:ea typeface="Calibri"/>
                <a:cs typeface="B Koodak"/>
              </a:rPr>
              <a:t>امید است این اندک توانسته باشد تلنگری برای علاقه مندان به هنرهای تجسمی باشد تا </a:t>
            </a:r>
            <a:r>
              <a:rPr lang="ar-SA" sz="2800" dirty="0">
                <a:ea typeface="Calibri"/>
                <a:cs typeface="Times New Roman"/>
              </a:rPr>
              <a:t> </a:t>
            </a:r>
            <a:r>
              <a:rPr lang="ar-SA" sz="2800" dirty="0">
                <a:ea typeface="Calibri"/>
                <a:cs typeface="B Koodak"/>
              </a:rPr>
              <a:t>این راه را به شکل منسجم ادامه دهند</a:t>
            </a:r>
            <a:r>
              <a:rPr lang="en-US" sz="2800" dirty="0">
                <a:ea typeface="Calibri"/>
                <a:cs typeface="B Koodak"/>
              </a:rPr>
              <a:t>.</a:t>
            </a:r>
            <a:endParaRPr lang="en-US" sz="2800" dirty="0"/>
          </a:p>
        </p:txBody>
      </p:sp>
    </p:spTree>
    <p:extLst>
      <p:ext uri="{BB962C8B-B14F-4D97-AF65-F5344CB8AC3E}">
        <p14:creationId xmlns:p14="http://schemas.microsoft.com/office/powerpoint/2010/main" val="187285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151728"/>
            <a:ext cx="7315200" cy="1938992"/>
          </a:xfrm>
          <a:prstGeom prst="rect">
            <a:avLst/>
          </a:prstGeom>
        </p:spPr>
        <p:txBody>
          <a:bodyPr wrap="square">
            <a:spAutoFit/>
          </a:bodyPr>
          <a:lstStyle/>
          <a:p>
            <a:pPr lvl="0"/>
            <a:r>
              <a:rPr lang="fa-IR" sz="4000" dirty="0">
                <a:solidFill>
                  <a:prstClr val="black"/>
                </a:solidFill>
                <a:cs typeface="B Titr" pitchFamily="2" charset="-78"/>
              </a:rPr>
              <a:t>باتشکر از حسن توجه شما بزرگواران</a:t>
            </a:r>
          </a:p>
          <a:p>
            <a:pPr lvl="0"/>
            <a:endParaRPr lang="fa-IR" sz="4000" dirty="0">
              <a:solidFill>
                <a:prstClr val="black"/>
              </a:solidFill>
              <a:cs typeface="B Titr" pitchFamily="2" charset="-78"/>
            </a:endParaRPr>
          </a:p>
          <a:p>
            <a:pPr lvl="0" algn="ctr"/>
            <a:r>
              <a:rPr lang="fa-IR" sz="4000" dirty="0">
                <a:solidFill>
                  <a:prstClr val="black"/>
                </a:solidFill>
                <a:cs typeface="B Titr" pitchFamily="2" charset="-78"/>
              </a:rPr>
              <a:t>سیدهادی هاشمی</a:t>
            </a:r>
            <a:endParaRPr lang="en-US" sz="4000" dirty="0">
              <a:solidFill>
                <a:prstClr val="black"/>
              </a:solidFill>
              <a:cs typeface="B Titr" pitchFamily="2" charset="-78"/>
            </a:endParaRPr>
          </a:p>
        </p:txBody>
      </p:sp>
    </p:spTree>
    <p:extLst>
      <p:ext uri="{BB962C8B-B14F-4D97-AF65-F5344CB8AC3E}">
        <p14:creationId xmlns:p14="http://schemas.microsoft.com/office/powerpoint/2010/main" val="158897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971800"/>
            <a:ext cx="7620000" cy="3108543"/>
          </a:xfrm>
          <a:prstGeom prst="rect">
            <a:avLst/>
          </a:prstGeom>
        </p:spPr>
        <p:txBody>
          <a:bodyPr wrap="square">
            <a:spAutoFit/>
          </a:bodyPr>
          <a:lstStyle/>
          <a:p>
            <a:pPr algn="r" rtl="1"/>
            <a:r>
              <a:rPr lang="fa-IR" sz="2800" b="1" dirty="0" smtClean="0">
                <a:solidFill>
                  <a:prstClr val="black"/>
                </a:solidFill>
                <a:cs typeface="B Titr" pitchFamily="2" charset="-78"/>
              </a:rPr>
              <a:t>تعریف هنر :</a:t>
            </a:r>
            <a:endParaRPr lang="en-US" sz="2800" b="1" dirty="0" smtClean="0">
              <a:solidFill>
                <a:prstClr val="black"/>
              </a:solidFill>
              <a:cs typeface="B Titr" pitchFamily="2" charset="-78"/>
            </a:endParaRPr>
          </a:p>
          <a:p>
            <a:pPr algn="r" rtl="1"/>
            <a:r>
              <a:rPr lang="fa-IR" sz="2800" b="1" dirty="0" smtClean="0">
                <a:solidFill>
                  <a:prstClr val="black"/>
                </a:solidFill>
                <a:cs typeface="B Koodak" pitchFamily="2" charset="-78"/>
              </a:rPr>
              <a:t>هنر </a:t>
            </a:r>
            <a:r>
              <a:rPr lang="fa-IR" sz="2800" b="1" dirty="0">
                <a:solidFill>
                  <a:prstClr val="black"/>
                </a:solidFill>
                <a:cs typeface="B Koodak" pitchFamily="2" charset="-78"/>
              </a:rPr>
              <a:t>مجموعه‌ای از آثار یا فرایندهای ساخت انسان است که در جهت اثرگذاری بر عواطف، احساسات و هوش انسانی یا به‌منظور انتقال یک معنا یا مفهوم خلق می‌شوند. همچنین می‌توان گفت هنر توان و مهارت خلق زیبایی است. از مهم‌ترین رشته‌های هنری می‌توان به هنرهای تجسمی، هنرهای نمایشی، موسیقی، ادبیات، سینما و معماری اشاره کرد.</a:t>
            </a:r>
            <a:endParaRPr lang="en-US" sz="2800" b="1" dirty="0">
              <a:solidFill>
                <a:prstClr val="black"/>
              </a:solidFill>
              <a:cs typeface="B Koodak"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81000"/>
            <a:ext cx="3657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93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77963"/>
            <a:ext cx="8001000" cy="6126805"/>
          </a:xfrm>
          <a:prstGeom prst="rect">
            <a:avLst/>
          </a:prstGeom>
        </p:spPr>
        <p:txBody>
          <a:bodyPr wrap="square">
            <a:spAutoFit/>
          </a:bodyPr>
          <a:lstStyle/>
          <a:p>
            <a:pPr algn="r" rtl="1">
              <a:lnSpc>
                <a:spcPct val="115000"/>
              </a:lnSpc>
              <a:spcAft>
                <a:spcPts val="1000"/>
              </a:spcAft>
            </a:pPr>
            <a:r>
              <a:rPr lang="en-US" sz="2400" dirty="0">
                <a:ea typeface="Calibri"/>
                <a:cs typeface="B Koodak" pitchFamily="2" charset="-78"/>
              </a:rPr>
              <a:t> </a:t>
            </a:r>
            <a:r>
              <a:rPr lang="ar-SA" sz="2400" dirty="0">
                <a:ea typeface="Calibri"/>
                <a:cs typeface="B Koodak" pitchFamily="2" charset="-78"/>
              </a:rPr>
              <a:t>هنرهای تجسمی، </a:t>
            </a:r>
            <a:r>
              <a:rPr lang="en-US" sz="2400" dirty="0">
                <a:ea typeface="Calibri"/>
                <a:cs typeface="B Koodak" pitchFamily="2" charset="-78"/>
              </a:rPr>
              <a:t>Visual Arts </a:t>
            </a:r>
            <a:r>
              <a:rPr lang="ar-SA" sz="2400" dirty="0">
                <a:ea typeface="Calibri"/>
                <a:cs typeface="B Koodak" pitchFamily="2" charset="-78"/>
              </a:rPr>
              <a:t>یا هنرهای بصری</a:t>
            </a:r>
            <a:r>
              <a:rPr lang="en-US" sz="2400" dirty="0">
                <a:ea typeface="Calibri"/>
                <a:cs typeface="B Koodak" pitchFamily="2" charset="-78"/>
              </a:rPr>
              <a:t> </a:t>
            </a:r>
          </a:p>
          <a:p>
            <a:pPr algn="r" rtl="1">
              <a:lnSpc>
                <a:spcPct val="115000"/>
              </a:lnSpc>
              <a:spcAft>
                <a:spcPts val="1000"/>
              </a:spcAft>
            </a:pPr>
            <a:r>
              <a:rPr lang="ar-SA" sz="2400" dirty="0">
                <a:ea typeface="Calibri"/>
                <a:cs typeface="B Koodak" pitchFamily="2" charset="-78"/>
              </a:rPr>
              <a:t>به گروهی از هنرها که حس بینایی را تحریک می کنند اطلاق می شود</a:t>
            </a:r>
            <a:r>
              <a:rPr lang="en-US" sz="2400" dirty="0">
                <a:ea typeface="Calibri"/>
                <a:cs typeface="B Koodak" pitchFamily="2" charset="-78"/>
              </a:rPr>
              <a:t>. </a:t>
            </a:r>
          </a:p>
          <a:p>
            <a:pPr algn="r" rtl="1">
              <a:lnSpc>
                <a:spcPct val="115000"/>
              </a:lnSpc>
              <a:spcAft>
                <a:spcPts val="1000"/>
              </a:spcAft>
            </a:pPr>
            <a:r>
              <a:rPr lang="ar-SA" sz="2400" dirty="0">
                <a:ea typeface="Calibri"/>
                <a:cs typeface="B Koodak" pitchFamily="2" charset="-78"/>
              </a:rPr>
              <a:t>قابلیت تجسم ، شکل پذیری و دیده شدن، خصوصیت بارز هنرهای تجسمی است</a:t>
            </a:r>
            <a:r>
              <a:rPr lang="en-US" sz="2400" dirty="0">
                <a:ea typeface="Calibri"/>
                <a:cs typeface="B Koodak" pitchFamily="2" charset="-78"/>
              </a:rPr>
              <a:t>.</a:t>
            </a:r>
          </a:p>
          <a:p>
            <a:pPr algn="r" rtl="1">
              <a:lnSpc>
                <a:spcPct val="115000"/>
              </a:lnSpc>
              <a:spcAft>
                <a:spcPts val="1000"/>
              </a:spcAft>
            </a:pPr>
            <a:r>
              <a:rPr lang="ar-SA" sz="2400" dirty="0">
                <a:ea typeface="Calibri"/>
                <a:cs typeface="B Koodak" pitchFamily="2" charset="-78"/>
              </a:rPr>
              <a:t>نقاشی، معماری، گرافیک، طراحی، پیکرتراشی و مجسمه سازی، هنرهای تزیینی و هنرهای دستی را می توان در زمره هنرهای تجسمی قرار داد. تا قبل از قرن 19 میلادی، هنرمندانی که در این رشته ها مهارت داشتند را به عنوان هنرمند تجسمی می شناختند</a:t>
            </a:r>
            <a:r>
              <a:rPr lang="en-US" sz="2400" dirty="0">
                <a:ea typeface="Calibri"/>
                <a:cs typeface="B Koodak" pitchFamily="2" charset="-78"/>
              </a:rPr>
              <a:t>.</a:t>
            </a:r>
          </a:p>
          <a:p>
            <a:pPr algn="r" rtl="1">
              <a:lnSpc>
                <a:spcPct val="115000"/>
              </a:lnSpc>
              <a:spcAft>
                <a:spcPts val="1000"/>
              </a:spcAft>
            </a:pPr>
            <a:r>
              <a:rPr lang="ar-SA" sz="2400" dirty="0">
                <a:ea typeface="Calibri"/>
                <a:cs typeface="B Koodak" pitchFamily="2" charset="-78"/>
              </a:rPr>
              <a:t>پس از ابداع عکاسی، هنر گرافیک و تصویرسازی به طور کل تغییر کرد و یکسری آثار جدید هنری را به وجود آورد .با پیشرفت تکنولوژی و توسعه فناوری، خلاقیت ها شکوفا شد و شیوه های گوناگونی از هنر ابداع شد. امروزه هنر تجسمی به طور کلی دگرگون شده و مرزهای سنت و مدرنیته در هم ادغام شده است</a:t>
            </a:r>
            <a:r>
              <a:rPr lang="en-US" sz="2400" dirty="0">
                <a:ea typeface="Calibri"/>
                <a:cs typeface="B Koodak" pitchFamily="2" charset="-78"/>
              </a:rPr>
              <a:t>. </a:t>
            </a:r>
          </a:p>
        </p:txBody>
      </p:sp>
    </p:spTree>
    <p:extLst>
      <p:ext uri="{BB962C8B-B14F-4D97-AF65-F5344CB8AC3E}">
        <p14:creationId xmlns:p14="http://schemas.microsoft.com/office/powerpoint/2010/main" val="29023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997839"/>
            <a:ext cx="7315200" cy="3046988"/>
          </a:xfrm>
          <a:prstGeom prst="rect">
            <a:avLst/>
          </a:prstGeom>
        </p:spPr>
        <p:txBody>
          <a:bodyPr wrap="square">
            <a:spAutoFit/>
          </a:bodyPr>
          <a:lstStyle/>
          <a:p>
            <a:pPr algn="r"/>
            <a:r>
              <a:rPr lang="fa-IR" sz="2400" b="1" dirty="0" smtClean="0">
                <a:effectLst/>
                <a:cs typeface="B Koodak" pitchFamily="2" charset="-78"/>
              </a:rPr>
              <a:t>هنرهای تجسمی چیست ؟</a:t>
            </a:r>
          </a:p>
          <a:p>
            <a:pPr algn="r" rtl="1"/>
            <a:r>
              <a:rPr lang="fa-IR" sz="2400" b="1" dirty="0" smtClean="0">
                <a:effectLst/>
                <a:cs typeface="B Koodak" pitchFamily="2" charset="-78"/>
              </a:rPr>
              <a:t>هنرهای تجسمی در مجموع به هنر هایی گفته می شود که با حس بینایی افراد در تعامل است.</a:t>
            </a:r>
            <a:br>
              <a:rPr lang="fa-IR" sz="2400" b="1" dirty="0" smtClean="0">
                <a:effectLst/>
                <a:cs typeface="B Koodak" pitchFamily="2" charset="-78"/>
              </a:rPr>
            </a:br>
            <a:r>
              <a:rPr lang="fa-IR" sz="2400" b="1" dirty="0" smtClean="0">
                <a:effectLst/>
                <a:cs typeface="B Koodak" pitchFamily="2" charset="-78"/>
              </a:rPr>
              <a:t>هنرهای تجسمی حوزه گسترده ای را در بر می گیرد که شامل :</a:t>
            </a:r>
            <a:br>
              <a:rPr lang="fa-IR" sz="2400" b="1" dirty="0" smtClean="0">
                <a:effectLst/>
                <a:cs typeface="B Koodak" pitchFamily="2" charset="-78"/>
              </a:rPr>
            </a:br>
            <a:r>
              <a:rPr lang="fa-IR" sz="2400" b="1" dirty="0" smtClean="0">
                <a:effectLst/>
                <a:cs typeface="B Koodak" pitchFamily="2" charset="-78"/>
              </a:rPr>
              <a:t>هنر هایی چون نقاشی، </a:t>
            </a:r>
            <a:r>
              <a:rPr lang="fa-IR" sz="2400" b="1" dirty="0" smtClean="0">
                <a:effectLst/>
                <a:cs typeface="B Koodak" pitchFamily="2" charset="-78"/>
                <a:hlinkClick r:id="rId2"/>
              </a:rPr>
              <a:t>مجسمه سازی</a:t>
            </a:r>
            <a:r>
              <a:rPr lang="fa-IR" sz="2400" b="1" dirty="0" smtClean="0">
                <a:effectLst/>
                <a:cs typeface="B Koodak" pitchFamily="2" charset="-78"/>
              </a:rPr>
              <a:t>، خوشنویسی، عکاسی، گرافیک، طراحی، معماری، طراحی داخلی و صنعتی و… می شود.</a:t>
            </a:r>
            <a:br>
              <a:rPr lang="fa-IR" sz="2400" b="1" dirty="0" smtClean="0">
                <a:effectLst/>
                <a:cs typeface="B Koodak" pitchFamily="2" charset="-78"/>
              </a:rPr>
            </a:br>
            <a:r>
              <a:rPr lang="fa-IR" sz="2400" b="1" dirty="0" smtClean="0">
                <a:effectLst/>
                <a:cs typeface="B Koodak" pitchFamily="2" charset="-78"/>
              </a:rPr>
              <a:t>هنرهای تجسمی شامل چه هنر هایی است؟</a:t>
            </a:r>
            <a:br>
              <a:rPr lang="fa-IR" sz="2400" b="1" dirty="0" smtClean="0">
                <a:effectLst/>
                <a:cs typeface="B Koodak" pitchFamily="2" charset="-78"/>
              </a:rPr>
            </a:br>
            <a:r>
              <a:rPr lang="fa-IR" sz="2400" b="1" dirty="0" smtClean="0">
                <a:effectLst/>
                <a:cs typeface="B Koodak" pitchFamily="2" charset="-78"/>
              </a:rPr>
              <a:t>معمولاً هنرهای تجسمی به موارد زیر تعبیر می گردد :</a:t>
            </a:r>
            <a:endParaRPr lang="fa-IR" sz="2400" b="1" dirty="0">
              <a:effectLst/>
              <a:cs typeface="B Koodak" pitchFamily="2" charset="-78"/>
            </a:endParaRPr>
          </a:p>
        </p:txBody>
      </p:sp>
    </p:spTree>
    <p:extLst>
      <p:ext uri="{BB962C8B-B14F-4D97-AF65-F5344CB8AC3E}">
        <p14:creationId xmlns:p14="http://schemas.microsoft.com/office/powerpoint/2010/main" val="1975465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381000"/>
            <a:ext cx="8305800" cy="6001643"/>
          </a:xfrm>
          <a:prstGeom prst="rect">
            <a:avLst/>
          </a:prstGeom>
          <a:solidFill>
            <a:srgbClr val="E8E8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B Koodak" pitchFamily="2" charset="-78"/>
              </a:rPr>
              <a:t>                                                                                          </a:t>
            </a:r>
            <a:r>
              <a:rPr kumimoji="0" lang="en-US" sz="2400" b="1" i="0" u="none" strike="noStrike" cap="none" normalizeH="0" baseline="0" dirty="0" smtClean="0">
                <a:ln>
                  <a:noFill/>
                </a:ln>
                <a:solidFill>
                  <a:schemeClr val="tx1"/>
                </a:solidFill>
                <a:effectLst/>
                <a:latin typeface="Arial" charset="0"/>
                <a:cs typeface="B Koodak" pitchFamily="2" charset="-78"/>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charset="0"/>
                <a:cs typeface="B Koodak" pitchFamily="2" charset="-78"/>
              </a:rPr>
              <a:t>1-</a:t>
            </a:r>
            <a:r>
              <a:rPr kumimoji="0" lang="en-US" sz="2400" b="1" i="0" u="none" strike="noStrike" cap="none" normalizeH="0" baseline="0" dirty="0" smtClean="0">
                <a:ln>
                  <a:noFill/>
                </a:ln>
                <a:solidFill>
                  <a:schemeClr val="tx1"/>
                </a:solidFill>
                <a:effectLst/>
                <a:latin typeface="Arial" charset="0"/>
                <a:cs typeface="B Koodak" pitchFamily="2" charset="-78"/>
              </a:rPr>
              <a:t> </a:t>
            </a:r>
            <a:r>
              <a:rPr kumimoji="0" lang="ar-SA" sz="2400" b="1" i="0" u="none" strike="noStrike" cap="none" normalizeH="0" baseline="0" dirty="0" smtClean="0">
                <a:ln>
                  <a:noFill/>
                </a:ln>
                <a:solidFill>
                  <a:schemeClr val="tx1"/>
                </a:solidFill>
                <a:effectLst/>
                <a:latin typeface="Arial" charset="0"/>
                <a:cs typeface="B Koodak" pitchFamily="2" charset="-78"/>
              </a:rPr>
              <a:t>هنر های زیبا</a:t>
            </a:r>
            <a:endParaRPr kumimoji="0" lang="en-US" sz="2400" b="1" i="0" u="none" strike="noStrike" cap="none" normalizeH="0" baseline="0" dirty="0" smtClean="0">
              <a:ln>
                <a:noFill/>
              </a:ln>
              <a:solidFill>
                <a:schemeClr val="tx1"/>
              </a:solidFill>
              <a:effectLst/>
              <a:latin typeface="Arial" charset="0"/>
              <a:cs typeface="B Koodak"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charset="0"/>
                <a:cs typeface="B Koodak" pitchFamily="2" charset="-78"/>
              </a:rPr>
              <a:t>تمامی هنر های زیبا متعلق به دسته کلی هنرهای تجسمی هستند.</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این هنر ها شامل فعالیت هایی چون : نقاشی، طراحی، چاپ دستی، مجسمه سازی،</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و همچنین فعالیت هایی چون هنرگرافیک، تذهیب، تصویرگری، خوشنویسی و معماری است</a:t>
            </a:r>
            <a:r>
              <a:rPr kumimoji="0" lang="en-US" sz="2400" b="1" i="0" u="none" strike="noStrike" cap="none" normalizeH="0" baseline="0" dirty="0" smtClean="0">
                <a:ln>
                  <a:noFill/>
                </a:ln>
                <a:solidFill>
                  <a:schemeClr val="tx1"/>
                </a:solidFill>
                <a:effectLst/>
                <a:latin typeface="Arial" charset="0"/>
                <a:cs typeface="B Koodak"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charset="0"/>
                <a:cs typeface="B Koodak" pitchFamily="2" charset="-78"/>
              </a:rPr>
              <a:t>2-</a:t>
            </a:r>
            <a:r>
              <a:rPr kumimoji="0" lang="ar-SA" sz="2400" b="1" i="0" u="none" strike="noStrike" cap="none" normalizeH="0" baseline="0" dirty="0" smtClean="0">
                <a:ln>
                  <a:noFill/>
                </a:ln>
                <a:solidFill>
                  <a:schemeClr val="tx1"/>
                </a:solidFill>
                <a:effectLst/>
                <a:latin typeface="Arial" charset="0"/>
                <a:cs typeface="B Koodak" pitchFamily="2" charset="-78"/>
              </a:rPr>
              <a:t>هنر های معاصر</a:t>
            </a:r>
            <a:endParaRPr kumimoji="0" lang="en-US" sz="2400" b="1" i="0" u="none" strike="noStrike" cap="none" normalizeH="0" baseline="0" dirty="0" smtClean="0">
              <a:ln>
                <a:noFill/>
              </a:ln>
              <a:solidFill>
                <a:schemeClr val="tx1"/>
              </a:solidFill>
              <a:effectLst/>
              <a:latin typeface="Arial" charset="0"/>
              <a:cs typeface="B Koodak"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charset="0"/>
                <a:cs typeface="B Koodak" pitchFamily="2" charset="-78"/>
              </a:rPr>
              <a:t>هنر های تجسمی همچنین تعدادی از اشکال هنر مدرن را شامل می گردد.</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از این دست می توان به هنر های همبندی، کلاژ، نقاشی آمیخته، هنر مفهومی، چیدمان، نمایش پیشامدی، هنر اجرایی ،</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به همراه رشته های هنری مبتنی بر فیلم همچون عکاسی، هنر ویدیو و انیمیشن و یا هر ترکیبی از این دست اشاره کرد.</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این گروه از فعالیت ها همچنین رشته های هنری با تکنولوژی بالا همچون گرافیک کامپیوتری و چاپ را نیز در بر دارد.</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یکی دیگر از هنرهای تجسمی مدرن هنر زمینی است که شامل :</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کار با شرایط محیط زیستی ناپایدار مانند مجسمه سازی با برف و یخ و… است</a:t>
            </a:r>
            <a:r>
              <a:rPr kumimoji="0" lang="en-US" sz="2400" b="1" i="0" u="none" strike="noStrike" cap="none" normalizeH="0" baseline="0" dirty="0" smtClean="0">
                <a:ln>
                  <a:noFill/>
                </a:ln>
                <a:solidFill>
                  <a:schemeClr val="tx1"/>
                </a:solidFill>
                <a:effectLst/>
                <a:latin typeface="Arial" charset="0"/>
                <a:cs typeface="B Koodak" pitchFamily="2" charset="-78"/>
              </a:rPr>
              <a:t>.</a:t>
            </a:r>
          </a:p>
        </p:txBody>
      </p:sp>
      <p:sp>
        <p:nvSpPr>
          <p:cNvPr id="3" name="AutoShape 2" descr="هنر های تجسمی"/>
          <p:cNvSpPr>
            <a:spLocks noChangeAspect="1" noChangeArrowheads="1"/>
          </p:cNvSpPr>
          <p:nvPr/>
        </p:nvSpPr>
        <p:spPr bwMode="auto">
          <a:xfrm>
            <a:off x="155575" y="-2520950"/>
            <a:ext cx="6276975" cy="4505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99222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45077"/>
            <a:ext cx="7391400" cy="4893647"/>
          </a:xfrm>
          <a:prstGeom prst="rect">
            <a:avLst/>
          </a:prstGeom>
        </p:spPr>
        <p:txBody>
          <a:bodyPr wrap="square">
            <a:spAutoFit/>
          </a:bodyPr>
          <a:lstStyle/>
          <a:p>
            <a:pPr algn="r"/>
            <a:r>
              <a:rPr lang="fa-IR" sz="2400" b="1" dirty="0" smtClean="0">
                <a:effectLst/>
                <a:cs typeface="B Koodak" pitchFamily="2" charset="-78"/>
              </a:rPr>
              <a:t>3 – هنر های تزئینی و صنایع دستی</a:t>
            </a:r>
          </a:p>
          <a:p>
            <a:pPr algn="r"/>
            <a:r>
              <a:rPr lang="fa-IR" sz="2400" dirty="0" smtClean="0">
                <a:effectLst/>
                <a:cs typeface="B Koodak" pitchFamily="2" charset="-78"/>
              </a:rPr>
              <a:t>بخشی دیگر از هنرهای تجسمی مربوط به هنر های تزئینی و صنایع دستی است؛</a:t>
            </a:r>
            <a:br>
              <a:rPr lang="fa-IR" sz="2400" dirty="0" smtClean="0">
                <a:effectLst/>
                <a:cs typeface="B Koodak" pitchFamily="2" charset="-78"/>
              </a:rPr>
            </a:br>
            <a:r>
              <a:rPr lang="fa-IR" sz="2400" dirty="0" smtClean="0">
                <a:effectLst/>
                <a:cs typeface="B Koodak" pitchFamily="2" charset="-78"/>
              </a:rPr>
              <a:t>که دربر گیرنده هنر هایی چون </a:t>
            </a:r>
            <a:r>
              <a:rPr lang="fa-IR" sz="2400" dirty="0" smtClean="0">
                <a:effectLst/>
                <a:cs typeface="B Koodak" pitchFamily="2" charset="-78"/>
                <a:hlinkClick r:id="rId2"/>
              </a:rPr>
              <a:t>سفالگری</a:t>
            </a:r>
            <a:r>
              <a:rPr lang="fa-IR" sz="2400" dirty="0" smtClean="0">
                <a:effectLst/>
                <a:cs typeface="B Koodak" pitchFamily="2" charset="-78"/>
              </a:rPr>
              <a:t>، موزائیک کاری، مجسمه متحرک، پرده های نگارین، شیشه گری (شامل نقاشی روی شیشه و…) می باشد.</a:t>
            </a:r>
          </a:p>
          <a:p>
            <a:pPr algn="r"/>
            <a:r>
              <a:rPr lang="fa-IR" sz="2400" b="1" dirty="0" smtClean="0">
                <a:effectLst/>
                <a:cs typeface="B Koodak" pitchFamily="2" charset="-78"/>
              </a:rPr>
              <a:t>4 – دیگر موارد هنرهای تجسمی</a:t>
            </a:r>
          </a:p>
          <a:p>
            <a:pPr algn="r" rtl="1"/>
            <a:r>
              <a:rPr lang="fa-IR" sz="2400" dirty="0" smtClean="0">
                <a:effectLst/>
                <a:cs typeface="B Koodak" pitchFamily="2" charset="-78"/>
              </a:rPr>
              <a:t>هنر های تجسمی در تعاریف گسترده تر موارد هنر کاربردی مانند طراحی گرافیک، </a:t>
            </a:r>
            <a:r>
              <a:rPr lang="fa-IR" sz="2400" dirty="0" smtClean="0">
                <a:effectLst/>
                <a:cs typeface="B Koodak" pitchFamily="2" charset="-78"/>
                <a:hlinkClick r:id="rId3"/>
              </a:rPr>
              <a:t>طراحی مد</a:t>
            </a:r>
            <a:r>
              <a:rPr lang="fa-IR" sz="2400" dirty="0" smtClean="0">
                <a:effectLst/>
                <a:cs typeface="B Koodak" pitchFamily="2" charset="-78"/>
              </a:rPr>
              <a:t> و </a:t>
            </a:r>
            <a:r>
              <a:rPr lang="fa-IR" sz="2400" dirty="0" smtClean="0">
                <a:effectLst/>
                <a:cs typeface="B Koodak" pitchFamily="2" charset="-78"/>
                <a:hlinkClick r:id="rId4"/>
              </a:rPr>
              <a:t>طراحی داخلی</a:t>
            </a:r>
            <a:r>
              <a:rPr lang="fa-IR" sz="2400" dirty="0" smtClean="0">
                <a:effectLst/>
                <a:cs typeface="B Koodak" pitchFamily="2" charset="-78"/>
              </a:rPr>
              <a:t> را نیز دربر می گیرد.</a:t>
            </a:r>
            <a:br>
              <a:rPr lang="fa-IR" sz="2400" dirty="0" smtClean="0">
                <a:effectLst/>
                <a:cs typeface="B Koodak" pitchFamily="2" charset="-78"/>
              </a:rPr>
            </a:br>
            <a:r>
              <a:rPr lang="fa-IR" sz="2400" dirty="0" smtClean="0">
                <a:effectLst/>
                <a:cs typeface="B Koodak" pitchFamily="2" charset="-78"/>
              </a:rPr>
              <a:t>علاوه بر این مدل های جدیدی از هنر بدنی یا جسمی نیز مانند هنر خالکوبی،</a:t>
            </a:r>
            <a:br>
              <a:rPr lang="fa-IR" sz="2400" dirty="0" smtClean="0">
                <a:effectLst/>
                <a:cs typeface="B Koodak" pitchFamily="2" charset="-78"/>
              </a:rPr>
            </a:br>
            <a:r>
              <a:rPr lang="fa-IR" sz="2400" dirty="0" smtClean="0">
                <a:effectLst/>
                <a:cs typeface="B Koodak" pitchFamily="2" charset="-78"/>
                <a:hlinkClick r:id="rId5"/>
              </a:rPr>
              <a:t>نقاشی</a:t>
            </a:r>
            <a:r>
              <a:rPr lang="fa-IR" sz="2400" dirty="0" smtClean="0">
                <a:effectLst/>
                <a:cs typeface="B Koodak" pitchFamily="2" charset="-78"/>
              </a:rPr>
              <a:t> روی چهره و بدن نیز می تواند در زمره هنرهای تجسمی برشمرده شود.</a:t>
            </a:r>
            <a:endParaRPr lang="fa-IR" sz="2400" dirty="0">
              <a:effectLst/>
              <a:cs typeface="B Koodak" pitchFamily="2" charset="-78"/>
            </a:endParaRPr>
          </a:p>
        </p:txBody>
      </p:sp>
    </p:spTree>
    <p:extLst>
      <p:ext uri="{BB962C8B-B14F-4D97-AF65-F5344CB8AC3E}">
        <p14:creationId xmlns:p14="http://schemas.microsoft.com/office/powerpoint/2010/main" val="343741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982" y="1143000"/>
            <a:ext cx="7239000" cy="4401205"/>
          </a:xfrm>
          <a:prstGeom prst="rect">
            <a:avLst/>
          </a:prstGeom>
        </p:spPr>
        <p:txBody>
          <a:bodyPr wrap="square">
            <a:spAutoFit/>
          </a:bodyPr>
          <a:lstStyle/>
          <a:p>
            <a:pPr algn="r" rtl="1"/>
            <a:r>
              <a:rPr lang="fa-IR" sz="2800" dirty="0" smtClean="0">
                <a:effectLst/>
                <a:cs typeface="B Koodak" pitchFamily="2" charset="-78"/>
              </a:rPr>
              <a:t>نقش هنرهای تجسمی در جامعه:</a:t>
            </a:r>
          </a:p>
          <a:p>
            <a:pPr algn="r" rtl="1"/>
            <a:r>
              <a:rPr lang="fa-IR" sz="2800" dirty="0" smtClean="0">
                <a:effectLst/>
                <a:cs typeface="B Koodak" pitchFamily="2" charset="-78"/>
              </a:rPr>
              <a:t>موسیقی دانان، روزنامه نگاران یا هنرمندان فعال در عرصه هنرهای تجسمی با تفکر خلاق خویش می توانند</a:t>
            </a:r>
            <a:br>
              <a:rPr lang="fa-IR" sz="2800" dirty="0" smtClean="0">
                <a:effectLst/>
                <a:cs typeface="B Koodak" pitchFamily="2" charset="-78"/>
              </a:rPr>
            </a:br>
            <a:r>
              <a:rPr lang="fa-IR" sz="2800" dirty="0" smtClean="0">
                <a:effectLst/>
                <a:cs typeface="B Koodak" pitchFamily="2" charset="-78"/>
              </a:rPr>
              <a:t>به اندازه سیاستمداران، اقتصاد دانان یا رهبران تجاری جامعه در تغییرات اجتماعی آن جامعه نقش داشته باشند.</a:t>
            </a:r>
            <a:br>
              <a:rPr lang="fa-IR" sz="2800" dirty="0" smtClean="0">
                <a:effectLst/>
                <a:cs typeface="B Koodak" pitchFamily="2" charset="-78"/>
              </a:rPr>
            </a:br>
            <a:r>
              <a:rPr lang="fa-IR" sz="2800" dirty="0" smtClean="0">
                <a:effectLst/>
                <a:cs typeface="B Koodak" pitchFamily="2" charset="-78"/>
              </a:rPr>
              <a:t>هنرهای تجسمی فقط به منظور لذت بردن و الهام خلاقانه مورد استفاده قرار نمی گیرد،</a:t>
            </a:r>
            <a:br>
              <a:rPr lang="fa-IR" sz="2800" dirty="0" smtClean="0">
                <a:effectLst/>
                <a:cs typeface="B Koodak" pitchFamily="2" charset="-78"/>
              </a:rPr>
            </a:br>
            <a:r>
              <a:rPr lang="fa-IR" sz="2800" dirty="0" smtClean="0">
                <a:effectLst/>
                <a:cs typeface="B Koodak" pitchFamily="2" charset="-78"/>
              </a:rPr>
              <a:t>بلکه می تواند با نمایان ساختن مشکلات جامعه در قالب یک اثر هنری، به ریشه کم شدن مشکلات و بالطبع پرورش جامعه کمک کند.</a:t>
            </a:r>
            <a:endParaRPr lang="fa-IR" sz="2800" dirty="0">
              <a:effectLst/>
              <a:cs typeface="B Koodak" pitchFamily="2" charset="-78"/>
            </a:endParaRPr>
          </a:p>
        </p:txBody>
      </p:sp>
    </p:spTree>
    <p:extLst>
      <p:ext uri="{BB962C8B-B14F-4D97-AF65-F5344CB8AC3E}">
        <p14:creationId xmlns:p14="http://schemas.microsoft.com/office/powerpoint/2010/main" val="2282141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772400" cy="5632311"/>
          </a:xfrm>
          <a:prstGeom prst="rect">
            <a:avLst/>
          </a:prstGeom>
        </p:spPr>
        <p:txBody>
          <a:bodyPr wrap="square">
            <a:spAutoFit/>
          </a:bodyPr>
          <a:lstStyle/>
          <a:p>
            <a:pPr algn="r" rtl="1"/>
            <a:endParaRPr lang="fa-IR" sz="2400" dirty="0" smtClean="0">
              <a:effectLst/>
              <a:cs typeface="B Koodak" pitchFamily="2" charset="-78"/>
            </a:endParaRPr>
          </a:p>
          <a:p>
            <a:pPr algn="r" rtl="1"/>
            <a:r>
              <a:rPr lang="fa-IR" sz="2400" b="1" dirty="0" smtClean="0">
                <a:effectLst/>
                <a:cs typeface="B Koodak" pitchFamily="2" charset="-78"/>
              </a:rPr>
              <a:t>درک فرهنگی متقابل یکی از فواید هنرهای تجسمی</a:t>
            </a:r>
          </a:p>
          <a:p>
            <a:pPr algn="r" rtl="1"/>
            <a:r>
              <a:rPr lang="fa-IR" sz="2400" dirty="0" smtClean="0">
                <a:solidFill>
                  <a:srgbClr val="333333"/>
                </a:solidFill>
                <a:effectLst/>
                <a:cs typeface="B Koodak" pitchFamily="2" charset="-78"/>
              </a:rPr>
              <a:t>هنر می تواند قدرت شگفت انگیزی در پیشرفت تعامل جوامع مختلف داشته باشد.</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به عنوان مثال همکاری بین هنرمندان کشورهای مختلف یا برگزاری تورهای هنری ،</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که مسائل و مشکلات دنیای واقعی کشوری را به مردم کشوری دیگر نشان می دهد،</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برای بالا بردن سطح تفاهم بین فرهنگ ها ضروری است.</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hlinkClick r:id="rId2"/>
              </a:rPr>
              <a:t>عکاسی جنگ</a:t>
            </a:r>
            <a:r>
              <a:rPr lang="fa-IR" sz="2400" dirty="0" smtClean="0">
                <a:solidFill>
                  <a:srgbClr val="333333"/>
                </a:solidFill>
                <a:effectLst/>
                <a:cs typeface="B Koodak" pitchFamily="2" charset="-78"/>
              </a:rPr>
              <a:t> و گرسنگان آفریقایی از این دست است.</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قدرت هنر در سادگی آن است.</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به واسطه هنر های تجسمی می توان بدون اتکا به دانستن زبانی خاص، از طریق مفهومی فرهنگی خاص را اشاعه داد.</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این امر یکی از مهمترین ویژگی های هنرهای تجسمی است که از قدرتمند ترین ابزارهای ارتباطی به شمار می رود.</a:t>
            </a:r>
            <a:endParaRPr lang="fa-IR" sz="2400" dirty="0">
              <a:effectLst/>
              <a:cs typeface="B Koodak" pitchFamily="2" charset="-78"/>
            </a:endParaRPr>
          </a:p>
        </p:txBody>
      </p:sp>
    </p:spTree>
    <p:extLst>
      <p:ext uri="{BB962C8B-B14F-4D97-AF65-F5344CB8AC3E}">
        <p14:creationId xmlns:p14="http://schemas.microsoft.com/office/powerpoint/2010/main" val="353647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710</Words>
  <Application>Microsoft Office PowerPoint</Application>
  <PresentationFormat>On-screen Show (4:3)</PresentationFormat>
  <Paragraphs>72</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LaptopEvi</dc:creator>
  <cp:lastModifiedBy>LaptopEvi</cp:lastModifiedBy>
  <cp:revision>19</cp:revision>
  <dcterms:created xsi:type="dcterms:W3CDTF">2020-02-14T09:09:16Z</dcterms:created>
  <dcterms:modified xsi:type="dcterms:W3CDTF">2020-04-18T18:57:57Z</dcterms:modified>
</cp:coreProperties>
</file>