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bin" ContentType="application/vnd.openxmlformats-officedocument.oleObject"/>
  <Default Extension="gif" ContentType="image/gif"/>
  <Default Extension="wmf" ContentType="image/x-wmf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4.xml" ContentType="application/vnd.openxmlformats-officedocument.presentationml.slide+xml"/>
  <Override PartName="/ppt/diagrams/layout1.xml" ContentType="application/vnd.openxmlformats-officedocument.drawingml.diagramLayout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diagrams/layout2.xml" ContentType="application/vnd.openxmlformats-officedocument.drawingml.diagramLayout+xml"/>
  <Override PartName="/ppt/diagrams/data2.xml" ContentType="application/vnd.openxmlformats-officedocument.drawingml.diagramData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drawings/vmlDrawing11.vml" ContentType="application/vnd.openxmlformats-officedocument.vmlDrawing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drawings/vmlDrawing12.vml" ContentType="application/vnd.openxmlformats-officedocument.vmlDrawing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701" r:id="rId1"/>
  </p:sldMasterIdLst>
  <p:notesMasterIdLst>
    <p:notesMasterId r:id="rId2"/>
  </p:notesMasterIdLst>
  <p:sldIdLst>
    <p:sldId id="434" r:id="rId3"/>
    <p:sldId id="435" r:id="rId4"/>
    <p:sldId id="436" r:id="rId5"/>
    <p:sldId id="437" r:id="rId6"/>
    <p:sldId id="438" r:id="rId7"/>
    <p:sldId id="439" r:id="rId8"/>
    <p:sldId id="440" r:id="rId9"/>
    <p:sldId id="441" r:id="rId10"/>
    <p:sldId id="442" r:id="rId11"/>
    <p:sldId id="443" r:id="rId12"/>
    <p:sldId id="444" r:id="rId13"/>
    <p:sldId id="445" r:id="rId14"/>
    <p:sldId id="446" r:id="rId15"/>
    <p:sldId id="447" r:id="rId16"/>
    <p:sldId id="448" r:id="rId17"/>
    <p:sldId id="449" r:id="rId18"/>
    <p:sldId id="450" r:id="rId19"/>
    <p:sldId id="451" r:id="rId20"/>
    <p:sldId id="452" r:id="rId21"/>
    <p:sldId id="453" r:id="rId22"/>
    <p:sldId id="454" r:id="rId23"/>
    <p:sldId id="455" r:id="rId24"/>
    <p:sldId id="456" r:id="rId25"/>
    <p:sldId id="457" r:id="rId26"/>
    <p:sldId id="458" r:id="rId27"/>
    <p:sldId id="459" r:id="rId28"/>
    <p:sldId id="460" r:id="rId29"/>
    <p:sldId id="461" r:id="rId30"/>
    <p:sldId id="462" r:id="rId31"/>
    <p:sldId id="463" r:id="rId32"/>
    <p:sldId id="464" r:id="rId33"/>
    <p:sldId id="465" r:id="rId34"/>
    <p:sldId id="466" r:id="rId35"/>
    <p:sldId id="467" r:id="rId36"/>
    <p:sldId id="468" r:id="rId37"/>
    <p:sldId id="469" r:id="rId38"/>
    <p:sldId id="470" r:id="rId39"/>
    <p:sldId id="471" r:id="rId40"/>
    <p:sldId id="472" r:id="rId41"/>
    <p:sldId id="473" r:id="rId42"/>
    <p:sldId id="474" r:id="rId43"/>
    <p:sldId id="475" r:id="rId44"/>
    <p:sldId id="476" r:id="rId45"/>
    <p:sldId id="477" r:id="rId46"/>
    <p:sldId id="478" r:id="rId47"/>
    <p:sldId id="479" r:id="rId48"/>
    <p:sldId id="480" r:id="rId49"/>
    <p:sldId id="481" r:id="rId50"/>
    <p:sldId id="482" r:id="rId51"/>
    <p:sldId id="483" r:id="rId52"/>
    <p:sldId id="484" r:id="rId53"/>
    <p:sldId id="485" r:id="rId54"/>
    <p:sldId id="486" r:id="rId55"/>
    <p:sldId id="487" r:id="rId56"/>
    <p:sldId id="488" r:id="rId57"/>
    <p:sldId id="489" r:id="rId58"/>
    <p:sldId id="490" r:id="rId59"/>
    <p:sldId id="491" r:id="rId60"/>
    <p:sldId id="492" r:id="rId61"/>
    <p:sldId id="493" r:id="rId62"/>
    <p:sldId id="494" r:id="rId63"/>
    <p:sldId id="495" r:id="rId64"/>
    <p:sldId id="496" r:id="rId65"/>
    <p:sldId id="497" r:id="rId66"/>
    <p:sldId id="498" r:id="rId67"/>
  </p:sldIdLst>
  <p:sldSz type="screen4x3" cy="6858000" cx="9144000"/>
  <p:notesSz cx="6858000" cy="9144000"/>
  <p:defaultTextStyle>
    <a:defPPr>
      <a:defRPr lang="en-US"/>
    </a:defPPr>
    <a:lvl1pPr algn="l" eaLnBrk="0" fontAlgn="base" hangingPunct="0" rtl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algn="l" eaLnBrk="0" fontAlgn="base" hangingPunct="0" marL="457200" rtl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algn="l" eaLnBrk="0" fontAlgn="base" hangingPunct="0" marL="914400" rtl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algn="l" eaLnBrk="0" fontAlgn="base" hangingPunct="0" marL="1371600" rtl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algn="l" eaLnBrk="0" fontAlgn="base" hangingPunct="0" marL="1828800" rtl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algn="l" defTabSz="914400" eaLnBrk="1" hangingPunct="1" latinLnBrk="0" marL="2286000" rtl="0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algn="l" defTabSz="914400" eaLnBrk="1" hangingPunct="1" latinLnBrk="0" marL="2743200" rtl="0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algn="l" defTabSz="914400" eaLnBrk="1" hangingPunct="1" latinLnBrk="0" marL="3200400" rtl="0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algn="l" defTabSz="914400" eaLnBrk="1" hangingPunct="1" latinLnBrk="0" marL="3657600" rtl="0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  <p:clrMru>
    <a:srgbClr val="FF0000"/>
    <a:srgbClr val="800000"/>
    <a:srgbClr val="00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tableStyles" Target="tableStyles.xml"/><Relationship Id="rId69" Type="http://schemas.openxmlformats.org/officeDocument/2006/relationships/presProps" Target="presProps.xml"/><Relationship Id="rId7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4DF6A5-4D37-46AE-94A2-64CEB88DCC67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3EDCB4-A9BB-4DC8-8FC0-50D92C566162}">
      <dgm:prSet phldrT="[Text]"/>
      <dgm:spPr/>
      <dgm:t>
        <a:bodyPr/>
        <a:lstStyle/>
        <a:p>
          <a:r>
            <a:rPr lang="fa-IR" dirty="0" smtClean="0"/>
            <a:t>انواع بافت عضلانی</a:t>
          </a:r>
          <a:endParaRPr lang="en-US" dirty="0"/>
        </a:p>
      </dgm:t>
    </dgm:pt>
    <dgm:pt modelId="{2E899A0F-01D8-447E-9174-83565369E61D}" type="parTrans" cxnId="{6ED8833E-6160-421C-8518-3A66C64C9508}">
      <dgm:prSet/>
      <dgm:spPr/>
      <dgm:t>
        <a:bodyPr/>
        <a:lstStyle/>
        <a:p>
          <a:endParaRPr lang="en-US"/>
        </a:p>
      </dgm:t>
    </dgm:pt>
    <dgm:pt modelId="{25852AD2-822D-4A1B-9FEC-86EF96AAC84E}" type="sibTrans" cxnId="{6ED8833E-6160-421C-8518-3A66C64C9508}">
      <dgm:prSet/>
      <dgm:spPr/>
      <dgm:t>
        <a:bodyPr/>
        <a:lstStyle/>
        <a:p>
          <a:endParaRPr lang="en-US"/>
        </a:p>
      </dgm:t>
    </dgm:pt>
    <dgm:pt modelId="{C023EFD1-1AB7-49A5-9630-158B113CF3F8}">
      <dgm:prSet phldrT="[Text]"/>
      <dgm:spPr/>
      <dgm:t>
        <a:bodyPr/>
        <a:lstStyle/>
        <a:p>
          <a:r>
            <a:rPr lang="fa-IR" dirty="0" smtClean="0"/>
            <a:t>بافت عضلانی صاف</a:t>
          </a:r>
          <a:endParaRPr lang="en-US" dirty="0"/>
        </a:p>
      </dgm:t>
    </dgm:pt>
    <dgm:pt modelId="{658D2000-BFC6-4F24-BC58-E9AC3236E8DF}" type="parTrans" cxnId="{92ECBFE3-6131-4050-8374-005D3E533006}">
      <dgm:prSet/>
      <dgm:spPr/>
      <dgm:t>
        <a:bodyPr/>
        <a:lstStyle/>
        <a:p>
          <a:endParaRPr lang="en-US"/>
        </a:p>
      </dgm:t>
    </dgm:pt>
    <dgm:pt modelId="{C30CC052-EA23-48C5-876F-6142EF6DE98C}" type="sibTrans" cxnId="{92ECBFE3-6131-4050-8374-005D3E533006}">
      <dgm:prSet/>
      <dgm:spPr/>
      <dgm:t>
        <a:bodyPr/>
        <a:lstStyle/>
        <a:p>
          <a:endParaRPr lang="en-US"/>
        </a:p>
      </dgm:t>
    </dgm:pt>
    <dgm:pt modelId="{1C877FE9-3CCD-4219-BC59-B697BE11DB43}">
      <dgm:prSet phldrT="[Text]"/>
      <dgm:spPr/>
      <dgm:t>
        <a:bodyPr/>
        <a:lstStyle/>
        <a:p>
          <a:r>
            <a:rPr lang="fa-IR" dirty="0" smtClean="0"/>
            <a:t>بافت عضلانی اسکلتی</a:t>
          </a:r>
          <a:endParaRPr lang="en-US" dirty="0"/>
        </a:p>
      </dgm:t>
    </dgm:pt>
    <dgm:pt modelId="{56534149-1A9B-4E32-AAD3-13F2F474B90F}" type="parTrans" cxnId="{DBE9AD4E-D4D5-4673-9910-1A7B863DDB63}">
      <dgm:prSet/>
      <dgm:spPr/>
      <dgm:t>
        <a:bodyPr/>
        <a:lstStyle/>
        <a:p>
          <a:endParaRPr lang="en-US"/>
        </a:p>
      </dgm:t>
    </dgm:pt>
    <dgm:pt modelId="{A73D5FE5-08A1-4EBF-B5B4-2CF2EE79DFA9}" type="sibTrans" cxnId="{DBE9AD4E-D4D5-4673-9910-1A7B863DDB63}">
      <dgm:prSet/>
      <dgm:spPr/>
      <dgm:t>
        <a:bodyPr/>
        <a:lstStyle/>
        <a:p>
          <a:endParaRPr lang="en-US"/>
        </a:p>
      </dgm:t>
    </dgm:pt>
    <dgm:pt modelId="{4FFDBE0F-5851-4851-868F-E29088859D95}">
      <dgm:prSet phldrT="[Text]"/>
      <dgm:spPr/>
      <dgm:t>
        <a:bodyPr/>
        <a:lstStyle/>
        <a:p>
          <a:r>
            <a:rPr lang="fa-IR" dirty="0" smtClean="0"/>
            <a:t>بافت عضلانی قلبی</a:t>
          </a:r>
          <a:endParaRPr lang="en-US" dirty="0"/>
        </a:p>
      </dgm:t>
    </dgm:pt>
    <dgm:pt modelId="{C4889175-34A6-4458-B1FC-22E680AB3279}" type="parTrans" cxnId="{32E084E3-8660-4693-99D2-70DFE058ADF9}">
      <dgm:prSet/>
      <dgm:spPr/>
      <dgm:t>
        <a:bodyPr/>
        <a:lstStyle/>
        <a:p>
          <a:endParaRPr lang="en-US"/>
        </a:p>
      </dgm:t>
    </dgm:pt>
    <dgm:pt modelId="{704D792B-51E6-407B-AC5F-FAC240968FFF}" type="sibTrans" cxnId="{32E084E3-8660-4693-99D2-70DFE058ADF9}">
      <dgm:prSet/>
      <dgm:spPr/>
      <dgm:t>
        <a:bodyPr/>
        <a:lstStyle/>
        <a:p>
          <a:endParaRPr lang="en-US"/>
        </a:p>
      </dgm:t>
    </dgm:pt>
    <dgm:pt modelId="{B1998F2A-ACA7-4CAC-BAFA-992C57E9AC6B}" type="pres">
      <dgm:prSet presAssocID="{7E4DF6A5-4D37-46AE-94A2-64CEB88DCC6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4E9B475-63CE-493C-A7D4-0F88D82AD4AC}" type="pres">
      <dgm:prSet presAssocID="{FE3EDCB4-A9BB-4DC8-8FC0-50D92C566162}" presName="singleCycle" presStyleCnt="0"/>
      <dgm:spPr/>
    </dgm:pt>
    <dgm:pt modelId="{6F83059E-6567-42FF-9630-E8E597BB9207}" type="pres">
      <dgm:prSet presAssocID="{FE3EDCB4-A9BB-4DC8-8FC0-50D92C566162}" presName="singleCenter" presStyleLbl="node1" presStyleIdx="0" presStyleCnt="4" custLinFactNeighborX="-12203" custLinFactNeighborY="5805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83621342-6C68-46A8-BB10-6E13C6EB9561}" type="pres">
      <dgm:prSet presAssocID="{658D2000-BFC6-4F24-BC58-E9AC3236E8DF}" presName="Name56" presStyleLbl="parChTrans1D2" presStyleIdx="0" presStyleCnt="3"/>
      <dgm:spPr/>
      <dgm:t>
        <a:bodyPr/>
        <a:lstStyle/>
        <a:p>
          <a:endParaRPr lang="en-US"/>
        </a:p>
      </dgm:t>
    </dgm:pt>
    <dgm:pt modelId="{A3E0A661-BD4B-4744-BAF3-92FE79A63E9D}" type="pres">
      <dgm:prSet presAssocID="{C023EFD1-1AB7-49A5-9630-158B113CF3F8}" presName="text0" presStyleLbl="node1" presStyleIdx="1" presStyleCnt="4" custRadScaleRad="83612" custRadScaleInc="-314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1847CC-47A1-4698-AED0-BADDCE3AF43D}" type="pres">
      <dgm:prSet presAssocID="{56534149-1A9B-4E32-AAD3-13F2F474B90F}" presName="Name56" presStyleLbl="parChTrans1D2" presStyleIdx="1" presStyleCnt="3"/>
      <dgm:spPr/>
      <dgm:t>
        <a:bodyPr/>
        <a:lstStyle/>
        <a:p>
          <a:endParaRPr lang="en-US"/>
        </a:p>
      </dgm:t>
    </dgm:pt>
    <dgm:pt modelId="{39D7FBD5-7A62-4A2A-9F00-D7C383F937FC}" type="pres">
      <dgm:prSet presAssocID="{1C877FE9-3CCD-4219-BC59-B697BE11DB43}" presName="text0" presStyleLbl="node1" presStyleIdx="2" presStyleCnt="4" custRadScaleRad="76066" custRadScaleInc="-317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F674DB-9E55-4E2D-BF88-1E6863A0500C}" type="pres">
      <dgm:prSet presAssocID="{C4889175-34A6-4458-B1FC-22E680AB3279}" presName="Name56" presStyleLbl="parChTrans1D2" presStyleIdx="2" presStyleCnt="3"/>
      <dgm:spPr/>
      <dgm:t>
        <a:bodyPr/>
        <a:lstStyle/>
        <a:p>
          <a:endParaRPr lang="en-US"/>
        </a:p>
      </dgm:t>
    </dgm:pt>
    <dgm:pt modelId="{FF5B0ED3-83C4-49C8-AED8-E95165AFD120}" type="pres">
      <dgm:prSet presAssocID="{4FFDBE0F-5851-4851-868F-E29088859D95}" presName="text0" presStyleLbl="node1" presStyleIdx="3" presStyleCnt="4" custRadScaleRad="146162" custRadScaleInc="85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06225D-B5C9-44E5-9C8A-F8255D364E1A}" type="presOf" srcId="{658D2000-BFC6-4F24-BC58-E9AC3236E8DF}" destId="{83621342-6C68-46A8-BB10-6E13C6EB9561}" srcOrd="0" destOrd="0" presId="urn:microsoft.com/office/officeart/2008/layout/RadialCluster"/>
    <dgm:cxn modelId="{C83294C4-BCA4-436A-AF7D-233747D1BC3D}" type="presOf" srcId="{56534149-1A9B-4E32-AAD3-13F2F474B90F}" destId="{C91847CC-47A1-4698-AED0-BADDCE3AF43D}" srcOrd="0" destOrd="0" presId="urn:microsoft.com/office/officeart/2008/layout/RadialCluster"/>
    <dgm:cxn modelId="{92ECBFE3-6131-4050-8374-005D3E533006}" srcId="{FE3EDCB4-A9BB-4DC8-8FC0-50D92C566162}" destId="{C023EFD1-1AB7-49A5-9630-158B113CF3F8}" srcOrd="0" destOrd="0" parTransId="{658D2000-BFC6-4F24-BC58-E9AC3236E8DF}" sibTransId="{C30CC052-EA23-48C5-876F-6142EF6DE98C}"/>
    <dgm:cxn modelId="{7FA01500-EBEB-4166-8C1E-4BE62292B6B5}" type="presOf" srcId="{4FFDBE0F-5851-4851-868F-E29088859D95}" destId="{FF5B0ED3-83C4-49C8-AED8-E95165AFD120}" srcOrd="0" destOrd="0" presId="urn:microsoft.com/office/officeart/2008/layout/RadialCluster"/>
    <dgm:cxn modelId="{DDA6D24D-19C6-4D49-AFA2-7A11510D82A8}" type="presOf" srcId="{7E4DF6A5-4D37-46AE-94A2-64CEB88DCC67}" destId="{B1998F2A-ACA7-4CAC-BAFA-992C57E9AC6B}" srcOrd="0" destOrd="0" presId="urn:microsoft.com/office/officeart/2008/layout/RadialCluster"/>
    <dgm:cxn modelId="{B297A507-0D80-466E-B5E0-5C4EA4BC383D}" type="presOf" srcId="{FE3EDCB4-A9BB-4DC8-8FC0-50D92C566162}" destId="{6F83059E-6567-42FF-9630-E8E597BB9207}" srcOrd="0" destOrd="0" presId="urn:microsoft.com/office/officeart/2008/layout/RadialCluster"/>
    <dgm:cxn modelId="{4B2BCAD3-111E-4854-BB59-5B0F90AC8EE4}" type="presOf" srcId="{C023EFD1-1AB7-49A5-9630-158B113CF3F8}" destId="{A3E0A661-BD4B-4744-BAF3-92FE79A63E9D}" srcOrd="0" destOrd="0" presId="urn:microsoft.com/office/officeart/2008/layout/RadialCluster"/>
    <dgm:cxn modelId="{32E084E3-8660-4693-99D2-70DFE058ADF9}" srcId="{FE3EDCB4-A9BB-4DC8-8FC0-50D92C566162}" destId="{4FFDBE0F-5851-4851-868F-E29088859D95}" srcOrd="2" destOrd="0" parTransId="{C4889175-34A6-4458-B1FC-22E680AB3279}" sibTransId="{704D792B-51E6-407B-AC5F-FAC240968FFF}"/>
    <dgm:cxn modelId="{DBE9AD4E-D4D5-4673-9910-1A7B863DDB63}" srcId="{FE3EDCB4-A9BB-4DC8-8FC0-50D92C566162}" destId="{1C877FE9-3CCD-4219-BC59-B697BE11DB43}" srcOrd="1" destOrd="0" parTransId="{56534149-1A9B-4E32-AAD3-13F2F474B90F}" sibTransId="{A73D5FE5-08A1-4EBF-B5B4-2CF2EE79DFA9}"/>
    <dgm:cxn modelId="{57DE4F2D-05C1-4C67-9650-2D8EC91959CC}" type="presOf" srcId="{1C877FE9-3CCD-4219-BC59-B697BE11DB43}" destId="{39D7FBD5-7A62-4A2A-9F00-D7C383F937FC}" srcOrd="0" destOrd="0" presId="urn:microsoft.com/office/officeart/2008/layout/RadialCluster"/>
    <dgm:cxn modelId="{17D5C416-C005-4FFC-B13B-1FE9D005C31D}" type="presOf" srcId="{C4889175-34A6-4458-B1FC-22E680AB3279}" destId="{1EF674DB-9E55-4E2D-BF88-1E6863A0500C}" srcOrd="0" destOrd="0" presId="urn:microsoft.com/office/officeart/2008/layout/RadialCluster"/>
    <dgm:cxn modelId="{6ED8833E-6160-421C-8518-3A66C64C9508}" srcId="{7E4DF6A5-4D37-46AE-94A2-64CEB88DCC67}" destId="{FE3EDCB4-A9BB-4DC8-8FC0-50D92C566162}" srcOrd="0" destOrd="0" parTransId="{2E899A0F-01D8-447E-9174-83565369E61D}" sibTransId="{25852AD2-822D-4A1B-9FEC-86EF96AAC84E}"/>
    <dgm:cxn modelId="{ADFC4D1B-2D27-4173-9464-0C6D9D926467}" type="presParOf" srcId="{B1998F2A-ACA7-4CAC-BAFA-992C57E9AC6B}" destId="{B4E9B475-63CE-493C-A7D4-0F88D82AD4AC}" srcOrd="0" destOrd="0" presId="urn:microsoft.com/office/officeart/2008/layout/RadialCluster"/>
    <dgm:cxn modelId="{F3D56B7C-7B94-4C44-A6D8-282800B0D211}" type="presParOf" srcId="{B4E9B475-63CE-493C-A7D4-0F88D82AD4AC}" destId="{6F83059E-6567-42FF-9630-E8E597BB9207}" srcOrd="0" destOrd="0" presId="urn:microsoft.com/office/officeart/2008/layout/RadialCluster"/>
    <dgm:cxn modelId="{F9659AAD-45AF-4BF5-9573-338D409AFC6B}" type="presParOf" srcId="{B4E9B475-63CE-493C-A7D4-0F88D82AD4AC}" destId="{83621342-6C68-46A8-BB10-6E13C6EB9561}" srcOrd="1" destOrd="0" presId="urn:microsoft.com/office/officeart/2008/layout/RadialCluster"/>
    <dgm:cxn modelId="{C32128E7-06D8-45A2-B651-B95993C7173F}" type="presParOf" srcId="{B4E9B475-63CE-493C-A7D4-0F88D82AD4AC}" destId="{A3E0A661-BD4B-4744-BAF3-92FE79A63E9D}" srcOrd="2" destOrd="0" presId="urn:microsoft.com/office/officeart/2008/layout/RadialCluster"/>
    <dgm:cxn modelId="{C19A71F6-135B-4875-91E0-83A24166DF47}" type="presParOf" srcId="{B4E9B475-63CE-493C-A7D4-0F88D82AD4AC}" destId="{C91847CC-47A1-4698-AED0-BADDCE3AF43D}" srcOrd="3" destOrd="0" presId="urn:microsoft.com/office/officeart/2008/layout/RadialCluster"/>
    <dgm:cxn modelId="{27080D1B-0DA6-47A9-AB4E-A1D333AFC2BE}" type="presParOf" srcId="{B4E9B475-63CE-493C-A7D4-0F88D82AD4AC}" destId="{39D7FBD5-7A62-4A2A-9F00-D7C383F937FC}" srcOrd="4" destOrd="0" presId="urn:microsoft.com/office/officeart/2008/layout/RadialCluster"/>
    <dgm:cxn modelId="{5E0D6B1F-9F9B-4116-9827-7651846C227B}" type="presParOf" srcId="{B4E9B475-63CE-493C-A7D4-0F88D82AD4AC}" destId="{1EF674DB-9E55-4E2D-BF88-1E6863A0500C}" srcOrd="5" destOrd="0" presId="urn:microsoft.com/office/officeart/2008/layout/RadialCluster"/>
    <dgm:cxn modelId="{30D46B91-DB9B-4FCC-8A76-231E5DC50B50}" type="presParOf" srcId="{B4E9B475-63CE-493C-A7D4-0F88D82AD4AC}" destId="{FF5B0ED3-83C4-49C8-AED8-E95165AFD120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A03A77-CCD8-4843-9CCE-FD3E4A39D11A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9801FD40-49AA-481A-BFC2-D19BEE32F2FF}">
      <dgm:prSet phldrT="[Text]"/>
      <dgm:spPr/>
      <dgm:t>
        <a:bodyPr/>
        <a:lstStyle/>
        <a:p>
          <a:r>
            <a:rPr lang="fa-IR" dirty="0" smtClean="0"/>
            <a:t>کند انقباض</a:t>
          </a:r>
          <a:endParaRPr lang="en-US" dirty="0" smtClean="0"/>
        </a:p>
        <a:p>
          <a:r>
            <a:rPr lang="en-US" dirty="0" smtClean="0"/>
            <a:t>ST</a:t>
          </a:r>
          <a:endParaRPr lang="en-US" dirty="0"/>
        </a:p>
      </dgm:t>
    </dgm:pt>
    <dgm:pt modelId="{01C0CF46-7AB8-4A55-A4A1-564A54006175}" type="parTrans" cxnId="{993E798D-AA4F-43D4-BB21-E7D007B573DF}">
      <dgm:prSet/>
      <dgm:spPr/>
      <dgm:t>
        <a:bodyPr/>
        <a:lstStyle/>
        <a:p>
          <a:endParaRPr lang="en-US"/>
        </a:p>
      </dgm:t>
    </dgm:pt>
    <dgm:pt modelId="{7B2ABEC9-EFAD-4FFB-A0CA-E5EF2154248E}" type="sibTrans" cxnId="{993E798D-AA4F-43D4-BB21-E7D007B573DF}">
      <dgm:prSet/>
      <dgm:spPr/>
      <dgm:t>
        <a:bodyPr/>
        <a:lstStyle/>
        <a:p>
          <a:endParaRPr lang="en-US"/>
        </a:p>
      </dgm:t>
    </dgm:pt>
    <dgm:pt modelId="{D54FBFEB-35BF-4BFC-B0C9-318E7F8C7EE8}">
      <dgm:prSet phldrT="[Text]"/>
      <dgm:spPr/>
      <dgm:t>
        <a:bodyPr/>
        <a:lstStyle/>
        <a:p>
          <a:r>
            <a:rPr lang="fa-IR" dirty="0" smtClean="0"/>
            <a:t>مختلط</a:t>
          </a:r>
          <a:endParaRPr lang="en-US" dirty="0" smtClean="0"/>
        </a:p>
        <a:p>
          <a:r>
            <a:rPr lang="fa-IR" dirty="0" smtClean="0"/>
            <a:t>(میانی)</a:t>
          </a:r>
          <a:endParaRPr lang="en-US" dirty="0"/>
        </a:p>
      </dgm:t>
    </dgm:pt>
    <dgm:pt modelId="{9977D2CD-1B4D-4032-8CB1-5135E6BC0F7E}" type="parTrans" cxnId="{447E7192-582E-4C6E-B7A5-99F4F30C1295}">
      <dgm:prSet/>
      <dgm:spPr/>
      <dgm:t>
        <a:bodyPr/>
        <a:lstStyle/>
        <a:p>
          <a:endParaRPr lang="en-US"/>
        </a:p>
      </dgm:t>
    </dgm:pt>
    <dgm:pt modelId="{FA6FEFC1-7757-4910-9049-F34F5B10EE3C}" type="sibTrans" cxnId="{447E7192-582E-4C6E-B7A5-99F4F30C1295}">
      <dgm:prSet/>
      <dgm:spPr/>
      <dgm:t>
        <a:bodyPr/>
        <a:lstStyle/>
        <a:p>
          <a:endParaRPr lang="en-US"/>
        </a:p>
      </dgm:t>
    </dgm:pt>
    <dgm:pt modelId="{E358D3B6-8B1E-4987-B458-6F10C2CD4D57}">
      <dgm:prSet phldrT="[Text]"/>
      <dgm:spPr/>
      <dgm:t>
        <a:bodyPr/>
        <a:lstStyle/>
        <a:p>
          <a:r>
            <a:rPr lang="fa-IR" dirty="0" smtClean="0"/>
            <a:t>تند انقباض</a:t>
          </a:r>
          <a:endParaRPr lang="en-US" dirty="0" smtClean="0"/>
        </a:p>
        <a:p>
          <a:r>
            <a:rPr lang="en-US" dirty="0" smtClean="0"/>
            <a:t>FT</a:t>
          </a:r>
          <a:endParaRPr lang="en-US" dirty="0"/>
        </a:p>
      </dgm:t>
    </dgm:pt>
    <dgm:pt modelId="{3DC50549-56F5-43C3-AA34-B42039AC672D}" type="parTrans" cxnId="{AB1C7ADF-E8D2-48C4-890E-69E0ED756D9C}">
      <dgm:prSet/>
      <dgm:spPr/>
      <dgm:t>
        <a:bodyPr/>
        <a:lstStyle/>
        <a:p>
          <a:endParaRPr lang="en-US"/>
        </a:p>
      </dgm:t>
    </dgm:pt>
    <dgm:pt modelId="{9C7510E0-EF7F-41D3-9716-3C6ADA302C59}" type="sibTrans" cxnId="{AB1C7ADF-E8D2-48C4-890E-69E0ED756D9C}">
      <dgm:prSet/>
      <dgm:spPr/>
      <dgm:t>
        <a:bodyPr/>
        <a:lstStyle/>
        <a:p>
          <a:endParaRPr lang="en-US"/>
        </a:p>
      </dgm:t>
    </dgm:pt>
    <dgm:pt modelId="{44D6BDFE-BDAE-49C9-A31A-0B8E276FA026}" type="pres">
      <dgm:prSet presAssocID="{B0A03A77-CCD8-4843-9CCE-FD3E4A39D11A}" presName="compositeShape" presStyleCnt="0">
        <dgm:presLayoutVars>
          <dgm:chMax val="7"/>
          <dgm:dir/>
          <dgm:resizeHandles val="exact"/>
        </dgm:presLayoutVars>
      </dgm:prSet>
      <dgm:spPr/>
    </dgm:pt>
    <dgm:pt modelId="{38634FEA-36B0-478A-B784-FAD56B99F05F}" type="pres">
      <dgm:prSet presAssocID="{B0A03A77-CCD8-4843-9CCE-FD3E4A39D11A}" presName="wedge1" presStyleLbl="node1" presStyleIdx="0" presStyleCnt="3"/>
      <dgm:spPr/>
      <dgm:t>
        <a:bodyPr/>
        <a:lstStyle/>
        <a:p>
          <a:endParaRPr lang="en-US"/>
        </a:p>
      </dgm:t>
    </dgm:pt>
    <dgm:pt modelId="{D2FA5DE3-858B-4116-966D-E6B8590779C4}" type="pres">
      <dgm:prSet presAssocID="{B0A03A77-CCD8-4843-9CCE-FD3E4A39D11A}" presName="dummy1a" presStyleCnt="0"/>
      <dgm:spPr/>
    </dgm:pt>
    <dgm:pt modelId="{ACEB4767-2268-4339-BC80-92F12C8321A1}" type="pres">
      <dgm:prSet presAssocID="{B0A03A77-CCD8-4843-9CCE-FD3E4A39D11A}" presName="dummy1b" presStyleCnt="0"/>
      <dgm:spPr/>
    </dgm:pt>
    <dgm:pt modelId="{CBCEA7C0-B2B1-4FDC-8C29-441D189F40CC}" type="pres">
      <dgm:prSet presAssocID="{B0A03A77-CCD8-4843-9CCE-FD3E4A39D11A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DDD1A8-9C69-4972-A14D-D258B12FF2FA}" type="pres">
      <dgm:prSet presAssocID="{B0A03A77-CCD8-4843-9CCE-FD3E4A39D11A}" presName="wedge2" presStyleLbl="node1" presStyleIdx="1" presStyleCnt="3"/>
      <dgm:spPr/>
      <dgm:t>
        <a:bodyPr/>
        <a:lstStyle/>
        <a:p>
          <a:endParaRPr lang="en-US"/>
        </a:p>
      </dgm:t>
    </dgm:pt>
    <dgm:pt modelId="{79BA4E45-0A86-49F1-94C4-4C3DCD043592}" type="pres">
      <dgm:prSet presAssocID="{B0A03A77-CCD8-4843-9CCE-FD3E4A39D11A}" presName="dummy2a" presStyleCnt="0"/>
      <dgm:spPr/>
    </dgm:pt>
    <dgm:pt modelId="{752224C2-7B2B-4354-8AD6-1F42A5C73811}" type="pres">
      <dgm:prSet presAssocID="{B0A03A77-CCD8-4843-9CCE-FD3E4A39D11A}" presName="dummy2b" presStyleCnt="0"/>
      <dgm:spPr/>
    </dgm:pt>
    <dgm:pt modelId="{F6646931-B8A3-4554-850E-804DAFF2EBB3}" type="pres">
      <dgm:prSet presAssocID="{B0A03A77-CCD8-4843-9CCE-FD3E4A39D11A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760163-B40A-4025-9C9E-28F0AB950E42}" type="pres">
      <dgm:prSet presAssocID="{B0A03A77-CCD8-4843-9CCE-FD3E4A39D11A}" presName="wedge3" presStyleLbl="node1" presStyleIdx="2" presStyleCnt="3"/>
      <dgm:spPr/>
      <dgm:t>
        <a:bodyPr/>
        <a:lstStyle/>
        <a:p>
          <a:endParaRPr lang="en-US"/>
        </a:p>
      </dgm:t>
    </dgm:pt>
    <dgm:pt modelId="{B2339434-DD95-409A-ABA0-0DF85E424F79}" type="pres">
      <dgm:prSet presAssocID="{B0A03A77-CCD8-4843-9CCE-FD3E4A39D11A}" presName="dummy3a" presStyleCnt="0"/>
      <dgm:spPr/>
    </dgm:pt>
    <dgm:pt modelId="{E6868568-0FDB-4709-9F84-1483C10E6F0A}" type="pres">
      <dgm:prSet presAssocID="{B0A03A77-CCD8-4843-9CCE-FD3E4A39D11A}" presName="dummy3b" presStyleCnt="0"/>
      <dgm:spPr/>
    </dgm:pt>
    <dgm:pt modelId="{933662A6-18CF-447E-A818-39CF66D0983D}" type="pres">
      <dgm:prSet presAssocID="{B0A03A77-CCD8-4843-9CCE-FD3E4A39D11A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E8633-B3CA-4F28-A80C-7E11F2942957}" type="pres">
      <dgm:prSet presAssocID="{7B2ABEC9-EFAD-4FFB-A0CA-E5EF2154248E}" presName="arrowWedge1" presStyleLbl="fgSibTrans2D1" presStyleIdx="0" presStyleCnt="3"/>
      <dgm:spPr/>
    </dgm:pt>
    <dgm:pt modelId="{8B354ACE-39EE-4D7E-A653-B1F7259D5427}" type="pres">
      <dgm:prSet presAssocID="{FA6FEFC1-7757-4910-9049-F34F5B10EE3C}" presName="arrowWedge2" presStyleLbl="fgSibTrans2D1" presStyleIdx="1" presStyleCnt="3"/>
      <dgm:spPr/>
    </dgm:pt>
    <dgm:pt modelId="{D4C38587-03CB-49A4-A2BF-B25FFF4FD0AF}" type="pres">
      <dgm:prSet presAssocID="{9C7510E0-EF7F-41D3-9716-3C6ADA302C59}" presName="arrowWedge3" presStyleLbl="fgSibTrans2D1" presStyleIdx="2" presStyleCnt="3"/>
      <dgm:spPr/>
    </dgm:pt>
  </dgm:ptLst>
  <dgm:cxnLst>
    <dgm:cxn modelId="{C276970D-C950-4E86-9EDE-385DAABCAA08}" type="presOf" srcId="{B0A03A77-CCD8-4843-9CCE-FD3E4A39D11A}" destId="{44D6BDFE-BDAE-49C9-A31A-0B8E276FA026}" srcOrd="0" destOrd="0" presId="urn:microsoft.com/office/officeart/2005/8/layout/cycle8"/>
    <dgm:cxn modelId="{868D705E-4A21-49B9-A6C3-FC568F683501}" type="presOf" srcId="{E358D3B6-8B1E-4987-B458-6F10C2CD4D57}" destId="{933662A6-18CF-447E-A818-39CF66D0983D}" srcOrd="1" destOrd="0" presId="urn:microsoft.com/office/officeart/2005/8/layout/cycle8"/>
    <dgm:cxn modelId="{447E7192-582E-4C6E-B7A5-99F4F30C1295}" srcId="{B0A03A77-CCD8-4843-9CCE-FD3E4A39D11A}" destId="{D54FBFEB-35BF-4BFC-B0C9-318E7F8C7EE8}" srcOrd="1" destOrd="0" parTransId="{9977D2CD-1B4D-4032-8CB1-5135E6BC0F7E}" sibTransId="{FA6FEFC1-7757-4910-9049-F34F5B10EE3C}"/>
    <dgm:cxn modelId="{77F99B93-483F-44B9-820C-1F7AFCF8BA45}" type="presOf" srcId="{D54FBFEB-35BF-4BFC-B0C9-318E7F8C7EE8}" destId="{8FDDD1A8-9C69-4972-A14D-D258B12FF2FA}" srcOrd="0" destOrd="0" presId="urn:microsoft.com/office/officeart/2005/8/layout/cycle8"/>
    <dgm:cxn modelId="{0BA9C449-0473-46D3-807F-79E033B55B2B}" type="presOf" srcId="{D54FBFEB-35BF-4BFC-B0C9-318E7F8C7EE8}" destId="{F6646931-B8A3-4554-850E-804DAFF2EBB3}" srcOrd="1" destOrd="0" presId="urn:microsoft.com/office/officeart/2005/8/layout/cycle8"/>
    <dgm:cxn modelId="{AB1C7ADF-E8D2-48C4-890E-69E0ED756D9C}" srcId="{B0A03A77-CCD8-4843-9CCE-FD3E4A39D11A}" destId="{E358D3B6-8B1E-4987-B458-6F10C2CD4D57}" srcOrd="2" destOrd="0" parTransId="{3DC50549-56F5-43C3-AA34-B42039AC672D}" sibTransId="{9C7510E0-EF7F-41D3-9716-3C6ADA302C59}"/>
    <dgm:cxn modelId="{71752E1A-66B7-4101-AA85-BFA9B91638EF}" type="presOf" srcId="{E358D3B6-8B1E-4987-B458-6F10C2CD4D57}" destId="{7A760163-B40A-4025-9C9E-28F0AB950E42}" srcOrd="0" destOrd="0" presId="urn:microsoft.com/office/officeart/2005/8/layout/cycle8"/>
    <dgm:cxn modelId="{00A644B4-4CA3-4EC4-A749-2C94E50D028C}" type="presOf" srcId="{9801FD40-49AA-481A-BFC2-D19BEE32F2FF}" destId="{CBCEA7C0-B2B1-4FDC-8C29-441D189F40CC}" srcOrd="1" destOrd="0" presId="urn:microsoft.com/office/officeart/2005/8/layout/cycle8"/>
    <dgm:cxn modelId="{993E798D-AA4F-43D4-BB21-E7D007B573DF}" srcId="{B0A03A77-CCD8-4843-9CCE-FD3E4A39D11A}" destId="{9801FD40-49AA-481A-BFC2-D19BEE32F2FF}" srcOrd="0" destOrd="0" parTransId="{01C0CF46-7AB8-4A55-A4A1-564A54006175}" sibTransId="{7B2ABEC9-EFAD-4FFB-A0CA-E5EF2154248E}"/>
    <dgm:cxn modelId="{C7640701-EB1F-4E03-8422-4F0E092494DA}" type="presOf" srcId="{9801FD40-49AA-481A-BFC2-D19BEE32F2FF}" destId="{38634FEA-36B0-478A-B784-FAD56B99F05F}" srcOrd="0" destOrd="0" presId="urn:microsoft.com/office/officeart/2005/8/layout/cycle8"/>
    <dgm:cxn modelId="{340C2E25-735D-449D-8513-143A97787CA5}" type="presParOf" srcId="{44D6BDFE-BDAE-49C9-A31A-0B8E276FA026}" destId="{38634FEA-36B0-478A-B784-FAD56B99F05F}" srcOrd="0" destOrd="0" presId="urn:microsoft.com/office/officeart/2005/8/layout/cycle8"/>
    <dgm:cxn modelId="{A852A649-2A41-46F2-B299-8BEA3B7A1B74}" type="presParOf" srcId="{44D6BDFE-BDAE-49C9-A31A-0B8E276FA026}" destId="{D2FA5DE3-858B-4116-966D-E6B8590779C4}" srcOrd="1" destOrd="0" presId="urn:microsoft.com/office/officeart/2005/8/layout/cycle8"/>
    <dgm:cxn modelId="{45299047-302C-487E-B907-4347CCB85783}" type="presParOf" srcId="{44D6BDFE-BDAE-49C9-A31A-0B8E276FA026}" destId="{ACEB4767-2268-4339-BC80-92F12C8321A1}" srcOrd="2" destOrd="0" presId="urn:microsoft.com/office/officeart/2005/8/layout/cycle8"/>
    <dgm:cxn modelId="{3FA8A3AD-6EE0-47D8-A490-2ECD3F6F6EB9}" type="presParOf" srcId="{44D6BDFE-BDAE-49C9-A31A-0B8E276FA026}" destId="{CBCEA7C0-B2B1-4FDC-8C29-441D189F40CC}" srcOrd="3" destOrd="0" presId="urn:microsoft.com/office/officeart/2005/8/layout/cycle8"/>
    <dgm:cxn modelId="{27D415C9-8A98-4E53-8672-0F35933C4F18}" type="presParOf" srcId="{44D6BDFE-BDAE-49C9-A31A-0B8E276FA026}" destId="{8FDDD1A8-9C69-4972-A14D-D258B12FF2FA}" srcOrd="4" destOrd="0" presId="urn:microsoft.com/office/officeart/2005/8/layout/cycle8"/>
    <dgm:cxn modelId="{5CFBA16D-C67F-48E3-A84F-BFC0D27A19FB}" type="presParOf" srcId="{44D6BDFE-BDAE-49C9-A31A-0B8E276FA026}" destId="{79BA4E45-0A86-49F1-94C4-4C3DCD043592}" srcOrd="5" destOrd="0" presId="urn:microsoft.com/office/officeart/2005/8/layout/cycle8"/>
    <dgm:cxn modelId="{29EEED67-E50D-4583-B9B8-D42B930E4DF3}" type="presParOf" srcId="{44D6BDFE-BDAE-49C9-A31A-0B8E276FA026}" destId="{752224C2-7B2B-4354-8AD6-1F42A5C73811}" srcOrd="6" destOrd="0" presId="urn:microsoft.com/office/officeart/2005/8/layout/cycle8"/>
    <dgm:cxn modelId="{130076AB-FFED-40CB-94CF-9129C59B1BF4}" type="presParOf" srcId="{44D6BDFE-BDAE-49C9-A31A-0B8E276FA026}" destId="{F6646931-B8A3-4554-850E-804DAFF2EBB3}" srcOrd="7" destOrd="0" presId="urn:microsoft.com/office/officeart/2005/8/layout/cycle8"/>
    <dgm:cxn modelId="{AF2A4A9F-2411-4C46-A84A-2740FFADC19E}" type="presParOf" srcId="{44D6BDFE-BDAE-49C9-A31A-0B8E276FA026}" destId="{7A760163-B40A-4025-9C9E-28F0AB950E42}" srcOrd="8" destOrd="0" presId="urn:microsoft.com/office/officeart/2005/8/layout/cycle8"/>
    <dgm:cxn modelId="{C6C07038-DBF7-43E5-991D-7B14D7E43338}" type="presParOf" srcId="{44D6BDFE-BDAE-49C9-A31A-0B8E276FA026}" destId="{B2339434-DD95-409A-ABA0-0DF85E424F79}" srcOrd="9" destOrd="0" presId="urn:microsoft.com/office/officeart/2005/8/layout/cycle8"/>
    <dgm:cxn modelId="{E9923BC5-C741-4B4B-8462-BF989887EF46}" type="presParOf" srcId="{44D6BDFE-BDAE-49C9-A31A-0B8E276FA026}" destId="{E6868568-0FDB-4709-9F84-1483C10E6F0A}" srcOrd="10" destOrd="0" presId="urn:microsoft.com/office/officeart/2005/8/layout/cycle8"/>
    <dgm:cxn modelId="{C90077BB-8370-4BD7-8A8E-24AC1491B2E5}" type="presParOf" srcId="{44D6BDFE-BDAE-49C9-A31A-0B8E276FA026}" destId="{933662A6-18CF-447E-A818-39CF66D0983D}" srcOrd="11" destOrd="0" presId="urn:microsoft.com/office/officeart/2005/8/layout/cycle8"/>
    <dgm:cxn modelId="{1D5BF349-D241-4745-B545-5C9CF872B355}" type="presParOf" srcId="{44D6BDFE-BDAE-49C9-A31A-0B8E276FA026}" destId="{DB5E8633-B3CA-4F28-A80C-7E11F2942957}" srcOrd="12" destOrd="0" presId="urn:microsoft.com/office/officeart/2005/8/layout/cycle8"/>
    <dgm:cxn modelId="{0FFFCED0-BA31-4B74-82B4-433D67A66F43}" type="presParOf" srcId="{44D6BDFE-BDAE-49C9-A31A-0B8E276FA026}" destId="{8B354ACE-39EE-4D7E-A653-B1F7259D5427}" srcOrd="13" destOrd="0" presId="urn:microsoft.com/office/officeart/2005/8/layout/cycle8"/>
    <dgm:cxn modelId="{ABAEDF48-981D-4CE9-B9D7-6AE03D8C5404}" type="presParOf" srcId="{44D6BDFE-BDAE-49C9-A31A-0B8E276FA026}" destId="{D4C38587-03CB-49A4-A2BF-B25FFF4FD0A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83059E-6567-42FF-9630-E8E597BB9207}">
      <dsp:nvSpPr>
        <dsp:cNvPr id="0" name=""/>
        <dsp:cNvSpPr/>
      </dsp:nvSpPr>
      <dsp:spPr>
        <a:xfrm>
          <a:off x="1867868" y="2332192"/>
          <a:ext cx="1348740" cy="1348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700" kern="1200" dirty="0" smtClean="0"/>
            <a:t>انواع بافت عضلانی</a:t>
          </a:r>
          <a:endParaRPr lang="en-US" sz="2700" kern="1200" dirty="0"/>
        </a:p>
      </dsp:txBody>
      <dsp:txXfrm>
        <a:off x="1933708" y="2398032"/>
        <a:ext cx="1217060" cy="1217060"/>
      </dsp:txXfrm>
    </dsp:sp>
    <dsp:sp modelId="{83621342-6C68-46A8-BB10-6E13C6EB9561}">
      <dsp:nvSpPr>
        <dsp:cNvPr id="0" name=""/>
        <dsp:cNvSpPr/>
      </dsp:nvSpPr>
      <dsp:spPr>
        <a:xfrm rot="16101354">
          <a:off x="2134817" y="1955107"/>
          <a:ext cx="75448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5448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E0A661-BD4B-4744-BAF3-92FE79A63E9D}">
      <dsp:nvSpPr>
        <dsp:cNvPr id="0" name=""/>
        <dsp:cNvSpPr/>
      </dsp:nvSpPr>
      <dsp:spPr>
        <a:xfrm>
          <a:off x="2036438" y="674365"/>
          <a:ext cx="903655" cy="903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/>
            <a:t>بافت عضلانی صاف</a:t>
          </a:r>
          <a:endParaRPr lang="en-US" sz="1800" kern="1200" dirty="0"/>
        </a:p>
      </dsp:txBody>
      <dsp:txXfrm>
        <a:off x="2080551" y="718478"/>
        <a:ext cx="815429" cy="815429"/>
      </dsp:txXfrm>
    </dsp:sp>
    <dsp:sp modelId="{C91847CC-47A1-4698-AED0-BADDCE3AF43D}">
      <dsp:nvSpPr>
        <dsp:cNvPr id="0" name=""/>
        <dsp:cNvSpPr/>
      </dsp:nvSpPr>
      <dsp:spPr>
        <a:xfrm rot="97813">
          <a:off x="3216420" y="3038950"/>
          <a:ext cx="92761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2761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D7FBD5-7A62-4A2A-9F00-D7C383F937FC}">
      <dsp:nvSpPr>
        <dsp:cNvPr id="0" name=""/>
        <dsp:cNvSpPr/>
      </dsp:nvSpPr>
      <dsp:spPr>
        <a:xfrm>
          <a:off x="4143850" y="2613176"/>
          <a:ext cx="903655" cy="903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/>
            <a:t>بافت عضلانی اسکلتی</a:t>
          </a:r>
          <a:endParaRPr lang="en-US" sz="1800" kern="1200" dirty="0"/>
        </a:p>
      </dsp:txBody>
      <dsp:txXfrm>
        <a:off x="4187963" y="2657289"/>
        <a:ext cx="815429" cy="815429"/>
      </dsp:txXfrm>
    </dsp:sp>
    <dsp:sp modelId="{1EF674DB-9E55-4E2D-BF88-1E6863A0500C}">
      <dsp:nvSpPr>
        <dsp:cNvPr id="0" name=""/>
        <dsp:cNvSpPr/>
      </dsp:nvSpPr>
      <dsp:spPr>
        <a:xfrm rot="9223472">
          <a:off x="848102" y="3577512"/>
          <a:ext cx="107531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7531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5B0ED3-83C4-49C8-AED8-E95165AFD120}">
      <dsp:nvSpPr>
        <dsp:cNvPr id="0" name=""/>
        <dsp:cNvSpPr/>
      </dsp:nvSpPr>
      <dsp:spPr>
        <a:xfrm>
          <a:off x="0" y="3586766"/>
          <a:ext cx="903655" cy="903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/>
            <a:t>بافت عضلانی قلبی</a:t>
          </a:r>
          <a:endParaRPr lang="en-US" sz="1800" kern="1200" dirty="0"/>
        </a:p>
      </dsp:txBody>
      <dsp:txXfrm>
        <a:off x="44113" y="3630879"/>
        <a:ext cx="815429" cy="8154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634FEA-36B0-478A-B784-FAD56B99F05F}">
      <dsp:nvSpPr>
        <dsp:cNvPr id="0" name=""/>
        <dsp:cNvSpPr/>
      </dsp:nvSpPr>
      <dsp:spPr>
        <a:xfrm>
          <a:off x="842618" y="237589"/>
          <a:ext cx="3070383" cy="3070383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300" kern="1200" dirty="0" smtClean="0"/>
            <a:t>کند انقباض</a:t>
          </a:r>
          <a:endParaRPr lang="en-US" sz="2300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ST</a:t>
          </a:r>
          <a:endParaRPr lang="en-US" sz="2300" kern="1200" dirty="0"/>
        </a:p>
      </dsp:txBody>
      <dsp:txXfrm>
        <a:off x="2460783" y="888218"/>
        <a:ext cx="1096565" cy="913804"/>
      </dsp:txXfrm>
    </dsp:sp>
    <dsp:sp modelId="{8FDDD1A8-9C69-4972-A14D-D258B12FF2FA}">
      <dsp:nvSpPr>
        <dsp:cNvPr id="0" name=""/>
        <dsp:cNvSpPr/>
      </dsp:nvSpPr>
      <dsp:spPr>
        <a:xfrm>
          <a:off x="779383" y="347245"/>
          <a:ext cx="3070383" cy="3070383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300" kern="1200" dirty="0" smtClean="0"/>
            <a:t>مختلط</a:t>
          </a:r>
          <a:endParaRPr lang="en-US" sz="2300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300" kern="1200" dirty="0" smtClean="0"/>
            <a:t>(میانی)</a:t>
          </a:r>
          <a:endParaRPr lang="en-US" sz="2300" kern="1200" dirty="0"/>
        </a:p>
      </dsp:txBody>
      <dsp:txXfrm>
        <a:off x="1510426" y="2339340"/>
        <a:ext cx="1644848" cy="804148"/>
      </dsp:txXfrm>
    </dsp:sp>
    <dsp:sp modelId="{7A760163-B40A-4025-9C9E-28F0AB950E42}">
      <dsp:nvSpPr>
        <dsp:cNvPr id="0" name=""/>
        <dsp:cNvSpPr/>
      </dsp:nvSpPr>
      <dsp:spPr>
        <a:xfrm>
          <a:off x="716147" y="237589"/>
          <a:ext cx="3070383" cy="3070383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300" kern="1200" dirty="0" smtClean="0"/>
            <a:t>تند انقباض</a:t>
          </a:r>
          <a:endParaRPr lang="en-US" sz="2300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FT</a:t>
          </a:r>
          <a:endParaRPr lang="en-US" sz="2300" kern="1200" dirty="0"/>
        </a:p>
      </dsp:txBody>
      <dsp:txXfrm>
        <a:off x="1071800" y="888218"/>
        <a:ext cx="1096565" cy="913804"/>
      </dsp:txXfrm>
    </dsp:sp>
    <dsp:sp modelId="{DB5E8633-B3CA-4F28-A80C-7E11F2942957}">
      <dsp:nvSpPr>
        <dsp:cNvPr id="0" name=""/>
        <dsp:cNvSpPr/>
      </dsp:nvSpPr>
      <dsp:spPr>
        <a:xfrm>
          <a:off x="652800" y="47517"/>
          <a:ext cx="3450526" cy="345052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354ACE-39EE-4D7E-A653-B1F7259D5427}">
      <dsp:nvSpPr>
        <dsp:cNvPr id="0" name=""/>
        <dsp:cNvSpPr/>
      </dsp:nvSpPr>
      <dsp:spPr>
        <a:xfrm>
          <a:off x="589311" y="156980"/>
          <a:ext cx="3450526" cy="345052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C38587-03CB-49A4-A2BF-B25FFF4FD0AF}">
      <dsp:nvSpPr>
        <dsp:cNvPr id="0" name=""/>
        <dsp:cNvSpPr/>
      </dsp:nvSpPr>
      <dsp:spPr>
        <a:xfrm>
          <a:off x="525822" y="47517"/>
          <a:ext cx="3450526" cy="345052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1.vml.rels><?xml version="1.0" encoding="UTF-8" standalone="yes"?>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2.vml.rels><?xml version="1.0" encoding="UTF-8" standalone="yes"?>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3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/>
          <a:noFill/>
          <a:ln>
            <a:noFill/>
          </a:ln>
          <a:effectLst/>
        </p:spPr>
        <p:txBody>
          <a:bodyPr anchor="t" anchorCtr="0" bIns="45720" compatLnSpc="1" lIns="91440" numCol="1" rIns="91440" tIns="45720" vert="horz" wrap="square">
            <a:prstTxWarp prst="textNoShape"/>
          </a:bodyPr>
          <a:lstStyle>
            <a:lvl1pPr eaLnBrk="1" hangingPunct="1">
              <a:defRPr sz="1200" smtClean="0"/>
            </a:lvl1pPr>
          </a:lstStyle>
          <a:p>
            <a:endParaRPr lang="en-US"/>
          </a:p>
        </p:txBody>
      </p:sp>
      <p:sp>
        <p:nvSpPr>
          <p:cNvPr id="1048824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/>
          <a:noFill/>
          <a:ln>
            <a:noFill/>
          </a:ln>
          <a:effectLst/>
        </p:spPr>
        <p:txBody>
          <a:bodyPr anchor="t" anchorCtr="0" bIns="45720" compatLnSpc="1" lIns="91440" numCol="1" rIns="91440" tIns="45720" vert="horz" wrap="square">
            <a:prstTxWarp prst="textNoShape"/>
          </a:bodyPr>
          <a:lstStyle>
            <a:lvl1pPr algn="r" eaLnBrk="1" hangingPunct="1">
              <a:defRPr sz="1200" smtClean="0"/>
            </a:lvl1pPr>
          </a:lstStyle>
          <a:p>
            <a:endParaRPr lang="en-US"/>
          </a:p>
        </p:txBody>
      </p:sp>
      <p:sp>
        <p:nvSpPr>
          <p:cNvPr id="1048825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826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/>
          <a:noFill/>
          <a:ln>
            <a:noFill/>
          </a:ln>
          <a:effectLst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4882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/>
          <a:noFill/>
          <a:ln>
            <a:noFill/>
          </a:ln>
          <a:effectLst/>
        </p:spPr>
        <p:txBody>
          <a:bodyPr anchor="b" anchorCtr="0" bIns="45720" compatLnSpc="1" lIns="91440" numCol="1" rIns="91440" tIns="45720" vert="horz" wrap="square">
            <a:prstTxWarp prst="textNoShape"/>
          </a:bodyPr>
          <a:lstStyle>
            <a:lvl1pPr eaLnBrk="1" hangingPunct="1">
              <a:defRPr sz="1200" smtClean="0"/>
            </a:lvl1pPr>
          </a:lstStyle>
          <a:p>
            <a:endParaRPr lang="en-US"/>
          </a:p>
        </p:txBody>
      </p:sp>
      <p:sp>
        <p:nvSpPr>
          <p:cNvPr id="104882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/>
          <a:noFill/>
          <a:ln>
            <a:noFill/>
          </a:ln>
          <a:effectLst/>
        </p:spPr>
        <p:txBody>
          <a:bodyPr anchor="b" anchorCtr="0" bIns="45720" compatLnSpc="1" lIns="91440" numCol="1" rIns="91440" tIns="45720" vert="horz" wrap="square">
            <a:prstTxWarp prst="textNoShape"/>
          </a:bodyPr>
          <a:lstStyle>
            <a:lvl1pPr algn="r" eaLnBrk="1" hangingPunct="1">
              <a:defRPr sz="1200" smtClean="0"/>
            </a:lvl1pPr>
          </a:lstStyle>
          <a:p>
            <a:fld id="{117CA5EB-BE71-4D26-BD7E-C3FDF664BCCE}" type="slidenum">
              <a:rPr lang="en-US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eaLnBrk="0" fontAlgn="base" hangingPunct="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algn="l" eaLnBrk="0" fontAlgn="base" hangingPunct="0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algn="l" eaLnBrk="0" fontAlgn="base" hangingPunct="0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algn="l" eaLnBrk="0" fontAlgn="base" hangingPunct="0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algn="l" eaLnBrk="0" fontAlgn="base" hangingPunct="0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4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4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117CA5EB-BE71-4D26-BD7E-C3FDF664BCC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-285750" marL="7429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-228600" marL="1143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228600" marL="1600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-228600" marL="20574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1"/>
            <a:fld id="{C5EF50AF-3A1D-4A68-A640-30C06936EDEC}" type="slidenum">
              <a:rPr lang="ar-SA"/>
              <a:pPr algn="l" rtl="1"/>
            </a:fld>
            <a:endParaRPr lang="en-US"/>
          </a:p>
        </p:txBody>
      </p:sp>
      <p:sp>
        <p:nvSpPr>
          <p:cNvPr id="1048720" name="Rectangle 2"/>
          <p:cNvSpPr>
            <a:spLocks noChangeAspect="1" noRot="1" noGrp="1" noChangeArrowheads="1" noTextEdit="1"/>
          </p:cNvSpPr>
          <p:nvPr>
            <p:ph type="sldImg"/>
          </p:nvPr>
        </p:nvSpPr>
        <p:spPr/>
      </p:sp>
      <p:sp>
        <p:nvSpPr>
          <p:cNvPr id="104872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Title Slide"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2"/>
          <p:cNvGrpSpPr/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8610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/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sz="2400" lang="en-US">
                <a:latin typeface="Times New Roman" panose="02020603050405020304" pitchFamily="18" charset="0"/>
              </a:endParaRPr>
            </a:p>
          </p:txBody>
        </p:sp>
        <p:sp>
          <p:nvSpPr>
            <p:cNvPr id="1048611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/>
            <a:solidFill>
              <a:schemeClr val="bg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sz="2400" 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94" name="Group 5"/>
            <p:cNvGrpSpPr/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1048612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/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sz="2400" 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8613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/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sz="2400" 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8614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/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sz="2400" 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8615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/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sz="2400" 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8616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/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sz="2400" 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8617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/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sz="2400" 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8618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/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sz="2400" 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8619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/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sz="2400" 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8620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/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sz="2400" 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8621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/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sz="2400" lang="en-US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048622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48623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indent="0" marL="0">
              <a:buFont typeface="Wingdings" panose="05000000000000000000" pitchFamily="2" charset="2"/>
              <a:buNone/>
              <a:defRPr sz="3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048624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1048625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1048626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F013FFD-EFD4-4B34-81C0-B443A8F8FA81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1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20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p>
            <a:endParaRPr lang="en-US"/>
          </a:p>
        </p:txBody>
      </p:sp>
      <p:sp>
        <p:nvSpPr>
          <p:cNvPr id="1048821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p>
            <a:fld id="{3C55B51D-5FCE-486E-BFBF-FC2CACE61328}" type="slidenum">
              <a:rPr lang="en-US"/>
            </a:fld>
            <a:endParaRPr lang="en-US"/>
          </a:p>
        </p:txBody>
      </p:sp>
      <p:sp>
        <p:nvSpPr>
          <p:cNvPr id="1048822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5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9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9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p>
            <a:endParaRPr lang="en-US"/>
          </a:p>
        </p:txBody>
      </p:sp>
      <p:sp>
        <p:nvSpPr>
          <p:cNvPr id="104879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p>
            <a:fld id="{ADB32BA0-9EC7-409E-B2A5-B11A617C9964}" type="slidenum">
              <a:rPr lang="en-US"/>
            </a:fld>
            <a:endParaRPr lang="en-US"/>
          </a:p>
        </p:txBody>
      </p:sp>
      <p:sp>
        <p:nvSpPr>
          <p:cNvPr id="104879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xAndObj">
  <p:cSld name="Title, Text, and Content">
    <p:spTree>
      <p:nvGrpSpPr>
        <p:cNvPr id="1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7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7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7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p>
            <a:endParaRPr lang="en-US"/>
          </a:p>
        </p:txBody>
      </p:sp>
      <p:sp>
        <p:nvSpPr>
          <p:cNvPr id="104867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p>
            <a:fld id="{3DDC821A-E0DD-438A-9321-147848886819}" type="slidenum">
              <a:rPr lang="en-US"/>
            </a:fld>
            <a:endParaRPr lang="en-US"/>
          </a:p>
        </p:txBody>
      </p:sp>
      <p:sp>
        <p:nvSpPr>
          <p:cNvPr id="104867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bl">
  <p:cSld name="Title and Table">
    <p:spTree>
      <p:nvGrpSpPr>
        <p:cNvPr id="1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85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p>
            <a:pPr lvl="0"/>
            <a:endParaRPr lang="en-US" noProof="0" smtClean="0"/>
          </a:p>
        </p:txBody>
      </p:sp>
      <p:sp>
        <p:nvSpPr>
          <p:cNvPr id="1048686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p>
            <a:endParaRPr lang="en-US"/>
          </a:p>
        </p:txBody>
      </p:sp>
      <p:sp>
        <p:nvSpPr>
          <p:cNvPr id="104868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p>
            <a:fld id="{3B2583E8-0231-40B1-81B9-67DE38800B04}" type="slidenum">
              <a:rPr lang="en-US"/>
            </a:fld>
            <a:endParaRPr lang="en-US"/>
          </a:p>
        </p:txBody>
      </p:sp>
      <p:sp>
        <p:nvSpPr>
          <p:cNvPr id="1048688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Content Placeholder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  <a:prstGeom prst="rect"/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1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71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1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87F6E8B4-0E35-4429-8C0E-A16C5BACE98B}" type="slidenum">
              <a:rPr lang="ar-SA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91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9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p>
            <a:endParaRPr lang="en-US"/>
          </a:p>
        </p:txBody>
      </p:sp>
      <p:sp>
        <p:nvSpPr>
          <p:cNvPr id="104859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p>
            <a:fld id="{B50BBD32-2DB8-41EA-B3FC-652C511A1E2A}" type="slidenum">
              <a:rPr lang="en-US"/>
            </a:fld>
            <a:endParaRPr lang="en-US"/>
          </a:p>
        </p:txBody>
      </p:sp>
      <p:sp>
        <p:nvSpPr>
          <p:cNvPr id="1048594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3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0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indent="0" marL="0">
              <a:buNone/>
              <a:defRPr sz="2400"/>
            </a:lvl1pPr>
            <a:lvl2pPr indent="0" marL="457200">
              <a:buNone/>
              <a:defRPr sz="2000"/>
            </a:lvl2pPr>
            <a:lvl3pPr indent="0" marL="914400">
              <a:buNone/>
              <a:defRPr sz="18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80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p>
            <a:endParaRPr lang="en-US"/>
          </a:p>
        </p:txBody>
      </p:sp>
      <p:sp>
        <p:nvSpPr>
          <p:cNvPr id="104880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p>
            <a:fld id="{E222E4E5-BE61-4502-855A-66BC50212701}" type="slidenum">
              <a:rPr lang="en-US"/>
            </a:fld>
            <a:endParaRPr lang="en-US"/>
          </a:p>
        </p:txBody>
      </p:sp>
      <p:sp>
        <p:nvSpPr>
          <p:cNvPr id="104880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6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6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70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p>
            <a:endParaRPr lang="en-US"/>
          </a:p>
        </p:txBody>
      </p:sp>
      <p:sp>
        <p:nvSpPr>
          <p:cNvPr id="1048771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p>
            <a:fld id="{7A04EA5B-542C-4A87-967E-228C6A5C970F}" type="slidenum">
              <a:rPr lang="en-US"/>
            </a:fld>
            <a:endParaRPr lang="en-US"/>
          </a:p>
        </p:txBody>
      </p:sp>
      <p:sp>
        <p:nvSpPr>
          <p:cNvPr id="1048772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7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88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89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9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91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9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p>
            <a:endParaRPr lang="en-US"/>
          </a:p>
        </p:txBody>
      </p:sp>
      <p:sp>
        <p:nvSpPr>
          <p:cNvPr id="104879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p>
            <a:fld id="{DA9AAAD1-0859-45F2-A764-D175CEABA845}" type="slidenum">
              <a:rPr lang="en-US"/>
            </a:fld>
            <a:endParaRPr lang="en-US"/>
          </a:p>
        </p:txBody>
      </p:sp>
      <p:sp>
        <p:nvSpPr>
          <p:cNvPr id="1048794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09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p>
            <a:endParaRPr lang="en-US"/>
          </a:p>
        </p:txBody>
      </p:sp>
      <p:sp>
        <p:nvSpPr>
          <p:cNvPr id="1048810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p>
            <a:fld id="{6B07D763-582A-471A-81C7-9A769D02D161}" type="slidenum">
              <a:rPr lang="en-US"/>
            </a:fld>
            <a:endParaRPr lang="en-US"/>
          </a:p>
        </p:txBody>
      </p:sp>
      <p:sp>
        <p:nvSpPr>
          <p:cNvPr id="1048811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0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p>
            <a:endParaRPr lang="en-US"/>
          </a:p>
        </p:txBody>
      </p:sp>
      <p:sp>
        <p:nvSpPr>
          <p:cNvPr id="1048801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p>
            <a:fld id="{348E6A7B-00DD-42E9-A6CF-668A386C41BF}" type="slidenum">
              <a:rPr lang="en-US"/>
            </a:fld>
            <a:endParaRPr lang="en-US"/>
          </a:p>
        </p:txBody>
      </p:sp>
      <p:sp>
        <p:nvSpPr>
          <p:cNvPr id="1048802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9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50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51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p>
            <a:endParaRPr lang="en-US"/>
          </a:p>
        </p:txBody>
      </p:sp>
      <p:sp>
        <p:nvSpPr>
          <p:cNvPr id="1048652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p>
            <a:fld id="{79830C2B-0351-4157-AF0E-24D5EB6FAF48}" type="slidenum">
              <a:rPr lang="en-US"/>
            </a:fld>
            <a:endParaRPr lang="en-US"/>
          </a:p>
        </p:txBody>
      </p:sp>
      <p:sp>
        <p:nvSpPr>
          <p:cNvPr id="1048653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1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104881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81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p>
            <a:endParaRPr lang="en-US"/>
          </a:p>
        </p:txBody>
      </p:sp>
      <p:sp>
        <p:nvSpPr>
          <p:cNvPr id="104881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p>
            <a:fld id="{5BF6B7F4-56B1-46F4-A8F8-9A953C1D90E4}" type="slidenum">
              <a:rPr lang="en-US"/>
            </a:fld>
            <a:endParaRPr lang="en-US"/>
          </a:p>
        </p:txBody>
      </p:sp>
      <p:sp>
        <p:nvSpPr>
          <p:cNvPr id="104881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/>
          <a:noFill/>
          <a:ln>
            <a:noFill/>
          </a:ln>
          <a:effectLst/>
        </p:spPr>
        <p:txBody>
          <a:bodyPr anchor="b" anchorCtr="0" bIns="45720" compatLnSpc="1" lIns="91440" numCol="1" rIns="91440" tIns="45720" vert="horz" wrap="square">
            <a:prstTxWarp prst="textNoShape"/>
          </a:bodyPr>
          <a:lstStyle>
            <a:lvl1pPr algn="ctr" eaLnBrk="1" hangingPunct="1">
              <a:defRPr sz="1200" smtClean="0"/>
            </a:lvl1pPr>
          </a:lstStyle>
          <a:p>
            <a:endParaRPr lang="en-US"/>
          </a:p>
        </p:txBody>
      </p:sp>
      <p:sp>
        <p:nvSpPr>
          <p:cNvPr id="104857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/>
          <a:noFill/>
          <a:ln>
            <a:noFill/>
          </a:ln>
          <a:effectLst/>
        </p:spPr>
        <p:txBody>
          <a:bodyPr anchor="b" anchorCtr="0" bIns="45720" compatLnSpc="1" lIns="91440" numCol="1" rIns="91440" tIns="45720" vert="horz" wrap="square">
            <a:prstTxWarp prst="textNoShape"/>
          </a:bodyPr>
          <a:lstStyle>
            <a:lvl1pPr algn="r" eaLnBrk="1" hangingPunct="1">
              <a:defRPr sz="1200" smtClean="0">
                <a:latin typeface="Arial Black" panose="020B0A04020102020204" pitchFamily="34" charset="0"/>
              </a:defRPr>
            </a:lvl1pPr>
          </a:lstStyle>
          <a:p>
            <a:fld id="{C9BC449C-6A18-4C74-AEDF-DE215DD5097F}" type="slidenum">
              <a:rPr lang="en-US"/>
            </a:fld>
            <a:endParaRPr lang="en-US"/>
          </a:p>
        </p:txBody>
      </p:sp>
      <p:grpSp>
        <p:nvGrpSpPr>
          <p:cNvPr id="13" name="Group 4"/>
          <p:cNvGrpSpPr/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48578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/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sz="2400" lang="en-US">
                <a:latin typeface="Times New Roman" panose="02020603050405020304" pitchFamily="18" charset="0"/>
              </a:endParaRPr>
            </a:p>
          </p:txBody>
        </p:sp>
        <p:sp>
          <p:nvSpPr>
            <p:cNvPr id="1048579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/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sz="2400" lang="en-US">
                <a:latin typeface="Times New Roman" panose="02020603050405020304" pitchFamily="18" charset="0"/>
              </a:endParaRPr>
            </a:p>
          </p:txBody>
        </p:sp>
        <p:sp>
          <p:nvSpPr>
            <p:cNvPr id="1048580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/>
            <a:solidFill>
              <a:schemeClr val="folHlink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48581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/>
            <a:solidFill>
              <a:schemeClr val="folHlink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48582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/>
            <a:solidFill>
              <a:schemeClr val="accent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048583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/>
            <a:solidFill>
              <a:schemeClr val="folHlink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48584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/>
            <a:solidFill>
              <a:schemeClr val="bg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sz="2400" lang="en-US">
                <a:latin typeface="Times New Roman" panose="02020603050405020304" pitchFamily="18" charset="0"/>
              </a:endParaRPr>
            </a:p>
          </p:txBody>
        </p:sp>
        <p:sp>
          <p:nvSpPr>
            <p:cNvPr id="1048585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/>
            <a:solidFill>
              <a:schemeClr val="accent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048586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/>
            <a:solidFill>
              <a:schemeClr val="accent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04858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/>
          <a:noFill/>
          <a:ln>
            <a:noFill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/>
          </a:bodyPr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858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/>
          <a:noFill/>
          <a:ln>
            <a:noFill/>
          </a:ln>
          <a:effectLst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589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/>
          <a:noFill/>
          <a:ln>
            <a:noFill/>
          </a:ln>
          <a:effectLst/>
        </p:spPr>
        <p:txBody>
          <a:bodyPr anchor="b" anchorCtr="0" bIns="45720" compatLnSpc="1" lIns="91440" numCol="1" rIns="91440" tIns="45720" vert="horz" wrap="square">
            <a:prstTxWarp prst="textNoShape"/>
          </a:bodyPr>
          <a:lstStyle>
            <a:lvl1pPr eaLnBrk="1" hangingPunct="1">
              <a:defRPr sz="1200" smtClean="0"/>
            </a:lvl1pPr>
          </a:lstStyle>
          <a:p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</p:sldLayoutIdLst>
  <p:txStyles>
    <p:titleStyle>
      <a:lvl1pPr algn="l" eaLnBrk="0" fontAlgn="base" hangingPunct="0" rtl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eaLnBrk="0" fontAlgn="base" hangingPunct="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eaLnBrk="0" fontAlgn="base" hangingPunct="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eaLnBrk="0" fontAlgn="base" hangingPunct="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eaLnBrk="0" fontAlgn="base" hangingPunct="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algn="l" fontAlgn="base" marL="4572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algn="l" fontAlgn="base" marL="9144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algn="l" fontAlgn="base" marL="13716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algn="l" fontAlgn="base" marL="18288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eaLnBrk="0" fontAlgn="base" hangingPunct="0" indent="-342900" marL="342900" rtl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eaLnBrk="0" fontAlgn="base" hangingPunct="0" indent="-285750" marL="742950" rtl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eaLnBrk="0" fontAlgn="base" hangingPunct="0" indent="-228600" marL="1143000" rtl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eaLnBrk="0" fontAlgn="base" hangingPunct="0" indent="-228600" marL="1600200" rtl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eaLnBrk="0" fontAlgn="base" hangingPunct="0" indent="-228600" marL="2057400" rtl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3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6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3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6" Type="http://schemas.openxmlformats.org/officeDocument/2006/relationships/slideLayout" Target="../slideLayouts/slideLayout8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8.gif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2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5.wmf"/><Relationship Id="rId3" Type="http://schemas.openxmlformats.org/officeDocument/2006/relationships/slideLayout" Target="../slideLayouts/slideLayout12.xml"/><Relationship Id="rId4" Type="http://schemas.openxmlformats.org/officeDocument/2006/relationships/vmlDrawing" Target="../drawings/vmlDrawing11.vml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</Relationships>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wmf"/><Relationship Id="rId2" Type="http://schemas.openxmlformats.org/officeDocument/2006/relationships/oleObject" Target="../embeddings/oleObject2.bin"/><Relationship Id="rId3" Type="http://schemas.openxmlformats.org/officeDocument/2006/relationships/image" Target="../media/image18.wmf"/><Relationship Id="rId4" Type="http://schemas.openxmlformats.org/officeDocument/2006/relationships/slideLayout" Target="../slideLayouts/slideLayout4.xml"/><Relationship Id="rId5" Type="http://schemas.openxmlformats.org/officeDocument/2006/relationships/vmlDrawing" Target="../drawings/vmlDrawing12.v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</Relationships>
</file>

<file path=ppt/slides/_rels/slide6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7" Type="http://schemas.openxmlformats.org/officeDocument/2006/relationships/image" Target="../media/image25.jpeg"/><Relationship Id="rId8" Type="http://schemas.openxmlformats.org/officeDocument/2006/relationships/image" Target="../media/image26.jpeg"/><Relationship Id="rId9" Type="http://schemas.openxmlformats.org/officeDocument/2006/relationships/slideLayout" Target="../slideLayouts/slideLayout2.xml"/></Relationships>
</file>

<file path=ppt/slides/_rels/slide6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
<Relationships xmlns="http://schemas.openxmlformats.org/package/2006/relationships"><Relationship Id="rId1" Type="http://schemas.openxmlformats.org/officeDocument/2006/relationships/hyperlink" Target="mailto:ghashghaei_arash@yahoo.com" TargetMode="Externa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6096000"/>
          </a:xfrm>
          <a:gradFill rotWithShape="1">
            <a:gsLst>
              <a:gs pos="0">
                <a:srgbClr val="DDF9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</p:spPr>
        <p:txBody>
          <a:bodyPr/>
          <a:p>
            <a:pPr algn="ctr" eaLnBrk="1" hangingPunct="1" rtl="1">
              <a:buFont typeface="Wingdings" panose="05000000000000000000" pitchFamily="2" charset="2"/>
              <a:buNone/>
            </a:pPr>
            <a:endParaRPr sz="8000" lang="fa-IR" smtClean="0">
              <a:solidFill>
                <a:srgbClr val="003399"/>
              </a:solidFill>
            </a:endParaRPr>
          </a:p>
          <a:p>
            <a:pPr algn="ctr" eaLnBrk="1" hangingPunct="1" rtl="1">
              <a:buFont typeface="Wingdings" panose="05000000000000000000" pitchFamily="2" charset="2"/>
              <a:buNone/>
            </a:pPr>
            <a:r>
              <a:rPr sz="8000" lang="fa-IR" smtClean="0">
                <a:solidFill>
                  <a:srgbClr val="003399"/>
                </a:solidFill>
                <a:cs typeface="sadr" pitchFamily="2" charset="-78"/>
              </a:rPr>
              <a:t>بسم الله الرحمن الرحيم</a:t>
            </a:r>
            <a:endParaRPr sz="8000" lang="en-US" smtClean="0">
              <a:solidFill>
                <a:srgbClr val="003399"/>
              </a:solidFill>
              <a:cs typeface="sadr" pitchFamily="2" charset="-78"/>
            </a:endParaRPr>
          </a:p>
        </p:txBody>
      </p:sp>
    </p:spTree>
  </p:cSld>
  <p:clrMapOvr>
    <a:masterClrMapping/>
  </p:clrMapOvr>
  <p:timing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Oval 3"/>
          <p:cNvSpPr/>
          <p:nvPr/>
        </p:nvSpPr>
        <p:spPr>
          <a:xfrm>
            <a:off x="3048000" y="2514600"/>
            <a:ext cx="2743200" cy="2743200"/>
          </a:xfrm>
          <a:prstGeom prst="ellipse"/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lang="fa-IR" smtClean="0">
                <a:solidFill>
                  <a:schemeClr val="bg2">
                    <a:lumMod val="75000"/>
                  </a:schemeClr>
                </a:solidFill>
              </a:rPr>
              <a:t>آمادگی جسمانی مرتبط با سلامتی</a:t>
            </a:r>
            <a:endParaRPr b="1" dirty="0"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48630" name="TextBox 4"/>
          <p:cNvSpPr txBox="1"/>
          <p:nvPr/>
        </p:nvSpPr>
        <p:spPr>
          <a:xfrm>
            <a:off x="3162300" y="1981200"/>
            <a:ext cx="2514600" cy="358242"/>
          </a:xfrm>
          <a:prstGeom prst="rect"/>
          <a:noFill/>
          <a:ln w="28575">
            <a:solidFill>
              <a:schemeClr val="accent1"/>
            </a:solidFill>
          </a:ln>
        </p:spPr>
        <p:txBody>
          <a:bodyPr rtlCol="0" wrap="square">
            <a:spAutoFit/>
          </a:bodyPr>
          <a:p>
            <a:pPr algn="ctr"/>
            <a:r>
              <a:rPr b="1" dirty="0" lang="fa-IR" smtClean="0">
                <a:solidFill>
                  <a:schemeClr val="bg2">
                    <a:lumMod val="75000"/>
                  </a:schemeClr>
                </a:solidFill>
              </a:rPr>
              <a:t>استقامت قلبی عروقی</a:t>
            </a:r>
            <a:endParaRPr b="1" dirty="0"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48631" name="TextBox 6"/>
          <p:cNvSpPr txBox="1"/>
          <p:nvPr/>
        </p:nvSpPr>
        <p:spPr>
          <a:xfrm>
            <a:off x="533400" y="3124200"/>
            <a:ext cx="2514600" cy="358242"/>
          </a:xfrm>
          <a:prstGeom prst="rect"/>
          <a:noFill/>
          <a:ln w="28575">
            <a:solidFill>
              <a:schemeClr val="accent1"/>
            </a:solidFill>
          </a:ln>
        </p:spPr>
        <p:txBody>
          <a:bodyPr rtlCol="0" wrap="square">
            <a:spAutoFit/>
          </a:bodyPr>
          <a:p>
            <a:pPr algn="ctr"/>
            <a:r>
              <a:rPr b="1" dirty="0" lang="fa-IR" smtClean="0">
                <a:solidFill>
                  <a:schemeClr val="bg2">
                    <a:lumMod val="75000"/>
                  </a:schemeClr>
                </a:solidFill>
              </a:rPr>
              <a:t>انعطاف پذیری</a:t>
            </a:r>
            <a:endParaRPr b="1" dirty="0"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48632" name="TextBox 7"/>
          <p:cNvSpPr txBox="1"/>
          <p:nvPr/>
        </p:nvSpPr>
        <p:spPr>
          <a:xfrm>
            <a:off x="533400" y="4191000"/>
            <a:ext cx="2514600" cy="358242"/>
          </a:xfrm>
          <a:prstGeom prst="rect"/>
          <a:noFill/>
          <a:ln w="28575">
            <a:solidFill>
              <a:schemeClr val="accent1"/>
            </a:solidFill>
          </a:ln>
        </p:spPr>
        <p:txBody>
          <a:bodyPr rtlCol="0" wrap="square">
            <a:spAutoFit/>
          </a:bodyPr>
          <a:p>
            <a:pPr algn="ctr"/>
            <a:r>
              <a:rPr b="1" dirty="0" lang="fa-IR" smtClean="0">
                <a:solidFill>
                  <a:schemeClr val="bg2">
                    <a:lumMod val="75000"/>
                  </a:schemeClr>
                </a:solidFill>
              </a:rPr>
              <a:t>قدرت</a:t>
            </a:r>
            <a:endParaRPr b="1" dirty="0"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48633" name="TextBox 8"/>
          <p:cNvSpPr txBox="1"/>
          <p:nvPr/>
        </p:nvSpPr>
        <p:spPr>
          <a:xfrm>
            <a:off x="5791200" y="3124200"/>
            <a:ext cx="2514600" cy="358242"/>
          </a:xfrm>
          <a:prstGeom prst="rect"/>
          <a:noFill/>
          <a:ln w="28575">
            <a:solidFill>
              <a:schemeClr val="accent1"/>
            </a:solidFill>
          </a:ln>
        </p:spPr>
        <p:txBody>
          <a:bodyPr rtlCol="0" wrap="square">
            <a:spAutoFit/>
          </a:bodyPr>
          <a:p>
            <a:pPr algn="ctr"/>
            <a:r>
              <a:rPr b="1" dirty="0" lang="fa-IR" smtClean="0">
                <a:solidFill>
                  <a:schemeClr val="bg2">
                    <a:lumMod val="75000"/>
                  </a:schemeClr>
                </a:solidFill>
              </a:rPr>
              <a:t>ترکیب بدنی</a:t>
            </a:r>
            <a:endParaRPr b="1" dirty="0"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48634" name="TextBox 9"/>
          <p:cNvSpPr txBox="1"/>
          <p:nvPr/>
        </p:nvSpPr>
        <p:spPr>
          <a:xfrm>
            <a:off x="5777345" y="4191000"/>
            <a:ext cx="2514600" cy="358242"/>
          </a:xfrm>
          <a:prstGeom prst="rect"/>
          <a:noFill/>
          <a:ln w="28575">
            <a:solidFill>
              <a:schemeClr val="accent1"/>
            </a:solidFill>
          </a:ln>
        </p:spPr>
        <p:txBody>
          <a:bodyPr rtlCol="0" wrap="square">
            <a:spAutoFit/>
          </a:bodyPr>
          <a:p>
            <a:pPr algn="ctr"/>
            <a:r>
              <a:rPr b="1" dirty="0" lang="fa-IR" smtClean="0">
                <a:solidFill>
                  <a:schemeClr val="bg2">
                    <a:lumMod val="75000"/>
                  </a:schemeClr>
                </a:solidFill>
              </a:rPr>
              <a:t>استقامت عضلانی</a:t>
            </a:r>
            <a:endParaRPr b="1" dirty="0" lang="en-US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p>
            <a:pPr algn="r" eaLnBrk="1" hangingPunct="1" rtl="1"/>
            <a:r>
              <a:rPr lang="fa-IR" smtClean="0"/>
              <a:t>قدرت عضلانی</a:t>
            </a:r>
            <a:endParaRPr lang="en-US" smtClean="0"/>
          </a:p>
        </p:txBody>
      </p:sp>
      <p:sp>
        <p:nvSpPr>
          <p:cNvPr id="10486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p>
            <a:pPr algn="r" eaLnBrk="1" hangingPunct="1" rtl="1"/>
            <a:r>
              <a:rPr dirty="0" lang="fa-IR" smtClean="0">
                <a:solidFill>
                  <a:srgbClr val="000066"/>
                </a:solidFill>
              </a:rPr>
              <a:t>توانایی یک یا گروهی از عضلات برای اعمال بیش ترین نیرو برای یک بار در برابر یک مقاومت در کل دامنه حرکتی مفصل</a:t>
            </a:r>
            <a:endParaRPr dirty="0" lang="en-US" smtClean="0">
              <a:solidFill>
                <a:srgbClr val="000066"/>
              </a:solidFill>
            </a:endParaRPr>
          </a:p>
        </p:txBody>
      </p:sp>
      <p:pic>
        <p:nvPicPr>
          <p:cNvPr id="2097157" name="Picture 4" descr="j0118515[1]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1143000" y="3429000"/>
            <a:ext cx="2265363" cy="2854325"/>
          </a:xfrm>
          <a:prstGeom prst="rect"/>
          <a:noFill/>
          <a:ln>
            <a:noFill/>
          </a:ln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7"/>
                                        <p:tgtEl>
                                          <p:spTgt spid="1048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0"/>
                                        <p:tgtEl>
                                          <p:spTgt spid="209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r" eaLnBrk="1" hangingPunct="1"/>
            <a:r>
              <a:rPr lang="fa-IR" smtClean="0"/>
              <a:t>قدرت عضلانی</a:t>
            </a:r>
            <a:endParaRPr lang="en-US" smtClean="0"/>
          </a:p>
        </p:txBody>
      </p:sp>
      <p:sp>
        <p:nvSpPr>
          <p:cNvPr id="104863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pPr algn="r" eaLnBrk="1" hangingPunct="1" rtl="1"/>
            <a:r>
              <a:rPr dirty="0" sz="3100" lang="fa-IR" smtClean="0"/>
              <a:t>قدرت عضلانی : توانایی یک یا گروهی از عضلات برای تولید حداکثر نیرو برای یک بار در برابر یک مقاومت در کل دامنه حرکتی مفصل</a:t>
            </a:r>
          </a:p>
          <a:p>
            <a:pPr algn="r" eaLnBrk="1" hangingPunct="1" rtl="1">
              <a:buFont typeface="Arial" panose="020B0604020202020204" pitchFamily="34" charset="0"/>
              <a:buChar char="•"/>
            </a:pPr>
            <a:r>
              <a:rPr dirty="0" sz="3100" lang="fa-IR" u="sng" smtClean="0"/>
              <a:t>مزایای افزایش قدرت عضلانی</a:t>
            </a:r>
            <a:endParaRPr dirty="0" lang="fa-IR" u="sng" smtClean="0"/>
          </a:p>
          <a:p>
            <a:pPr algn="r" lvl="5" rtl="1"/>
            <a:r>
              <a:rPr dirty="0" sz="2100" lang="fa-IR" smtClean="0"/>
              <a:t>کاهش خطر آسیب دیدگی</a:t>
            </a:r>
          </a:p>
          <a:p>
            <a:pPr algn="r" lvl="5" rtl="1"/>
            <a:r>
              <a:rPr dirty="0" sz="2100" lang="fa-IR" smtClean="0"/>
              <a:t>بهبود وضعیت بدن</a:t>
            </a:r>
          </a:p>
          <a:p>
            <a:pPr algn="r" lvl="5" rtl="1"/>
            <a:r>
              <a:rPr dirty="0" sz="2100" lang="fa-IR" smtClean="0"/>
              <a:t>بهبود عملکرد جسمانی ( توان ، استقامت عضلانی ، چابکی و سرعت )</a:t>
            </a:r>
          </a:p>
          <a:p>
            <a:pPr algn="r" lvl="5" rtl="1"/>
            <a:r>
              <a:rPr dirty="0" sz="2100" lang="fa-IR" smtClean="0"/>
              <a:t>ترکیب بدن</a:t>
            </a:r>
          </a:p>
        </p:txBody>
      </p:sp>
    </p:spTree>
  </p:cSld>
  <p:clrMapOvr>
    <a:masterClrMapping/>
  </p:clrMapOvr>
  <p:timing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r" eaLnBrk="1" hangingPunct="1"/>
            <a:r>
              <a:rPr lang="fa-IR" smtClean="0"/>
              <a:t>قدرت عضلانی</a:t>
            </a:r>
            <a:endParaRPr lang="en-US" smtClean="0"/>
          </a:p>
        </p:txBody>
      </p:sp>
      <p:sp>
        <p:nvSpPr>
          <p:cNvPr id="1048640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algn="r" eaLnBrk="1" hangingPunct="1" rtl="1"/>
            <a:r>
              <a:rPr dirty="0" lang="fa-IR" u="sng" smtClean="0"/>
              <a:t>نکاتی اساسی در مورد قدرت</a:t>
            </a:r>
          </a:p>
          <a:p>
            <a:pPr algn="r" eaLnBrk="1" hangingPunct="1" indent="0" marL="0" rtl="1">
              <a:buFont typeface="Wingdings" panose="05000000000000000000" pitchFamily="2" charset="2"/>
              <a:buNone/>
            </a:pPr>
            <a:endParaRPr dirty="0" lang="fa-IR" u="sng" smtClean="0"/>
          </a:p>
          <a:p>
            <a:pPr algn="r" eaLnBrk="1" hangingPunct="1" rtl="1">
              <a:buFont typeface="Arial" panose="020B0604020202020204" pitchFamily="34" charset="0"/>
              <a:buChar char="•"/>
            </a:pPr>
            <a:r>
              <a:rPr dirty="0" sz="2400" lang="fa-IR" smtClean="0"/>
              <a:t>انجام تمرینات قدرتی به طور نسبی  سه روز در هفته</a:t>
            </a:r>
          </a:p>
          <a:p>
            <a:pPr algn="r" eaLnBrk="1" hangingPunct="1" rtl="1">
              <a:buFont typeface="Arial" panose="020B0604020202020204" pitchFamily="34" charset="0"/>
              <a:buChar char="•"/>
            </a:pPr>
            <a:r>
              <a:rPr dirty="0" sz="2400" lang="fa-IR" smtClean="0"/>
              <a:t>کاهش قابل توجه قدرت بعد از 5 یا 6 روز تمرین نکردن</a:t>
            </a:r>
          </a:p>
          <a:p>
            <a:pPr algn="r" eaLnBrk="1" hangingPunct="1" rtl="1">
              <a:buFont typeface="Arial" panose="020B0604020202020204" pitchFamily="34" charset="0"/>
              <a:buChar char="•"/>
            </a:pPr>
            <a:r>
              <a:rPr dirty="0" sz="2400" lang="fa-IR" smtClean="0"/>
              <a:t>کسب نتایج عالی بدنی با انجام تمرینات قدرتی همزمان با تمرینات استقامت قلبی عروقی</a:t>
            </a:r>
          </a:p>
          <a:p>
            <a:pPr algn="r" eaLnBrk="1" hangingPunct="1" rtl="1">
              <a:buFont typeface="Arial" panose="020B0604020202020204" pitchFamily="34" charset="0"/>
              <a:buChar char="•"/>
            </a:pPr>
            <a:r>
              <a:rPr dirty="0" sz="2400" lang="fa-IR" smtClean="0"/>
              <a:t>تعیین ظرفیت قدرتی به واسطه جنسیت و سن ( قدرت مطلق زنان 60</a:t>
            </a:r>
            <a:r>
              <a:rPr dirty="0" sz="2400" lang="en-US" smtClean="0"/>
              <a:t> </a:t>
            </a:r>
            <a:r>
              <a:rPr dirty="0" sz="2400" lang="fa-IR" smtClean="0"/>
              <a:t>تا85</a:t>
            </a:r>
            <a:r>
              <a:rPr dirty="0" sz="2400" lang="en-US" smtClean="0"/>
              <a:t>   </a:t>
            </a:r>
            <a:r>
              <a:rPr dirty="0" sz="2400" lang="fa-IR" smtClean="0"/>
              <a:t>درصد قدرت مطلق مردان است)</a:t>
            </a:r>
          </a:p>
          <a:p>
            <a:pPr algn="r" eaLnBrk="1" hangingPunct="1" rtl="1">
              <a:buFont typeface="Arial" panose="020B0604020202020204" pitchFamily="34" charset="0"/>
              <a:buChar char="•"/>
            </a:pPr>
            <a:r>
              <a:rPr dirty="0" sz="2400" lang="fa-IR" smtClean="0"/>
              <a:t>نوجوانان نباید با وزنه های بیشتر از وزنشان کار کنند . ( تا سن 11 تا  12 سال )</a:t>
            </a:r>
          </a:p>
          <a:p>
            <a:pPr algn="r" lvl="5" rtl="1"/>
            <a:endParaRPr dirty="0" lang="en-US" smtClean="0"/>
          </a:p>
          <a:p>
            <a:pPr algn="r" eaLnBrk="1" hangingPunct="1" rtl="1"/>
            <a:endParaRPr dirty="0" lang="en-US" smtClean="0"/>
          </a:p>
        </p:txBody>
      </p:sp>
    </p:spTree>
  </p:cSld>
  <p:clrMapOvr>
    <a:masterClrMapping/>
  </p:clrMapOvr>
  <p:timing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algn="r" eaLnBrk="1" hangingPunct="1" rtl="1"/>
            <a:r>
              <a:rPr lang="fa-IR" smtClean="0"/>
              <a:t>انواع بافت عضلانی</a:t>
            </a:r>
            <a:endParaRPr lang="en-US" smtClean="0"/>
          </a:p>
        </p:txBody>
      </p:sp>
      <p:graphicFrame>
        <p:nvGraphicFramePr>
          <p:cNvPr id="4194304" name="Diagram 3"/>
          <p:cNvGraphicFramePr>
            <a:graphicFrameLocks/>
          </p:cNvGraphicFramePr>
          <p:nvPr/>
        </p:nvGraphicFramePr>
        <p:xfrm>
          <a:off x="1524000" y="1981200"/>
          <a:ext cx="6096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  <p:sp>
        <p:nvSpPr>
          <p:cNvPr id="104864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pPr eaLnBrk="1" hangingPunct="1"/>
            <a:endParaRPr lang="en-US" smtClean="0"/>
          </a:p>
        </p:txBody>
      </p:sp>
    </p:spTree>
  </p:cSld>
  <p:clrMapOvr>
    <a:masterClrMapping/>
  </p:clrMapOvr>
  <p:timing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r" eaLnBrk="1" hangingPunct="1"/>
            <a:r>
              <a:rPr lang="fa-IR" smtClean="0"/>
              <a:t>انواع بافت عضلانی</a:t>
            </a:r>
            <a:br>
              <a:rPr lang="fa-IR" smtClean="0"/>
            </a:br>
            <a:endParaRPr lang="en-US" smtClean="0"/>
          </a:p>
        </p:txBody>
      </p:sp>
      <p:sp>
        <p:nvSpPr>
          <p:cNvPr id="1048647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00600"/>
          </a:xfrm>
        </p:spPr>
        <p:txBody>
          <a:bodyPr>
            <a:noAutofit/>
          </a:bodyPr>
          <a:p>
            <a:pPr algn="r" eaLnBrk="1" hangingPunct="1" rtl="1"/>
            <a:r>
              <a:rPr dirty="0" sz="2400" lang="fa-IR" smtClean="0"/>
              <a:t>بافت عضلانی صاف </a:t>
            </a:r>
          </a:p>
          <a:p>
            <a:pPr algn="r" eaLnBrk="1" hangingPunct="1" lvl="3" rtl="1"/>
            <a:r>
              <a:rPr dirty="0" sz="1600" lang="fa-IR" smtClean="0"/>
              <a:t>تارهای دوکی شکل و دراز</a:t>
            </a:r>
          </a:p>
          <a:p>
            <a:pPr algn="r" eaLnBrk="1" hangingPunct="1" lvl="3" rtl="1"/>
            <a:r>
              <a:rPr dirty="0" sz="1600" lang="fa-IR" smtClean="0"/>
              <a:t>غیر ارادی </a:t>
            </a:r>
          </a:p>
          <a:p>
            <a:pPr algn="r" eaLnBrk="1" hangingPunct="1" lvl="3" rtl="1"/>
            <a:r>
              <a:rPr dirty="0" sz="1600" lang="fa-IR" smtClean="0"/>
              <a:t>در دیواره های مری ، معده و روده قرار دارد</a:t>
            </a:r>
          </a:p>
          <a:p>
            <a:pPr algn="r" eaLnBrk="1" hangingPunct="1" lvl="3" rtl="1"/>
            <a:r>
              <a:rPr dirty="0" sz="1600" lang="fa-IR" smtClean="0"/>
              <a:t>وظیفه انتقال و حرکت دادن غذا به سمت دستگاه هاضمه را دارد</a:t>
            </a:r>
          </a:p>
          <a:p>
            <a:pPr algn="r" eaLnBrk="1" hangingPunct="1" rtl="1"/>
            <a:r>
              <a:rPr dirty="0" sz="2400" lang="fa-IR" smtClean="0"/>
              <a:t>بافت عضله قلب</a:t>
            </a:r>
          </a:p>
          <a:p>
            <a:pPr algn="r" eaLnBrk="1" hangingPunct="1" lvl="3" rtl="1"/>
            <a:r>
              <a:rPr dirty="0" sz="1600" lang="fa-IR" smtClean="0"/>
              <a:t>غیر ارادی بوده</a:t>
            </a:r>
          </a:p>
          <a:p>
            <a:pPr algn="r" eaLnBrk="1" hangingPunct="1" lvl="3" rtl="1"/>
            <a:r>
              <a:rPr dirty="0" sz="1600" lang="fa-IR" smtClean="0"/>
              <a:t>فقط در قلب موجود است</a:t>
            </a:r>
          </a:p>
          <a:p>
            <a:pPr algn="r" eaLnBrk="1" hangingPunct="1" rtl="1"/>
            <a:r>
              <a:rPr dirty="0" sz="2400" lang="fa-IR" smtClean="0"/>
              <a:t>بافت عضلات اسکلتی</a:t>
            </a:r>
          </a:p>
          <a:p>
            <a:pPr algn="r" eaLnBrk="1" hangingPunct="1" lvl="3" rtl="1"/>
            <a:r>
              <a:rPr dirty="0" sz="1600" lang="fa-IR" smtClean="0"/>
              <a:t>طویل ، استوانه ای شکل و چند هسته ای میباشد</a:t>
            </a:r>
          </a:p>
          <a:p>
            <a:pPr algn="r" eaLnBrk="1" hangingPunct="1" lvl="3" rtl="1"/>
            <a:r>
              <a:rPr dirty="0" sz="1600" lang="fa-IR" smtClean="0"/>
              <a:t>وظیفه تدارک نیروی لازم  برای حرکت در دستگاه اسکلتی می باشد</a:t>
            </a:r>
          </a:p>
          <a:p>
            <a:pPr algn="r" eaLnBrk="1" hangingPunct="1" lvl="3" rtl="1"/>
            <a:r>
              <a:rPr dirty="0" sz="1600" lang="fa-IR" smtClean="0"/>
              <a:t>تقریبأ ارادی کنترل می شوند </a:t>
            </a:r>
            <a:endParaRPr dirty="0" sz="1600" lang="en-US"/>
          </a:p>
        </p:txBody>
      </p:sp>
    </p:spTree>
  </p:cSld>
  <p:clrMapOvr>
    <a:masterClrMapping/>
  </p:clrMapOvr>
  <p:timing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eaLnBrk="1" hangingPunct="1"/>
            <a:r>
              <a:rPr lang="fa-IR" smtClean="0"/>
              <a:t>انواع تارهای عضلات اسکلتی</a:t>
            </a:r>
            <a:endParaRPr lang="en-US" smtClean="0"/>
          </a:p>
        </p:txBody>
      </p:sp>
      <p:graphicFrame>
        <p:nvGraphicFramePr>
          <p:cNvPr id="419430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87391" y="1597819"/>
          <a:ext cx="4629150" cy="3655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  <p:sp>
        <p:nvSpPr>
          <p:cNvPr id="1048655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p>
            <a:pPr algn="r" eaLnBrk="1" hangingPunct="1" indent="-214313" marL="214313" rtl="1">
              <a:buFont typeface="Arial" panose="020B0604020202020204" pitchFamily="34" charset="0"/>
              <a:buChar char="•"/>
            </a:pPr>
            <a:r>
              <a:rPr dirty="0" sz="2400" lang="fa-IR" smtClean="0"/>
              <a:t>تارهای تند انقباض</a:t>
            </a:r>
          </a:p>
          <a:p>
            <a:pPr algn="r" eaLnBrk="1" hangingPunct="1" indent="-214313" lvl="2" marL="900113" rtl="1">
              <a:buFont typeface="Arial" panose="020B0604020202020204" pitchFamily="34" charset="0"/>
              <a:buChar char="•"/>
            </a:pPr>
            <a:r>
              <a:rPr dirty="0" sz="1800" lang="fa-IR" smtClean="0"/>
              <a:t>تنش  زیادتری نسبت به کند انقباض تولید می کنند ولی سریع تر خسته میشوند</a:t>
            </a:r>
          </a:p>
          <a:p>
            <a:pPr algn="just" eaLnBrk="1" hangingPunct="1" indent="-214313" lvl="2" marL="900113" rtl="1">
              <a:buFont typeface="Arial" panose="020B0604020202020204" pitchFamily="34" charset="0"/>
              <a:buChar char="•"/>
            </a:pPr>
            <a:r>
              <a:rPr dirty="0" sz="1800" lang="fa-IR" smtClean="0"/>
              <a:t>مناسب فعالیتهای سریع با نیروی بالا می باشند</a:t>
            </a:r>
            <a:r>
              <a:rPr dirty="0" sz="1800" lang="en-US" smtClean="0"/>
              <a:t>.</a:t>
            </a:r>
            <a:r>
              <a:rPr dirty="0" sz="1800" lang="fa-IR" smtClean="0"/>
              <a:t> </a:t>
            </a:r>
            <a:r>
              <a:rPr dirty="0" sz="1800" lang="en-US" smtClean="0"/>
              <a:t>   </a:t>
            </a:r>
            <a:r>
              <a:rPr dirty="0" sz="1800" lang="fa-IR" smtClean="0"/>
              <a:t>( دوی سرعت و پرشها)</a:t>
            </a:r>
          </a:p>
          <a:p>
            <a:pPr algn="r" eaLnBrk="1" hangingPunct="1" indent="-214313" marL="214313" rtl="1">
              <a:buFont typeface="Arial" panose="020B0604020202020204" pitchFamily="34" charset="0"/>
              <a:buChar char="•"/>
            </a:pPr>
            <a:r>
              <a:rPr dirty="0" sz="2400" lang="fa-IR" smtClean="0"/>
              <a:t>تارهای کند انقباض</a:t>
            </a:r>
          </a:p>
          <a:p>
            <a:pPr algn="r" eaLnBrk="1" hangingPunct="1" indent="-214313" lvl="2" marL="900113" rtl="1">
              <a:buFont typeface="Arial" panose="020B0604020202020204" pitchFamily="34" charset="0"/>
              <a:buChar char="•"/>
            </a:pPr>
            <a:r>
              <a:rPr dirty="0" sz="1800" lang="fa-IR" smtClean="0"/>
              <a:t>(مناسب فعالیتهای استقامتی میباشند)</a:t>
            </a:r>
            <a:endParaRPr dirty="0" sz="1800" lang="en-US" smtClean="0"/>
          </a:p>
        </p:txBody>
      </p:sp>
    </p:spTree>
  </p:cSld>
  <p:clrMapOvr>
    <a:masterClrMapping/>
  </p:clrMapOvr>
  <p:timing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p>
            <a:pPr algn="r" eaLnBrk="1" hangingPunct="1" rtl="1"/>
            <a:r>
              <a:rPr lang="fa-IR" smtClean="0"/>
              <a:t>ارزیابی قدرت عضلانی</a:t>
            </a:r>
            <a:endParaRPr lang="en-US" smtClean="0"/>
          </a:p>
        </p:txBody>
      </p:sp>
      <p:sp>
        <p:nvSpPr>
          <p:cNvPr id="1048657" name="Text Box 5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610600" cy="4191000"/>
          </a:xfrm>
        </p:spPr>
        <p:txBody>
          <a:bodyPr/>
          <a:p>
            <a:pPr algn="r" eaLnBrk="1" hangingPunct="1" rtl="1">
              <a:buFont typeface="Wingdings" panose="05000000000000000000" pitchFamily="2" charset="2"/>
              <a:buNone/>
            </a:pPr>
            <a:r>
              <a:rPr lang="fa-IR" smtClean="0"/>
              <a:t> برای ارزیابی قدرت از آزمون یک تکرار بیشینه استفاده می شود.</a:t>
            </a:r>
          </a:p>
          <a:p>
            <a:pPr algn="r" eaLnBrk="1" hangingPunct="1" rtl="1">
              <a:buFont typeface="Wingdings" panose="05000000000000000000" pitchFamily="2" charset="2"/>
              <a:buNone/>
            </a:pPr>
            <a:endParaRPr lang="fa-IR" smtClean="0"/>
          </a:p>
          <a:p>
            <a:pPr algn="r" eaLnBrk="1" hangingPunct="1" rtl="1">
              <a:buFont typeface="Wingdings" panose="05000000000000000000" pitchFamily="2" charset="2"/>
              <a:buNone/>
            </a:pPr>
            <a:r>
              <a:rPr b="1" sz="2400" lang="fa-IR" smtClean="0">
                <a:solidFill>
                  <a:srgbClr val="000066"/>
                </a:solidFill>
              </a:rPr>
              <a:t>روش اول      : روش تعيين تجربی </a:t>
            </a:r>
            <a:r>
              <a:rPr b="1" sz="2400" lang="en-US" smtClean="0">
                <a:solidFill>
                  <a:srgbClr val="000066"/>
                </a:solidFill>
              </a:rPr>
              <a:t>1RM</a:t>
            </a:r>
            <a:endParaRPr b="1" sz="2400" lang="fa-IR" smtClean="0">
              <a:solidFill>
                <a:srgbClr val="000066"/>
              </a:solidFill>
            </a:endParaRPr>
          </a:p>
          <a:p>
            <a:pPr algn="r" eaLnBrk="1" hangingPunct="1" rtl="1">
              <a:buFont typeface="Wingdings" panose="05000000000000000000" pitchFamily="2" charset="2"/>
              <a:buNone/>
            </a:pPr>
            <a:r>
              <a:rPr b="1" sz="2400" lang="fa-IR" smtClean="0">
                <a:solidFill>
                  <a:srgbClr val="000066"/>
                </a:solidFill>
              </a:rPr>
              <a:t> روش دوم      : با استفاده از فرمول</a:t>
            </a:r>
            <a:r>
              <a:rPr b="1" sz="2400" lang="fa-IR" smtClean="0"/>
              <a:t> </a:t>
            </a:r>
          </a:p>
          <a:p>
            <a:pPr algn="r" eaLnBrk="1" hangingPunct="1" rtl="1"/>
            <a:endParaRPr b="1" sz="2400" lang="fa-IR" smtClean="0"/>
          </a:p>
          <a:p>
            <a:pPr algn="r" eaLnBrk="1" hangingPunct="1" rtl="1">
              <a:buFont typeface="Wingdings" panose="05000000000000000000" pitchFamily="2" charset="2"/>
              <a:buNone/>
            </a:pPr>
            <a:r>
              <a:rPr b="1" sz="2400" lang="fa-IR" smtClean="0"/>
              <a:t>               </a:t>
            </a:r>
            <a:r>
              <a:rPr b="1" sz="2400" lang="fa-IR" smtClean="0">
                <a:solidFill>
                  <a:srgbClr val="FF0000"/>
                </a:solidFill>
              </a:rPr>
              <a:t> </a:t>
            </a:r>
            <a:r>
              <a:rPr b="1" sz="2400" lang="en-US" smtClean="0">
                <a:solidFill>
                  <a:srgbClr val="FF0000"/>
                </a:solidFill>
              </a:rPr>
              <a:t>]</a:t>
            </a:r>
            <a:r>
              <a:rPr b="1" sz="2400" lang="fa-IR" smtClean="0">
                <a:solidFill>
                  <a:srgbClr val="FF0000"/>
                </a:solidFill>
              </a:rPr>
              <a:t>(تعداد تکرارها ×0278/0) </a:t>
            </a:r>
            <a:r>
              <a:rPr b="1" sz="2400" lang="ar-SA" smtClean="0">
                <a:solidFill>
                  <a:srgbClr val="FF0000"/>
                </a:solidFill>
              </a:rPr>
              <a:t>–</a:t>
            </a:r>
            <a:r>
              <a:rPr b="1" sz="2400" lang="fa-IR" smtClean="0">
                <a:solidFill>
                  <a:srgbClr val="FF0000"/>
                </a:solidFill>
              </a:rPr>
              <a:t> 0278/</a:t>
            </a:r>
            <a:r>
              <a:rPr b="1" sz="2400" lang="en-US" smtClean="0">
                <a:solidFill>
                  <a:srgbClr val="FF0000"/>
                </a:solidFill>
              </a:rPr>
              <a:t> </a:t>
            </a:r>
            <a:r>
              <a:rPr b="1" sz="2400" lang="fa-IR" smtClean="0">
                <a:solidFill>
                  <a:srgbClr val="FF0000"/>
                </a:solidFill>
              </a:rPr>
              <a:t>1</a:t>
            </a:r>
            <a:r>
              <a:rPr b="1" sz="2400" lang="en-US" smtClean="0">
                <a:solidFill>
                  <a:srgbClr val="FF0000"/>
                </a:solidFill>
              </a:rPr>
              <a:t>[</a:t>
            </a:r>
            <a:r>
              <a:rPr b="1" sz="2400" lang="fa-IR" smtClean="0">
                <a:solidFill>
                  <a:srgbClr val="FF0000"/>
                </a:solidFill>
              </a:rPr>
              <a:t>/ مقدار وزنه = </a:t>
            </a:r>
            <a:r>
              <a:rPr b="1" sz="2400" lang="en-US" smtClean="0">
                <a:solidFill>
                  <a:srgbClr val="FF0000"/>
                </a:solidFill>
              </a:rPr>
              <a:t>1RM </a:t>
            </a:r>
            <a:r>
              <a:rPr b="1" sz="2400" lang="fa-IR" smtClean="0">
                <a:solidFill>
                  <a:srgbClr val="FF0000"/>
                </a:solidFill>
              </a:rPr>
              <a:t>  </a:t>
            </a:r>
          </a:p>
          <a:p>
            <a:pPr algn="r" eaLnBrk="1" hangingPunct="1" rtl="1">
              <a:buFont typeface="Wingdings" panose="05000000000000000000" pitchFamily="2" charset="2"/>
              <a:buNone/>
            </a:pPr>
            <a:r>
              <a:rPr b="1" sz="2400" lang="fa-IR" smtClean="0">
                <a:solidFill>
                  <a:srgbClr val="FF0000"/>
                </a:solidFill>
              </a:rPr>
              <a:t>                         </a:t>
            </a:r>
            <a:r>
              <a:rPr b="1" sz="2400" lang="en-US" smtClean="0">
                <a:solidFill>
                  <a:srgbClr val="FF0000"/>
                </a:solidFill>
              </a:rPr>
              <a:t>]</a:t>
            </a:r>
            <a:r>
              <a:rPr b="1" sz="2400" lang="fa-IR" smtClean="0">
                <a:solidFill>
                  <a:srgbClr val="FF0000"/>
                </a:solidFill>
              </a:rPr>
              <a:t> (تعداد تكرارها ×033/0)+ 1</a:t>
            </a:r>
            <a:r>
              <a:rPr b="1" sz="2400" lang="en-US" smtClean="0">
                <a:solidFill>
                  <a:srgbClr val="FF0000"/>
                </a:solidFill>
              </a:rPr>
              <a:t>[</a:t>
            </a:r>
            <a:r>
              <a:rPr b="1" sz="2400" lang="fa-IR" smtClean="0">
                <a:solidFill>
                  <a:srgbClr val="FF0000"/>
                </a:solidFill>
              </a:rPr>
              <a:t> × مقدار وزنه = </a:t>
            </a:r>
            <a:r>
              <a:rPr b="1" sz="2400" lang="en-US" smtClean="0">
                <a:solidFill>
                  <a:srgbClr val="FF0000"/>
                </a:solidFill>
              </a:rPr>
              <a:t>1RM</a:t>
            </a:r>
            <a:r>
              <a:rPr b="1" lang="en-US" smtClean="0"/>
              <a:t> </a:t>
            </a:r>
            <a:r>
              <a:rPr b="1" lang="fa-IR" smtClean="0"/>
              <a:t>    </a:t>
            </a:r>
          </a:p>
          <a:p>
            <a:pPr algn="just" rtl="1">
              <a:spcBef>
                <a:spcPct val="50000"/>
              </a:spcBef>
              <a:buClrTx/>
              <a:buSzTx/>
              <a:buFontTx/>
              <a:buNone/>
            </a:pPr>
            <a:endParaRPr b="1" sz="1800" lang="en-US" smtClean="0">
              <a:solidFill>
                <a:srgbClr val="000066"/>
              </a:solidFill>
              <a:cs typeface="Lotus" pitchFamily="2" charset="-78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7"/>
                                        <p:tgtEl>
                                          <p:spTgt spid="1048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2"/>
                                        <p:tgtEl>
                                          <p:spTgt spid="10486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7"/>
                                        <p:tgtEl>
                                          <p:spTgt spid="10486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20"/>
                                        <p:tgtEl>
                                          <p:spTgt spid="10486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23"/>
                                        <p:tgtEl>
                                          <p:spTgt spid="10486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p>
            <a:pPr algn="r" eaLnBrk="1" hangingPunct="1" rtl="1"/>
            <a:r>
              <a:rPr lang="fa-IR" smtClean="0"/>
              <a:t>استقامت عضلانی</a:t>
            </a:r>
            <a:endParaRPr lang="en-US" smtClean="0"/>
          </a:p>
        </p:txBody>
      </p:sp>
      <p:sp>
        <p:nvSpPr>
          <p:cNvPr id="104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p>
            <a:pPr algn="r" eaLnBrk="1" hangingPunct="1" rtl="1"/>
            <a:r>
              <a:rPr lang="fa-IR" smtClean="0">
                <a:solidFill>
                  <a:srgbClr val="000066"/>
                </a:solidFill>
              </a:rPr>
              <a:t>توانایی یک یا گروهی از عضلات برای اعمال نیروی زیر بیشینه تکراری در یک دوره ی زمانی</a:t>
            </a:r>
            <a:endParaRPr lang="en-US" smtClean="0">
              <a:solidFill>
                <a:srgbClr val="000066"/>
              </a:solidFill>
            </a:endParaRPr>
          </a:p>
        </p:txBody>
      </p:sp>
      <p:pic>
        <p:nvPicPr>
          <p:cNvPr id="2097158" name="Picture 4" descr="mend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819400" y="3352800"/>
            <a:ext cx="3729038" cy="2492375"/>
          </a:xfrm>
          <a:prstGeom prst="rect"/>
          <a:noFill/>
          <a:ln>
            <a:noFill/>
          </a:ln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7"/>
                                        <p:tgtEl>
                                          <p:spTgt spid="104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p>
            <a:pPr algn="r" eaLnBrk="1" hangingPunct="1" rtl="1"/>
            <a:r>
              <a:rPr lang="fa-IR" smtClean="0"/>
              <a:t>ارزیابی استقامت عضلانی</a:t>
            </a:r>
            <a:endParaRPr lang="en-US" smtClean="0"/>
          </a:p>
        </p:txBody>
      </p:sp>
      <p:sp>
        <p:nvSpPr>
          <p:cNvPr id="10486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p>
            <a:pPr algn="r" eaLnBrk="1" hangingPunct="1" rtl="1">
              <a:buFont typeface="Wingdings" panose="05000000000000000000" pitchFamily="2" charset="2"/>
              <a:buNone/>
            </a:pPr>
            <a:r>
              <a:rPr lang="fa-IR" smtClean="0">
                <a:solidFill>
                  <a:srgbClr val="000066"/>
                </a:solidFill>
              </a:rPr>
              <a:t>آزمون های شناخته شده استقامت عضلانی عبارتند از:</a:t>
            </a:r>
          </a:p>
          <a:p>
            <a:pPr algn="r" eaLnBrk="1" hangingPunct="1" rtl="1"/>
            <a:endParaRPr lang="fa-IR" smtClean="0">
              <a:solidFill>
                <a:srgbClr val="000066"/>
              </a:solidFill>
            </a:endParaRPr>
          </a:p>
          <a:p>
            <a:pPr algn="r" eaLnBrk="1" hangingPunct="1" rtl="1"/>
            <a:r>
              <a:rPr lang="fa-IR" smtClean="0">
                <a:solidFill>
                  <a:srgbClr val="FF0000"/>
                </a:solidFill>
              </a:rPr>
              <a:t>آزمون درازو نشست</a:t>
            </a:r>
          </a:p>
          <a:p>
            <a:pPr algn="r" eaLnBrk="1" hangingPunct="1" rtl="1"/>
            <a:r>
              <a:rPr lang="fa-IR" smtClean="0">
                <a:solidFill>
                  <a:srgbClr val="FF0000"/>
                </a:solidFill>
              </a:rPr>
              <a:t>آزمون کشش بارفیکس</a:t>
            </a:r>
            <a:endParaRPr lang="en-US" smtClean="0">
              <a:solidFill>
                <a:srgbClr val="FF0000"/>
              </a:solidFill>
            </a:endParaRPr>
          </a:p>
        </p:txBody>
      </p:sp>
      <p:pic>
        <p:nvPicPr>
          <p:cNvPr id="2097159" name="Picture 6" descr="Sit_ups"/>
          <p:cNvPicPr>
            <a:picLocks noChangeAspect="1" noChangeArrowheads="1" noCrop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066800" y="4724400"/>
            <a:ext cx="1928813" cy="1712913"/>
          </a:xfrm>
          <a:prstGeom prst="rect"/>
          <a:noFill/>
          <a:ln>
            <a:noFill/>
          </a:ln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7"/>
                                        <p:tgtEl>
                                          <p:spTgt spid="1048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2"/>
                                        <p:tgtEl>
                                          <p:spTgt spid="1048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5"/>
                                        <p:tgtEl>
                                          <p:spTgt spid="1048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7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extBox 4"/>
          <p:cNvSpPr txBox="1"/>
          <p:nvPr/>
        </p:nvSpPr>
        <p:spPr>
          <a:xfrm>
            <a:off x="609600" y="5830669"/>
            <a:ext cx="8094061" cy="715517"/>
          </a:xfrm>
          <a:prstGeom prst="rect"/>
          <a:noFill/>
        </p:spPr>
        <p:txBody>
          <a:bodyPr rtlCol="0" wrap="square">
            <a:spAutoFit/>
          </a:bodyPr>
          <a:p>
            <a:pPr algn="r" rtl="1"/>
            <a:r>
              <a:rPr dirty="0" lang="fa-IR" smtClean="0">
                <a:cs typeface="B Nazanin" panose="00000400000000000000" pitchFamily="2" charset="-78"/>
              </a:rPr>
              <a:t>گردآورنده و تالیف:</a:t>
            </a:r>
            <a:endParaRPr dirty="0" lang="en-US" smtClean="0">
              <a:cs typeface="B Nazanin" panose="00000400000000000000" pitchFamily="2" charset="-78"/>
            </a:endParaRPr>
          </a:p>
          <a:p>
            <a:pPr algn="r" rtl="1"/>
            <a:r>
              <a:rPr b="1" dirty="0" lang="fa-IR" smtClean="0">
                <a:cs typeface="B Nazanin" panose="00000400000000000000" pitchFamily="2" charset="-78"/>
              </a:rPr>
              <a:t>مهدی قشقایی راد -</a:t>
            </a:r>
            <a:r>
              <a:rPr b="1" dirty="0" lang="en-US" smtClean="0">
                <a:cs typeface="B Nazanin" panose="00000400000000000000" pitchFamily="2" charset="-78"/>
              </a:rPr>
              <a:t> </a:t>
            </a:r>
            <a:r>
              <a:rPr b="1" dirty="0" lang="fa-IR" smtClean="0">
                <a:cs typeface="B Nazanin" panose="00000400000000000000" pitchFamily="2" charset="-78"/>
              </a:rPr>
              <a:t>مربی عالی بدنسازی و مربی تیم ملی هندبال – مدرس دانشگاه</a:t>
            </a:r>
            <a:endParaRPr b="1" dirty="0" lang="en-US" smtClean="0">
              <a:cs typeface="B Nazanin" panose="00000400000000000000" pitchFamily="2" charset="-78"/>
            </a:endParaRPr>
          </a:p>
        </p:txBody>
      </p:sp>
      <p:sp>
        <p:nvSpPr>
          <p:cNvPr id="1048829" name="Rectangle 2"/>
          <p:cNvSpPr>
            <a:spLocks noGrp="1" noChangeArrowheads="1"/>
          </p:cNvSpPr>
          <p:nvPr/>
        </p:nvSpPr>
        <p:spPr>
          <a:xfrm>
            <a:off x="2507635" y="3199607"/>
            <a:ext cx="6351675" cy="458787"/>
          </a:xfrm>
          <a:prstGeom prst="rect"/>
        </p:spPr>
        <p:txBody>
          <a:bodyPr anchor="ctr" anchorCtr="0" bIns="45720" compatLnSpc="1" lIns="91440" numCol="1" rIns="91440" tIns="45720" vert="horz" wrap="square"/>
          <a:lstStyle>
            <a:lvl1pPr algn="l" eaLnBrk="0" fontAlgn="base" hangingPunct="0" rtl="0">
              <a:defRPr sz="5000">
                <a:solidFill>
                  <a:srgbClr val="FFFFFF"/>
                </a:solidFill>
              </a:defRPr>
            </a:lvl1pPr>
            <a:lvl2pPr algn="l" eaLnBrk="0" fontAlgn="base" hangingPunct="0" rtl="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eaLnBrk="0" fontAlgn="base" hangingPunct="0" rtl="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eaLnBrk="0" fontAlgn="base" hangingPunct="0" rtl="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eaLnBrk="0" fontAlgn="base" hangingPunct="0" rtl="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l" fontAlgn="base" marL="457200" rtl="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l" fontAlgn="base" marL="914400" rtl="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l" fontAlgn="base" marL="1371600" rtl="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l" fontAlgn="base" marL="1828800" rtl="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 rtl="1"/>
            <a:r>
              <a:rPr dirty="0" lang="fa-IR" smtClean="0"/>
              <a:t>آمادگی جسمانی</a:t>
            </a:r>
            <a:br>
              <a:rPr altLang="fa-IR" dirty="0" lang="en-US" smtClean="0"/>
            </a:br>
            <a:r>
              <a:rPr altLang="fa-IR" dirty="0" lang="en-US" smtClean="0"/>
              <a:t>@</a:t>
            </a:r>
            <a:r>
              <a:rPr altLang="fa-IR" dirty="0" lang="en-US" smtClean="0"/>
              <a:t>p</a:t>
            </a:r>
            <a:r>
              <a:rPr altLang="fa-IR" dirty="0" lang="en-US" smtClean="0"/>
              <a:t>d</a:t>
            </a:r>
            <a:r>
              <a:rPr altLang="fa-IR" dirty="0" lang="en-US" smtClean="0"/>
              <a:t>f</a:t>
            </a:r>
            <a:r>
              <a:rPr altLang="fa-IR" dirty="0" lang="en-US" smtClean="0"/>
              <a:t>_</a:t>
            </a:r>
            <a:r>
              <a:rPr altLang="fa-IR" dirty="0" lang="en-US" smtClean="0"/>
              <a:t>s</a:t>
            </a:r>
            <a:r>
              <a:rPr altLang="fa-IR" dirty="0" lang="en-US" smtClean="0"/>
              <a:t>p</a:t>
            </a:r>
            <a:r>
              <a:rPr altLang="fa-IR" dirty="0" lang="en-US" smtClean="0"/>
              <a:t>o</a:t>
            </a:r>
            <a:r>
              <a:rPr altLang="fa-IR" dirty="0" lang="en-US" smtClean="0"/>
              <a:t>r</a:t>
            </a:r>
            <a:r>
              <a:rPr altLang="fa-IR" dirty="0" lang="en-US" smtClean="0"/>
              <a:t>t</a:t>
            </a:r>
            <a:r>
              <a:rPr altLang="fa-IR" dirty="0" lang="en-US" smtClean="0"/>
              <a:t>_</a:t>
            </a:r>
            <a:r>
              <a:rPr altLang="fa-IR" dirty="0" lang="en-US" smtClean="0"/>
              <a:t>m</a:t>
            </a:r>
            <a:r>
              <a:rPr altLang="fa-IR" dirty="0" lang="en-US" smtClean="0"/>
              <a:t>a</a:t>
            </a:r>
            <a:r>
              <a:rPr altLang="fa-IR" dirty="0" lang="en-US" smtClean="0"/>
              <a:t>n</a:t>
            </a:r>
            <a:r>
              <a:rPr altLang="fa-IR" dirty="0" lang="en-US" smtClean="0"/>
              <a:t>s</a:t>
            </a:r>
            <a:r>
              <a:rPr altLang="fa-IR" dirty="0" lang="en-US" smtClean="0"/>
              <a:t>o</a:t>
            </a:r>
            <a:r>
              <a:rPr altLang="fa-IR" dirty="0" lang="en-US" smtClean="0"/>
              <a:t>r</a:t>
            </a:r>
            <a:r>
              <a:rPr altLang="fa-IR" dirty="0" lang="en-US" smtClean="0"/>
              <a:t>i</a:t>
            </a:r>
            <a:br>
              <a:rPr altLang="fa-IR" dirty="0" lang="en-US" smtClean="0"/>
            </a:br>
            <a:r>
              <a:rPr altLang="en-US" dirty="0" lang="fa-IR" smtClean="0"/>
              <a:t>ت</a:t>
            </a:r>
            <a:r>
              <a:rPr altLang="en-US" dirty="0" lang="fa-IR" smtClean="0"/>
              <a:t>ن</a:t>
            </a:r>
            <a:r>
              <a:rPr altLang="en-US" dirty="0" lang="fa-IR" smtClean="0"/>
              <a:t>ه</a:t>
            </a:r>
            <a:r>
              <a:rPr altLang="en-US" dirty="0" lang="fa-IR" smtClean="0"/>
              <a:t>ا</a:t>
            </a:r>
            <a:r>
              <a:rPr altLang="fa-IR" dirty="0" lang="en-US" smtClean="0"/>
              <a:t> </a:t>
            </a:r>
            <a:r>
              <a:rPr altLang="en-US" dirty="0" lang="fa-IR" smtClean="0"/>
              <a:t>ک</a:t>
            </a:r>
            <a:r>
              <a:rPr altLang="en-US" dirty="0" lang="fa-IR" smtClean="0"/>
              <a:t>ا</a:t>
            </a:r>
            <a:r>
              <a:rPr altLang="en-US" dirty="0" lang="fa-IR" smtClean="0"/>
              <a:t>ن</a:t>
            </a:r>
            <a:r>
              <a:rPr altLang="en-US" dirty="0" lang="fa-IR" smtClean="0"/>
              <a:t>ا</a:t>
            </a:r>
            <a:r>
              <a:rPr altLang="en-US" dirty="0" lang="fa-IR" smtClean="0"/>
              <a:t>ل</a:t>
            </a:r>
            <a:r>
              <a:rPr altLang="fa-IR" dirty="0" lang="en-US" smtClean="0"/>
              <a:t> </a:t>
            </a:r>
            <a:r>
              <a:rPr altLang="en-US" dirty="0" lang="fa-IR" smtClean="0"/>
              <a:t>ر</a:t>
            </a:r>
            <a:r>
              <a:rPr altLang="en-US" dirty="0" lang="fa-IR" smtClean="0"/>
              <a:t>س</a:t>
            </a:r>
            <a:r>
              <a:rPr altLang="en-US" dirty="0" lang="fa-IR" smtClean="0"/>
              <a:t>م</a:t>
            </a:r>
            <a:r>
              <a:rPr altLang="en-US" dirty="0" lang="fa-IR" smtClean="0"/>
              <a:t>ی</a:t>
            </a:r>
            <a:r>
              <a:rPr altLang="fa-IR" dirty="0" lang="en-US" smtClean="0"/>
              <a:t> </a:t>
            </a:r>
            <a:r>
              <a:rPr altLang="en-US" dirty="0" lang="fa-IR" smtClean="0"/>
              <a:t>پ</a:t>
            </a:r>
            <a:r>
              <a:rPr altLang="en-US" dirty="0" lang="fa-IR" smtClean="0"/>
              <a:t>ی</a:t>
            </a:r>
            <a:r>
              <a:rPr altLang="fa-IR" dirty="0" lang="en-US" smtClean="0"/>
              <a:t> </a:t>
            </a:r>
            <a:r>
              <a:rPr altLang="en-US" dirty="0" lang="fa-IR" smtClean="0"/>
              <a:t>د</a:t>
            </a:r>
            <a:r>
              <a:rPr altLang="en-US" dirty="0" lang="fa-IR" smtClean="0"/>
              <a:t>ی</a:t>
            </a:r>
            <a:r>
              <a:rPr altLang="fa-IR" dirty="0" lang="en-US" smtClean="0"/>
              <a:t> </a:t>
            </a:r>
            <a:r>
              <a:rPr altLang="en-US" dirty="0" lang="fa-IR" smtClean="0"/>
              <a:t>ا</a:t>
            </a:r>
            <a:r>
              <a:rPr altLang="en-US" dirty="0" lang="fa-IR" smtClean="0"/>
              <a:t>ف</a:t>
            </a:r>
            <a:r>
              <a:rPr altLang="fa-IR" dirty="0" lang="en-US" smtClean="0"/>
              <a:t> </a:t>
            </a:r>
            <a:r>
              <a:rPr altLang="en-US" dirty="0" lang="fa-IR" smtClean="0"/>
              <a:t>و</a:t>
            </a:r>
            <a:r>
              <a:rPr altLang="en-US" dirty="0" lang="fa-IR" smtClean="0"/>
              <a:t>ر</a:t>
            </a:r>
            <a:r>
              <a:rPr altLang="en-US" dirty="0" lang="fa-IR" smtClean="0"/>
              <a:t>ز</a:t>
            </a:r>
            <a:r>
              <a:rPr altLang="en-US" dirty="0" lang="fa-IR" smtClean="0"/>
              <a:t>ش</a:t>
            </a:r>
            <a:r>
              <a:rPr altLang="en-US" dirty="0" lang="fa-IR" smtClean="0"/>
              <a:t>ی</a:t>
            </a:r>
            <a:r>
              <a:rPr altLang="fa-IR" dirty="0" lang="en-US" smtClean="0"/>
              <a:t> </a:t>
            </a:r>
            <a:r>
              <a:rPr altLang="en-US" dirty="0" lang="fa-IR" smtClean="0"/>
              <a:t>د</a:t>
            </a:r>
            <a:r>
              <a:rPr altLang="en-US" dirty="0" lang="fa-IR" smtClean="0"/>
              <a:t>ر</a:t>
            </a:r>
            <a:r>
              <a:rPr altLang="fa-IR" dirty="0" lang="en-US" smtClean="0"/>
              <a:t> </a:t>
            </a:r>
            <a:r>
              <a:rPr altLang="en-US" dirty="0" lang="fa-IR" smtClean="0"/>
              <a:t>ک</a:t>
            </a:r>
            <a:r>
              <a:rPr altLang="en-US" dirty="0" lang="fa-IR" smtClean="0"/>
              <a:t>ش</a:t>
            </a:r>
            <a:r>
              <a:rPr altLang="en-US" dirty="0" lang="fa-IR" smtClean="0"/>
              <a:t>و</a:t>
            </a:r>
            <a:r>
              <a:rPr altLang="en-US" dirty="0" lang="fa-IR" smtClean="0"/>
              <a:t>ر</a:t>
            </a:r>
            <a:r>
              <a:rPr altLang="fa-IR" dirty="0" lang="en-US" smtClean="0"/>
              <a:t> </a:t>
            </a:r>
            <a:r>
              <a:rPr dirty="0" lang="fa-IR" smtClean="0"/>
              <a:t> </a:t>
            </a:r>
            <a:endParaRPr dirty="0" lang="en-US" smtClean="0"/>
          </a:p>
        </p:txBody>
      </p:sp>
    </p:spTree>
  </p:cSld>
  <p:clrMapOvr>
    <a:masterClrMapping/>
  </p:clrMapOvr>
  <p:timing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p>
            <a:pPr algn="r" eaLnBrk="1" hangingPunct="1" rtl="1"/>
            <a:r>
              <a:rPr lang="fa-IR" smtClean="0"/>
              <a:t>استقامت قلبی عروقی</a:t>
            </a:r>
            <a:endParaRPr lang="en-US" smtClean="0"/>
          </a:p>
        </p:txBody>
      </p:sp>
      <p:sp>
        <p:nvSpPr>
          <p:cNvPr id="10486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p>
            <a:pPr algn="r" eaLnBrk="1" hangingPunct="1" rtl="1"/>
            <a:r>
              <a:rPr lang="fa-IR" smtClean="0">
                <a:solidFill>
                  <a:srgbClr val="000066"/>
                </a:solidFill>
              </a:rPr>
              <a:t>توانایی اجرای فعالیت های بلند مدت با شدت متوسط تا شدید با استفاده از عضلات بزرگ در محدوده ضربان قلب – 70 تا 85 درصد ضربان قلب بیشینه (</a:t>
            </a:r>
            <a:r>
              <a:rPr lang="en-US" smtClean="0">
                <a:solidFill>
                  <a:srgbClr val="000066"/>
                </a:solidFill>
              </a:rPr>
              <a:t>MHR</a:t>
            </a:r>
            <a:r>
              <a:rPr lang="fa-IR" smtClean="0">
                <a:solidFill>
                  <a:srgbClr val="000066"/>
                </a:solidFill>
              </a:rPr>
              <a:t>)</a:t>
            </a:r>
            <a:endParaRPr lang="en-US" smtClean="0">
              <a:solidFill>
                <a:srgbClr val="000066"/>
              </a:solidFill>
            </a:endParaRPr>
          </a:p>
        </p:txBody>
      </p:sp>
      <p:pic>
        <p:nvPicPr>
          <p:cNvPr id="2097160" name="Picture 4" descr="untitled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3200400" y="3886200"/>
            <a:ext cx="2667000" cy="2778125"/>
          </a:xfrm>
          <a:prstGeom prst="rect"/>
          <a:noFill/>
          <a:ln>
            <a:noFill/>
          </a:ln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7"/>
                                        <p:tgtEl>
                                          <p:spTgt spid="1048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0"/>
                                        <p:tgtEl>
                                          <p:spTgt spid="209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p>
            <a:pPr algn="r" eaLnBrk="1" hangingPunct="1" rtl="1"/>
            <a:r>
              <a:rPr lang="fa-IR" smtClean="0">
                <a:solidFill>
                  <a:srgbClr val="000066"/>
                </a:solidFill>
              </a:rPr>
              <a:t>سن – 220 = </a:t>
            </a:r>
            <a:r>
              <a:rPr lang="en-US" smtClean="0">
                <a:solidFill>
                  <a:srgbClr val="000066"/>
                </a:solidFill>
              </a:rPr>
              <a:t>MHR</a:t>
            </a:r>
            <a:r>
              <a:rPr lang="fa-IR" smtClean="0">
                <a:solidFill>
                  <a:srgbClr val="000066"/>
                </a:solidFill>
              </a:rPr>
              <a:t> </a:t>
            </a:r>
          </a:p>
          <a:p>
            <a:pPr algn="r" eaLnBrk="1" hangingPunct="1" rtl="1"/>
            <a:endParaRPr lang="fa-IR" smtClean="0">
              <a:solidFill>
                <a:srgbClr val="000066"/>
              </a:solidFill>
            </a:endParaRPr>
          </a:p>
          <a:p>
            <a:pPr algn="r" eaLnBrk="1" hangingPunct="1" rtl="1"/>
            <a:r>
              <a:rPr lang="fa-IR" smtClean="0">
                <a:solidFill>
                  <a:srgbClr val="000066"/>
                </a:solidFill>
              </a:rPr>
              <a:t>ضربان قلب هدف برای یک نوجوان 17 ساله بین 142 و 173 ضربه در دقیقه خواهد بود.</a:t>
            </a:r>
            <a:endParaRPr lang="en-US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7"/>
                                        <p:tgtEl>
                                          <p:spTgt spid="1048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0"/>
                                        <p:tgtEl>
                                          <p:spTgt spid="10486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p>
            <a:pPr algn="r" eaLnBrk="1" hangingPunct="1" rtl="1"/>
            <a:r>
              <a:rPr lang="fa-IR" smtClean="0"/>
              <a:t>ارزیابی استقامت قلبی عروقی</a:t>
            </a:r>
            <a:endParaRPr lang="en-US" smtClean="0"/>
          </a:p>
        </p:txBody>
      </p:sp>
      <p:sp>
        <p:nvSpPr>
          <p:cNvPr id="10486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8763000" cy="4495800"/>
          </a:xfrm>
        </p:spPr>
        <p:txBody>
          <a:bodyPr/>
          <a:p>
            <a:pPr algn="r" eaLnBrk="1" hangingPunct="1" rtl="1">
              <a:buFont typeface="Wingdings" panose="05000000000000000000" pitchFamily="2" charset="2"/>
              <a:buNone/>
            </a:pPr>
            <a:r>
              <a:rPr lang="fa-IR" smtClean="0"/>
              <a:t> </a:t>
            </a:r>
            <a:r>
              <a:rPr lang="en-US" smtClean="0">
                <a:solidFill>
                  <a:srgbClr val="000066"/>
                </a:solidFill>
              </a:rPr>
              <a:t>VO2max</a:t>
            </a:r>
            <a:r>
              <a:rPr lang="fa-IR" smtClean="0">
                <a:solidFill>
                  <a:srgbClr val="000066"/>
                </a:solidFill>
              </a:rPr>
              <a:t> بهترین شاخص آمادگی قلبی عروقی است.</a:t>
            </a:r>
          </a:p>
          <a:p>
            <a:pPr algn="r" eaLnBrk="1" hangingPunct="1" rtl="1">
              <a:buFont typeface="Wingdings" panose="05000000000000000000" pitchFamily="2" charset="2"/>
              <a:buNone/>
            </a:pPr>
            <a:r>
              <a:rPr lang="fa-IR" smtClean="0">
                <a:solidFill>
                  <a:srgbClr val="000066"/>
                </a:solidFill>
              </a:rPr>
              <a:t>برخی از آزمون های ارزیابی </a:t>
            </a:r>
            <a:r>
              <a:rPr lang="en-US" smtClean="0">
                <a:solidFill>
                  <a:srgbClr val="000066"/>
                </a:solidFill>
              </a:rPr>
              <a:t>VO2max</a:t>
            </a:r>
            <a:r>
              <a:rPr lang="fa-IR" smtClean="0">
                <a:solidFill>
                  <a:srgbClr val="000066"/>
                </a:solidFill>
              </a:rPr>
              <a:t> عبارتند از:</a:t>
            </a:r>
          </a:p>
          <a:p>
            <a:pPr algn="r" eaLnBrk="1" hangingPunct="1" rtl="1"/>
            <a:endParaRPr lang="fa-IR" smtClean="0">
              <a:solidFill>
                <a:srgbClr val="000066"/>
              </a:solidFill>
            </a:endParaRPr>
          </a:p>
          <a:p>
            <a:pPr algn="r" eaLnBrk="1" hangingPunct="1" rtl="1"/>
            <a:r>
              <a:rPr lang="fa-IR" smtClean="0">
                <a:solidFill>
                  <a:srgbClr val="000066"/>
                </a:solidFill>
              </a:rPr>
              <a:t>آزمون 1600 متر راه پیمایی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b="1" sz="1400" lang="en-US" smtClean="0">
                <a:solidFill>
                  <a:srgbClr val="800000"/>
                </a:solidFill>
              </a:rPr>
              <a:t>VO2max(ml/kg/min)=132.853 - (0.0769 × Weight) - (0.3877 × Age) + (6.315 × Gender) - (3.2649 × Time) - (0.1565 × Heart rate)</a:t>
            </a:r>
            <a:r>
              <a:rPr sz="1400" lang="en-US" smtClean="0">
                <a:solidFill>
                  <a:srgbClr val="800000"/>
                </a:solidFill>
              </a:rPr>
              <a:t> </a:t>
            </a:r>
            <a:endParaRPr sz="1400" lang="fa-IR" smtClean="0">
              <a:solidFill>
                <a:srgbClr val="800000"/>
              </a:solidFill>
            </a:endParaRPr>
          </a:p>
          <a:p>
            <a:pPr algn="r" eaLnBrk="1" hangingPunct="1" rtl="1"/>
            <a:r>
              <a:rPr lang="fa-IR" smtClean="0">
                <a:solidFill>
                  <a:srgbClr val="000066"/>
                </a:solidFill>
              </a:rPr>
              <a:t>آزمون کوپر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b="1" sz="1400" lang="en-US" smtClean="0">
                <a:solidFill>
                  <a:srgbClr val="800000"/>
                </a:solidFill>
              </a:rPr>
              <a:t>VO2max(ml/kg/min)=(Distance covered in metres - 504.9) ÷ 44.73</a:t>
            </a:r>
            <a:r>
              <a:rPr lang="en-US" smtClean="0"/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7"/>
                                        <p:tgtEl>
                                          <p:spTgt spid="1048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2"/>
                                        <p:tgtEl>
                                          <p:spTgt spid="1048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7"/>
                                        <p:tgtEl>
                                          <p:spTgt spid="1048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20"/>
                                        <p:tgtEl>
                                          <p:spTgt spid="1048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25"/>
                                        <p:tgtEl>
                                          <p:spTgt spid="10486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28"/>
                                        <p:tgtEl>
                                          <p:spTgt spid="10486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p>
            <a:pPr algn="r" eaLnBrk="1" hangingPunct="1" rtl="1"/>
            <a:r>
              <a:rPr lang="fa-IR" smtClean="0"/>
              <a:t>طبقه بندی </a:t>
            </a:r>
            <a:r>
              <a:rPr lang="en-US" smtClean="0"/>
              <a:t>VO2max</a:t>
            </a:r>
          </a:p>
        </p:txBody>
      </p:sp>
      <p:pic>
        <p:nvPicPr>
          <p:cNvPr id="2097161" name="Picture 4" descr="48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304800" y="1825625"/>
            <a:ext cx="8839200" cy="4575175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Picture 5" descr="FRelNorms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533400" y="981075"/>
            <a:ext cx="7772400" cy="5267325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Picture 5" descr="MRelNorms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609600" y="1066800"/>
            <a:ext cx="8229600" cy="5495925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p>
            <a:pPr algn="r" eaLnBrk="1" hangingPunct="1" rtl="1"/>
            <a:r>
              <a:rPr lang="fa-IR" smtClean="0"/>
              <a:t>انعطاف پذیری</a:t>
            </a:r>
            <a:endParaRPr lang="en-US" smtClean="0"/>
          </a:p>
        </p:txBody>
      </p:sp>
      <p:sp>
        <p:nvSpPr>
          <p:cNvPr id="10486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p>
            <a:pPr algn="r" eaLnBrk="1" hangingPunct="1" rtl="1"/>
            <a:r>
              <a:rPr lang="fa-IR" smtClean="0">
                <a:solidFill>
                  <a:srgbClr val="000066"/>
                </a:solidFill>
              </a:rPr>
              <a:t>توانایی حرکت یک مفصل در کل دامنه حرکتی آن</a:t>
            </a:r>
            <a:endParaRPr lang="en-US" smtClean="0">
              <a:solidFill>
                <a:srgbClr val="000066"/>
              </a:solidFill>
            </a:endParaRPr>
          </a:p>
        </p:txBody>
      </p:sp>
      <p:pic>
        <p:nvPicPr>
          <p:cNvPr id="2097164" name="Picture 4" descr="stretch1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828800" y="2895600"/>
            <a:ext cx="2743200" cy="1833563"/>
          </a:xfrm>
          <a:prstGeom prst="rect"/>
          <a:noFill/>
          <a:ln>
            <a:noFill/>
          </a:ln>
        </p:spPr>
      </p:pic>
      <p:pic>
        <p:nvPicPr>
          <p:cNvPr id="2097165" name="Picture 5" descr="stretc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4419600" y="3733800"/>
            <a:ext cx="4191000" cy="2800350"/>
          </a:xfrm>
          <a:prstGeom prst="rect"/>
          <a:noFill/>
          <a:ln>
            <a:noFill/>
          </a:ln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7"/>
                                        <p:tgtEl>
                                          <p:spTgt spid="1048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10"/>
                                        <p:tgtEl>
                                          <p:spTgt spid="2097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2" nodeType="after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1000" id="14"/>
                                        <p:tgtEl>
                                          <p:spTgt spid="209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r" eaLnBrk="1" hangingPunct="1"/>
            <a:r>
              <a:rPr lang="fa-IR" smtClean="0"/>
              <a:t>انعطاف پذیری</a:t>
            </a:r>
            <a:endParaRPr lang="en-US" smtClean="0"/>
          </a:p>
        </p:txBody>
      </p:sp>
      <p:sp>
        <p:nvSpPr>
          <p:cNvPr id="1048671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algn="r" eaLnBrk="1" hangingPunct="1" rtl="1"/>
            <a:r>
              <a:rPr lang="fa-IR" smtClean="0"/>
              <a:t>عوامل اثرگذار بر انعطاف پذیری</a:t>
            </a:r>
          </a:p>
          <a:p>
            <a:pPr algn="r" eaLnBrk="1" hangingPunct="1" lvl="4" rtl="1"/>
            <a:r>
              <a:rPr lang="fa-IR" smtClean="0"/>
              <a:t>ساختار مفصل</a:t>
            </a:r>
          </a:p>
          <a:p>
            <a:pPr algn="r" eaLnBrk="1" hangingPunct="1" lvl="4" rtl="1"/>
            <a:r>
              <a:rPr lang="fa-IR" smtClean="0"/>
              <a:t>توده عضلانی ( رابطه معکوس دارد )</a:t>
            </a:r>
          </a:p>
          <a:p>
            <a:pPr algn="r" eaLnBrk="1" hangingPunct="1" lvl="4" rtl="1"/>
            <a:r>
              <a:rPr lang="fa-IR" smtClean="0"/>
              <a:t>سن و جنس ( انعطاف پدیری در خانم ها نسبت به آقایان بیشتر است و با افزایش سن و عدم فعالیت کاهش میابد )</a:t>
            </a:r>
          </a:p>
          <a:p>
            <a:pPr algn="r" eaLnBrk="1" hangingPunct="1" lvl="4" rtl="1"/>
            <a:r>
              <a:rPr lang="fa-IR" smtClean="0"/>
              <a:t>بافت پیوندی ( تاندون ها ، لیگامنت ها ، کپسول های مفصلی می تواند اثر محدود کننده در دامنه حرکت داشته باشد )</a:t>
            </a:r>
          </a:p>
          <a:p>
            <a:pPr algn="r" eaLnBrk="1" hangingPunct="1" lvl="4" rtl="1"/>
            <a:r>
              <a:rPr lang="fa-IR" smtClean="0"/>
              <a:t>تمرین با وزنه ( کار با مقاومت طبیعی و وزن بدن باعث بهبود– کار با مقاومت بالا و بی توجهی به تمرینات کششی سبب کاهش دامنه حرکتی می شود)</a:t>
            </a:r>
          </a:p>
          <a:p>
            <a:pPr algn="r" eaLnBrk="1" hangingPunct="1" lvl="4" rtl="1"/>
            <a:r>
              <a:rPr lang="fa-IR" smtClean="0"/>
              <a:t>پیشینه تمرین (فرد فعال دارای انعطاف پذیری بیشتری نسبت به فرد غیر فعال است)</a:t>
            </a:r>
          </a:p>
          <a:p>
            <a:pPr algn="r" eaLnBrk="1" hangingPunct="1" lvl="4" rtl="1"/>
            <a:endParaRPr lang="en-US" smtClean="0"/>
          </a:p>
        </p:txBody>
      </p:sp>
    </p:spTree>
  </p:cSld>
  <p:clrMapOvr>
    <a:masterClrMapping/>
  </p:clrMapOvr>
  <p:timing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p>
            <a:pPr algn="r" eaLnBrk="1" hangingPunct="1" rtl="1"/>
            <a:r>
              <a:rPr lang="fa-IR" smtClean="0"/>
              <a:t>ترکیب بدنی</a:t>
            </a:r>
            <a:endParaRPr lang="en-US" smtClean="0"/>
          </a:p>
        </p:txBody>
      </p:sp>
      <p:sp>
        <p:nvSpPr>
          <p:cNvPr id="10486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458200" cy="1676400"/>
          </a:xfrm>
        </p:spPr>
        <p:txBody>
          <a:bodyPr/>
          <a:p>
            <a:pPr algn="r" eaLnBrk="1" hangingPunct="1" rtl="1"/>
            <a:r>
              <a:rPr sz="2800" lang="fa-IR" smtClean="0">
                <a:solidFill>
                  <a:srgbClr val="000066"/>
                </a:solidFill>
              </a:rPr>
              <a:t>نسبت توده ی خالص بدن( استخوان ها، عضلات، اندام های داخلی و مایعات بدن) به مقدار چربی بدن</a:t>
            </a:r>
            <a:endParaRPr sz="2800" lang="en-US" smtClean="0">
              <a:solidFill>
                <a:srgbClr val="000066"/>
              </a:solidFill>
            </a:endParaRPr>
          </a:p>
        </p:txBody>
      </p:sp>
      <p:graphicFrame>
        <p:nvGraphicFramePr>
          <p:cNvPr id="4194306" name="Object 5"/>
          <p:cNvGraphicFramePr>
            <a:graphicFrameLocks noChangeAspect="1" noGrp="1"/>
          </p:cNvGraphicFramePr>
          <p:nvPr>
            <p:ph sz="half" idx="2"/>
          </p:nvPr>
        </p:nvGraphicFramePr>
        <p:xfrm>
          <a:off x="3200400" y="3810000"/>
          <a:ext cx="25146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 (32-bit)" r:id="rId1" spid="_x0000_s31784" imgH="6991200" imgW="5143680" progId="MetafileCompanion32.Picture.1">
                  <p:embed/>
                </p:oleObj>
              </mc:Choice>
              <mc:Fallback>
                <p:oleObj name="Picture (32-bit)" r:id="rId1" imgH="6991200" imgW="5143680" progId="MetafileCompanion32.Picture.1">
                  <p:embed/>
                  <p:pic>
                    <p:nvPicPr>
                      <p:cNvPr id="209716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xmlns:r="http://schemas.openxmlformats.org/officeDocument/2006/relationships"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810000"/>
                        <a:ext cx="2514600" cy="2819400"/>
                      </a:xfrm>
                      <a:prstGeom prst="rect"/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7"/>
                                        <p:tgtEl>
                                          <p:spTgt spid="104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"/>
                                        <p:tgtEl>
                                          <p:spTgt spid="4194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4194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p>
            <a:pPr algn="r" eaLnBrk="1" hangingPunct="1" rtl="1"/>
            <a:r>
              <a:rPr lang="fa-IR" smtClean="0"/>
              <a:t>درصد چربی بدن</a:t>
            </a:r>
            <a:endParaRPr lang="en-US" smtClean="0"/>
          </a:p>
        </p:txBody>
      </p:sp>
      <p:sp>
        <p:nvSpPr>
          <p:cNvPr id="10486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1981200"/>
            <a:ext cx="4724400" cy="3886200"/>
          </a:xfrm>
        </p:spPr>
        <p:txBody>
          <a:bodyPr/>
          <a:p>
            <a:pPr algn="r" eaLnBrk="1" hangingPunct="1" rtl="1"/>
            <a:r>
              <a:rPr lang="fa-IR" smtClean="0">
                <a:solidFill>
                  <a:srgbClr val="000066"/>
                </a:solidFill>
              </a:rPr>
              <a:t>مردان بزگسال: 18-15 درصد</a:t>
            </a:r>
          </a:p>
          <a:p>
            <a:pPr algn="r" eaLnBrk="1" hangingPunct="1" rtl="1"/>
            <a:endParaRPr lang="fa-IR" smtClean="0">
              <a:solidFill>
                <a:srgbClr val="000066"/>
              </a:solidFill>
            </a:endParaRPr>
          </a:p>
          <a:p>
            <a:pPr algn="r" eaLnBrk="1" hangingPunct="1" rtl="1"/>
            <a:r>
              <a:rPr lang="fa-IR" smtClean="0">
                <a:solidFill>
                  <a:srgbClr val="000066"/>
                </a:solidFill>
              </a:rPr>
              <a:t>زنان بزگسال: 25-22 درصد</a:t>
            </a:r>
            <a:endParaRPr lang="en-US" smtClean="0">
              <a:solidFill>
                <a:srgbClr val="000066"/>
              </a:solidFill>
            </a:endParaRPr>
          </a:p>
        </p:txBody>
      </p:sp>
      <p:pic>
        <p:nvPicPr>
          <p:cNvPr id="2097168" name="Picture 4" descr="fig_06_01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1752600"/>
            <a:ext cx="4114800" cy="4876800"/>
          </a:xfrm>
          <a:prstGeom prst="rect"/>
          <a:noFill/>
          <a:ln>
            <a:noFill/>
          </a:ln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7"/>
                                        <p:tgtEl>
                                          <p:spTgt spid="104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2"/>
                                        <p:tgtEl>
                                          <p:spTgt spid="10486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7"/>
                                        <p:tgtEl>
                                          <p:spTgt spid="209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p>
            <a:pPr algn="r" eaLnBrk="1" hangingPunct="1" rtl="1"/>
            <a:r>
              <a:rPr lang="fa-IR" smtClean="0"/>
              <a:t>سلامتی</a:t>
            </a:r>
            <a:endParaRPr lang="en-US" smtClean="0"/>
          </a:p>
        </p:txBody>
      </p:sp>
      <p:sp>
        <p:nvSpPr>
          <p:cNvPr id="10486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4876800" cy="3352800"/>
          </a:xfrm>
        </p:spPr>
        <p:txBody>
          <a:bodyPr/>
          <a:p>
            <a:pPr algn="r" eaLnBrk="1" hangingPunct="1" rtl="1"/>
            <a:r>
              <a:rPr dirty="0" lang="fa-IR" smtClean="0">
                <a:solidFill>
                  <a:srgbClr val="000066"/>
                </a:solidFill>
              </a:rPr>
              <a:t>برخورداری از سلامت کامل ذهنی، جسمانی و اجتماعی و نبود بیماری به تنهایی با هدف به تاخیر انداختن مرگ و پیشگیری از بیماری</a:t>
            </a:r>
            <a:endParaRPr dirty="0" lang="en-US" smtClean="0">
              <a:solidFill>
                <a:srgbClr val="000066"/>
              </a:solidFill>
            </a:endParaRPr>
          </a:p>
        </p:txBody>
      </p:sp>
      <p:pic>
        <p:nvPicPr>
          <p:cNvPr id="2097156" name="Picture 4" descr="FD292-01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>
            <a:lum bright="10000" contrast="10000"/>
            <a:grayscl/>
          </a:blip>
          <a:srcRect t="9879"/>
          <a:stretch>
            <a:fillRect/>
          </a:stretch>
        </p:blipFill>
        <p:spPr bwMode="auto">
          <a:xfrm>
            <a:off x="5105400" y="1981200"/>
            <a:ext cx="3679825" cy="4419600"/>
          </a:xfrm>
          <a:prstGeom prst="rect"/>
          <a:noFill/>
          <a:ln>
            <a:noFill/>
          </a:ln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7"/>
                                        <p:tgtEl>
                                          <p:spTgt spid="1048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p>
            <a:pPr algn="r" eaLnBrk="1" hangingPunct="1" rtl="1"/>
            <a:r>
              <a:rPr lang="fa-IR" smtClean="0"/>
              <a:t>شاخص توده بدنی (</a:t>
            </a:r>
            <a:r>
              <a:rPr lang="en-US" smtClean="0"/>
              <a:t>BMI</a:t>
            </a:r>
            <a:r>
              <a:rPr lang="fa-IR" smtClean="0"/>
              <a:t>)</a:t>
            </a:r>
            <a:endParaRPr lang="en-US" smtClean="0"/>
          </a:p>
        </p:txBody>
      </p:sp>
      <p:sp>
        <p:nvSpPr>
          <p:cNvPr id="1048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p>
            <a:pPr algn="r" eaLnBrk="1" hangingPunct="1" rtl="1"/>
            <a:r>
              <a:rPr lang="fa-IR" smtClean="0">
                <a:solidFill>
                  <a:srgbClr val="000066"/>
                </a:solidFill>
              </a:rPr>
              <a:t>اندازه گیری غیر مستقیم ترکیب بدنی بر پایه ی قد و توده ی بدن است.</a:t>
            </a:r>
          </a:p>
          <a:p>
            <a:pPr algn="r" eaLnBrk="1" hangingPunct="1" rtl="1"/>
            <a:endParaRPr lang="fa-IR" smtClean="0">
              <a:solidFill>
                <a:srgbClr val="000066"/>
              </a:solidFill>
            </a:endParaRPr>
          </a:p>
          <a:p>
            <a:pPr algn="r" eaLnBrk="1" hangingPunct="1" rtl="1"/>
            <a:r>
              <a:rPr lang="fa-IR" smtClean="0">
                <a:solidFill>
                  <a:srgbClr val="FF0000"/>
                </a:solidFill>
              </a:rPr>
              <a:t>قد (</a:t>
            </a:r>
            <a:r>
              <a:rPr lang="en-US" smtClean="0">
                <a:solidFill>
                  <a:srgbClr val="FF0000"/>
                </a:solidFill>
              </a:rPr>
              <a:t>m</a:t>
            </a:r>
            <a:r>
              <a:rPr lang="en-US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²</a:t>
            </a:r>
            <a:r>
              <a:rPr lang="fa-IR" smtClean="0">
                <a:solidFill>
                  <a:srgbClr val="FF0000"/>
                </a:solidFill>
                <a:cs typeface="Tahoma" panose="020B0604030504040204" pitchFamily="34" charset="0"/>
              </a:rPr>
              <a:t>)</a:t>
            </a:r>
            <a:r>
              <a:rPr lang="fa-IR" smtClean="0">
                <a:solidFill>
                  <a:srgbClr val="FF0000"/>
                </a:solidFill>
              </a:rPr>
              <a:t>/ توده ی بدن (</a:t>
            </a:r>
            <a:r>
              <a:rPr lang="en-US" smtClean="0">
                <a:solidFill>
                  <a:srgbClr val="FF0000"/>
                </a:solidFill>
              </a:rPr>
              <a:t>kg</a:t>
            </a:r>
            <a:r>
              <a:rPr lang="fa-IR" smtClean="0">
                <a:solidFill>
                  <a:srgbClr val="FF0000"/>
                </a:solidFill>
              </a:rPr>
              <a:t>) = </a:t>
            </a:r>
            <a:r>
              <a:rPr lang="en-US" smtClean="0">
                <a:solidFill>
                  <a:srgbClr val="FF0000"/>
                </a:solidFill>
              </a:rPr>
              <a:t>BMI (kg/ m</a:t>
            </a:r>
            <a:r>
              <a:rPr lang="en-US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²</a:t>
            </a:r>
            <a:r>
              <a:rPr lang="en-US" smtClean="0">
                <a:solidFill>
                  <a:srgbClr val="FF0000"/>
                </a:solidFill>
                <a:cs typeface="Tahoma" panose="020B0604030504040204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7"/>
                                        <p:tgtEl>
                                          <p:spTgt spid="1048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2"/>
                                        <p:tgtEl>
                                          <p:spTgt spid="1048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Rectangle 18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p>
            <a:pPr algn="r" eaLnBrk="1" hangingPunct="1" rtl="1"/>
            <a:r>
              <a:rPr b="1" dirty="0" sz="3600" lang="fa-IR" smtClean="0">
                <a:solidFill>
                  <a:srgbClr val="000066"/>
                </a:solidFill>
                <a:latin typeface="+mn-lt"/>
                <a:cs typeface="2  Lotus" pitchFamily="2" charset="-78"/>
              </a:rPr>
              <a:t>طبقه بندي وزن براساس شاخص توده بدني(</a:t>
            </a:r>
            <a:r>
              <a:rPr b="1" dirty="0" sz="3600" lang="en-US" smtClean="0">
                <a:solidFill>
                  <a:srgbClr val="000066"/>
                </a:solidFill>
                <a:latin typeface="+mn-lt"/>
                <a:cs typeface="2  Lotus" pitchFamily="2" charset="-78"/>
              </a:rPr>
              <a:t>BMI</a:t>
            </a:r>
            <a:r>
              <a:rPr b="1" dirty="0" sz="3600" lang="fa-IR" smtClean="0">
                <a:solidFill>
                  <a:srgbClr val="000066"/>
                </a:solidFill>
                <a:latin typeface="+mn-lt"/>
                <a:cs typeface="2  Lotus" pitchFamily="2" charset="-78"/>
              </a:rPr>
              <a:t>)</a:t>
            </a:r>
            <a:endParaRPr b="1" dirty="0" sz="3600" lang="en-US" smtClean="0">
              <a:solidFill>
                <a:srgbClr val="000066"/>
              </a:solidFill>
              <a:latin typeface="+mn-lt"/>
              <a:cs typeface="2  Lotus" pitchFamily="2" charset="-78"/>
            </a:endParaRPr>
          </a:p>
        </p:txBody>
      </p:sp>
      <p:graphicFrame>
        <p:nvGraphicFramePr>
          <p:cNvPr id="4194307" name="Group 4"/>
          <p:cNvGraphicFramePr>
            <a:graphicFrameLocks noGrp="1"/>
          </p:cNvGraphicFramePr>
          <p:nvPr>
            <p:ph idx="1"/>
          </p:nvPr>
        </p:nvGraphicFramePr>
        <p:xfrm>
          <a:off x="457200" y="2362200"/>
          <a:ext cx="8229600" cy="3505200"/>
        </p:xfrm>
        <a:graphic>
          <a:graphicData uri="http://schemas.openxmlformats.org/drawingml/2006/table">
            <a:tbl>
              <a:tblPr rtl="1"/>
              <a:tblGrid>
                <a:gridCol w="2917825"/>
                <a:gridCol w="2468562"/>
                <a:gridCol w="2843213"/>
              </a:tblGrid>
              <a:tr h="590550">
                <a:tc>
                  <a:txBody>
                    <a:bodyPr/>
                    <a:lstStyle>
                      <a:lvl1pPr indent="-342900" marL="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indent="-285750" marL="7429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indent="-228600" marL="11430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indent="-228600" marL="1600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indent="-228600" marL="20574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defTabSz="914400" eaLnBrk="1" fontAlgn="base" hangingPunct="1" indent="-342900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</a:pPr>
                      <a:r>
                        <a:rPr baseline="0" b="1" cap="none" sz="2200" i="0" kumimoji="0" lang="ar-SA" normalizeH="0" strike="noStrike" u="none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cs typeface="2  Lotus" pitchFamily="2" charset="-78"/>
                        </a:rPr>
                        <a:t>طبقه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-342900" marL="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indent="-285750" marL="7429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indent="-228600" marL="11430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indent="-228600" marL="1600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indent="-228600" marL="20574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defTabSz="914400" eaLnBrk="1" fontAlgn="base" hangingPunct="1" indent="-342900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</a:pPr>
                      <a:r>
                        <a:rPr baseline="0" b="1" cap="none" dirty="0" sz="2200" i="0" kumimoji="0" lang="en-US" normalizeH="0" strike="noStrike" u="none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2  Lotus" pitchFamily="2" charset="-78"/>
                        </a:rPr>
                        <a:t>BMI ( kg⁄  m² 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-342900" marL="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indent="-285750" marL="7429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indent="-228600" marL="11430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indent="-228600" marL="1600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indent="-228600" marL="20574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defTabSz="914400" eaLnBrk="1" fontAlgn="base" hangingPunct="1" indent="-342900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</a:pPr>
                      <a:r>
                        <a:rPr baseline="0" b="1" cap="none" dirty="0" sz="2200" i="0" kumimoji="0" lang="ar-SA" normalizeH="0" strike="noStrike" u="none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cs typeface="2  Lotus" pitchFamily="2" charset="-78"/>
                        </a:rPr>
                        <a:t>خطرات مرتبط با سلامتي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</a:tr>
              <a:tr h="2914650">
                <a:tc>
                  <a:txBody>
                    <a:bodyPr/>
                    <a:lstStyle>
                      <a:lvl1pPr indent="-161925" marL="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indent="-285750" marL="7429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indent="-228600" marL="11430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indent="-228600" marL="1600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indent="-228600" marL="20574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defTabSz="914400" eaLnBrk="1" fontAlgn="base" hangingPunct="1" indent="-161925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</a:pPr>
                      <a:r>
                        <a:rPr baseline="0" b="1" cap="none" sz="2200" i="0" kumimoji="0" lang="ar-SA" normalizeH="0" strike="noStrike" u="none" smtClean="0">
                          <a:ln>
                            <a:noFill/>
                          </a:ln>
                          <a:solidFill>
                            <a:srgbClr val="FF66CC"/>
                          </a:solidFill>
                          <a:effectLst/>
                          <a:latin typeface="+mn-lt"/>
                          <a:cs typeface="2  Lotus" pitchFamily="2" charset="-78"/>
                        </a:rPr>
                        <a:t>زير وزن</a:t>
                      </a:r>
                    </a:p>
                    <a:p>
                      <a:pPr algn="ctr" defTabSz="914400" eaLnBrk="1" fontAlgn="base" hangingPunct="1" indent="-161925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</a:pPr>
                      <a:r>
                        <a:rPr baseline="0" b="1" cap="none" sz="2200" i="0" kumimoji="0" lang="ar-SA" normalizeH="0" strike="noStrike" u="none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+mn-lt"/>
                          <a:cs typeface="2  Lotus" pitchFamily="2" charset="-78"/>
                        </a:rPr>
                        <a:t>وزن طبيعي</a:t>
                      </a:r>
                    </a:p>
                    <a:p>
                      <a:pPr algn="ctr" defTabSz="914400" eaLnBrk="1" fontAlgn="base" hangingPunct="1" indent="-161925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</a:pPr>
                      <a:r>
                        <a:rPr baseline="0" b="1" cap="none" sz="2200" i="0" kumimoji="0" lang="ar-SA" normalizeH="0" strike="noStrike" u="none" smtClean="0">
                          <a:ln>
                            <a:noFill/>
                          </a:ln>
                          <a:solidFill>
                            <a:srgbClr val="FF66CC"/>
                          </a:solidFill>
                          <a:effectLst/>
                          <a:latin typeface="+mn-lt"/>
                          <a:cs typeface="2  Lotus" pitchFamily="2" charset="-78"/>
                        </a:rPr>
                        <a:t>اضافه وزن</a:t>
                      </a:r>
                    </a:p>
                    <a:p>
                      <a:pPr algn="ctr" defTabSz="914400" eaLnBrk="1" fontAlgn="base" hangingPunct="1" indent="-161925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</a:pPr>
                      <a:r>
                        <a:rPr baseline="0" b="1" cap="none" sz="2200" i="0" kumimoji="0" lang="ar-SA" normalizeH="0" strike="noStrike" u="none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2  Lotus" pitchFamily="2" charset="-78"/>
                        </a:rPr>
                        <a:t>چاقي نوع 1</a:t>
                      </a:r>
                    </a:p>
                    <a:p>
                      <a:pPr algn="ctr" defTabSz="914400" eaLnBrk="1" fontAlgn="base" hangingPunct="1" indent="-161925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</a:pPr>
                      <a:r>
                        <a:rPr baseline="0" b="1" cap="none" sz="2200" i="0" kumimoji="0" lang="ar-SA" normalizeH="0" strike="noStrike" u="none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2  Lotus" pitchFamily="2" charset="-78"/>
                        </a:rPr>
                        <a:t>چاقي نوع 2</a:t>
                      </a:r>
                    </a:p>
                    <a:p>
                      <a:pPr algn="ctr" defTabSz="914400" eaLnBrk="1" fontAlgn="base" hangingPunct="1" indent="-161925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</a:pPr>
                      <a:r>
                        <a:rPr baseline="0" b="1" cap="none" sz="2200" i="0" kumimoji="0" lang="ar-SA" normalizeH="0" strike="noStrike" u="none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2  Lotus" pitchFamily="2" charset="-78"/>
                        </a:rPr>
                        <a:t>چاقي نوع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-161925" marL="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indent="-285750" marL="7429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indent="-228600" marL="11430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indent="-228600" marL="1600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indent="-228600" marL="20574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defTabSz="914400" eaLnBrk="1" fontAlgn="base" hangingPunct="1" indent="-161925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</a:pPr>
                      <a:r>
                        <a:rPr baseline="0" b="1" cap="none" sz="2200" i="0" kumimoji="0" lang="ar-SA" normalizeH="0" strike="noStrike" u="none" smtClean="0">
                          <a:ln>
                            <a:noFill/>
                          </a:ln>
                          <a:solidFill>
                            <a:srgbClr val="FF66CC"/>
                          </a:solidFill>
                          <a:effectLst/>
                          <a:latin typeface="+mn-lt"/>
                          <a:cs typeface="2  Lotus" pitchFamily="2" charset="-78"/>
                        </a:rPr>
                        <a:t>كمتر از</a:t>
                      </a:r>
                      <a:r>
                        <a:rPr baseline="0" b="1" cap="none" sz="2200" i="0" kumimoji="0" lang="fa-IR" normalizeH="0" strike="noStrike" u="none" smtClean="0">
                          <a:ln>
                            <a:noFill/>
                          </a:ln>
                          <a:solidFill>
                            <a:srgbClr val="FF66CC"/>
                          </a:solidFill>
                          <a:effectLst/>
                          <a:latin typeface="+mn-lt"/>
                          <a:cs typeface="2  Lotus" pitchFamily="2" charset="-78"/>
                        </a:rPr>
                        <a:t>5/18</a:t>
                      </a:r>
                      <a:endParaRPr baseline="0" b="1" cap="none" sz="2200" i="0" kumimoji="0" lang="ar-SA" normalizeH="0" strike="noStrike" u="none" smtClean="0">
                        <a:ln>
                          <a:noFill/>
                        </a:ln>
                        <a:solidFill>
                          <a:srgbClr val="FF66CC"/>
                        </a:solidFill>
                        <a:effectLst/>
                        <a:latin typeface="+mn-lt"/>
                        <a:cs typeface="2  Lotus" pitchFamily="2" charset="-78"/>
                      </a:endParaRPr>
                    </a:p>
                    <a:p>
                      <a:pPr algn="ctr" defTabSz="914400" eaLnBrk="1" fontAlgn="base" hangingPunct="1" indent="-161925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</a:pPr>
                      <a:r>
                        <a:rPr baseline="0" b="1" cap="none" sz="2200" i="0" kumimoji="0" lang="fa-IR" normalizeH="0" strike="noStrike" u="none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+mn-lt"/>
                          <a:cs typeface="2  Lotus" pitchFamily="2" charset="-78"/>
                        </a:rPr>
                        <a:t>9/24</a:t>
                      </a:r>
                      <a:r>
                        <a:rPr baseline="0" b="1" cap="none" sz="2200" i="0" kumimoji="0" lang="ar-SA" normalizeH="0" strike="noStrike" u="none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+mn-lt"/>
                          <a:cs typeface="2  Lotus" pitchFamily="2" charset="-78"/>
                        </a:rPr>
                        <a:t>- </a:t>
                      </a:r>
                      <a:r>
                        <a:rPr baseline="0" b="1" cap="none" sz="2200" i="0" kumimoji="0" lang="fa-IR" normalizeH="0" strike="noStrike" u="none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+mn-lt"/>
                          <a:cs typeface="2  Lotus" pitchFamily="2" charset="-78"/>
                        </a:rPr>
                        <a:t>5/18</a:t>
                      </a:r>
                    </a:p>
                    <a:p>
                      <a:pPr algn="ctr" defTabSz="914400" eaLnBrk="1" fontAlgn="base" hangingPunct="1" indent="-161925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</a:pPr>
                      <a:r>
                        <a:rPr baseline="0" b="1" cap="none" sz="2200" i="0" kumimoji="0" lang="fa-IR" normalizeH="0" strike="noStrike" u="none" smtClean="0">
                          <a:ln>
                            <a:noFill/>
                          </a:ln>
                          <a:solidFill>
                            <a:srgbClr val="FF66CC"/>
                          </a:solidFill>
                          <a:effectLst/>
                          <a:latin typeface="+mn-lt"/>
                          <a:cs typeface="2  Lotus" pitchFamily="2" charset="-78"/>
                        </a:rPr>
                        <a:t>9/29</a:t>
                      </a:r>
                      <a:r>
                        <a:rPr baseline="0" b="1" cap="none" sz="2200" i="0" kumimoji="0" lang="ar-SA" normalizeH="0" strike="noStrike" u="none" smtClean="0">
                          <a:ln>
                            <a:noFill/>
                          </a:ln>
                          <a:solidFill>
                            <a:srgbClr val="FF66CC"/>
                          </a:solidFill>
                          <a:effectLst/>
                          <a:latin typeface="+mn-lt"/>
                          <a:cs typeface="2  Lotus" pitchFamily="2" charset="-78"/>
                        </a:rPr>
                        <a:t>– 25</a:t>
                      </a:r>
                    </a:p>
                    <a:p>
                      <a:pPr algn="ctr" defTabSz="914400" eaLnBrk="1" fontAlgn="base" hangingPunct="1" indent="-161925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</a:pPr>
                      <a:r>
                        <a:rPr baseline="0" b="1" cap="none" sz="2200" i="0" kumimoji="0" lang="fa-IR" normalizeH="0" strike="noStrike" u="none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2  Lotus" pitchFamily="2" charset="-78"/>
                        </a:rPr>
                        <a:t>9/34</a:t>
                      </a:r>
                      <a:r>
                        <a:rPr baseline="0" b="1" cap="none" sz="2200" i="0" kumimoji="0" lang="ar-SA" normalizeH="0" strike="noStrike" u="none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2  Lotus" pitchFamily="2" charset="-78"/>
                        </a:rPr>
                        <a:t>– 30</a:t>
                      </a:r>
                    </a:p>
                    <a:p>
                      <a:pPr algn="ctr" defTabSz="914400" eaLnBrk="1" fontAlgn="base" hangingPunct="1" indent="-161925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</a:pPr>
                      <a:r>
                        <a:rPr baseline="0" b="1" cap="none" sz="2200" i="0" kumimoji="0" lang="fa-IR" normalizeH="0" strike="noStrike" u="none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2  Lotus" pitchFamily="2" charset="-78"/>
                        </a:rPr>
                        <a:t>9/39</a:t>
                      </a:r>
                      <a:r>
                        <a:rPr baseline="0" b="1" cap="none" sz="2200" i="0" kumimoji="0" lang="ar-SA" normalizeH="0" strike="noStrike" u="none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2  Lotus" pitchFamily="2" charset="-78"/>
                        </a:rPr>
                        <a:t>– 35</a:t>
                      </a:r>
                    </a:p>
                    <a:p>
                      <a:pPr algn="ctr" defTabSz="914400" eaLnBrk="1" fontAlgn="base" hangingPunct="1" indent="-161925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</a:pPr>
                      <a:r>
                        <a:rPr baseline="0" b="1" cap="none" sz="2200" i="0" kumimoji="0" lang="ar-SA" normalizeH="0" strike="noStrike" u="none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2  Lotus" pitchFamily="2" charset="-78"/>
                        </a:rPr>
                        <a:t>40 و بيشتر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-161925" marL="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indent="-285750" marL="7429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indent="-228600" marL="11430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indent="-228600" marL="1600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indent="-228600" marL="20574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defTabSz="914400" eaLnBrk="1" fontAlgn="base" hangingPunct="1" indent="-161925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</a:pPr>
                      <a:r>
                        <a:rPr baseline="0" b="1" cap="none" dirty="0" sz="2200" i="0" kumimoji="0" lang="ar-SA" normalizeH="0" strike="noStrike" u="none" smtClean="0">
                          <a:ln>
                            <a:noFill/>
                          </a:ln>
                          <a:solidFill>
                            <a:srgbClr val="FF66CC"/>
                          </a:solidFill>
                          <a:effectLst/>
                          <a:latin typeface="+mn-lt"/>
                          <a:cs typeface="2  Lotus" pitchFamily="2" charset="-78"/>
                        </a:rPr>
                        <a:t>پائين</a:t>
                      </a:r>
                    </a:p>
                    <a:p>
                      <a:pPr algn="ctr" defTabSz="914400" eaLnBrk="1" fontAlgn="base" hangingPunct="1" indent="-161925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</a:pPr>
                      <a:r>
                        <a:rPr baseline="0" b="1" cap="none" dirty="0" sz="2200" i="0" kumimoji="0" lang="ar-SA" normalizeH="0" strike="noStrike" u="none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+mn-lt"/>
                          <a:cs typeface="2  Lotus" pitchFamily="2" charset="-78"/>
                        </a:rPr>
                        <a:t>متوسط</a:t>
                      </a:r>
                    </a:p>
                    <a:p>
                      <a:pPr algn="ctr" defTabSz="914400" eaLnBrk="1" fontAlgn="base" hangingPunct="1" indent="-161925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</a:pPr>
                      <a:r>
                        <a:rPr baseline="0" b="1" cap="none" dirty="0" sz="2200" i="0" kumimoji="0" lang="ar-SA" normalizeH="0" strike="noStrike" u="none" smtClean="0">
                          <a:ln>
                            <a:noFill/>
                          </a:ln>
                          <a:solidFill>
                            <a:srgbClr val="FF66CC"/>
                          </a:solidFill>
                          <a:effectLst/>
                          <a:latin typeface="+mn-lt"/>
                          <a:cs typeface="2  Lotus" pitchFamily="2" charset="-78"/>
                        </a:rPr>
                        <a:t>نسبتاًًَ بالا</a:t>
                      </a:r>
                    </a:p>
                    <a:p>
                      <a:pPr algn="ctr" defTabSz="914400" eaLnBrk="1" fontAlgn="base" hangingPunct="1" indent="-161925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</a:pPr>
                      <a:r>
                        <a:rPr baseline="0" b="1" cap="none" dirty="0" sz="2200" i="0" kumimoji="0" lang="ar-SA" normalizeH="0" strike="noStrike" u="none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2  Lotus" pitchFamily="2" charset="-78"/>
                        </a:rPr>
                        <a:t>بالا</a:t>
                      </a:r>
                    </a:p>
                    <a:p>
                      <a:pPr algn="ctr" defTabSz="914400" eaLnBrk="1" fontAlgn="base" hangingPunct="1" indent="-161925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</a:pPr>
                      <a:r>
                        <a:rPr baseline="0" b="1" cap="none" dirty="0" sz="2200" i="0" kumimoji="0" lang="ar-SA" normalizeH="0" strike="noStrike" u="none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2  Lotus" pitchFamily="2" charset="-78"/>
                        </a:rPr>
                        <a:t>بسيار بالا</a:t>
                      </a:r>
                    </a:p>
                    <a:p>
                      <a:pPr algn="ctr" defTabSz="914400" eaLnBrk="1" fontAlgn="base" hangingPunct="1" indent="-161925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</a:pPr>
                      <a:r>
                        <a:rPr baseline="0" b="1" cap="none" dirty="0" sz="2200" i="0" kumimoji="0" lang="ar-SA" normalizeH="0" strike="noStrike" u="none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2  Lotus" pitchFamily="2" charset="-78"/>
                        </a:rPr>
                        <a:t>بسيار بسيار بالا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48690" name="Text Box 24"/>
          <p:cNvSpPr txBox="1">
            <a:spLocks noChangeArrowheads="1"/>
          </p:cNvSpPr>
          <p:nvPr/>
        </p:nvSpPr>
        <p:spPr bwMode="auto">
          <a:xfrm>
            <a:off x="3657600" y="6019800"/>
            <a:ext cx="5105400" cy="403479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-285750" marL="7429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-228600" marL="1143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228600" marL="16002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-228600" marL="20574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 rtl="1">
              <a:spcBef>
                <a:spcPct val="50000"/>
              </a:spcBef>
              <a:buClrTx/>
              <a:buSzTx/>
              <a:buFontTx/>
              <a:buNone/>
            </a:pPr>
            <a:r>
              <a:rPr b="1" dirty="0" sz="1800" lang="fa-IR">
                <a:solidFill>
                  <a:srgbClr val="000066"/>
                </a:solidFill>
                <a:latin typeface="Garamond" panose="02020404030301010803" pitchFamily="18" charset="0"/>
                <a:cs typeface="2  Lotus" pitchFamily="2" charset="-78"/>
              </a:rPr>
              <a:t>سازمان بهداشت جهاني ( </a:t>
            </a:r>
            <a:r>
              <a:rPr b="1" dirty="0" sz="1800" lang="fa-IR" smtClean="0">
                <a:solidFill>
                  <a:srgbClr val="000066"/>
                </a:solidFill>
                <a:latin typeface="Garamond" panose="02020404030301010803" pitchFamily="18" charset="0"/>
                <a:cs typeface="2  Lotus" pitchFamily="2" charset="-78"/>
              </a:rPr>
              <a:t>2010 </a:t>
            </a:r>
            <a:r>
              <a:rPr b="1" dirty="0" sz="1800" lang="fa-IR">
                <a:solidFill>
                  <a:srgbClr val="000066"/>
                </a:solidFill>
                <a:latin typeface="Garamond" panose="02020404030301010803" pitchFamily="18" charset="0"/>
                <a:cs typeface="2  Lotus" pitchFamily="2" charset="-78"/>
              </a:rPr>
              <a:t>)</a:t>
            </a:r>
            <a:endParaRPr b="1" dirty="0" sz="1800" lang="en-US">
              <a:solidFill>
                <a:srgbClr val="000066"/>
              </a:solidFill>
              <a:latin typeface="Garamond" panose="02020404030301010803" pitchFamily="18" charset="0"/>
              <a:cs typeface="2  Lotus" pitchFamily="2" charset="-78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7"/>
                                        <p:tgtEl>
                                          <p:spTgt spid="4194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p>
            <a:pPr algn="r" eaLnBrk="1" hangingPunct="1" rtl="1"/>
            <a:r>
              <a:rPr dirty="0" lang="fa-IR" smtClean="0"/>
              <a:t>اجزای آمادگی جسمانی مرتبط با مهارتهای ورزشی (آمادگی – حرکتی)</a:t>
            </a:r>
            <a:endParaRPr dirty="0" lang="en-US" smtClean="0"/>
          </a:p>
        </p:txBody>
      </p:sp>
      <p:sp>
        <p:nvSpPr>
          <p:cNvPr id="1048692" name="Rectangle 3"/>
          <p:cNvSpPr txBox="1">
            <a:spLocks noChangeArrowheads="1"/>
          </p:cNvSpPr>
          <p:nvPr/>
        </p:nvSpPr>
        <p:spPr bwMode="auto">
          <a:xfrm>
            <a:off x="457200" y="1981200"/>
            <a:ext cx="8229600" cy="3886200"/>
          </a:xfrm>
          <a:prstGeom prst="rect"/>
          <a:noFill/>
          <a:ln>
            <a:noFill/>
          </a:ln>
          <a:effectLst/>
        </p:spPr>
        <p:txBody>
          <a:bodyPr anchor="t" anchorCtr="0" bIns="45720" compatLnSpc="1" lIns="91440" numCol="1" rIns="91440" tIns="45720" vert="horz" wrap="square">
            <a:prstTxWarp prst="textNoShape"/>
          </a:bodyPr>
          <a:lstStyle>
            <a:lvl1pPr algn="l" eaLnBrk="0" fontAlgn="base" hangingPunct="0" indent="-342900" marL="342900" rtl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indent="-285750" marL="742950" rtl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228600" marL="1143000" rtl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228600" marL="1600200" rtl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228600" marL="2057400" rtl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 rtl="1"/>
            <a:r>
              <a:rPr dirty="0" lang="fa-IR" smtClean="0">
                <a:solidFill>
                  <a:srgbClr val="000066"/>
                </a:solidFill>
              </a:rPr>
              <a:t>چابکی</a:t>
            </a:r>
          </a:p>
          <a:p>
            <a:pPr algn="r" eaLnBrk="1" hangingPunct="1" rtl="1"/>
            <a:r>
              <a:rPr dirty="0" lang="fa-IR" smtClean="0">
                <a:solidFill>
                  <a:srgbClr val="000066"/>
                </a:solidFill>
              </a:rPr>
              <a:t>سرعت</a:t>
            </a:r>
          </a:p>
          <a:p>
            <a:pPr algn="r" eaLnBrk="1" hangingPunct="1" rtl="1"/>
            <a:r>
              <a:rPr dirty="0" lang="fa-IR" smtClean="0">
                <a:solidFill>
                  <a:srgbClr val="000066"/>
                </a:solidFill>
              </a:rPr>
              <a:t>توان</a:t>
            </a:r>
          </a:p>
          <a:p>
            <a:pPr algn="r" eaLnBrk="1" hangingPunct="1" rtl="1"/>
            <a:r>
              <a:rPr dirty="0" lang="fa-IR" smtClean="0">
                <a:solidFill>
                  <a:srgbClr val="000066"/>
                </a:solidFill>
              </a:rPr>
              <a:t>تعادل</a:t>
            </a:r>
          </a:p>
          <a:p>
            <a:pPr algn="r" eaLnBrk="1" hangingPunct="1" rtl="1"/>
            <a:r>
              <a:rPr dirty="0" lang="fa-IR" smtClean="0">
                <a:solidFill>
                  <a:srgbClr val="000066"/>
                </a:solidFill>
              </a:rPr>
              <a:t>هماهنگی</a:t>
            </a:r>
          </a:p>
          <a:p>
            <a:pPr algn="r" eaLnBrk="1" hangingPunct="1" rtl="1"/>
            <a:r>
              <a:rPr dirty="0" lang="fa-IR" smtClean="0">
                <a:solidFill>
                  <a:srgbClr val="000066"/>
                </a:solidFill>
              </a:rPr>
              <a:t>زمان واکنش</a:t>
            </a:r>
            <a:endParaRPr dirty="0" lang="en-US" smtClean="0">
              <a:solidFill>
                <a:srgbClr val="000066"/>
              </a:solidFill>
            </a:endParaRPr>
          </a:p>
        </p:txBody>
      </p:sp>
      <p:sp>
        <p:nvSpPr>
          <p:cNvPr id="1048693" name="TextBox 5"/>
          <p:cNvSpPr txBox="1"/>
          <p:nvPr/>
        </p:nvSpPr>
        <p:spPr>
          <a:xfrm>
            <a:off x="1524000" y="3623510"/>
            <a:ext cx="2895600" cy="369332"/>
          </a:xfrm>
          <a:prstGeom prst="rect"/>
          <a:noFill/>
          <a:ln w="28575">
            <a:solidFill>
              <a:schemeClr val="accent1"/>
            </a:solidFill>
          </a:ln>
        </p:spPr>
        <p:txBody>
          <a:bodyPr rtlCol="0" wrap="square">
            <a:spAutoFit/>
          </a:bodyPr>
          <a:p>
            <a:pPr algn="ctr"/>
            <a:r>
              <a:rPr b="1" dirty="0" lang="fa-IR" smtClean="0">
                <a:solidFill>
                  <a:srgbClr val="002060"/>
                </a:solidFill>
              </a:rPr>
              <a:t>آمادگی حرکتی</a:t>
            </a:r>
            <a:endParaRPr b="1" dirty="0" lang="en-US">
              <a:solidFill>
                <a:srgbClr val="002060"/>
              </a:solidFill>
            </a:endParaRPr>
          </a:p>
        </p:txBody>
      </p:sp>
      <p:cxnSp>
        <p:nvCxnSpPr>
          <p:cNvPr id="3145728" name="Straight Arrow Connector 7"/>
          <p:cNvCxnSpPr>
            <a:cxnSpLocks/>
            <a:stCxn id="1048693" idx="0"/>
          </p:cNvCxnSpPr>
          <p:nvPr/>
        </p:nvCxnSpPr>
        <p:spPr>
          <a:xfrm flipV="1">
            <a:off x="2971800" y="3084276"/>
            <a:ext cx="0" cy="539234"/>
          </a:xfrm>
          <a:prstGeom prst="straightConnector1"/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29" name="Straight Arrow Connector 8"/>
          <p:cNvCxnSpPr>
            <a:cxnSpLocks/>
          </p:cNvCxnSpPr>
          <p:nvPr/>
        </p:nvCxnSpPr>
        <p:spPr>
          <a:xfrm flipV="1">
            <a:off x="4419600" y="3236676"/>
            <a:ext cx="304800" cy="386834"/>
          </a:xfrm>
          <a:prstGeom prst="straightConnector1"/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0" name="Straight Arrow Connector 12"/>
          <p:cNvCxnSpPr>
            <a:cxnSpLocks/>
          </p:cNvCxnSpPr>
          <p:nvPr/>
        </p:nvCxnSpPr>
        <p:spPr>
          <a:xfrm>
            <a:off x="4405745" y="3984821"/>
            <a:ext cx="304800" cy="408710"/>
          </a:xfrm>
          <a:prstGeom prst="straightConnector1"/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1" name="Straight Arrow Connector 14"/>
          <p:cNvCxnSpPr>
            <a:cxnSpLocks/>
          </p:cNvCxnSpPr>
          <p:nvPr/>
        </p:nvCxnSpPr>
        <p:spPr>
          <a:xfrm flipH="1">
            <a:off x="1233055" y="3984821"/>
            <a:ext cx="297873" cy="408710"/>
          </a:xfrm>
          <a:prstGeom prst="straightConnector1"/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2" name="Straight Arrow Connector 16"/>
          <p:cNvCxnSpPr>
            <a:cxnSpLocks/>
          </p:cNvCxnSpPr>
          <p:nvPr/>
        </p:nvCxnSpPr>
        <p:spPr>
          <a:xfrm flipH="1" flipV="1">
            <a:off x="1219200" y="3236676"/>
            <a:ext cx="290945" cy="386834"/>
          </a:xfrm>
          <a:prstGeom prst="straightConnector1"/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3" name="Straight Arrow Connector 18"/>
          <p:cNvCxnSpPr>
            <a:cxnSpLocks/>
          </p:cNvCxnSpPr>
          <p:nvPr/>
        </p:nvCxnSpPr>
        <p:spPr>
          <a:xfrm>
            <a:off x="2964873" y="3996489"/>
            <a:ext cx="0" cy="535587"/>
          </a:xfrm>
          <a:prstGeom prst="straightConnector1"/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94" name="TextBox 20"/>
          <p:cNvSpPr txBox="1"/>
          <p:nvPr/>
        </p:nvSpPr>
        <p:spPr>
          <a:xfrm>
            <a:off x="533400" y="2855676"/>
            <a:ext cx="1371600" cy="369332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fa-IR" smtClean="0"/>
              <a:t>چابکی</a:t>
            </a:r>
            <a:endParaRPr dirty="0" lang="en-US"/>
          </a:p>
        </p:txBody>
      </p:sp>
      <p:sp>
        <p:nvSpPr>
          <p:cNvPr id="1048695" name="TextBox 21"/>
          <p:cNvSpPr txBox="1"/>
          <p:nvPr/>
        </p:nvSpPr>
        <p:spPr>
          <a:xfrm>
            <a:off x="547255" y="4195010"/>
            <a:ext cx="1371600" cy="369332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fa-IR" smtClean="0"/>
              <a:t>قدرت</a:t>
            </a:r>
            <a:endParaRPr dirty="0" lang="en-US"/>
          </a:p>
        </p:txBody>
      </p:sp>
      <p:sp>
        <p:nvSpPr>
          <p:cNvPr id="1048696" name="TextBox 22"/>
          <p:cNvSpPr txBox="1"/>
          <p:nvPr/>
        </p:nvSpPr>
        <p:spPr>
          <a:xfrm>
            <a:off x="2628900" y="2667000"/>
            <a:ext cx="1371600" cy="369332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fa-IR" smtClean="0"/>
              <a:t>تعادل</a:t>
            </a:r>
            <a:endParaRPr dirty="0" lang="en-US"/>
          </a:p>
        </p:txBody>
      </p:sp>
      <p:sp>
        <p:nvSpPr>
          <p:cNvPr id="1048697" name="TextBox 23"/>
          <p:cNvSpPr txBox="1"/>
          <p:nvPr/>
        </p:nvSpPr>
        <p:spPr>
          <a:xfrm>
            <a:off x="2362200" y="4499810"/>
            <a:ext cx="1371600" cy="369332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fa-IR" smtClean="0"/>
              <a:t>زمان واکنش</a:t>
            </a:r>
            <a:endParaRPr dirty="0" lang="en-US"/>
          </a:p>
        </p:txBody>
      </p:sp>
      <p:sp>
        <p:nvSpPr>
          <p:cNvPr id="1048698" name="TextBox 24"/>
          <p:cNvSpPr txBox="1"/>
          <p:nvPr/>
        </p:nvSpPr>
        <p:spPr>
          <a:xfrm>
            <a:off x="4648200" y="2876095"/>
            <a:ext cx="1371600" cy="369332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fa-IR" smtClean="0"/>
              <a:t>هماهنگی</a:t>
            </a:r>
            <a:endParaRPr dirty="0" lang="en-US"/>
          </a:p>
        </p:txBody>
      </p:sp>
      <p:sp>
        <p:nvSpPr>
          <p:cNvPr id="1048699" name="TextBox 25"/>
          <p:cNvSpPr txBox="1"/>
          <p:nvPr/>
        </p:nvSpPr>
        <p:spPr>
          <a:xfrm>
            <a:off x="4755571" y="4162744"/>
            <a:ext cx="1371600" cy="369332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fa-IR" smtClean="0"/>
              <a:t>سرعت</a:t>
            </a:r>
            <a:endParaRPr dirty="0"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7"/>
                                        <p:tgtEl>
                                          <p:spTgt spid="104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2"/>
                                        <p:tgtEl>
                                          <p:spTgt spid="1048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7"/>
                                        <p:tgtEl>
                                          <p:spTgt spid="1048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22"/>
                                        <p:tgtEl>
                                          <p:spTgt spid="1048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27"/>
                                        <p:tgtEl>
                                          <p:spTgt spid="10486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32"/>
                                        <p:tgtEl>
                                          <p:spTgt spid="10486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r" eaLnBrk="1" hangingPunct="1"/>
            <a:r>
              <a:rPr lang="fa-IR" smtClean="0"/>
              <a:t>چابکی</a:t>
            </a:r>
            <a:endParaRPr lang="en-US" smtClean="0"/>
          </a:p>
        </p:txBody>
      </p:sp>
      <p:sp>
        <p:nvSpPr>
          <p:cNvPr id="1048701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algn="r" eaLnBrk="1" hangingPunct="1" rtl="1">
              <a:buFont typeface="Wingdings" panose="05000000000000000000" pitchFamily="2" charset="2"/>
              <a:buChar char="Ø"/>
            </a:pPr>
            <a:r>
              <a:rPr dirty="0" lang="fa-IR" smtClean="0"/>
              <a:t>عبارت است از توانایی تغییر مسیر بدن ، یا بخش هایی از بدن با سرعت و دقت هرچه تمام تر</a:t>
            </a:r>
          </a:p>
          <a:p>
            <a:pPr algn="r" eaLnBrk="1" hangingPunct="1" rtl="1">
              <a:buFont typeface="Wingdings" panose="05000000000000000000" pitchFamily="2" charset="2"/>
              <a:buChar char="Ø"/>
            </a:pPr>
            <a:r>
              <a:rPr dirty="0" lang="fa-IR" smtClean="0"/>
              <a:t>عوامل اثرگذار بر چابکی</a:t>
            </a:r>
          </a:p>
          <a:p>
            <a:pPr algn="r" eaLnBrk="1" hangingPunct="1" lvl="3" rtl="1"/>
            <a:r>
              <a:rPr dirty="0" sz="2400" lang="fa-IR" smtClean="0"/>
              <a:t>اندازه بدن و قامت</a:t>
            </a:r>
          </a:p>
          <a:p>
            <a:pPr algn="r" eaLnBrk="1" hangingPunct="1" lvl="3" rtl="1"/>
            <a:r>
              <a:rPr dirty="0" sz="2400" lang="fa-IR" smtClean="0"/>
              <a:t>سن و نوع جنسیت</a:t>
            </a:r>
          </a:p>
          <a:p>
            <a:pPr algn="r" eaLnBrk="1" hangingPunct="1" lvl="3" rtl="1"/>
            <a:r>
              <a:rPr dirty="0" sz="2400" lang="fa-IR" smtClean="0"/>
              <a:t>چاقی یا وزن اضافی</a:t>
            </a:r>
          </a:p>
          <a:p>
            <a:pPr algn="r" eaLnBrk="1" hangingPunct="1" lvl="3" rtl="1"/>
            <a:r>
              <a:rPr dirty="0" sz="2400" lang="fa-IR" smtClean="0"/>
              <a:t>خستگی ( آمادگی استقامت عضلانی و هوازی بر دوام و حفظ چابکی اثر گذار است )</a:t>
            </a:r>
            <a:endParaRPr dirty="0" sz="2400" lang="en-US" smtClean="0"/>
          </a:p>
        </p:txBody>
      </p:sp>
    </p:spTree>
  </p:cSld>
  <p:clrMapOvr>
    <a:masterClrMapping/>
  </p:clrMapOvr>
  <p:timing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r" eaLnBrk="1" hangingPunct="1"/>
            <a:r>
              <a:rPr lang="fa-IR" smtClean="0"/>
              <a:t>چابکی</a:t>
            </a:r>
            <a:endParaRPr lang="en-US" smtClean="0"/>
          </a:p>
        </p:txBody>
      </p:sp>
      <p:sp>
        <p:nvSpPr>
          <p:cNvPr id="104870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algn="r" eaLnBrk="1" hangingPunct="1" rtl="1"/>
            <a:r>
              <a:rPr lang="fa-IR" smtClean="0"/>
              <a:t>تمرینات افزایش چابکی</a:t>
            </a:r>
          </a:p>
          <a:p>
            <a:pPr algn="r" eaLnBrk="1" hangingPunct="1" lvl="3" rtl="1"/>
            <a:endParaRPr lang="fa-IR" smtClean="0"/>
          </a:p>
          <a:p>
            <a:pPr algn="r" eaLnBrk="1" hangingPunct="1" lvl="3" rtl="1"/>
            <a:r>
              <a:rPr sz="2800" lang="fa-IR" smtClean="0"/>
              <a:t>دویدن های سریع و کوتاه</a:t>
            </a:r>
          </a:p>
          <a:p>
            <a:pPr algn="r" eaLnBrk="1" hangingPunct="1" lvl="3" rtl="1"/>
            <a:r>
              <a:rPr sz="2800" lang="fa-IR" smtClean="0"/>
              <a:t>پرش به طرفین مانع</a:t>
            </a:r>
          </a:p>
          <a:p>
            <a:pPr algn="r" eaLnBrk="1" hangingPunct="1" lvl="3" rtl="1"/>
            <a:r>
              <a:rPr sz="2800" lang="fa-IR" smtClean="0"/>
              <a:t>دویدن رفت و برگشت</a:t>
            </a:r>
          </a:p>
          <a:p>
            <a:pPr algn="r" eaLnBrk="1" hangingPunct="1" lvl="3" rtl="1"/>
            <a:r>
              <a:rPr sz="2800" lang="fa-IR" smtClean="0"/>
              <a:t>دویدن از لابلای مانع</a:t>
            </a:r>
            <a:endParaRPr sz="2800" lang="en-US" smtClean="0"/>
          </a:p>
        </p:txBody>
      </p:sp>
    </p:spTree>
  </p:cSld>
  <p:clrMapOvr>
    <a:masterClrMapping/>
  </p:clrMapOvr>
  <p:timing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r" eaLnBrk="1" hangingPunct="1"/>
            <a:r>
              <a:rPr lang="fa-IR" smtClean="0"/>
              <a:t>سرعت</a:t>
            </a:r>
            <a:endParaRPr lang="en-US" smtClean="0"/>
          </a:p>
        </p:txBody>
      </p:sp>
      <p:sp>
        <p:nvSpPr>
          <p:cNvPr id="1048705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algn="r" eaLnBrk="1" hangingPunct="1" rtl="1"/>
            <a:r>
              <a:rPr dirty="0" lang="fa-IR" smtClean="0"/>
              <a:t>عبارت است از پیمودن بیشترین مسافت در کمترین زمان توسط یکی از اعضای بدن یا کل بدن</a:t>
            </a:r>
          </a:p>
          <a:p>
            <a:pPr algn="r" eaLnBrk="1" hangingPunct="1" rtl="1"/>
            <a:r>
              <a:rPr dirty="0" lang="fa-IR" smtClean="0"/>
              <a:t>عوامل اثر گذار بر سرعت</a:t>
            </a:r>
          </a:p>
          <a:p>
            <a:pPr algn="r" eaLnBrk="1" hangingPunct="1" lvl="4" rtl="1"/>
            <a:r>
              <a:rPr dirty="0" lang="fa-IR" smtClean="0"/>
              <a:t>طول عضله</a:t>
            </a:r>
          </a:p>
          <a:p>
            <a:pPr algn="r" eaLnBrk="1" hangingPunct="1" lvl="4" rtl="1"/>
            <a:r>
              <a:rPr dirty="0" lang="fa-IR" smtClean="0"/>
              <a:t>نیرو و شتاب ( اگرمیزان نیرو دو برابر شود میزان شتاب نیز دوبرابـر می شود )</a:t>
            </a:r>
          </a:p>
          <a:p>
            <a:pPr algn="r" eaLnBrk="1" hangingPunct="1" lvl="4" rtl="1"/>
            <a:r>
              <a:rPr dirty="0" lang="fa-IR" smtClean="0"/>
              <a:t>سن و جنسیت (سرعت زنان به میزان 85%  سرعت مردان میباشد )</a:t>
            </a:r>
          </a:p>
          <a:p>
            <a:pPr algn="r" eaLnBrk="1" hangingPunct="1" lvl="4" rtl="1"/>
            <a:r>
              <a:rPr dirty="0" lang="fa-IR" smtClean="0"/>
              <a:t>تیپ بدنی </a:t>
            </a:r>
          </a:p>
          <a:p>
            <a:pPr algn="r" eaLnBrk="1" hangingPunct="1" lvl="4" rtl="1"/>
            <a:r>
              <a:rPr dirty="0" lang="fa-IR" smtClean="0"/>
              <a:t>قدرت</a:t>
            </a:r>
          </a:p>
          <a:p>
            <a:pPr algn="r" eaLnBrk="1" hangingPunct="1" lvl="4" rtl="1"/>
            <a:r>
              <a:rPr dirty="0" lang="fa-IR" smtClean="0"/>
              <a:t>انعطاف پذیری ( انعطاف پذیری کم در ناحیه لگن خاصره سبب کندی در سرعت خواهد شد)</a:t>
            </a:r>
          </a:p>
        </p:txBody>
      </p:sp>
    </p:spTree>
  </p:cSld>
  <p:clrMapOvr>
    <a:masterClrMapping/>
  </p:clrMapOvr>
  <p:timing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r" eaLnBrk="1" hangingPunct="1"/>
            <a:r>
              <a:rPr lang="fa-IR" smtClean="0"/>
              <a:t>سرعت </a:t>
            </a:r>
            <a:endParaRPr lang="en-US" smtClean="0"/>
          </a:p>
        </p:txBody>
      </p:sp>
      <p:sp>
        <p:nvSpPr>
          <p:cNvPr id="1048707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algn="r" eaLnBrk="1" hangingPunct="1" rtl="1"/>
            <a:r>
              <a:rPr dirty="0" lang="fa-IR" smtClean="0"/>
              <a:t>برخی تمرینات افزایش سرعت</a:t>
            </a:r>
          </a:p>
          <a:p>
            <a:pPr algn="r" eaLnBrk="1" hangingPunct="1" lvl="4" rtl="1"/>
            <a:endParaRPr dirty="0" lang="fa-IR" smtClean="0"/>
          </a:p>
          <a:p>
            <a:pPr algn="r" eaLnBrk="1" hangingPunct="1" lvl="4" rtl="1"/>
            <a:r>
              <a:rPr dirty="0" sz="2800" lang="fa-IR" smtClean="0"/>
              <a:t>دویدن در سراشیبی ( 3 تا 7 درجه )</a:t>
            </a:r>
          </a:p>
          <a:p>
            <a:pPr algn="r" eaLnBrk="1" hangingPunct="1" lvl="4" rtl="1"/>
            <a:r>
              <a:rPr dirty="0" sz="2800" lang="fa-IR" smtClean="0"/>
              <a:t>دویدن در سربالایی (1 تا 3 درجه )</a:t>
            </a:r>
          </a:p>
          <a:p>
            <a:pPr algn="r" eaLnBrk="1" hangingPunct="1" lvl="4" rtl="1"/>
            <a:r>
              <a:rPr dirty="0" sz="2800" lang="fa-IR" smtClean="0"/>
              <a:t>دویدن به همراه کشیدن لاستیک</a:t>
            </a:r>
          </a:p>
          <a:p>
            <a:pPr algn="r" eaLnBrk="1" hangingPunct="1" lvl="4" rtl="1"/>
            <a:r>
              <a:rPr dirty="0" sz="2800" lang="fa-IR" smtClean="0"/>
              <a:t>دویدن به همراه کشیدن چتر</a:t>
            </a:r>
          </a:p>
          <a:p>
            <a:pPr algn="r" eaLnBrk="1" hangingPunct="1" lvl="4" rtl="1"/>
            <a:r>
              <a:rPr dirty="0" sz="2800" lang="fa-IR" smtClean="0"/>
              <a:t>دویدن به صورت زانو بلند سریع</a:t>
            </a:r>
          </a:p>
          <a:p>
            <a:pPr algn="r" eaLnBrk="1" hangingPunct="1" lvl="4" rtl="1"/>
            <a:r>
              <a:rPr dirty="0" sz="2800" lang="fa-IR" smtClean="0"/>
              <a:t>طناب زدن جفتی یا زانو بلند</a:t>
            </a:r>
          </a:p>
          <a:p>
            <a:pPr algn="r" eaLnBrk="1" hangingPunct="1" indent="0" lvl="4" marL="1828800" rtl="1">
              <a:buFont typeface="Wingdings" panose="05000000000000000000" pitchFamily="2" charset="2"/>
              <a:buNone/>
            </a:pPr>
            <a:endParaRPr dirty="0" lang="fa-IR" smtClean="0"/>
          </a:p>
          <a:p>
            <a:pPr algn="r" eaLnBrk="1" hangingPunct="1" lvl="4" rtl="1"/>
            <a:endParaRPr dirty="0" lang="fa-IR" smtClean="0"/>
          </a:p>
          <a:p>
            <a:pPr algn="r" eaLnBrk="1" hangingPunct="1" lvl="4" rtl="1"/>
            <a:endParaRPr dirty="0" lang="en-US" smtClean="0"/>
          </a:p>
        </p:txBody>
      </p:sp>
    </p:spTree>
  </p:cSld>
  <p:clrMapOvr>
    <a:masterClrMapping/>
  </p:clrMapOvr>
  <p:timing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r" eaLnBrk="1" hangingPunct="1"/>
            <a:r>
              <a:rPr lang="fa-IR" smtClean="0"/>
              <a:t>توان	</a:t>
            </a:r>
            <a:endParaRPr lang="en-US" smtClean="0"/>
          </a:p>
        </p:txBody>
      </p:sp>
      <p:sp>
        <p:nvSpPr>
          <p:cNvPr id="104870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algn="r" eaLnBrk="1" hangingPunct="1" rtl="1">
              <a:buFont typeface="Wingdings" panose="05000000000000000000" pitchFamily="2" charset="2"/>
              <a:buChar char="Ø"/>
            </a:pPr>
            <a:r>
              <a:rPr dirty="0" sz="2800" lang="fa-IR" smtClean="0"/>
              <a:t>عبارت است از میزان کار در واحد زمان </a:t>
            </a:r>
          </a:p>
          <a:p>
            <a:pPr algn="r" eaLnBrk="1" hangingPunct="1" rtl="1">
              <a:buFont typeface="Wingdings" panose="05000000000000000000" pitchFamily="2" charset="2"/>
              <a:buChar char="Ø"/>
            </a:pPr>
            <a:r>
              <a:rPr dirty="0" sz="2800" lang="fa-IR" smtClean="0"/>
              <a:t>توان ترکیبی از سرعت و قدرت می باشد</a:t>
            </a:r>
          </a:p>
          <a:p>
            <a:pPr algn="r" eaLnBrk="1" hangingPunct="1" rtl="1"/>
            <a:endParaRPr dirty="0" sz="2800" lang="fa-IR" smtClean="0"/>
          </a:p>
          <a:p>
            <a:pPr eaLnBrk="1" hangingPunct="1" indent="0" marL="0">
              <a:buFont typeface="Wingdings" panose="05000000000000000000" pitchFamily="2" charset="2"/>
              <a:buNone/>
            </a:pPr>
            <a:r>
              <a:rPr dirty="0" lang="fa-IR" smtClean="0"/>
              <a:t>توان =                 </a:t>
            </a:r>
            <a:endParaRPr dirty="0" lang="en-US" smtClean="0"/>
          </a:p>
        </p:txBody>
      </p:sp>
      <p:cxnSp>
        <p:nvCxnSpPr>
          <p:cNvPr id="3145734" name="Straight Connector 4"/>
          <p:cNvCxnSpPr>
            <a:cxnSpLocks/>
          </p:cNvCxnSpPr>
          <p:nvPr/>
        </p:nvCxnSpPr>
        <p:spPr>
          <a:xfrm>
            <a:off x="457200" y="4038600"/>
            <a:ext cx="1905000" cy="0"/>
          </a:xfrm>
          <a:prstGeom prst="line"/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10" name="TextBox 5"/>
          <p:cNvSpPr txBox="1">
            <a:spLocks noChangeArrowheads="1"/>
          </p:cNvSpPr>
          <p:nvPr/>
        </p:nvSpPr>
        <p:spPr bwMode="auto">
          <a:xfrm>
            <a:off x="652463" y="3411538"/>
            <a:ext cx="1709737" cy="820242"/>
          </a:xfrm>
          <a:prstGeom prst="rect"/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-285750" marL="7429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-228600" marL="1143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228600" marL="1600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-228600" marL="20574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sz="2400" lang="fa-IR"/>
              <a:t>نیرو * جابجایی</a:t>
            </a:r>
            <a:endParaRPr sz="2400" lang="en-US"/>
          </a:p>
        </p:txBody>
      </p:sp>
      <p:sp>
        <p:nvSpPr>
          <p:cNvPr id="1048711" name="TextBox 6"/>
          <p:cNvSpPr txBox="1">
            <a:spLocks noChangeArrowheads="1"/>
          </p:cNvSpPr>
          <p:nvPr/>
        </p:nvSpPr>
        <p:spPr bwMode="auto">
          <a:xfrm>
            <a:off x="1390650" y="4219575"/>
            <a:ext cx="688975" cy="820242"/>
          </a:xfrm>
          <a:prstGeom prst="rect"/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-285750" marL="7429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-228600" marL="1143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228600" marL="1600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-228600" marL="20574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sz="2400" lang="fa-IR"/>
              <a:t>زمان</a:t>
            </a:r>
            <a:endParaRPr sz="2400" lang="en-US"/>
          </a:p>
        </p:txBody>
      </p:sp>
      <p:sp>
        <p:nvSpPr>
          <p:cNvPr id="1048712" name="TextBox 7"/>
          <p:cNvSpPr txBox="1">
            <a:spLocks noChangeArrowheads="1"/>
          </p:cNvSpPr>
          <p:nvPr/>
        </p:nvSpPr>
        <p:spPr bwMode="auto">
          <a:xfrm>
            <a:off x="1657350" y="5027613"/>
            <a:ext cx="5805488" cy="1172947"/>
          </a:xfrm>
          <a:prstGeom prst="rect"/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-285750" marL="7429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-228600" marL="1143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228600" marL="1600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-228600" marL="20574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sz="2400" lang="fa-IR">
                <a:solidFill>
                  <a:srgbClr val="7030A0"/>
                </a:solidFill>
              </a:rPr>
              <a:t>توان از دو جزء سرعت و قدرت تشکیل شده است .</a:t>
            </a:r>
          </a:p>
          <a:p>
            <a:pPr algn="ctr" eaLnBrk="1" hangingPunct="1"/>
            <a:r>
              <a:rPr sz="2400" lang="fa-IR">
                <a:solidFill>
                  <a:srgbClr val="7030A0"/>
                </a:solidFill>
              </a:rPr>
              <a:t>سرعت کیفیتی ارثی است که با تمرین تغییر اندکی میکند </a:t>
            </a:r>
          </a:p>
          <a:p>
            <a:pPr algn="ctr" eaLnBrk="1" hangingPunct="1"/>
            <a:r>
              <a:rPr sz="2400" lang="fa-IR">
                <a:solidFill>
                  <a:srgbClr val="7030A0"/>
                </a:solidFill>
              </a:rPr>
              <a:t>بنابراین توان تنها با افزایش قدرت افزایش میابد</a:t>
            </a:r>
            <a:endParaRPr sz="2400" lang="en-US">
              <a:solidFill>
                <a:srgbClr val="7030A0"/>
              </a:solidFill>
            </a:endParaRPr>
          </a:p>
        </p:txBody>
      </p:sp>
    </p:spTree>
  </p:cSld>
  <p:clrMapOvr>
    <a:masterClrMapping/>
  </p:clrMapOvr>
  <p:timing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r" eaLnBrk="1" hangingPunct="1"/>
            <a:r>
              <a:rPr lang="fa-IR" smtClean="0"/>
              <a:t>انواع تمرین و دستگاه های انرژی</a:t>
            </a:r>
            <a:endParaRPr lang="en-US" smtClean="0"/>
          </a:p>
        </p:txBody>
      </p:sp>
      <p:sp>
        <p:nvSpPr>
          <p:cNvPr id="1048714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algn="r" eaLnBrk="1" hangingPunct="1" rtl="1"/>
            <a:r>
              <a:rPr dirty="0" sz="2800" lang="fa-IR" u="sng" smtClean="0"/>
              <a:t>تولید </a:t>
            </a:r>
            <a:r>
              <a:rPr dirty="0" sz="2800" lang="en-US" u="sng" smtClean="0"/>
              <a:t>ATP</a:t>
            </a:r>
            <a:r>
              <a:rPr dirty="0" sz="2800" lang="fa-IR" u="sng" smtClean="0"/>
              <a:t> در بدن از طریق سه دستگاه انرژی میسر است</a:t>
            </a:r>
          </a:p>
          <a:p>
            <a:pPr algn="r" eaLnBrk="1" hangingPunct="1" rtl="1"/>
            <a:endParaRPr dirty="0" sz="2800" lang="fa-IR" u="sng" smtClean="0"/>
          </a:p>
          <a:p>
            <a:pPr algn="r" eaLnBrk="1" hangingPunct="1" indent="-514350" lvl="1" marL="914400" rtl="1">
              <a:buFont typeface="Arial" panose="020B0604020202020204" pitchFamily="34" charset="0"/>
              <a:buAutoNum type="arabicParenR"/>
            </a:pPr>
            <a:r>
              <a:rPr dirty="0" sz="2000" lang="fa-IR" smtClean="0"/>
              <a:t>دستگاه فسفاژن ، سوخت آن </a:t>
            </a:r>
            <a:r>
              <a:rPr dirty="0" sz="2000" lang="en-US" smtClean="0"/>
              <a:t>ATP</a:t>
            </a:r>
            <a:r>
              <a:rPr dirty="0" sz="2000" lang="fa-IR" smtClean="0"/>
              <a:t> و کراتین فسفات است و برای فعالیت های سرعتی و شدید زیر 10 تا 15 ثانیه کاربرد وسیعی دارد ( حرکت وزنه برداری و استارت دوهای سرعت)</a:t>
            </a:r>
          </a:p>
          <a:p>
            <a:pPr algn="r" eaLnBrk="1" hangingPunct="1" indent="-514350" lvl="1" marL="914400" rtl="1">
              <a:buFont typeface="Arial" panose="020B0604020202020204" pitchFamily="34" charset="0"/>
              <a:buAutoNum type="arabicParenR"/>
            </a:pPr>
            <a:r>
              <a:rPr dirty="0" sz="2000" lang="fa-IR" smtClean="0"/>
              <a:t>دستگاه اسیدلاکتیک ، سوخت آن کلیکوژن بوده و برای فعالیت های شدید بین 15 ثانیه تا 2 دقیقه به خوبی مورد استفاده قرار میگیرد .( دوی 400 مترسرعت )</a:t>
            </a:r>
          </a:p>
          <a:p>
            <a:pPr algn="r" eaLnBrk="1" hangingPunct="1" indent="-514350" lvl="1" marL="914400" rtl="1">
              <a:buFont typeface="Arial" panose="020B0604020202020204" pitchFamily="34" charset="0"/>
              <a:buAutoNum type="arabicParenR"/>
            </a:pPr>
            <a:endParaRPr dirty="0" sz="2000" lang="fa-IR" smtClean="0"/>
          </a:p>
          <a:p>
            <a:pPr algn="r" eaLnBrk="1" hangingPunct="1" indent="-514350" lvl="1" marL="914400" rtl="1">
              <a:buFont typeface="Arial" panose="020B0604020202020204" pitchFamily="34" charset="0"/>
              <a:buAutoNum type="arabicParenR"/>
            </a:pPr>
            <a:r>
              <a:rPr dirty="0" sz="2000" lang="fa-IR" smtClean="0"/>
              <a:t>دستگاه هوازی ، سوخت آن گلیکوژن ، چربی و پروتئین است و برای تأمین انرژی فعالیت های بالاتر از 2دقیقه و ترمیم انرژی دو دستگاه بی هوازی ( اسید لاکتیک و فسفاژن )بکار میرود .</a:t>
            </a:r>
          </a:p>
          <a:p>
            <a:pPr algn="r" eaLnBrk="1" hangingPunct="1" indent="-514350" lvl="1" marL="914400" rtl="1">
              <a:buFont typeface="Arial" panose="020B0604020202020204" pitchFamily="34" charset="0"/>
              <a:buAutoNum type="arabicParenR"/>
            </a:pPr>
            <a:endParaRPr dirty="0" lang="en-US" smtClean="0"/>
          </a:p>
        </p:txBody>
      </p:sp>
    </p:spTree>
  </p:cSld>
  <p:clrMapOvr>
    <a:masterClrMapping/>
  </p:clrMapOvr>
  <p:timing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8" name="Group 120"/>
          <p:cNvGraphicFramePr>
            <a:graphicFrameLocks noGrp="1"/>
          </p:cNvGraphicFramePr>
          <p:nvPr>
            <p:ph/>
          </p:nvPr>
        </p:nvGraphicFramePr>
        <p:xfrm>
          <a:off x="457200" y="533400"/>
          <a:ext cx="8229600" cy="5924726"/>
        </p:xfrm>
        <a:graphic>
          <a:graphicData uri="http://schemas.openxmlformats.org/drawingml/2006/table">
            <a:tbl>
              <a:tblPr rtl="1"/>
              <a:tblGrid>
                <a:gridCol w="2743200"/>
                <a:gridCol w="2743200"/>
                <a:gridCol w="2743200"/>
              </a:tblGrid>
              <a:tr h="8229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fontAlgn="base" rtl="1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fontAlgn="base" rtl="1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fontAlgn="base" rtl="1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fontAlgn="base" rtl="1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defTabSz="914400" eaLnBrk="1" fontAlgn="base" hangingPunct="1" indent="0" latinLnBrk="0" lvl="0" marL="0" marR="0" rtl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2400" i="0" kumimoji="0" lang="fa-IR" normalizeH="0" strike="noStrike" u="none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سیستمهای اصلی انرژی</a:t>
                      </a:r>
                      <a:endParaRPr baseline="0" b="1" cap="none" sz="2400" i="0" kumimoji="0" lang="en-US" normalizeH="0" strike="noStrike" u="none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fontAlgn="base" rtl="1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fontAlgn="base" rtl="1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fontAlgn="base" rtl="1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fontAlgn="base" rtl="1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defTabSz="914400" eaLnBrk="1" fontAlgn="base" hangingPunct="1" indent="0" latinLnBrk="0" lvl="0" marL="0" marR="0" rtl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2400" i="0" kumimoji="0" lang="fa-IR" normalizeH="0" strike="noStrike" u="none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مدت زمان اجرای فعالیت بدنی</a:t>
                      </a:r>
                      <a:endParaRPr baseline="0" b="1" cap="none" sz="2400" i="0" kumimoji="0" lang="en-US" normalizeH="0" strike="noStrike" u="none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fontAlgn="base" rtl="1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fontAlgn="base" rtl="1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fontAlgn="base" rtl="1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fontAlgn="base" rtl="1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defTabSz="914400" eaLnBrk="1" fontAlgn="base" hangingPunct="1" indent="0" latinLnBrk="0" lvl="0" marL="0" marR="0" rtl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2400" i="0" kumimoji="0" lang="fa-IR" normalizeH="0" strike="noStrike" u="none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نوع فعالیت بدنی</a:t>
                      </a:r>
                      <a:endParaRPr baseline="0" b="1" cap="none" sz="2400" i="0" kumimoji="0" lang="en-US" normalizeH="0" strike="noStrike" u="none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1554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fontAlgn="base" rtl="1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fontAlgn="base" rtl="1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fontAlgn="base" rtl="1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fontAlgn="base" rtl="1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defTabSz="914400" eaLnBrk="1" fontAlgn="base" hangingPunct="1" indent="0" latinLnBrk="0" lvl="0" marL="0" marR="0" rtl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2400" i="0" kumimoji="0" lang="en-US" normalizeH="0" strike="noStrike" u="none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 , ATP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fontAlgn="base" rtl="1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fontAlgn="base" rtl="1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fontAlgn="base" rtl="1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fontAlgn="base" rtl="1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r" defTabSz="914400" eaLnBrk="1" fontAlgn="base" hangingPunct="1" indent="0" latinLnBrk="0" lvl="0" marL="0" marR="0" rtl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2400" i="0" kumimoji="0" lang="fa-IR" normalizeH="0" strike="noStrike" u="none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کمتر از 20 ثانیه</a:t>
                      </a:r>
                      <a:endParaRPr baseline="0" b="1" cap="none" sz="2400" i="0" kumimoji="0" lang="en-US" normalizeH="0" strike="noStrike" u="none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fontAlgn="base" rtl="1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fontAlgn="base" rtl="1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fontAlgn="base" rtl="1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fontAlgn="base" rtl="1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r" defTabSz="914400" eaLnBrk="1" fontAlgn="base" hangingPunct="1" indent="0" latinLnBrk="0" lvl="0" marL="0" marR="0" rtl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2400" i="0" kumimoji="0" lang="fa-IR" normalizeH="0" strike="noStrike" u="none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دویدنهای فوتبال – پرتاب فوتبال – دوی 100 متر – گلف – تنیس – بسکتبال - هندبال</a:t>
                      </a:r>
                      <a:endParaRPr baseline="0" b="1" cap="none" sz="2400" i="0" kumimoji="0" lang="en-US" normalizeH="0" strike="noStrike" u="none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11886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fontAlgn="base" rtl="1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fontAlgn="base" rtl="1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fontAlgn="base" rtl="1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fontAlgn="base" rtl="1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r" defTabSz="914400" eaLnBrk="1" fontAlgn="base" hangingPunct="1" indent="0" latinLnBrk="0" lvl="0" marL="0" marR="0" rtl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2400" i="0" kumimoji="0" lang="en-US" normalizeH="0" strike="noStrike" u="none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 , ATP </a:t>
                      </a:r>
                      <a:r>
                        <a:rPr baseline="0" b="1" cap="none" sz="2400" i="0" kumimoji="0" lang="fa-IR" normalizeH="0" strike="noStrike" u="none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و گلیکوژن غیر هوازی</a:t>
                      </a:r>
                      <a:endParaRPr baseline="0" b="1" cap="none" sz="2400" i="0" kumimoji="0" lang="en-US" normalizeH="0" strike="noStrike" u="none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fontAlgn="base" rtl="1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fontAlgn="base" rtl="1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fontAlgn="base" rtl="1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fontAlgn="base" rtl="1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r" defTabSz="914400" eaLnBrk="1" fontAlgn="base" hangingPunct="1" indent="0" latinLnBrk="0" lvl="0" marL="0" marR="0" rtl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2400" i="0" kumimoji="0" lang="fa-IR" normalizeH="0" strike="noStrike" u="none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کمتر از 30 تا 90 ثانیه</a:t>
                      </a:r>
                      <a:endParaRPr baseline="0" b="1" cap="none" sz="2400" i="0" kumimoji="0" lang="en-US" normalizeH="0" strike="noStrike" u="none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fontAlgn="base" rtl="1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fontAlgn="base" rtl="1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fontAlgn="base" rtl="1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fontAlgn="base" rtl="1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r" defTabSz="914400" eaLnBrk="1" fontAlgn="base" hangingPunct="1" indent="0" latinLnBrk="0" lvl="0" marL="0" marR="0" rtl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2400" i="0" kumimoji="0" lang="fa-IR" normalizeH="0" strike="noStrike" u="none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و 400 متر، اسکیت سرعت شنای 100 متر سرعت</a:t>
                      </a:r>
                      <a:endParaRPr baseline="0" b="1" cap="none" sz="2400" i="0" kumimoji="0" lang="en-US" normalizeH="0" strike="noStrike" u="none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11886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fontAlgn="base" rtl="1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fontAlgn="base" rtl="1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fontAlgn="base" rtl="1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fontAlgn="base" rtl="1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r" defTabSz="914400" eaLnBrk="1" fontAlgn="base" hangingPunct="1" indent="0" latinLnBrk="0" lvl="0" marL="0" marR="0" rtl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2400" i="0" kumimoji="0" lang="fa-IR" normalizeH="0" strike="noStrike" u="none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گلیکوژن و هوازی</a:t>
                      </a:r>
                      <a:endParaRPr baseline="0" b="1" cap="none" sz="2400" i="0" kumimoji="0" lang="en-US" normalizeH="0" strike="noStrike" u="none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fontAlgn="base" rtl="1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fontAlgn="base" rtl="1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fontAlgn="base" rtl="1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fontAlgn="base" rtl="1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r" defTabSz="914400" eaLnBrk="1" fontAlgn="base" hangingPunct="1" indent="0" latinLnBrk="0" lvl="0" marL="0" marR="0" rtl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2400" i="0" kumimoji="0" lang="fa-IR" normalizeH="0" strike="noStrike" u="none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از 90 ثانیه تا چند دقیقه</a:t>
                      </a:r>
                      <a:endParaRPr baseline="0" b="1" cap="none" sz="2400" i="0" kumimoji="0" lang="en-US" normalizeH="0" strike="noStrike" u="none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fontAlgn="base" rtl="1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fontAlgn="base" rtl="1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fontAlgn="base" rtl="1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fontAlgn="base" rtl="1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r" defTabSz="914400" eaLnBrk="1" fontAlgn="base" hangingPunct="1" indent="0" latinLnBrk="0" lvl="0" marL="0" marR="0" rtl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2400" i="0" kumimoji="0" lang="fa-IR" normalizeH="0" strike="noStrike" u="none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 متر، حرکات ژیمناستیک، بوکس، کشتی</a:t>
                      </a:r>
                      <a:endParaRPr baseline="0" b="1" cap="none" sz="2400" i="0" kumimoji="0" lang="en-US" normalizeH="0" strike="noStrike" u="none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11698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fontAlgn="base" rtl="1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fontAlgn="base" rtl="1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fontAlgn="base" rtl="1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fontAlgn="base" rtl="1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r" defTabSz="914400" eaLnBrk="1" fontAlgn="base" hangingPunct="1" indent="0" latinLnBrk="0" lvl="0" marL="0" marR="0" rtl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2400" i="0" kumimoji="0" lang="fa-IR" normalizeH="0" strike="noStrike" u="none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هوازی</a:t>
                      </a:r>
                      <a:endParaRPr baseline="0" b="1" cap="none" sz="2400" i="0" kumimoji="0" lang="en-US" normalizeH="0" strike="noStrike" u="none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fontAlgn="base" rtl="1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fontAlgn="base" rtl="1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fontAlgn="base" rtl="1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fontAlgn="base" rtl="1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r" defTabSz="914400" eaLnBrk="1" fontAlgn="base" hangingPunct="1" indent="0" latinLnBrk="0" lvl="0" marL="0" marR="0" rtl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2400" i="0" kumimoji="0" lang="fa-IR" normalizeH="0" strike="noStrike" u="none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بیش از چند دقیقه (5 دقیقه بیشتر)</a:t>
                      </a:r>
                      <a:endParaRPr baseline="0" b="1" cap="none" sz="2400" i="0" kumimoji="0" lang="en-US" normalizeH="0" strike="noStrike" u="none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fontAlgn="base" rtl="1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fontAlgn="base" rtl="1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fontAlgn="base" rtl="1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fontAlgn="base" rtl="1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r" defTabSz="914400" eaLnBrk="1" fontAlgn="base" hangingPunct="1" indent="0" latinLnBrk="0" lvl="0" marL="0" marR="0" rtl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2400" i="0" kumimoji="0" lang="fa-IR" normalizeH="0" strike="noStrike" u="none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فوتبال، دو صحرانوردی، اسکی استقامت</a:t>
                      </a:r>
                      <a:endParaRPr baseline="0" b="1" cap="none" sz="2400" i="0" kumimoji="0" lang="en-US" normalizeH="0" strike="noStrike" u="none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p>
            <a:pPr algn="r" eaLnBrk="1" hangingPunct="1" rtl="1"/>
            <a:r>
              <a:rPr lang="fa-IR" smtClean="0"/>
              <a:t>سلامتی جسمانی</a:t>
            </a:r>
            <a:endParaRPr lang="en-US" smtClean="0"/>
          </a:p>
        </p:txBody>
      </p:sp>
      <p:sp>
        <p:nvSpPr>
          <p:cNvPr id="1048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p>
            <a:pPr algn="r" eaLnBrk="1" hangingPunct="1" rtl="1"/>
            <a:r>
              <a:rPr lang="fa-IR" smtClean="0">
                <a:solidFill>
                  <a:srgbClr val="000066"/>
                </a:solidFill>
              </a:rPr>
              <a:t>فقدان بیماری و ناتوانی همراه با زنده دلی و داشتن انرژی کافی برای انجام کارهای روزانه و بهره مندی از تفریحات فعال، بدون احساس خستگی بی مورد</a:t>
            </a:r>
            <a:endParaRPr lang="en-US" smtClean="0">
              <a:solidFill>
                <a:srgbClr val="000066"/>
              </a:solidFill>
            </a:endParaRPr>
          </a:p>
        </p:txBody>
      </p:sp>
      <p:pic>
        <p:nvPicPr>
          <p:cNvPr id="2097154" name="Picture 6" descr="13981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762000" y="3124200"/>
            <a:ext cx="2520950" cy="3479800"/>
          </a:xfrm>
          <a:prstGeom prst="rect"/>
          <a:noFill/>
          <a:ln>
            <a:noFill/>
          </a:ln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7"/>
                                        <p:tgtEl>
                                          <p:spTgt spid="1048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"/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r" eaLnBrk="1" hangingPunct="1"/>
            <a:r>
              <a:rPr lang="fa-IR" smtClean="0"/>
              <a:t>انواع شیوه های تمرینی</a:t>
            </a:r>
            <a:endParaRPr lang="en-US" smtClean="0"/>
          </a:p>
        </p:txBody>
      </p:sp>
      <p:sp>
        <p:nvSpPr>
          <p:cNvPr id="104872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algn="r" eaLnBrk="1" hangingPunct="1" rtl="1"/>
            <a:r>
              <a:rPr lang="fa-IR" smtClean="0"/>
              <a:t>اینتروال</a:t>
            </a:r>
          </a:p>
          <a:p>
            <a:pPr algn="r" eaLnBrk="1" hangingPunct="1" indent="0" lvl="2" marL="800100" rtl="1">
              <a:buFont typeface="Wingdings" panose="05000000000000000000" pitchFamily="2" charset="2"/>
              <a:buNone/>
            </a:pPr>
            <a:r>
              <a:rPr sz="2800" lang="fa-IR" smtClean="0"/>
              <a:t>تمرینات اینتروال ترکیبی از کار استراحت است که همه دستگاه های انرژی را درگیر می سازد.</a:t>
            </a:r>
          </a:p>
          <a:p>
            <a:pPr algn="r" eaLnBrk="1" hangingPunct="1" indent="0" lvl="2" marL="800100" rtl="1">
              <a:buFont typeface="Wingdings" panose="05000000000000000000" pitchFamily="2" charset="2"/>
              <a:buNone/>
            </a:pPr>
            <a:r>
              <a:rPr sz="2800" lang="fa-IR" smtClean="0"/>
              <a:t>با تغییر در تکرارها ( ست ها ) و زمان هر تکرار تمرینی می توان از تمرینات اینتروال برای توسعه همه دستگاه های انرژی ( فسفاژن ، لاکتیک و هوازی ) استفاده کرد</a:t>
            </a:r>
            <a:r>
              <a:rPr lang="fa-IR" smtClean="0"/>
              <a:t>.</a:t>
            </a:r>
            <a:endParaRPr lang="en-US" smtClean="0"/>
          </a:p>
        </p:txBody>
      </p:sp>
    </p:spTree>
  </p:cSld>
  <p:clrMapOvr>
    <a:masterClrMapping/>
  </p:clrMapOvr>
  <p:timing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r" eaLnBrk="1" hangingPunct="1"/>
            <a:r>
              <a:rPr lang="fa-IR" smtClean="0"/>
              <a:t>روشهای تمرینی اینتروال</a:t>
            </a:r>
            <a:endParaRPr lang="en-US" smtClean="0"/>
          </a:p>
        </p:txBody>
      </p:sp>
      <p:sp>
        <p:nvSpPr>
          <p:cNvPr id="1048725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algn="r" eaLnBrk="1" hangingPunct="1" rtl="1"/>
            <a:r>
              <a:rPr dirty="0" lang="fa-IR" smtClean="0"/>
              <a:t>دستگاه فسفاژن با تمرینات اینتروال</a:t>
            </a:r>
          </a:p>
          <a:p>
            <a:pPr algn="r" eaLnBrk="1" hangingPunct="1" indent="0" marL="0" rtl="1">
              <a:buFont typeface="Wingdings" panose="05000000000000000000" pitchFamily="2" charset="2"/>
              <a:buNone/>
            </a:pPr>
            <a:endParaRPr dirty="0" lang="fa-IR" smtClean="0"/>
          </a:p>
        </p:txBody>
      </p:sp>
      <p:graphicFrame>
        <p:nvGraphicFramePr>
          <p:cNvPr id="4194309" name="Table 3"/>
          <p:cNvGraphicFramePr>
            <a:graphicFrameLocks noGrp="1"/>
          </p:cNvGraphicFramePr>
          <p:nvPr/>
        </p:nvGraphicFramePr>
        <p:xfrm>
          <a:off x="1219200" y="4084638"/>
          <a:ext cx="7010400" cy="1925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400"/>
                <a:gridCol w="1168400"/>
                <a:gridCol w="1168400"/>
                <a:gridCol w="1168400"/>
                <a:gridCol w="1168400"/>
                <a:gridCol w="1168400"/>
              </a:tblGrid>
              <a:tr h="914551">
                <a:tc>
                  <a:txBody>
                    <a:bodyPr/>
                    <a:p>
                      <a:pPr algn="ctr" rtl="1"/>
                      <a:r>
                        <a:rPr dirty="0" sz="1800" lang="fa-IR" smtClean="0"/>
                        <a:t>نوع استراحت</a:t>
                      </a:r>
                      <a:endParaRPr dirty="0" sz="1800" lang="en-US"/>
                    </a:p>
                  </a:txBody>
                  <a:tcPr marT="45728" marB="45728"/>
                </a:tc>
                <a:tc>
                  <a:txBody>
                    <a:bodyPr/>
                    <a:p>
                      <a:pPr algn="ctr"/>
                      <a:r>
                        <a:rPr dirty="0" sz="1800" lang="fa-IR" smtClean="0"/>
                        <a:t>نسبت فعالیت به استراحت</a:t>
                      </a:r>
                      <a:endParaRPr dirty="0" sz="1800" lang="en-US"/>
                    </a:p>
                  </a:txBody>
                  <a:tcPr marT="45728" marB="45728"/>
                </a:tc>
                <a:tc>
                  <a:txBody>
                    <a:bodyPr/>
                    <a:p>
                      <a:pPr algn="ctr" rtl="1"/>
                      <a:r>
                        <a:rPr dirty="0" sz="1800" lang="fa-IR" smtClean="0"/>
                        <a:t>تعداد تکرارها در هر ست</a:t>
                      </a:r>
                      <a:endParaRPr dirty="0" sz="1800" lang="en-US"/>
                    </a:p>
                  </a:txBody>
                  <a:tcPr marT="45728" marB="45728"/>
                </a:tc>
                <a:tc>
                  <a:txBody>
                    <a:bodyPr/>
                    <a:p>
                      <a:pPr algn="ctr" rtl="1"/>
                      <a:r>
                        <a:rPr dirty="0" sz="1800" lang="fa-IR" smtClean="0"/>
                        <a:t>تعداد دورها در هر جلسه(ست)</a:t>
                      </a:r>
                      <a:endParaRPr dirty="0" sz="1800" lang="en-US"/>
                    </a:p>
                  </a:txBody>
                  <a:tcPr marT="45728" marB="45728"/>
                </a:tc>
                <a:tc>
                  <a:txBody>
                    <a:bodyPr/>
                    <a:p>
                      <a:pPr algn="ctr" rtl="1"/>
                      <a:r>
                        <a:rPr dirty="0" sz="1800" lang="fa-IR" smtClean="0"/>
                        <a:t>تعداد تکرارها</a:t>
                      </a:r>
                      <a:r>
                        <a:rPr baseline="0" dirty="0" sz="1800" lang="fa-IR" smtClean="0"/>
                        <a:t> در هر جلسه</a:t>
                      </a:r>
                      <a:endParaRPr dirty="0" sz="1800" lang="en-US"/>
                    </a:p>
                  </a:txBody>
                  <a:tcPr marT="45728" marB="45728"/>
                </a:tc>
                <a:tc>
                  <a:txBody>
                    <a:bodyPr/>
                    <a:p>
                      <a:pPr algn="ctr" rtl="1"/>
                      <a:r>
                        <a:rPr dirty="0" sz="1800" lang="fa-IR" smtClean="0"/>
                        <a:t>زمان تمرین ( ثانیه )</a:t>
                      </a:r>
                      <a:endParaRPr dirty="0" sz="1800" lang="en-US"/>
                    </a:p>
                  </a:txBody>
                  <a:tcPr marT="45728" marB="45728"/>
                </a:tc>
              </a:tr>
              <a:tr h="370901">
                <a:tc>
                  <a:txBody>
                    <a:bodyPr/>
                    <a:p>
                      <a:pPr algn="ctr"/>
                      <a:r>
                        <a:rPr dirty="0" sz="1800" lang="fa-IR" smtClean="0"/>
                        <a:t>غیر فعال</a:t>
                      </a:r>
                      <a:endParaRPr dirty="0" sz="1800" lang="en-US"/>
                    </a:p>
                  </a:txBody>
                  <a:tcPr marT="45728" marB="45728"/>
                </a:tc>
                <a:tc>
                  <a:txBody>
                    <a:bodyPr/>
                    <a:p>
                      <a:pPr algn="ctr"/>
                      <a:r>
                        <a:rPr dirty="0" sz="1800" lang="fa-IR" smtClean="0"/>
                        <a:t>1  به   3</a:t>
                      </a:r>
                      <a:endParaRPr dirty="0" sz="1800" lang="en-US"/>
                    </a:p>
                  </a:txBody>
                  <a:tcPr marT="45728" marB="45728"/>
                </a:tc>
                <a:tc>
                  <a:txBody>
                    <a:bodyPr/>
                    <a:p>
                      <a:pPr algn="ctr"/>
                      <a:r>
                        <a:rPr dirty="0" sz="1800" lang="fa-IR" smtClean="0"/>
                        <a:t>10</a:t>
                      </a:r>
                      <a:endParaRPr dirty="0" sz="1800" lang="en-US"/>
                    </a:p>
                  </a:txBody>
                  <a:tcPr marT="45728" marB="45728"/>
                </a:tc>
                <a:tc>
                  <a:txBody>
                    <a:bodyPr/>
                    <a:p>
                      <a:pPr algn="ctr"/>
                      <a:r>
                        <a:rPr dirty="0" sz="1800" lang="fa-IR" smtClean="0"/>
                        <a:t>5</a:t>
                      </a:r>
                      <a:endParaRPr dirty="0" sz="1800" lang="en-US"/>
                    </a:p>
                  </a:txBody>
                  <a:tcPr marT="45728" marB="45728"/>
                </a:tc>
                <a:tc>
                  <a:txBody>
                    <a:bodyPr/>
                    <a:p>
                      <a:pPr algn="ctr"/>
                      <a:r>
                        <a:rPr dirty="0" sz="1800" lang="fa-IR" smtClean="0"/>
                        <a:t>50</a:t>
                      </a:r>
                      <a:endParaRPr dirty="0" sz="1800" lang="en-US"/>
                    </a:p>
                  </a:txBody>
                  <a:tcPr marT="45728" marB="45728"/>
                </a:tc>
                <a:tc>
                  <a:txBody>
                    <a:bodyPr/>
                    <a:p>
                      <a:pPr algn="ctr" rtl="1"/>
                      <a:r>
                        <a:rPr dirty="0" sz="1800" lang="fa-IR" smtClean="0"/>
                        <a:t>10</a:t>
                      </a:r>
                      <a:endParaRPr dirty="0" sz="1800" lang="en-US"/>
                    </a:p>
                  </a:txBody>
                  <a:tcPr marT="45728" marB="45728"/>
                </a:tc>
              </a:tr>
              <a:tr h="640185">
                <a:tc>
                  <a:txBody>
                    <a:bodyPr/>
                    <a:p>
                      <a:pPr algn="ctr"/>
                      <a:r>
                        <a:rPr dirty="0" sz="1800" lang="fa-IR" smtClean="0"/>
                        <a:t>غیرفعال</a:t>
                      </a:r>
                      <a:endParaRPr dirty="0" sz="1800" lang="en-US"/>
                    </a:p>
                  </a:txBody>
                  <a:tcPr marT="45728" marB="45728"/>
                </a:tc>
                <a:tc>
                  <a:txBody>
                    <a:bodyPr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sz="1800" lang="fa-IR" smtClean="0"/>
                        <a:t>1  به   3</a:t>
                      </a:r>
                      <a:endParaRPr dirty="0" sz="1800" lang="en-US" smtClean="0"/>
                    </a:p>
                    <a:p>
                      <a:pPr algn="ctr"/>
                      <a:endParaRPr dirty="0" sz="1800" lang="en-US"/>
                    </a:p>
                  </a:txBody>
                  <a:tcPr marT="45728" marB="45728"/>
                </a:tc>
                <a:tc>
                  <a:txBody>
                    <a:bodyPr/>
                    <a:p>
                      <a:pPr algn="ctr"/>
                      <a:r>
                        <a:rPr dirty="0" sz="1800" lang="fa-IR" smtClean="0"/>
                        <a:t>9</a:t>
                      </a:r>
                      <a:endParaRPr dirty="0" sz="1800" lang="en-US"/>
                    </a:p>
                  </a:txBody>
                  <a:tcPr marT="45728" marB="45728"/>
                </a:tc>
                <a:tc>
                  <a:txBody>
                    <a:bodyPr/>
                    <a:p>
                      <a:pPr algn="ctr"/>
                      <a:r>
                        <a:rPr dirty="0" sz="1800" lang="fa-IR" smtClean="0"/>
                        <a:t>5</a:t>
                      </a:r>
                      <a:endParaRPr dirty="0" sz="1800" lang="en-US"/>
                    </a:p>
                  </a:txBody>
                  <a:tcPr marT="45728" marB="45728"/>
                </a:tc>
                <a:tc>
                  <a:txBody>
                    <a:bodyPr/>
                    <a:p>
                      <a:pPr algn="ctr"/>
                      <a:r>
                        <a:rPr dirty="0" sz="1800" lang="fa-IR" smtClean="0"/>
                        <a:t>45</a:t>
                      </a:r>
                      <a:endParaRPr dirty="0" sz="1800" lang="en-US"/>
                    </a:p>
                  </a:txBody>
                  <a:tcPr marT="45728" marB="45728"/>
                </a:tc>
                <a:tc>
                  <a:txBody>
                    <a:bodyPr/>
                    <a:p>
                      <a:pPr algn="ctr"/>
                      <a:r>
                        <a:rPr dirty="0" sz="1800" lang="fa-IR" smtClean="0"/>
                        <a:t>15</a:t>
                      </a:r>
                      <a:endParaRPr dirty="0" sz="1800" lang="en-US"/>
                    </a:p>
                  </a:txBody>
                  <a:tcPr marT="45728" marB="45728"/>
                </a:tc>
              </a:tr>
            </a:tbl>
          </a:graphicData>
        </a:graphic>
      </p:graphicFrame>
      <p:sp>
        <p:nvSpPr>
          <p:cNvPr id="1048726" name="Rectangle 4"/>
          <p:cNvSpPr>
            <a:spLocks noChangeArrowheads="1"/>
          </p:cNvSpPr>
          <p:nvPr/>
        </p:nvSpPr>
        <p:spPr bwMode="auto">
          <a:xfrm>
            <a:off x="2133600" y="2895600"/>
            <a:ext cx="4572000" cy="969442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-285750" marL="7429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-228600" marL="1143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228600" marL="1600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-228600" marL="20574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 rtl="1"/>
            <a:r>
              <a:rPr b="1" dirty="0" sz="2000" lang="fa-IR">
                <a:solidFill>
                  <a:srgbClr val="FF0000"/>
                </a:solidFill>
              </a:rPr>
              <a:t>این دستگاه انرژی لازم برای فعالیت های بسیار سرعتی را فراهم میکند( تمرین حرکت زیر گیری  و سالتو در کشتی )</a:t>
            </a:r>
            <a:endParaRPr b="1" dirty="0" sz="2000"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r" eaLnBrk="1" hangingPunct="1"/>
            <a:r>
              <a:rPr lang="fa-IR" smtClean="0"/>
              <a:t>روشهای تمرینی اینتروال</a:t>
            </a:r>
            <a:endParaRPr lang="en-US" smtClean="0"/>
          </a:p>
        </p:txBody>
      </p:sp>
      <p:sp>
        <p:nvSpPr>
          <p:cNvPr id="104872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algn="r" eaLnBrk="1" hangingPunct="1" rtl="1"/>
            <a:r>
              <a:rPr dirty="0" lang="fa-IR" smtClean="0"/>
              <a:t>توسعه دستگاه فسفاژن-اسید لاکتیک با تمرینات اینتروال</a:t>
            </a:r>
          </a:p>
          <a:p>
            <a:pPr algn="ctr" eaLnBrk="1" hangingPunct="1" indent="0" marL="0" rtl="1">
              <a:buFont typeface="Wingdings" panose="05000000000000000000" pitchFamily="2" charset="2"/>
              <a:buNone/>
            </a:pPr>
            <a:r>
              <a:rPr dirty="0" sz="2000" lang="fa-IR" smtClean="0">
                <a:solidFill>
                  <a:srgbClr val="FF0000"/>
                </a:solidFill>
              </a:rPr>
              <a:t>به ندرت اتفاق می افتد که در یک ورزش خاص،صرفأ از یک دستگاه انرژی استفاده شود و در اکثر ورزش ها،دستگاه های انرژی در هم متداخل می شوند.</a:t>
            </a:r>
          </a:p>
          <a:p>
            <a:pPr algn="ctr" eaLnBrk="1" hangingPunct="1" indent="0" marL="0" rtl="1">
              <a:buFont typeface="Wingdings" panose="05000000000000000000" pitchFamily="2" charset="2"/>
              <a:buNone/>
            </a:pPr>
            <a:r>
              <a:rPr b="1" dirty="0" sz="1800" lang="fa-IR" smtClean="0">
                <a:solidFill>
                  <a:srgbClr val="00B0F0"/>
                </a:solidFill>
              </a:rPr>
              <a:t>تولید انرژی در این سیستم از تجزیه غیر هوازی کلیکوژن صورت می پذیرد</a:t>
            </a:r>
          </a:p>
          <a:p>
            <a:pPr algn="ctr" eaLnBrk="1" hangingPunct="1" indent="0" marL="0" rtl="1">
              <a:buFont typeface="Wingdings" panose="05000000000000000000" pitchFamily="2" charset="2"/>
              <a:buNone/>
            </a:pPr>
            <a:endParaRPr dirty="0" sz="1800" lang="fa-IR" smtClean="0">
              <a:solidFill>
                <a:srgbClr val="FF0000"/>
              </a:solidFill>
            </a:endParaRPr>
          </a:p>
          <a:p>
            <a:pPr algn="ctr" eaLnBrk="1" hangingPunct="1" indent="0" marL="0" rtl="1">
              <a:buFont typeface="Wingdings" panose="05000000000000000000" pitchFamily="2" charset="2"/>
              <a:buNone/>
            </a:pPr>
            <a:endParaRPr dirty="0" sz="1800" lang="en-US" smtClean="0">
              <a:solidFill>
                <a:srgbClr val="FF0000"/>
              </a:solidFill>
            </a:endParaRPr>
          </a:p>
        </p:txBody>
      </p:sp>
      <p:graphicFrame>
        <p:nvGraphicFramePr>
          <p:cNvPr id="4194310" name="Table 3"/>
          <p:cNvGraphicFramePr>
            <a:graphicFrameLocks noGrp="1"/>
          </p:cNvGraphicFramePr>
          <p:nvPr/>
        </p:nvGraphicFramePr>
        <p:xfrm>
          <a:off x="1143000" y="3733800"/>
          <a:ext cx="6781800" cy="276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0300"/>
                <a:gridCol w="1130300"/>
                <a:gridCol w="1130300"/>
                <a:gridCol w="1130300"/>
                <a:gridCol w="1130300"/>
                <a:gridCol w="1130300"/>
              </a:tblGrid>
              <a:tr h="370840">
                <a:tc>
                  <a:txBody>
                    <a:bodyPr/>
                    <a:p>
                      <a:pPr algn="ctr" rtl="1"/>
                      <a:r>
                        <a:rPr dirty="0" lang="fa-IR" smtClean="0"/>
                        <a:t>نوع استراحت</a:t>
                      </a:r>
                      <a:endParaRPr dirty="0" lang="en-US"/>
                    </a:p>
                  </a:txBody>
                </a:tc>
                <a:tc>
                  <a:txBody>
                    <a:bodyPr/>
                    <a:p>
                      <a:pPr algn="ctr" rtl="1"/>
                      <a:r>
                        <a:rPr dirty="0" lang="fa-IR" smtClean="0"/>
                        <a:t>نسبت فعالیت به استراحت</a:t>
                      </a:r>
                      <a:endParaRPr dirty="0" lang="en-US"/>
                    </a:p>
                  </a:txBody>
                </a:tc>
                <a:tc>
                  <a:txBody>
                    <a:bodyPr/>
                    <a:p>
                      <a:pPr algn="ctr" rtl="1"/>
                      <a:r>
                        <a:rPr dirty="0" lang="fa-IR" smtClean="0"/>
                        <a:t>تعداد تکرارها در هردوره</a:t>
                      </a:r>
                      <a:endParaRPr dirty="0" lang="en-US"/>
                    </a:p>
                  </a:txBody>
                </a:tc>
                <a:tc>
                  <a:txBody>
                    <a:bodyPr/>
                    <a:p>
                      <a:pPr algn="ctr" rtl="1"/>
                      <a:r>
                        <a:rPr dirty="0" lang="fa-IR" smtClean="0"/>
                        <a:t>تعداد دورها</a:t>
                      </a:r>
                      <a:r>
                        <a:rPr baseline="0" dirty="0" lang="fa-IR" smtClean="0"/>
                        <a:t> در هر جلسه</a:t>
                      </a:r>
                      <a:endParaRPr dirty="0" lang="en-US"/>
                    </a:p>
                  </a:txBody>
                </a:tc>
                <a:tc>
                  <a:txBody>
                    <a:bodyPr/>
                    <a:p>
                      <a:pPr algn="ctr" rtl="1"/>
                      <a:r>
                        <a:rPr dirty="0" lang="fa-IR" smtClean="0"/>
                        <a:t>تعداد تکرارها در هر جلسه</a:t>
                      </a:r>
                      <a:endParaRPr dirty="0" lang="en-US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fa-IR" smtClean="0"/>
                        <a:t>زمان تمرین(ثانیه)</a:t>
                      </a:r>
                      <a:endParaRPr dirty="0" lang="en-US"/>
                    </a:p>
                  </a:txBody>
                </a:tc>
              </a:tr>
              <a:tr h="370840">
                <a:tc>
                  <a:txBody>
                    <a:bodyPr/>
                    <a:p>
                      <a:pPr algn="ctr"/>
                      <a:r>
                        <a:rPr dirty="0" lang="fa-IR" smtClean="0"/>
                        <a:t>فعال</a:t>
                      </a:r>
                      <a:endParaRPr dirty="0" lang="en-US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fa-IR" smtClean="0"/>
                        <a:t>1 به 3</a:t>
                      </a:r>
                      <a:endParaRPr dirty="0" lang="en-US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fa-IR" smtClean="0"/>
                        <a:t>10</a:t>
                      </a:r>
                      <a:endParaRPr dirty="0" lang="en-US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fa-IR" smtClean="0"/>
                        <a:t>4</a:t>
                      </a:r>
                      <a:endParaRPr dirty="0" lang="en-US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fa-IR" smtClean="0"/>
                        <a:t>40</a:t>
                      </a:r>
                      <a:endParaRPr dirty="0" lang="en-US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fa-IR" smtClean="0"/>
                        <a:t>20</a:t>
                      </a:r>
                      <a:endParaRPr dirty="0" lang="en-US"/>
                    </a:p>
                  </a:txBody>
                </a:tc>
              </a:tr>
              <a:tr h="370840">
                <a:tc>
                  <a:txBody>
                    <a:bodyPr/>
                    <a:p>
                      <a:pPr algn="ctr"/>
                      <a:r>
                        <a:rPr dirty="0" lang="fa-IR" smtClean="0"/>
                        <a:t>فعال</a:t>
                      </a:r>
                      <a:endParaRPr dirty="0" lang="en-US"/>
                    </a:p>
                  </a:txBody>
                </a:tc>
                <a:tc>
                  <a:txBody>
                    <a:bodyPr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lang="fa-IR" smtClean="0"/>
                        <a:t>1 به 3</a:t>
                      </a:r>
                      <a:endParaRPr dirty="0" lang="en-US" smtClean="0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fa-IR" smtClean="0"/>
                        <a:t>8</a:t>
                      </a:r>
                      <a:endParaRPr dirty="0" lang="en-US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fa-IR" smtClean="0"/>
                        <a:t>4</a:t>
                      </a:r>
                      <a:endParaRPr dirty="0" lang="en-US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fa-IR" smtClean="0"/>
                        <a:t>32</a:t>
                      </a:r>
                      <a:endParaRPr dirty="0" lang="en-US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fa-IR" smtClean="0"/>
                        <a:t>25</a:t>
                      </a:r>
                      <a:endParaRPr dirty="0" lang="en-US"/>
                    </a:p>
                  </a:txBody>
                </a:tc>
              </a:tr>
              <a:tr h="370840">
                <a:tc>
                  <a:txBody>
                    <a:bodyPr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lang="fa-IR" smtClean="0"/>
                        <a:t>فعال</a:t>
                      </a:r>
                      <a:endParaRPr dirty="0" lang="en-US" smtClean="0"/>
                    </a:p>
                  </a:txBody>
                </a:tc>
                <a:tc>
                  <a:txBody>
                    <a:bodyPr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lang="fa-IR" smtClean="0"/>
                        <a:t>1 به 3</a:t>
                      </a:r>
                      <a:endParaRPr dirty="0" lang="en-US" smtClean="0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fa-IR" smtClean="0"/>
                        <a:t>5</a:t>
                      </a:r>
                      <a:endParaRPr dirty="0" lang="en-US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fa-IR" smtClean="0"/>
                        <a:t>5</a:t>
                      </a:r>
                      <a:endParaRPr dirty="0" lang="en-US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fa-IR" smtClean="0"/>
                        <a:t>25</a:t>
                      </a:r>
                      <a:endParaRPr dirty="0" lang="en-US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fa-IR" smtClean="0"/>
                        <a:t>30</a:t>
                      </a:r>
                      <a:endParaRPr dirty="0" lang="en-US"/>
                    </a:p>
                  </a:txBody>
                </a:tc>
              </a:tr>
              <a:tr h="370840">
                <a:tc>
                  <a:txBody>
                    <a:bodyPr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lang="fa-IR" smtClean="0"/>
                        <a:t>فعال</a:t>
                      </a:r>
                      <a:endParaRPr dirty="0" lang="en-US" smtClean="0"/>
                    </a:p>
                  </a:txBody>
                </a:tc>
                <a:tc>
                  <a:txBody>
                    <a:bodyPr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lang="fa-IR" smtClean="0"/>
                        <a:t>1 به 3</a:t>
                      </a:r>
                      <a:endParaRPr dirty="0" lang="en-US" smtClean="0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fa-IR" smtClean="0"/>
                        <a:t>5</a:t>
                      </a:r>
                      <a:endParaRPr dirty="0" lang="en-US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fa-IR" smtClean="0"/>
                        <a:t>4</a:t>
                      </a:r>
                      <a:endParaRPr dirty="0" lang="en-US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fa-IR" smtClean="0"/>
                        <a:t>20</a:t>
                      </a:r>
                      <a:endParaRPr dirty="0" lang="en-US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fa-IR" smtClean="0"/>
                        <a:t>50- 40</a:t>
                      </a:r>
                      <a:endParaRPr dirty="0" lang="en-US"/>
                    </a:p>
                  </a:txBody>
                </a:tc>
              </a:tr>
              <a:tr h="370840">
                <a:tc>
                  <a:txBody>
                    <a:bodyPr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lang="fa-IR" smtClean="0"/>
                        <a:t>فعال</a:t>
                      </a:r>
                      <a:endParaRPr dirty="0" lang="en-US" smtClean="0"/>
                    </a:p>
                  </a:txBody>
                </a:tc>
                <a:tc>
                  <a:txBody>
                    <a:bodyPr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lang="fa-IR" smtClean="0"/>
                        <a:t>1 به 3</a:t>
                      </a:r>
                      <a:endParaRPr dirty="0" lang="en-US" smtClean="0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fa-IR" smtClean="0"/>
                        <a:t>5</a:t>
                      </a:r>
                      <a:endParaRPr dirty="0" lang="en-US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fa-IR" smtClean="0"/>
                        <a:t>3</a:t>
                      </a:r>
                      <a:endParaRPr dirty="0" lang="en-US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fa-IR" smtClean="0"/>
                        <a:t>15</a:t>
                      </a:r>
                      <a:endParaRPr dirty="0" lang="en-US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fa-IR" smtClean="0"/>
                        <a:t>70- 60</a:t>
                      </a:r>
                      <a:endParaRPr dirty="0" lang="en-US"/>
                    </a:p>
                  </a:txBody>
                </a:tc>
              </a:tr>
            </a:tbl>
          </a:graphicData>
        </a:graphic>
      </p:graphicFrame>
    </p:spTree>
  </p:cSld>
  <p:clrMapOvr>
    <a:masterClrMapping/>
  </p:clrMapOvr>
  <p:timing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r" eaLnBrk="1" hangingPunct="1"/>
            <a:r>
              <a:rPr lang="fa-IR" smtClean="0"/>
              <a:t>روشهای تمرینی اینتروال</a:t>
            </a:r>
            <a:endParaRPr lang="en-US" smtClean="0"/>
          </a:p>
        </p:txBody>
      </p:sp>
      <p:sp>
        <p:nvSpPr>
          <p:cNvPr id="1048730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algn="r" eaLnBrk="1" hangingPunct="1" rtl="1"/>
            <a:r>
              <a:rPr dirty="0" lang="fa-IR" smtClean="0"/>
              <a:t>توسعه دستگاه اسید لاکتیک - هوازی با تمرینات اینتروال</a:t>
            </a:r>
          </a:p>
          <a:p>
            <a:pPr algn="ctr" eaLnBrk="1" hangingPunct="1" indent="0" marL="0" rtl="1">
              <a:buFont typeface="Wingdings" panose="05000000000000000000" pitchFamily="2" charset="2"/>
              <a:buNone/>
            </a:pPr>
            <a:r>
              <a:rPr b="1" dirty="0" sz="1800" lang="fa-IR" smtClean="0">
                <a:solidFill>
                  <a:srgbClr val="FF0000"/>
                </a:solidFill>
              </a:rPr>
              <a:t>در این سیستم تولید </a:t>
            </a:r>
            <a:r>
              <a:rPr b="1" dirty="0" sz="1800" lang="en-US" smtClean="0">
                <a:solidFill>
                  <a:srgbClr val="FF0000"/>
                </a:solidFill>
              </a:rPr>
              <a:t>ATP</a:t>
            </a:r>
            <a:r>
              <a:rPr b="1" dirty="0" sz="1800" lang="fa-IR" smtClean="0">
                <a:solidFill>
                  <a:srgbClr val="FF0000"/>
                </a:solidFill>
              </a:rPr>
              <a:t> از تداخل دو دستگاه انرژی با همدیگر صورت می گیرد</a:t>
            </a:r>
          </a:p>
          <a:p>
            <a:pPr algn="ctr" eaLnBrk="1" hangingPunct="1" indent="0" marL="0" rtl="1">
              <a:buFont typeface="Wingdings" panose="05000000000000000000" pitchFamily="2" charset="2"/>
              <a:buNone/>
            </a:pPr>
            <a:r>
              <a:rPr dirty="0" sz="1800" lang="fa-IR" smtClean="0">
                <a:solidFill>
                  <a:srgbClr val="FF0000"/>
                </a:solidFill>
              </a:rPr>
              <a:t>هافبک های فوتبال و راند های دوم و سوم رزمی</a:t>
            </a:r>
          </a:p>
          <a:p>
            <a:pPr algn="ctr" eaLnBrk="1" hangingPunct="1" indent="0" marL="0" rtl="1">
              <a:buFont typeface="Wingdings" panose="05000000000000000000" pitchFamily="2" charset="2"/>
              <a:buNone/>
            </a:pPr>
            <a:r>
              <a:rPr b="1" dirty="0" sz="1800" lang="fa-IR" smtClean="0">
                <a:solidFill>
                  <a:srgbClr val="00B0F0"/>
                </a:solidFill>
              </a:rPr>
              <a:t>توسعه متناسب دو سیستم فوق در زمان های </a:t>
            </a:r>
            <a:r>
              <a:rPr b="1" dirty="0" sz="1800" lang="fa-IR" smtClean="0">
                <a:solidFill>
                  <a:srgbClr val="00B0F0"/>
                </a:solidFill>
              </a:rPr>
              <a:t>تمرینی</a:t>
            </a:r>
            <a:r>
              <a:rPr b="1" dirty="0" sz="1800" lang="en-US" smtClean="0">
                <a:solidFill>
                  <a:srgbClr val="00B0F0"/>
                </a:solidFill>
              </a:rPr>
              <a:t> </a:t>
            </a:r>
            <a:r>
              <a:rPr b="1" dirty="0" sz="1800" lang="fa-IR" smtClean="0">
                <a:solidFill>
                  <a:srgbClr val="00B0F0"/>
                </a:solidFill>
              </a:rPr>
              <a:t>80</a:t>
            </a:r>
            <a:r>
              <a:rPr b="1" dirty="0" sz="1800" lang="en-US" smtClean="0">
                <a:solidFill>
                  <a:srgbClr val="00B0F0"/>
                </a:solidFill>
              </a:rPr>
              <a:t>  </a:t>
            </a:r>
            <a:r>
              <a:rPr b="1" dirty="0" sz="1800" lang="fa-IR" smtClean="0">
                <a:solidFill>
                  <a:srgbClr val="00B0F0"/>
                </a:solidFill>
              </a:rPr>
              <a:t>الی</a:t>
            </a:r>
            <a:r>
              <a:rPr b="1" dirty="0" sz="1800" lang="en-US" smtClean="0">
                <a:solidFill>
                  <a:srgbClr val="00B0F0"/>
                </a:solidFill>
              </a:rPr>
              <a:t>160 </a:t>
            </a:r>
            <a:r>
              <a:rPr b="1" dirty="0" sz="1800" lang="fa-IR" smtClean="0">
                <a:solidFill>
                  <a:srgbClr val="00B0F0"/>
                </a:solidFill>
              </a:rPr>
              <a:t>ثانیه</a:t>
            </a:r>
            <a:r>
              <a:rPr b="1" dirty="0" sz="1800" lang="en-US" smtClean="0">
                <a:solidFill>
                  <a:srgbClr val="00B0F0"/>
                </a:solidFill>
              </a:rPr>
              <a:t> </a:t>
            </a:r>
            <a:r>
              <a:rPr b="1" dirty="0" sz="1800" lang="fa-IR" smtClean="0">
                <a:solidFill>
                  <a:srgbClr val="00B0F0"/>
                </a:solidFill>
              </a:rPr>
              <a:t>میسر </a:t>
            </a:r>
            <a:r>
              <a:rPr b="1" dirty="0" sz="1800" lang="fa-IR" smtClean="0">
                <a:solidFill>
                  <a:srgbClr val="00B0F0"/>
                </a:solidFill>
              </a:rPr>
              <a:t>می باشد</a:t>
            </a:r>
          </a:p>
          <a:p>
            <a:pPr algn="ctr" eaLnBrk="1" hangingPunct="1" indent="0" marL="0" rtl="1">
              <a:buFont typeface="Wingdings" panose="05000000000000000000" pitchFamily="2" charset="2"/>
              <a:buNone/>
            </a:pPr>
            <a:endParaRPr b="1" dirty="0" sz="1800" lang="fa-IR" smtClean="0">
              <a:solidFill>
                <a:srgbClr val="00B0F0"/>
              </a:solidFill>
            </a:endParaRPr>
          </a:p>
          <a:p>
            <a:pPr algn="r" eaLnBrk="1" hangingPunct="1" rtl="1"/>
            <a:endParaRPr dirty="0" lang="en-US" smtClean="0"/>
          </a:p>
        </p:txBody>
      </p:sp>
      <p:graphicFrame>
        <p:nvGraphicFramePr>
          <p:cNvPr id="4194311" name="Table 3"/>
          <p:cNvGraphicFramePr>
            <a:graphicFrameLocks noGrp="1"/>
          </p:cNvGraphicFramePr>
          <p:nvPr/>
        </p:nvGraphicFramePr>
        <p:xfrm>
          <a:off x="990600" y="3962400"/>
          <a:ext cx="7239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370840">
                <a:tc>
                  <a:txBody>
                    <a:bodyPr/>
                    <a:p>
                      <a:pPr algn="ctr" rtl="1"/>
                      <a:r>
                        <a:rPr dirty="0" lang="fa-IR" smtClean="0"/>
                        <a:t>نوع استراحت</a:t>
                      </a:r>
                      <a:endParaRPr dirty="0" lang="en-US"/>
                    </a:p>
                  </a:txBody>
                </a:tc>
                <a:tc>
                  <a:txBody>
                    <a:bodyPr/>
                    <a:p>
                      <a:pPr algn="ctr" rtl="1"/>
                      <a:r>
                        <a:rPr dirty="0" lang="fa-IR" smtClean="0"/>
                        <a:t>نسبت فعالیت به استراحت</a:t>
                      </a:r>
                      <a:endParaRPr dirty="0" lang="en-US"/>
                    </a:p>
                  </a:txBody>
                </a:tc>
                <a:tc>
                  <a:txBody>
                    <a:bodyPr/>
                    <a:p>
                      <a:pPr algn="ctr" rtl="1"/>
                      <a:r>
                        <a:rPr dirty="0" lang="fa-IR" smtClean="0"/>
                        <a:t>تعداد تکرارها در هردوره</a:t>
                      </a:r>
                      <a:endParaRPr dirty="0" lang="en-US"/>
                    </a:p>
                  </a:txBody>
                </a:tc>
                <a:tc>
                  <a:txBody>
                    <a:bodyPr/>
                    <a:p>
                      <a:pPr algn="ctr" rtl="1"/>
                      <a:r>
                        <a:rPr dirty="0" lang="fa-IR" smtClean="0"/>
                        <a:t>تعداد دورها</a:t>
                      </a:r>
                      <a:r>
                        <a:rPr baseline="0" dirty="0" lang="fa-IR" smtClean="0"/>
                        <a:t> در هر جلسه</a:t>
                      </a:r>
                      <a:endParaRPr dirty="0" lang="en-US"/>
                    </a:p>
                  </a:txBody>
                </a:tc>
                <a:tc>
                  <a:txBody>
                    <a:bodyPr/>
                    <a:p>
                      <a:pPr algn="ctr" rtl="1"/>
                      <a:r>
                        <a:rPr dirty="0" lang="fa-IR" smtClean="0"/>
                        <a:t>تعداد تکرارها در هر جلسه</a:t>
                      </a:r>
                      <a:endParaRPr dirty="0" lang="en-US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fa-IR" smtClean="0"/>
                        <a:t>زمان تمرین(ثانیه)</a:t>
                      </a:r>
                      <a:endParaRPr dirty="0" lang="en-US"/>
                    </a:p>
                  </a:txBody>
                </a:tc>
              </a:tr>
              <a:tr h="370840">
                <a:tc>
                  <a:txBody>
                    <a:bodyPr/>
                    <a:p>
                      <a:pPr algn="ctr"/>
                      <a:r>
                        <a:rPr dirty="0" lang="fa-IR" smtClean="0"/>
                        <a:t>فعال</a:t>
                      </a:r>
                      <a:endParaRPr dirty="0" lang="en-US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fa-IR" smtClean="0"/>
                        <a:t>1 به</a:t>
                      </a:r>
                      <a:r>
                        <a:rPr baseline="0" dirty="0" lang="fa-IR" smtClean="0"/>
                        <a:t> 2</a:t>
                      </a:r>
                      <a:endParaRPr dirty="0" lang="en-US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fa-IR" smtClean="0"/>
                        <a:t>5</a:t>
                      </a:r>
                      <a:endParaRPr dirty="0" lang="en-US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fa-IR" smtClean="0"/>
                        <a:t>2</a:t>
                      </a:r>
                      <a:endParaRPr dirty="0" lang="en-US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fa-IR" smtClean="0"/>
                        <a:t>10</a:t>
                      </a:r>
                      <a:endParaRPr dirty="0" lang="en-US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fa-IR" smtClean="0"/>
                        <a:t>80</a:t>
                      </a:r>
                      <a:endParaRPr dirty="0" lang="en-US"/>
                    </a:p>
                  </a:txBody>
                </a:tc>
              </a:tr>
              <a:tr h="370840">
                <a:tc>
                  <a:txBody>
                    <a:bodyPr/>
                    <a:p>
                      <a:pPr algn="ctr"/>
                      <a:r>
                        <a:rPr dirty="0" lang="fa-IR" smtClean="0"/>
                        <a:t>فعال</a:t>
                      </a:r>
                      <a:endParaRPr dirty="0" lang="en-US"/>
                    </a:p>
                  </a:txBody>
                </a:tc>
                <a:tc>
                  <a:txBody>
                    <a:bodyPr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lang="fa-IR" smtClean="0"/>
                        <a:t>1 به</a:t>
                      </a:r>
                      <a:r>
                        <a:rPr baseline="0" dirty="0" lang="fa-IR" smtClean="0"/>
                        <a:t> 2</a:t>
                      </a:r>
                      <a:endParaRPr dirty="0" lang="en-US" smtClean="0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fa-IR" smtClean="0"/>
                        <a:t>4</a:t>
                      </a:r>
                      <a:endParaRPr dirty="0" lang="en-US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fa-IR" smtClean="0"/>
                        <a:t>2</a:t>
                      </a:r>
                      <a:endParaRPr dirty="0" lang="en-US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fa-IR" smtClean="0"/>
                        <a:t>8</a:t>
                      </a:r>
                      <a:endParaRPr dirty="0" lang="en-US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fa-IR" smtClean="0"/>
                        <a:t>120- 90</a:t>
                      </a:r>
                      <a:endParaRPr dirty="0" lang="en-US"/>
                    </a:p>
                  </a:txBody>
                </a:tc>
              </a:tr>
              <a:tr h="370840">
                <a:tc>
                  <a:txBody>
                    <a:bodyPr/>
                    <a:p>
                      <a:pPr algn="ctr"/>
                      <a:r>
                        <a:rPr dirty="0" lang="fa-IR" smtClean="0"/>
                        <a:t>فعال</a:t>
                      </a:r>
                      <a:endParaRPr dirty="0" lang="en-US"/>
                    </a:p>
                  </a:txBody>
                </a:tc>
                <a:tc>
                  <a:txBody>
                    <a:bodyPr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lang="fa-IR" smtClean="0"/>
                        <a:t>1 به</a:t>
                      </a:r>
                      <a:r>
                        <a:rPr baseline="0" dirty="0" lang="fa-IR" smtClean="0"/>
                        <a:t> 2</a:t>
                      </a:r>
                      <a:endParaRPr dirty="0" lang="en-US" smtClean="0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fa-IR" smtClean="0"/>
                        <a:t>6</a:t>
                      </a:r>
                      <a:endParaRPr dirty="0" lang="en-US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fa-IR" smtClean="0"/>
                        <a:t>1</a:t>
                      </a:r>
                      <a:endParaRPr dirty="0" lang="en-US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fa-IR" smtClean="0"/>
                        <a:t>6</a:t>
                      </a:r>
                      <a:endParaRPr dirty="0" lang="en-US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fa-IR" smtClean="0"/>
                        <a:t>160- 130</a:t>
                      </a:r>
                      <a:endParaRPr dirty="0" lang="en-US"/>
                    </a:p>
                  </a:txBody>
                </a:tc>
              </a:tr>
            </a:tbl>
          </a:graphicData>
        </a:graphic>
      </p:graphicFrame>
    </p:spTree>
  </p:cSld>
  <p:clrMapOvr>
    <a:masterClrMapping/>
  </p:clrMapOvr>
  <p:timing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r" eaLnBrk="1" hangingPunct="1"/>
            <a:r>
              <a:rPr lang="fa-IR" smtClean="0"/>
              <a:t>روشهای تمرینی اینتروال</a:t>
            </a:r>
            <a:endParaRPr lang="en-US" smtClean="0"/>
          </a:p>
        </p:txBody>
      </p:sp>
      <p:sp>
        <p:nvSpPr>
          <p:cNvPr id="104873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algn="r" eaLnBrk="1" hangingPunct="1" rtl="1"/>
            <a:r>
              <a:rPr dirty="0" lang="fa-IR" smtClean="0"/>
              <a:t>توسعه دستگاه هوازی با تمرینات اینتروال</a:t>
            </a:r>
          </a:p>
          <a:p>
            <a:pPr algn="ctr" eaLnBrk="1" hangingPunct="1" indent="0" marL="0" rtl="1">
              <a:buFont typeface="Wingdings" panose="05000000000000000000" pitchFamily="2" charset="2"/>
              <a:buNone/>
            </a:pPr>
            <a:r>
              <a:rPr b="1" dirty="0" sz="1800" lang="fa-IR" smtClean="0">
                <a:solidFill>
                  <a:srgbClr val="FF0000"/>
                </a:solidFill>
              </a:rPr>
              <a:t>از اینتروال های 170ثانیه ای تا 5 دقیقه ای می توان استفاده کرد</a:t>
            </a:r>
          </a:p>
          <a:p>
            <a:pPr algn="ctr" eaLnBrk="1" hangingPunct="1" indent="0" marL="0" rtl="1">
              <a:buFont typeface="Wingdings" panose="05000000000000000000" pitchFamily="2" charset="2"/>
              <a:buNone/>
            </a:pPr>
            <a:r>
              <a:rPr b="1" dirty="0" sz="1800" lang="fa-IR" smtClean="0">
                <a:solidFill>
                  <a:srgbClr val="FF0000"/>
                </a:solidFill>
              </a:rPr>
              <a:t>سوخت این دستگاه برای تولید </a:t>
            </a:r>
            <a:r>
              <a:rPr b="1" dirty="0" sz="1800" lang="en-US" smtClean="0">
                <a:solidFill>
                  <a:srgbClr val="FF0000"/>
                </a:solidFill>
              </a:rPr>
              <a:t>ATP</a:t>
            </a:r>
            <a:r>
              <a:rPr b="1" dirty="0" sz="1800" lang="fa-IR" smtClean="0">
                <a:solidFill>
                  <a:srgbClr val="FF0000"/>
                </a:solidFill>
              </a:rPr>
              <a:t>از طریف تجزیه چربی ، گلیکوژن و پروتئین در حضور اکسیژن  در میتوکندری سلول فراهم میشود</a:t>
            </a:r>
          </a:p>
          <a:p>
            <a:pPr algn="ctr" eaLnBrk="1" hangingPunct="1" indent="0" marL="0" rtl="1">
              <a:buFont typeface="Wingdings" panose="05000000000000000000" pitchFamily="2" charset="2"/>
              <a:buNone/>
            </a:pPr>
            <a:endParaRPr b="1" dirty="0" sz="1800" lang="fa-IR" smtClean="0">
              <a:solidFill>
                <a:srgbClr val="FF0000"/>
              </a:solidFill>
            </a:endParaRPr>
          </a:p>
          <a:p>
            <a:pPr algn="r" eaLnBrk="1" hangingPunct="1" indent="0" marL="0" rtl="1">
              <a:buFont typeface="Wingdings" panose="05000000000000000000" pitchFamily="2" charset="2"/>
              <a:buNone/>
            </a:pPr>
            <a:endParaRPr dirty="0" lang="fa-IR" smtClean="0"/>
          </a:p>
          <a:p>
            <a:pPr algn="r" eaLnBrk="1" hangingPunct="1" indent="0" marL="0" rtl="1">
              <a:buFont typeface="Wingdings" panose="05000000000000000000" pitchFamily="2" charset="2"/>
              <a:buNone/>
            </a:pPr>
            <a:endParaRPr dirty="0" lang="en-US" smtClean="0"/>
          </a:p>
        </p:txBody>
      </p:sp>
      <p:graphicFrame>
        <p:nvGraphicFramePr>
          <p:cNvPr id="4194312" name="Table 3"/>
          <p:cNvGraphicFramePr>
            <a:graphicFrameLocks noGrp="1"/>
          </p:cNvGraphicFramePr>
          <p:nvPr/>
        </p:nvGraphicFramePr>
        <p:xfrm>
          <a:off x="1295400" y="4038600"/>
          <a:ext cx="6934200" cy="2027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5700"/>
                <a:gridCol w="1155700"/>
                <a:gridCol w="1155700"/>
                <a:gridCol w="1155700"/>
                <a:gridCol w="1155700"/>
                <a:gridCol w="1155700"/>
              </a:tblGrid>
              <a:tr h="914543">
                <a:tc>
                  <a:txBody>
                    <a:bodyPr/>
                    <a:p>
                      <a:pPr algn="ctr" rtl="1"/>
                      <a:r>
                        <a:rPr dirty="0" sz="1800" lang="fa-IR" smtClean="0"/>
                        <a:t>نوع استراحت</a:t>
                      </a:r>
                      <a:endParaRPr dirty="0" sz="1800" lang="en-US"/>
                    </a:p>
                  </a:txBody>
                  <a:tcPr marT="45727" marB="45727"/>
                </a:tc>
                <a:tc>
                  <a:txBody>
                    <a:bodyPr/>
                    <a:p>
                      <a:pPr algn="ctr" rtl="1"/>
                      <a:r>
                        <a:rPr dirty="0" sz="1800" lang="fa-IR" smtClean="0"/>
                        <a:t>نسبت فعالیت به استراحت</a:t>
                      </a:r>
                      <a:endParaRPr dirty="0" sz="1800" lang="en-US"/>
                    </a:p>
                  </a:txBody>
                  <a:tcPr marT="45727" marB="45727"/>
                </a:tc>
                <a:tc>
                  <a:txBody>
                    <a:bodyPr/>
                    <a:p>
                      <a:pPr algn="ctr" rtl="1"/>
                      <a:r>
                        <a:rPr dirty="0" sz="1800" lang="fa-IR" smtClean="0"/>
                        <a:t>تعداد تکرارها در هردوره</a:t>
                      </a:r>
                      <a:endParaRPr dirty="0" sz="1800" lang="en-US"/>
                    </a:p>
                  </a:txBody>
                  <a:tcPr marT="45727" marB="45727"/>
                </a:tc>
                <a:tc>
                  <a:txBody>
                    <a:bodyPr/>
                    <a:p>
                      <a:pPr algn="ctr" rtl="1"/>
                      <a:r>
                        <a:rPr dirty="0" sz="1800" lang="fa-IR" smtClean="0"/>
                        <a:t>تعداد دورها</a:t>
                      </a:r>
                      <a:r>
                        <a:rPr baseline="0" dirty="0" sz="1800" lang="fa-IR" smtClean="0"/>
                        <a:t> در هر جلسه</a:t>
                      </a:r>
                      <a:endParaRPr dirty="0" sz="1800" lang="en-US"/>
                    </a:p>
                  </a:txBody>
                  <a:tcPr marT="45727" marB="45727"/>
                </a:tc>
                <a:tc>
                  <a:txBody>
                    <a:bodyPr/>
                    <a:p>
                      <a:pPr algn="ctr" rtl="1"/>
                      <a:r>
                        <a:rPr dirty="0" sz="1800" lang="fa-IR" smtClean="0"/>
                        <a:t>تعداد تکرارها در هر جلسه</a:t>
                      </a:r>
                      <a:endParaRPr dirty="0" sz="1800" lang="en-US"/>
                    </a:p>
                  </a:txBody>
                  <a:tcPr marT="45727" marB="45727"/>
                </a:tc>
                <a:tc>
                  <a:txBody>
                    <a:bodyPr/>
                    <a:p>
                      <a:pPr algn="ctr"/>
                      <a:r>
                        <a:rPr dirty="0" sz="1800" lang="fa-IR" smtClean="0"/>
                        <a:t>زمان تمرین(ثانیه)</a:t>
                      </a:r>
                      <a:endParaRPr dirty="0" sz="1800" lang="en-US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p>
                      <a:pPr algn="ctr"/>
                      <a:r>
                        <a:rPr dirty="0" sz="1800" lang="fa-IR" smtClean="0"/>
                        <a:t>غیر فعال</a:t>
                      </a:r>
                      <a:endParaRPr dirty="0" sz="1800" lang="en-US"/>
                    </a:p>
                  </a:txBody>
                  <a:tcPr marT="45727" marB="45727"/>
                </a:tc>
                <a:tc>
                  <a:txBody>
                    <a:bodyPr/>
                    <a:p>
                      <a:pPr algn="ctr"/>
                      <a:r>
                        <a:rPr dirty="0" sz="1800" lang="fa-IR" smtClean="0"/>
                        <a:t>1به 1</a:t>
                      </a:r>
                      <a:endParaRPr dirty="0" sz="1800" lang="en-US"/>
                    </a:p>
                  </a:txBody>
                  <a:tcPr marT="45727" marB="45727"/>
                </a:tc>
                <a:tc>
                  <a:txBody>
                    <a:bodyPr/>
                    <a:p>
                      <a:pPr algn="ctr"/>
                      <a:r>
                        <a:rPr dirty="0" sz="1800" lang="fa-IR" smtClean="0"/>
                        <a:t>4</a:t>
                      </a:r>
                      <a:endParaRPr dirty="0" sz="1800" lang="en-US"/>
                    </a:p>
                  </a:txBody>
                  <a:tcPr marT="45727" marB="45727"/>
                </a:tc>
                <a:tc>
                  <a:txBody>
                    <a:bodyPr/>
                    <a:p>
                      <a:pPr algn="ctr"/>
                      <a:r>
                        <a:rPr dirty="0" sz="1800" lang="fa-IR" smtClean="0"/>
                        <a:t>1</a:t>
                      </a:r>
                      <a:endParaRPr dirty="0" sz="1800" lang="en-US"/>
                    </a:p>
                  </a:txBody>
                  <a:tcPr marT="45727" marB="45727"/>
                </a:tc>
                <a:tc>
                  <a:txBody>
                    <a:bodyPr/>
                    <a:p>
                      <a:pPr algn="ctr"/>
                      <a:r>
                        <a:rPr dirty="0" sz="1800" lang="fa-IR" smtClean="0"/>
                        <a:t>4</a:t>
                      </a:r>
                      <a:endParaRPr dirty="0" sz="1800" lang="en-US"/>
                    </a:p>
                  </a:txBody>
                  <a:tcPr marT="45727" marB="45727"/>
                </a:tc>
                <a:tc>
                  <a:txBody>
                    <a:bodyPr/>
                    <a:p>
                      <a:pPr algn="ctr"/>
                      <a:r>
                        <a:rPr dirty="0" sz="1800" lang="fa-IR" smtClean="0"/>
                        <a:t>170تا</a:t>
                      </a:r>
                      <a:r>
                        <a:rPr baseline="0" dirty="0" sz="1800" lang="fa-IR" smtClean="0"/>
                        <a:t> 180</a:t>
                      </a:r>
                      <a:endParaRPr dirty="0" sz="1800" lang="en-US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p>
                      <a:pPr algn="ctr"/>
                      <a:r>
                        <a:rPr dirty="0" sz="1800" lang="fa-IR" smtClean="0"/>
                        <a:t>غیر</a:t>
                      </a:r>
                      <a:r>
                        <a:rPr baseline="0" dirty="0" sz="1800" lang="fa-IR" smtClean="0"/>
                        <a:t> فعال</a:t>
                      </a:r>
                      <a:endParaRPr dirty="0" sz="1800" lang="en-US"/>
                    </a:p>
                  </a:txBody>
                  <a:tcPr marT="45727" marB="45727"/>
                </a:tc>
                <a:tc>
                  <a:txBody>
                    <a:bodyPr/>
                    <a:p>
                      <a:pPr algn="ctr"/>
                      <a:r>
                        <a:rPr dirty="0" sz="1800" lang="fa-IR" smtClean="0"/>
                        <a:t>1به 1</a:t>
                      </a:r>
                      <a:endParaRPr dirty="0" sz="1800" lang="en-US"/>
                    </a:p>
                  </a:txBody>
                  <a:tcPr marT="45727" marB="45727"/>
                </a:tc>
                <a:tc>
                  <a:txBody>
                    <a:bodyPr/>
                    <a:p>
                      <a:pPr algn="ctr"/>
                      <a:r>
                        <a:rPr dirty="0" sz="1800" lang="fa-IR" smtClean="0"/>
                        <a:t>4</a:t>
                      </a:r>
                      <a:endParaRPr dirty="0" sz="1800" lang="en-US"/>
                    </a:p>
                  </a:txBody>
                  <a:tcPr marT="45727" marB="45727"/>
                </a:tc>
                <a:tc>
                  <a:txBody>
                    <a:bodyPr/>
                    <a:p>
                      <a:pPr algn="ctr"/>
                      <a:r>
                        <a:rPr dirty="0" sz="1800" lang="fa-IR" smtClean="0"/>
                        <a:t>1</a:t>
                      </a:r>
                      <a:endParaRPr dirty="0" sz="1800" lang="en-US"/>
                    </a:p>
                  </a:txBody>
                  <a:tcPr marT="45727" marB="45727"/>
                </a:tc>
                <a:tc>
                  <a:txBody>
                    <a:bodyPr/>
                    <a:p>
                      <a:pPr algn="ctr"/>
                      <a:r>
                        <a:rPr dirty="0" sz="1800" lang="fa-IR" smtClean="0"/>
                        <a:t>4</a:t>
                      </a:r>
                      <a:endParaRPr dirty="0" sz="1800" lang="en-US"/>
                    </a:p>
                  </a:txBody>
                  <a:tcPr marT="45727" marB="45727"/>
                </a:tc>
                <a:tc>
                  <a:txBody>
                    <a:bodyPr/>
                    <a:p>
                      <a:pPr algn="ctr"/>
                      <a:r>
                        <a:rPr dirty="0" sz="1800" lang="fa-IR" smtClean="0"/>
                        <a:t>180تا</a:t>
                      </a:r>
                      <a:r>
                        <a:rPr baseline="0" dirty="0" sz="1800" lang="fa-IR" smtClean="0"/>
                        <a:t> 240</a:t>
                      </a:r>
                      <a:endParaRPr dirty="0" sz="1800" lang="en-US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p>
                      <a:pPr algn="ctr"/>
                      <a:r>
                        <a:rPr dirty="0" sz="1800" lang="fa-IR" smtClean="0"/>
                        <a:t>غیر فعال</a:t>
                      </a:r>
                      <a:endParaRPr dirty="0" sz="1800" lang="en-US"/>
                    </a:p>
                  </a:txBody>
                  <a:tcPr marT="45727" marB="45727"/>
                </a:tc>
                <a:tc>
                  <a:txBody>
                    <a:bodyPr/>
                    <a:p>
                      <a:pPr algn="ctr"/>
                      <a:r>
                        <a:rPr dirty="0" sz="1800" lang="fa-IR" smtClean="0"/>
                        <a:t>1به</a:t>
                      </a:r>
                      <a:r>
                        <a:rPr baseline="0" dirty="0" sz="1800" lang="fa-IR" smtClean="0"/>
                        <a:t> 1/2</a:t>
                      </a:r>
                      <a:endParaRPr dirty="0" sz="1800" lang="en-US"/>
                    </a:p>
                  </a:txBody>
                  <a:tcPr marT="45727" marB="45727"/>
                </a:tc>
                <a:tc>
                  <a:txBody>
                    <a:bodyPr/>
                    <a:p>
                      <a:pPr algn="ctr"/>
                      <a:r>
                        <a:rPr dirty="0" sz="1800" lang="fa-IR" smtClean="0"/>
                        <a:t>3</a:t>
                      </a:r>
                      <a:endParaRPr dirty="0" sz="1800" lang="en-US"/>
                    </a:p>
                  </a:txBody>
                  <a:tcPr marT="45727" marB="45727"/>
                </a:tc>
                <a:tc>
                  <a:txBody>
                    <a:bodyPr/>
                    <a:p>
                      <a:pPr algn="ctr"/>
                      <a:r>
                        <a:rPr dirty="0" sz="1800" lang="fa-IR" smtClean="0"/>
                        <a:t>1</a:t>
                      </a:r>
                      <a:endParaRPr dirty="0" sz="1800" lang="en-US"/>
                    </a:p>
                  </a:txBody>
                  <a:tcPr marT="45727" marB="45727"/>
                </a:tc>
                <a:tc>
                  <a:txBody>
                    <a:bodyPr/>
                    <a:p>
                      <a:pPr algn="ctr"/>
                      <a:r>
                        <a:rPr dirty="0" sz="1800" lang="fa-IR" smtClean="0"/>
                        <a:t>3</a:t>
                      </a:r>
                      <a:endParaRPr dirty="0" sz="1800" lang="en-US"/>
                    </a:p>
                  </a:txBody>
                  <a:tcPr marT="45727" marB="45727"/>
                </a:tc>
                <a:tc>
                  <a:txBody>
                    <a:bodyPr/>
                    <a:p>
                      <a:pPr algn="ctr"/>
                      <a:r>
                        <a:rPr dirty="0" sz="1800" lang="fa-IR" smtClean="0"/>
                        <a:t>240تا 300</a:t>
                      </a:r>
                      <a:endParaRPr dirty="0" sz="1800" lang="en-US"/>
                    </a:p>
                  </a:txBody>
                  <a:tcPr marT="45727" marB="45727"/>
                </a:tc>
              </a:tr>
            </a:tbl>
          </a:graphicData>
        </a:graphic>
      </p:graphicFrame>
    </p:spTree>
  </p:cSld>
  <p:clrMapOvr>
    <a:masterClrMapping/>
  </p:clrMapOvr>
  <p:timing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r" eaLnBrk="1" hangingPunct="1"/>
            <a:r>
              <a:rPr lang="fa-IR" smtClean="0"/>
              <a:t>تمرین تداومی</a:t>
            </a:r>
            <a:endParaRPr lang="en-US" smtClean="0"/>
          </a:p>
        </p:txBody>
      </p:sp>
      <p:sp>
        <p:nvSpPr>
          <p:cNvPr id="1048734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algn="r" eaLnBrk="1" hangingPunct="1" rtl="1">
              <a:buFont typeface="Wingdings" panose="05000000000000000000" pitchFamily="2" charset="2"/>
              <a:buChar char="Ø"/>
            </a:pPr>
            <a:r>
              <a:rPr dirty="0" sz="2000" lang="fa-IR" smtClean="0"/>
              <a:t>یکی از روش های اصولی برای بهبود استقامت هوازی است </a:t>
            </a:r>
          </a:p>
          <a:p>
            <a:pPr algn="r" eaLnBrk="1" hangingPunct="1" rtl="1">
              <a:buFont typeface="Wingdings" panose="05000000000000000000" pitchFamily="2" charset="2"/>
              <a:buChar char="Ø"/>
            </a:pPr>
            <a:r>
              <a:rPr dirty="0" sz="2000" lang="fa-IR" smtClean="0"/>
              <a:t>مشخصه تمرین تداومی حجم زیاد تمرین است</a:t>
            </a:r>
          </a:p>
          <a:p>
            <a:pPr algn="r" eaLnBrk="1" hangingPunct="1" rtl="1">
              <a:buFont typeface="Wingdings" panose="05000000000000000000" pitchFamily="2" charset="2"/>
              <a:buChar char="Ø"/>
            </a:pPr>
            <a:r>
              <a:rPr dirty="0" sz="2000" lang="fa-IR" smtClean="0"/>
              <a:t>زمان این نوع تمرین بستگی به توانایی ورزشکار دارد و تا آنجایی که انرژی او اجازه دهد فعالیت را به دلخواه ادامه میدهد</a:t>
            </a:r>
          </a:p>
          <a:p>
            <a:pPr algn="r" eaLnBrk="1" hangingPunct="1" rtl="1">
              <a:buFont typeface="Wingdings" panose="05000000000000000000" pitchFamily="2" charset="2"/>
              <a:buChar char="Ø"/>
            </a:pPr>
            <a:r>
              <a:rPr dirty="0" sz="2000" lang="fa-IR" smtClean="0"/>
              <a:t>در شروع فصل آمادگی استفاده می شود</a:t>
            </a:r>
          </a:p>
          <a:p>
            <a:pPr algn="r" eaLnBrk="1" hangingPunct="1" rtl="1">
              <a:buFont typeface="Wingdings" panose="05000000000000000000" pitchFamily="2" charset="2"/>
              <a:buChar char="Ø"/>
            </a:pPr>
            <a:r>
              <a:rPr dirty="0" sz="2000" lang="fa-IR" smtClean="0"/>
              <a:t>در تمرینات پایه استقامتی از این روش تمرینی استفاده می شود.</a:t>
            </a:r>
          </a:p>
          <a:p>
            <a:pPr algn="r" eaLnBrk="1" hangingPunct="1" rtl="1">
              <a:buFont typeface="Wingdings" panose="05000000000000000000" pitchFamily="2" charset="2"/>
              <a:buChar char="Ø"/>
            </a:pPr>
            <a:endParaRPr dirty="0" sz="2000" lang="fa-IR" smtClean="0"/>
          </a:p>
          <a:p>
            <a:pPr algn="r" eaLnBrk="1" hangingPunct="1" rtl="1">
              <a:buFont typeface="Wingdings" panose="05000000000000000000" pitchFamily="2" charset="2"/>
              <a:buChar char="Ø"/>
            </a:pPr>
            <a:endParaRPr dirty="0" sz="2000" lang="fa-IR" smtClean="0"/>
          </a:p>
          <a:p>
            <a:pPr algn="r" eaLnBrk="1" hangingPunct="1" indent="0" lvl="2" marL="800100" rtl="1">
              <a:buFont typeface="Wingdings" panose="05000000000000000000" pitchFamily="2" charset="2"/>
              <a:buNone/>
            </a:pPr>
            <a:r>
              <a:rPr dirty="0" sz="1400" lang="fa-IR" smtClean="0"/>
              <a:t>انواع تمرین تداومی</a:t>
            </a:r>
            <a:endParaRPr dirty="0" sz="1400" lang="en-US" smtClean="0"/>
          </a:p>
        </p:txBody>
      </p:sp>
      <p:sp>
        <p:nvSpPr>
          <p:cNvPr id="1048735" name="Right Brace 3"/>
          <p:cNvSpPr/>
          <p:nvPr/>
        </p:nvSpPr>
        <p:spPr>
          <a:xfrm>
            <a:off x="6324600" y="4419600"/>
            <a:ext cx="304800" cy="1219200"/>
          </a:xfrm>
          <a:prstGeom prst="rightBrac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p>
            <a:pPr algn="ctr" eaLnBrk="1" hangingPunct="1"/>
            <a:endParaRPr dirty="0" lang="en-US"/>
          </a:p>
        </p:txBody>
      </p:sp>
      <p:sp>
        <p:nvSpPr>
          <p:cNvPr id="1048736" name="TextBox 4"/>
          <p:cNvSpPr txBox="1">
            <a:spLocks noChangeArrowheads="1"/>
          </p:cNvSpPr>
          <p:nvPr/>
        </p:nvSpPr>
        <p:spPr bwMode="auto">
          <a:xfrm>
            <a:off x="3733800" y="4572000"/>
            <a:ext cx="2425700" cy="369888"/>
          </a:xfrm>
          <a:prstGeom prst="rect"/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-285750" marL="7429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-228600" marL="1143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228600" marL="1600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-228600" marL="20574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dirty="0" lang="fa-IR"/>
              <a:t>1) روش تداومی با شدت ثابت</a:t>
            </a:r>
            <a:endParaRPr dirty="0" lang="en-US"/>
          </a:p>
        </p:txBody>
      </p:sp>
      <p:sp>
        <p:nvSpPr>
          <p:cNvPr id="1048737" name="Right Brace 5"/>
          <p:cNvSpPr/>
          <p:nvPr/>
        </p:nvSpPr>
        <p:spPr>
          <a:xfrm>
            <a:off x="3429000" y="4419600"/>
            <a:ext cx="152400" cy="609600"/>
          </a:xfrm>
          <a:prstGeom prst="rightBrac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p>
            <a:pPr algn="ctr" eaLnBrk="1" hangingPunct="1"/>
            <a:endParaRPr lang="en-US"/>
          </a:p>
        </p:txBody>
      </p:sp>
      <p:sp>
        <p:nvSpPr>
          <p:cNvPr id="1048738" name="TextBox 6"/>
          <p:cNvSpPr txBox="1">
            <a:spLocks noChangeArrowheads="1"/>
          </p:cNvSpPr>
          <p:nvPr/>
        </p:nvSpPr>
        <p:spPr bwMode="auto">
          <a:xfrm>
            <a:off x="876300" y="4354513"/>
            <a:ext cx="2552700" cy="369887"/>
          </a:xfrm>
          <a:prstGeom prst="rect"/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-285750" marL="7429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-228600" marL="1143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228600" marL="1600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-228600" marL="20574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a-IR"/>
              <a:t>تمرین تداومی آهسته( جاگینگ )</a:t>
            </a:r>
            <a:endParaRPr lang="en-US"/>
          </a:p>
        </p:txBody>
      </p:sp>
      <p:sp>
        <p:nvSpPr>
          <p:cNvPr id="1048739" name="TextBox 7"/>
          <p:cNvSpPr txBox="1">
            <a:spLocks noChangeArrowheads="1"/>
          </p:cNvSpPr>
          <p:nvPr/>
        </p:nvSpPr>
        <p:spPr bwMode="auto">
          <a:xfrm>
            <a:off x="1627188" y="4703763"/>
            <a:ext cx="1654175" cy="369887"/>
          </a:xfrm>
          <a:prstGeom prst="rect"/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-285750" marL="7429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-228600" marL="1143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228600" marL="1600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-228600" marL="20574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a-IR"/>
              <a:t>تمرین تداومی سریع</a:t>
            </a:r>
            <a:endParaRPr lang="en-US"/>
          </a:p>
        </p:txBody>
      </p:sp>
      <p:sp>
        <p:nvSpPr>
          <p:cNvPr id="1048740" name="TextBox 8"/>
          <p:cNvSpPr txBox="1">
            <a:spLocks noChangeArrowheads="1"/>
          </p:cNvSpPr>
          <p:nvPr/>
        </p:nvSpPr>
        <p:spPr bwMode="auto">
          <a:xfrm>
            <a:off x="3587750" y="5183188"/>
            <a:ext cx="2540000" cy="369887"/>
          </a:xfrm>
          <a:prstGeom prst="rect"/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-285750" marL="7429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-228600" marL="1143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228600" marL="1600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-228600" marL="20574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a-IR"/>
              <a:t>2) تمرین تداومی با شدت متغیر</a:t>
            </a:r>
            <a:endParaRPr lang="en-US"/>
          </a:p>
        </p:txBody>
      </p:sp>
    </p:spTree>
  </p:cSld>
  <p:clrMapOvr>
    <a:masterClrMapping/>
  </p:clrMapOvr>
  <p:timing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r" eaLnBrk="1" hangingPunct="1"/>
            <a:r>
              <a:rPr lang="fa-IR" smtClean="0"/>
              <a:t>الف ) روش تمرین تداومی با شدت ثابت</a:t>
            </a:r>
            <a:endParaRPr lang="en-US" smtClean="0"/>
          </a:p>
        </p:txBody>
      </p:sp>
      <p:sp>
        <p:nvSpPr>
          <p:cNvPr id="104874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algn="r" eaLnBrk="1" hangingPunct="1" rtl="1"/>
            <a:r>
              <a:rPr dirty="0" sz="2000" lang="fa-IR" smtClean="0"/>
              <a:t>در این روش تمرینات با شدت ثابت( آهنگ یکنواخت ) و در مدت طولانی اجرا شده که خود نیز به مدت زمان فعالیت و کیفیت تمرین بستگی دارد</a:t>
            </a:r>
          </a:p>
          <a:p>
            <a:pPr algn="r" eaLnBrk="1" hangingPunct="1" indent="0" marL="0" rtl="1">
              <a:buFont typeface="Wingdings" panose="05000000000000000000" pitchFamily="2" charset="2"/>
              <a:buNone/>
            </a:pPr>
            <a:endParaRPr dirty="0" sz="2000" lang="fa-IR" smtClean="0"/>
          </a:p>
          <a:p>
            <a:pPr algn="r" eaLnBrk="1" hangingPunct="1" rtl="1"/>
            <a:r>
              <a:rPr dirty="0" sz="2000" lang="fa-IR" smtClean="0"/>
              <a:t>تداومی آهسته ( جاگینگ ) </a:t>
            </a:r>
          </a:p>
          <a:p>
            <a:pPr algn="r" eaLnBrk="1" hangingPunct="1" indent="0" lvl="1" marL="400050" rtl="1">
              <a:buFont typeface="Wingdings" panose="05000000000000000000" pitchFamily="2" charset="2"/>
              <a:buNone/>
            </a:pPr>
            <a:r>
              <a:rPr dirty="0" sz="1600" lang="fa-IR" smtClean="0"/>
              <a:t>دویدن در مسافت طولانی با شدت کم و گام های آهسته </a:t>
            </a:r>
          </a:p>
          <a:p>
            <a:pPr algn="r" eaLnBrk="1" hangingPunct="1" indent="0" lvl="1" marL="400050" rtl="1">
              <a:buFont typeface="Wingdings" panose="05000000000000000000" pitchFamily="2" charset="2"/>
              <a:buNone/>
            </a:pPr>
            <a:r>
              <a:rPr dirty="0" sz="1600" lang="fa-IR" smtClean="0"/>
              <a:t>از شیوه های متداول جهت بهبود دستگاه گردش خون و تنفس برای پیش گیری از بیماری های قلبی عروقی</a:t>
            </a:r>
          </a:p>
          <a:p>
            <a:pPr algn="ctr" eaLnBrk="1" hangingPunct="1" indent="0" marL="0" rtl="1">
              <a:buFont typeface="Wingdings" panose="05000000000000000000" pitchFamily="2" charset="2"/>
              <a:buNone/>
            </a:pPr>
            <a:r>
              <a:rPr dirty="0" sz="1800" lang="fa-IR" smtClean="0"/>
              <a:t>مسافت دویدن در این روش تمرینی مهم بوده و معادل 2 تا 5 برابر رشته اختصاصی دونده خواهد بود</a:t>
            </a:r>
          </a:p>
          <a:p>
            <a:pPr algn="ctr" eaLnBrk="1" hangingPunct="1" indent="0" marL="0" rtl="1">
              <a:buFont typeface="Wingdings" panose="05000000000000000000" pitchFamily="2" charset="2"/>
              <a:buNone/>
            </a:pPr>
            <a:endParaRPr dirty="0" sz="1800" lang="fa-IR" smtClean="0"/>
          </a:p>
          <a:p>
            <a:pPr algn="ctr" eaLnBrk="1" hangingPunct="1" indent="0" lvl="1" marL="0" rtl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b="1" dirty="0" sz="1600" lang="fa-IR" smtClean="0">
                <a:solidFill>
                  <a:srgbClr val="FF0000"/>
                </a:solidFill>
              </a:rPr>
              <a:t>ضربان قلب 70 تا 75 درصد ضربان قلب ذخیره یا 80 تا 85 درصد ضربان قلب بیشینه </a:t>
            </a:r>
          </a:p>
          <a:p>
            <a:pPr algn="r" eaLnBrk="1" hangingPunct="1" rtl="1">
              <a:buFont typeface="Wingdings" panose="05000000000000000000" pitchFamily="2" charset="2"/>
              <a:buChar char="§"/>
            </a:pPr>
            <a:r>
              <a:rPr dirty="0" sz="2000" lang="fa-IR" smtClean="0"/>
              <a:t>تداومی سریع </a:t>
            </a:r>
          </a:p>
          <a:p>
            <a:pPr algn="ctr" eaLnBrk="1" hangingPunct="1" indent="0" marL="0" rtl="1">
              <a:buFont typeface="Wingdings" panose="05000000000000000000" pitchFamily="2" charset="2"/>
              <a:buNone/>
            </a:pPr>
            <a:r>
              <a:rPr dirty="0" sz="1800" lang="fa-IR" smtClean="0"/>
              <a:t>تفاوت این روش تنها در سرعت گام برداشتن آن بوده که متعاقب آن خستگی زودرس و طی کردن مسافت کمتر رخ میدهد</a:t>
            </a:r>
            <a:endParaRPr dirty="0" sz="1800" lang="en-US" smtClean="0"/>
          </a:p>
        </p:txBody>
      </p:sp>
    </p:spTree>
  </p:cSld>
  <p:clrMapOvr>
    <a:masterClrMapping/>
  </p:clrMapOvr>
  <p:timing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r" eaLnBrk="1" hangingPunct="1"/>
            <a:r>
              <a:rPr sz="2800" lang="fa-IR" smtClean="0"/>
              <a:t>محاسبه ضربان قلب در روش تمرینی تداومی آهسته ( جاگینگ )</a:t>
            </a:r>
            <a:endParaRPr sz="2800" lang="en-US" smtClean="0"/>
          </a:p>
        </p:txBody>
      </p:sp>
      <p:sp>
        <p:nvSpPr>
          <p:cNvPr id="1048744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eaLnBrk="1" hangingPunct="1" indent="0" marL="0">
              <a:buFont typeface="Wingdings" panose="05000000000000000000" pitchFamily="2" charset="2"/>
              <a:buNone/>
            </a:pPr>
            <a:r>
              <a:rPr sz="2800" lang="fa-IR" smtClean="0">
                <a:solidFill>
                  <a:srgbClr val="FF0000"/>
                </a:solidFill>
              </a:rPr>
              <a:t>ضربان قلب بیشینه</a:t>
            </a:r>
            <a:r>
              <a:rPr sz="2800" lang="en-US" smtClean="0">
                <a:solidFill>
                  <a:srgbClr val="FF0000"/>
                </a:solidFill>
              </a:rPr>
              <a:t>= </a:t>
            </a:r>
            <a:r>
              <a:rPr sz="2800" lang="fa-IR" smtClean="0">
                <a:solidFill>
                  <a:srgbClr val="FF0000"/>
                </a:solidFill>
              </a:rPr>
              <a:t> 220</a:t>
            </a:r>
            <a:r>
              <a:rPr sz="2800" lang="en-US" smtClean="0">
                <a:solidFill>
                  <a:srgbClr val="FF0000"/>
                </a:solidFill>
              </a:rPr>
              <a:t>-</a:t>
            </a:r>
            <a:r>
              <a:rPr sz="2800" lang="fa-IR" smtClean="0">
                <a:solidFill>
                  <a:srgbClr val="FF0000"/>
                </a:solidFill>
              </a:rPr>
              <a:t> </a:t>
            </a:r>
            <a:r>
              <a:rPr sz="2800" lang="en-US" smtClean="0">
                <a:solidFill>
                  <a:srgbClr val="FF0000"/>
                </a:solidFill>
              </a:rPr>
              <a:t> </a:t>
            </a:r>
            <a:r>
              <a:rPr sz="2800" lang="fa-IR" smtClean="0">
                <a:solidFill>
                  <a:srgbClr val="FF0000"/>
                </a:solidFill>
              </a:rPr>
              <a:t>سن</a:t>
            </a:r>
          </a:p>
          <a:p>
            <a:pPr eaLnBrk="1" hangingPunct="1" indent="0" marL="0">
              <a:buFont typeface="Wingdings" panose="05000000000000000000" pitchFamily="2" charset="2"/>
              <a:buNone/>
            </a:pPr>
            <a:r>
              <a:rPr sz="2800" lang="fa-IR" smtClean="0">
                <a:solidFill>
                  <a:srgbClr val="FF0000"/>
                </a:solidFill>
              </a:rPr>
              <a:t>ضربان قلب ذخیره</a:t>
            </a:r>
            <a:r>
              <a:rPr sz="2800" lang="en-US" smtClean="0">
                <a:solidFill>
                  <a:srgbClr val="FF0000"/>
                </a:solidFill>
              </a:rPr>
              <a:t> = </a:t>
            </a:r>
            <a:r>
              <a:rPr sz="2800" lang="fa-IR" smtClean="0">
                <a:solidFill>
                  <a:srgbClr val="FF0000"/>
                </a:solidFill>
              </a:rPr>
              <a:t>ضربان قلب بیشینه </a:t>
            </a:r>
            <a:r>
              <a:rPr sz="2800" lang="en-US" smtClean="0">
                <a:solidFill>
                  <a:srgbClr val="FF0000"/>
                </a:solidFill>
              </a:rPr>
              <a:t> - </a:t>
            </a:r>
            <a:r>
              <a:rPr sz="2800" lang="fa-IR" smtClean="0">
                <a:solidFill>
                  <a:srgbClr val="FF0000"/>
                </a:solidFill>
              </a:rPr>
              <a:t>ضربان قلب استراحت</a:t>
            </a:r>
            <a:endParaRPr sz="2800" lang="en-US" smtClean="0">
              <a:solidFill>
                <a:srgbClr val="FF0000"/>
              </a:solidFill>
            </a:endParaRPr>
          </a:p>
          <a:p>
            <a:pPr eaLnBrk="1" hangingPunct="1" indent="0" marL="0">
              <a:buFont typeface="Wingdings" panose="05000000000000000000" pitchFamily="2" charset="2"/>
              <a:buNone/>
            </a:pPr>
            <a:endParaRPr sz="2800" lang="en-US" smtClean="0"/>
          </a:p>
          <a:p>
            <a:pPr eaLnBrk="1" hangingPunct="1" indent="0" marL="0">
              <a:buFont typeface="Wingdings" panose="05000000000000000000" pitchFamily="2" charset="2"/>
              <a:buNone/>
            </a:pPr>
            <a:endParaRPr sz="2800" lang="en-US" smtClean="0"/>
          </a:p>
          <a:p>
            <a:pPr algn="r" eaLnBrk="1" hangingPunct="1" indent="0" marL="0" rtl="1">
              <a:buFont typeface="Wingdings" panose="05000000000000000000" pitchFamily="2" charset="2"/>
              <a:buNone/>
            </a:pPr>
            <a:r>
              <a:rPr sz="2800" lang="fa-IR" smtClean="0"/>
              <a:t>سن شخص 35</a:t>
            </a:r>
            <a:endParaRPr sz="2400" lang="en-US" smtClean="0"/>
          </a:p>
          <a:p>
            <a:pPr eaLnBrk="1" hangingPunct="1" indent="0" marL="0">
              <a:buFont typeface="Wingdings" panose="05000000000000000000" pitchFamily="2" charset="2"/>
              <a:buNone/>
            </a:pPr>
            <a:r>
              <a:rPr sz="2400" lang="fa-IR" smtClean="0"/>
              <a:t>ضربان قلب بیشینه </a:t>
            </a:r>
            <a:r>
              <a:rPr sz="2400" lang="en-US" smtClean="0"/>
              <a:t> = 220 – 35 = 185</a:t>
            </a:r>
            <a:endParaRPr sz="2400" lang="fa-IR" smtClean="0"/>
          </a:p>
          <a:p>
            <a:pPr eaLnBrk="1" hangingPunct="1" indent="0" marL="0">
              <a:buFont typeface="Wingdings" panose="05000000000000000000" pitchFamily="2" charset="2"/>
              <a:buNone/>
            </a:pPr>
            <a:r>
              <a:rPr sz="2400" lang="fa-IR" smtClean="0"/>
              <a:t>ضربان قلب ذخیره</a:t>
            </a:r>
            <a:r>
              <a:rPr sz="2400" lang="en-US" smtClean="0"/>
              <a:t> = 185 – 50 = 135</a:t>
            </a:r>
          </a:p>
          <a:p>
            <a:pPr eaLnBrk="1" hangingPunct="1" indent="0" marL="0">
              <a:buFont typeface="Wingdings" panose="05000000000000000000" pitchFamily="2" charset="2"/>
              <a:buNone/>
            </a:pPr>
            <a:endParaRPr sz="2400" lang="en-US" smtClean="0"/>
          </a:p>
          <a:p>
            <a:pPr eaLnBrk="1" hangingPunct="1" indent="0" marL="0">
              <a:buFont typeface="Wingdings" panose="05000000000000000000" pitchFamily="2" charset="2"/>
              <a:buNone/>
            </a:pPr>
            <a:r>
              <a:rPr sz="2400" lang="en-US" smtClean="0"/>
              <a:t>185 * 80% = 148</a:t>
            </a:r>
          </a:p>
          <a:p>
            <a:pPr eaLnBrk="1" hangingPunct="1" indent="0" marL="0">
              <a:buFont typeface="Wingdings" panose="05000000000000000000" pitchFamily="2" charset="2"/>
              <a:buNone/>
            </a:pPr>
            <a:r>
              <a:rPr sz="2400" lang="en-US" smtClean="0"/>
              <a:t>135 * 70% = 94.5</a:t>
            </a:r>
          </a:p>
          <a:p>
            <a:pPr eaLnBrk="1" hangingPunct="1" indent="0" marL="0">
              <a:buFont typeface="Wingdings" panose="05000000000000000000" pitchFamily="2" charset="2"/>
              <a:buNone/>
            </a:pPr>
            <a:endParaRPr sz="2800" lang="en-US" smtClean="0"/>
          </a:p>
          <a:p>
            <a:pPr eaLnBrk="1" hangingPunct="1" indent="0" marL="0">
              <a:buFont typeface="Wingdings" panose="05000000000000000000" pitchFamily="2" charset="2"/>
              <a:buNone/>
            </a:pPr>
            <a:endParaRPr sz="2800" lang="en-US" smtClean="0"/>
          </a:p>
          <a:p>
            <a:pPr eaLnBrk="1" hangingPunct="1" indent="0" marL="0">
              <a:buFont typeface="Wingdings" panose="05000000000000000000" pitchFamily="2" charset="2"/>
              <a:buNone/>
            </a:pPr>
            <a:endParaRPr sz="2800" lang="en-US" smtClean="0"/>
          </a:p>
        </p:txBody>
      </p:sp>
    </p:spTree>
  </p:cSld>
  <p:clrMapOvr>
    <a:masterClrMapping/>
  </p:clrMapOvr>
  <p:timing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r" eaLnBrk="1" hangingPunct="1" rtl="1"/>
            <a:r>
              <a:rPr lang="fa-IR" smtClean="0"/>
              <a:t>ب ) روش تمرین تداومی با شدت متغیر</a:t>
            </a:r>
            <a:endParaRPr lang="en-US" smtClean="0"/>
          </a:p>
        </p:txBody>
      </p:sp>
      <p:sp>
        <p:nvSpPr>
          <p:cNvPr id="1048746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algn="r" eaLnBrk="1" hangingPunct="1" indent="0" marL="0" rtl="1">
              <a:buFont typeface="Wingdings" panose="05000000000000000000" pitchFamily="2" charset="2"/>
              <a:buNone/>
            </a:pPr>
            <a:r>
              <a:rPr dirty="0" lang="fa-IR" smtClean="0"/>
              <a:t>در این روش تمرینی با تغییر شدت فعالیت اندامها تحت فشار تمرینی بیشتری قرارگرفته و بدن زودتر به سمت خستگی پیش میرود.( شدت دویدن و زمان دویدن متغیرهای این تمرین می باشد </a:t>
            </a:r>
            <a:r>
              <a:rPr dirty="0" lang="fa-IR" smtClean="0"/>
              <a:t>)</a:t>
            </a:r>
            <a:r>
              <a:rPr dirty="0" lang="en-US" smtClean="0"/>
              <a:t>.</a:t>
            </a:r>
            <a:endParaRPr dirty="0" lang="fa-IR" smtClean="0"/>
          </a:p>
          <a:p>
            <a:pPr algn="r" eaLnBrk="1" hangingPunct="1" indent="0" marL="0" rtl="1">
              <a:buFont typeface="Wingdings" panose="05000000000000000000" pitchFamily="2" charset="2"/>
              <a:buNone/>
            </a:pPr>
            <a:endParaRPr dirty="0" lang="en-US" smtClean="0"/>
          </a:p>
        </p:txBody>
      </p:sp>
    </p:spTree>
  </p:cSld>
  <p:clrMapOvr>
    <a:masterClrMapping/>
  </p:clrMapOvr>
  <p:timing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eaLnBrk="1" hangingPunct="1"/>
            <a:endParaRPr lang="en-US" smtClean="0"/>
          </a:p>
        </p:txBody>
      </p:sp>
      <p:sp>
        <p:nvSpPr>
          <p:cNvPr id="104874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algn="r" eaLnBrk="1" hangingPunct="1" rtl="1"/>
            <a:r>
              <a:rPr lang="fa-IR" smtClean="0"/>
              <a:t>اثرات مفید تمرینات تداومی</a:t>
            </a:r>
          </a:p>
          <a:p>
            <a:pPr algn="r" eaLnBrk="1" hangingPunct="1" lvl="4" rtl="1"/>
            <a:endParaRPr sz="2400" lang="fa-IR" smtClean="0"/>
          </a:p>
          <a:p>
            <a:pPr algn="r" eaLnBrk="1" hangingPunct="1" lvl="1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mtClean="0"/>
              <a:t> بهبود هماهنگی ( عصبی – عضلانی )</a:t>
            </a:r>
          </a:p>
          <a:p>
            <a:pPr algn="r" eaLnBrk="1" hangingPunct="1" lvl="1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mtClean="0"/>
              <a:t> بهبود انطباق روحی بامسافت مسابقه ، بدون استراحت</a:t>
            </a:r>
          </a:p>
          <a:p>
            <a:pPr algn="r" eaLnBrk="1" hangingPunct="1" lvl="1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mtClean="0"/>
              <a:t> تقویت سیستم های انرژی در خصوص فعالیت های مورد نیاز</a:t>
            </a:r>
          </a:p>
          <a:p>
            <a:pPr algn="r" eaLnBrk="1" hangingPunct="1" lvl="1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mtClean="0"/>
              <a:t> کاهش وزن بیشتر بدلیل استفاده بیشتر از سیستم هوازی</a:t>
            </a:r>
            <a:endParaRPr lang="en-US" smtClean="0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048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048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048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048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48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48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p>
            <a:pPr algn="r" eaLnBrk="1" hangingPunct="1" rtl="1"/>
            <a:r>
              <a:rPr lang="fa-IR" smtClean="0"/>
              <a:t>سلامتی اجتماعی</a:t>
            </a:r>
            <a:endParaRPr lang="en-US" smtClean="0"/>
          </a:p>
        </p:txBody>
      </p:sp>
      <p:sp>
        <p:nvSpPr>
          <p:cNvPr id="10486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229600" cy="2514600"/>
          </a:xfrm>
        </p:spPr>
        <p:txBody>
          <a:bodyPr/>
          <a:p>
            <a:pPr algn="r" eaLnBrk="1" hangingPunct="1" rtl="1"/>
            <a:r>
              <a:rPr lang="fa-IR" smtClean="0">
                <a:solidFill>
                  <a:srgbClr val="000066"/>
                </a:solidFill>
              </a:rPr>
              <a:t>توانایی برای تقابل موثر با افراد دیگر و محیط اجتماعی و برخورداری از روابط شخصی رضایت بخش و لذت آور</a:t>
            </a:r>
            <a:endParaRPr lang="en-US" smtClean="0">
              <a:solidFill>
                <a:srgbClr val="000066"/>
              </a:solidFill>
            </a:endParaRPr>
          </a:p>
        </p:txBody>
      </p:sp>
      <p:pic>
        <p:nvPicPr>
          <p:cNvPr id="2097153" name="Picture 4" descr="pa_mainpic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3733800" y="4648200"/>
            <a:ext cx="1979613" cy="1655763"/>
          </a:xfrm>
          <a:prstGeom prst="rect"/>
          <a:noFill/>
          <a:ln>
            <a:noFill/>
          </a:ln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7"/>
                                        <p:tgtEl>
                                          <p:spTgt spid="1048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r" eaLnBrk="1" hangingPunct="1"/>
            <a:r>
              <a:rPr lang="fa-IR" smtClean="0"/>
              <a:t>تمرین بازی سرعت ( فارتلک )</a:t>
            </a:r>
            <a:endParaRPr lang="en-US" smtClean="0"/>
          </a:p>
        </p:txBody>
      </p:sp>
      <p:sp>
        <p:nvSpPr>
          <p:cNvPr id="1048750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algn="r" eaLnBrk="1" hangingPunct="1" rtl="1"/>
            <a:r>
              <a:rPr b="1" dirty="0" sz="2800" lang="fa-IR" u="sng" smtClean="0">
                <a:solidFill>
                  <a:srgbClr val="FF0000"/>
                </a:solidFill>
              </a:rPr>
              <a:t>هدف</a:t>
            </a:r>
            <a:r>
              <a:rPr dirty="0" sz="2800" lang="fa-IR" smtClean="0"/>
              <a:t> : لذت بردن از سرعت بدون زحمت زیاد است و سبب توسعه ظرفیت هوازی و بی هوازی می شود.</a:t>
            </a:r>
          </a:p>
          <a:p>
            <a:pPr algn="r" eaLnBrk="1" hangingPunct="1" rtl="1"/>
            <a:r>
              <a:rPr dirty="0" sz="2800" lang="fa-IR" smtClean="0"/>
              <a:t>شامل دوهای سریع و آهسته متناوبی است که در زمین ها و جاده های طبیعی انجام میگیرد.</a:t>
            </a:r>
          </a:p>
          <a:p>
            <a:pPr algn="r" eaLnBrk="1" hangingPunct="1" rtl="1"/>
            <a:r>
              <a:rPr dirty="0" sz="2800" lang="fa-IR" smtClean="0"/>
              <a:t>در آن مراحل فعالیت و استراحت بطور دقیق اندازه گیری نمی شود.</a:t>
            </a:r>
          </a:p>
          <a:p>
            <a:pPr algn="r" eaLnBrk="1" hangingPunct="1" indent="0" marL="0" rtl="1">
              <a:buFont typeface="Wingdings" panose="05000000000000000000" pitchFamily="2" charset="2"/>
              <a:buNone/>
            </a:pPr>
            <a:endParaRPr dirty="0" sz="2000" lang="fa-IR" smtClean="0"/>
          </a:p>
          <a:p>
            <a:pPr algn="r" eaLnBrk="1" hangingPunct="1" indent="0" marL="0" rtl="1">
              <a:buFont typeface="Wingdings" panose="05000000000000000000" pitchFamily="2" charset="2"/>
              <a:buNone/>
            </a:pPr>
            <a:r>
              <a:rPr dirty="0" sz="2000" lang="fa-IR" smtClean="0"/>
              <a:t>انواع تمرین فارتلک</a:t>
            </a:r>
          </a:p>
          <a:p>
            <a:pPr algn="r" eaLnBrk="1" hangingPunct="1" rtl="1">
              <a:buFont typeface="Wingdings" panose="05000000000000000000" pitchFamily="2" charset="2"/>
              <a:buChar char="v"/>
            </a:pPr>
            <a:r>
              <a:rPr dirty="0" sz="2000" lang="fa-IR" smtClean="0"/>
              <a:t>مسیر فعالیت مشخص است ( نسبت دوی سریع و آهسته در اختیار دونده است )</a:t>
            </a:r>
          </a:p>
          <a:p>
            <a:pPr algn="r" eaLnBrk="1" hangingPunct="1" rtl="1">
              <a:buFont typeface="Wingdings" panose="05000000000000000000" pitchFamily="2" charset="2"/>
              <a:buChar char="v"/>
            </a:pPr>
            <a:r>
              <a:rPr dirty="0" sz="2000" lang="fa-IR" smtClean="0"/>
              <a:t>مسیر فعالیت از منابع طبیعی</a:t>
            </a:r>
          </a:p>
        </p:txBody>
      </p:sp>
    </p:spTree>
  </p:cSld>
  <p:clrMapOvr>
    <a:masterClrMapping/>
  </p:clrMapOvr>
  <p:timing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r" eaLnBrk="1" hangingPunct="1" rtl="1"/>
            <a:r>
              <a:rPr lang="fa-IR" smtClean="0"/>
              <a:t> تمرین دایره ای ( شبکه ای )</a:t>
            </a:r>
            <a:endParaRPr lang="en-US" smtClean="0"/>
          </a:p>
        </p:txBody>
      </p:sp>
      <p:sp>
        <p:nvSpPr>
          <p:cNvPr id="104875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algn="r" eaLnBrk="1" hangingPunct="1" rtl="1"/>
            <a:r>
              <a:rPr sz="2400" lang="fa-IR" smtClean="0"/>
              <a:t>این روش تمرینی علاوه بر تقویت قابلیت های مختلف جسمانی موجب تقویت و بهبود سیستم گردش خون می گردد</a:t>
            </a:r>
          </a:p>
          <a:p>
            <a:pPr algn="r" eaLnBrk="1" hangingPunct="1" rtl="1"/>
            <a:r>
              <a:rPr sz="2400" lang="fa-IR" smtClean="0"/>
              <a:t>قابلیت اجرا در زمان کم و مطابقت آن با وسایل و تجهیزات و امکانات موجود ورزشی را دارد</a:t>
            </a:r>
          </a:p>
          <a:p>
            <a:pPr algn="r" eaLnBrk="1" hangingPunct="1" rtl="1"/>
            <a:r>
              <a:rPr sz="2400" lang="fa-IR" smtClean="0"/>
              <a:t>برای ورزش هایی مناسب است که در آنها قدرت عضلانی یک عامل اصلی و استقامت قلبی تنفسی یک عامل فرعی می باشد ( کشتی ، دوهای سرعت و فوتبال و غیره...)</a:t>
            </a:r>
          </a:p>
          <a:p>
            <a:pPr algn="r" eaLnBrk="1" hangingPunct="1" rtl="1"/>
            <a:r>
              <a:rPr sz="2400" lang="fa-IR" smtClean="0"/>
              <a:t>هر یک از تمرینات دایره ای ایستگاه تمرینی نامیده میشود از این رو به آنها تمرینات ایستگاهی نیز گفته می شود.</a:t>
            </a:r>
            <a:endParaRPr sz="2400" lang="en-US" smtClean="0"/>
          </a:p>
        </p:txBody>
      </p:sp>
    </p:spTree>
  </p:cSld>
  <p:clrMapOvr>
    <a:masterClrMapping/>
  </p:clrMapOvr>
  <p:timing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r" eaLnBrk="1" hangingPunct="1"/>
            <a:r>
              <a:rPr lang="fa-IR" smtClean="0"/>
              <a:t> تمرین دایره ای ( شبکه ای )</a:t>
            </a:r>
            <a:endParaRPr lang="en-US" smtClean="0"/>
          </a:p>
        </p:txBody>
      </p:sp>
      <p:sp>
        <p:nvSpPr>
          <p:cNvPr id="1048754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algn="r" eaLnBrk="1" hangingPunct="1" rtl="1"/>
            <a:r>
              <a:rPr b="1" dirty="0" sz="2400" lang="fa-IR" u="sng" smtClean="0">
                <a:solidFill>
                  <a:srgbClr val="FF0000"/>
                </a:solidFill>
              </a:rPr>
              <a:t>نحوه طراحی</a:t>
            </a:r>
          </a:p>
          <a:p>
            <a:pPr algn="r" eaLnBrk="1" hangingPunct="1" rtl="1">
              <a:buFont typeface="Wingdings" panose="05000000000000000000" pitchFamily="2" charset="2"/>
              <a:buChar char="v"/>
            </a:pPr>
            <a:r>
              <a:rPr dirty="0" sz="2400" lang="fa-IR" smtClean="0"/>
              <a:t>تعداد ایستگاه ها در این تمرینات معمولأ بین 6 تا 15 ایستگاه نتغیر است که هر ورزشکار یک فعالیت مشخصی را انجام میدهد</a:t>
            </a:r>
          </a:p>
          <a:p>
            <a:pPr algn="r" eaLnBrk="1" hangingPunct="1" rtl="1">
              <a:buFont typeface="Wingdings" panose="05000000000000000000" pitchFamily="2" charset="2"/>
              <a:buChar char="v"/>
            </a:pPr>
            <a:r>
              <a:rPr dirty="0" sz="2400" lang="fa-IR" smtClean="0"/>
              <a:t>زمان مورد نیاز جهت انجام یک دور( ست ) آن 5 تا 20 دقیقه در نظر گرفته می شود</a:t>
            </a:r>
          </a:p>
          <a:p>
            <a:pPr algn="r" eaLnBrk="1" hangingPunct="1" rtl="1">
              <a:buFont typeface="Wingdings" panose="05000000000000000000" pitchFamily="2" charset="2"/>
              <a:buChar char="v"/>
            </a:pPr>
            <a:r>
              <a:rPr dirty="0" sz="2400" lang="fa-IR" smtClean="0"/>
              <a:t>زمان استراحت بین هر ایستگاه یا ست ها باید متناسب با شدت و مدت فعالیت و سطح آمادگی جسمانی ورزشکار در نظر گرفته شود</a:t>
            </a:r>
          </a:p>
          <a:p>
            <a:pPr algn="r" eaLnBrk="1" hangingPunct="1" rtl="1">
              <a:buFont typeface="Wingdings" panose="05000000000000000000" pitchFamily="2" charset="2"/>
              <a:buChar char="v"/>
            </a:pPr>
            <a:r>
              <a:rPr dirty="0" sz="2400" lang="fa-IR" smtClean="0"/>
              <a:t>باید زمان یا حداکثر تعداد حرکات برای هر یک از ایستگاه ها مشخص شود</a:t>
            </a:r>
          </a:p>
          <a:p>
            <a:pPr algn="r" eaLnBrk="1" hangingPunct="1" rtl="1">
              <a:buFont typeface="Wingdings" panose="05000000000000000000" pitchFamily="2" charset="2"/>
              <a:buChar char="v"/>
            </a:pPr>
            <a:r>
              <a:rPr dirty="0" sz="2400" lang="fa-IR" smtClean="0"/>
              <a:t>در زمان خارج از فصل </a:t>
            </a:r>
            <a:r>
              <a:rPr dirty="0" sz="2400" lang="fa-IR" smtClean="0"/>
              <a:t>مسابقه</a:t>
            </a:r>
            <a:r>
              <a:rPr dirty="0" sz="2400" lang="en-US" smtClean="0"/>
              <a:t> </a:t>
            </a:r>
            <a:r>
              <a:rPr dirty="0" sz="2400" lang="fa-IR" smtClean="0"/>
              <a:t>و </a:t>
            </a:r>
            <a:r>
              <a:rPr dirty="0" sz="2400" lang="fa-IR" smtClean="0"/>
              <a:t>پیش از فصل و همچنین برای ورزشکارانی که نیاز به قدرت ، توان و استقامت عضلانی دارند</a:t>
            </a:r>
            <a:endParaRPr dirty="0" sz="2400" lang="en-US" smtClean="0"/>
          </a:p>
        </p:txBody>
      </p:sp>
    </p:spTree>
  </p:cSld>
  <p:clrMapOvr>
    <a:masterClrMapping/>
  </p:clrMapOvr>
  <p:timing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r" eaLnBrk="1" hangingPunct="1"/>
            <a:r>
              <a:rPr lang="fa-IR" smtClean="0"/>
              <a:t> تمرین دایره ای ( شبکه ای )</a:t>
            </a:r>
            <a:endParaRPr lang="en-US" smtClean="0"/>
          </a:p>
        </p:txBody>
      </p:sp>
      <p:sp>
        <p:nvSpPr>
          <p:cNvPr id="1048756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algn="r" eaLnBrk="1" hangingPunct="1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dirty="0" sz="2400" lang="fa-IR" smtClean="0"/>
              <a:t>برای بهبود قدرت </a:t>
            </a:r>
            <a:r>
              <a:rPr dirty="0" sz="2400" lang="fa-IR" u="sng" smtClean="0"/>
              <a:t>6 تا 10</a:t>
            </a:r>
            <a:r>
              <a:rPr dirty="0" sz="2400" lang="fa-IR" smtClean="0"/>
              <a:t> تکرارزیر بیشینه و برای بهبود استقامت عضلانی و توان </a:t>
            </a:r>
            <a:r>
              <a:rPr dirty="0" sz="2400" lang="fa-IR" u="sng" smtClean="0"/>
              <a:t>12 تا 25</a:t>
            </a:r>
            <a:r>
              <a:rPr dirty="0" sz="2400" lang="fa-IR" smtClean="0"/>
              <a:t> تکرار سریع در هر ایستگاه.</a:t>
            </a:r>
          </a:p>
          <a:p>
            <a:pPr algn="r" eaLnBrk="1" hangingPunct="1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dirty="0" sz="2400" lang="fa-IR" smtClean="0"/>
              <a:t>ایستگاه ها باید به گونه ای طراحی شود که در یک ایستگاه حرکت پویا باهدف افزایش ضربان قلب و در ایستگاه بعد حرکت ایستا انجام شود.</a:t>
            </a:r>
          </a:p>
          <a:p>
            <a:pPr algn="r" eaLnBrk="1" hangingPunct="1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dirty="0" sz="2400" lang="fa-IR" smtClean="0"/>
              <a:t>بهتر است ایستگاه ها به گونه یک ایستگاه بالا تنه و یک ایستگاه پایین تنه را تقویت کند ( تمرینات با وزنه )</a:t>
            </a:r>
          </a:p>
          <a:p>
            <a:pPr algn="r" eaLnBrk="1" hangingPunct="1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dirty="0" sz="2400" lang="fa-IR" smtClean="0"/>
              <a:t>سه جلسه در هفته و حداقل 8 هفته ادامه یابد</a:t>
            </a:r>
          </a:p>
          <a:p>
            <a:pPr algn="r" eaLnBrk="1" hangingPunct="1" indent="0" marL="0" rtl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dirty="0" sz="2400" lang="fa-IR" smtClean="0"/>
              <a:t>بهترین روش جهت ارزیابی شدت تمرین شمارش ضربان قلب ورزشکار است .</a:t>
            </a:r>
            <a:endParaRPr dirty="0" sz="2400" lang="en-US" smtClean="0"/>
          </a:p>
        </p:txBody>
      </p:sp>
    </p:spTree>
  </p:cSld>
  <p:clrMapOvr>
    <a:masterClrMapping/>
  </p:clrMapOvr>
  <p:timing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r" eaLnBrk="1" hangingPunct="1"/>
            <a:r>
              <a:rPr lang="fa-IR" smtClean="0"/>
              <a:t> تمرین دایره ای ( شبکه ای )</a:t>
            </a:r>
            <a:endParaRPr lang="en-US" smtClean="0"/>
          </a:p>
        </p:txBody>
      </p:sp>
      <p:sp>
        <p:nvSpPr>
          <p:cNvPr id="104875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algn="r" eaLnBrk="1" hangingPunct="1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dirty="0" sz="2800" lang="fa-IR" smtClean="0"/>
              <a:t>تمرینات دایره ای به دو صورت قابل اجرا است</a:t>
            </a:r>
          </a:p>
          <a:p>
            <a:pPr algn="r" eaLnBrk="1" hangingPunct="1" indent="-514350" marL="514350" rtl="1">
              <a:lnSpc>
                <a:spcPct val="150000"/>
              </a:lnSpc>
              <a:buFont typeface="+mj-lt"/>
              <a:buAutoNum type="arabicParenR"/>
            </a:pPr>
            <a:r>
              <a:rPr dirty="0" sz="2800" lang="fa-IR" smtClean="0"/>
              <a:t>ازمونهای </a:t>
            </a:r>
            <a:r>
              <a:rPr dirty="0" sz="2800" lang="fa-IR" smtClean="0"/>
              <a:t>ایستگاهی: (با </a:t>
            </a:r>
            <a:r>
              <a:rPr dirty="0" sz="2800" lang="fa-IR" smtClean="0"/>
              <a:t>هدف </a:t>
            </a:r>
            <a:r>
              <a:rPr dirty="0" sz="2800" lang="fa-IR" smtClean="0"/>
              <a:t>ارزیابی </a:t>
            </a:r>
            <a:r>
              <a:rPr dirty="0" sz="2800" lang="fa-IR" smtClean="0"/>
              <a:t>برخی از فعالیت ها</a:t>
            </a:r>
            <a:r>
              <a:rPr dirty="0" sz="2800" lang="fa-IR" smtClean="0"/>
              <a:t>)</a:t>
            </a:r>
          </a:p>
          <a:p>
            <a:pPr algn="r" eaLnBrk="1" hangingPunct="1" indent="-514350" marL="514350" rtl="1">
              <a:lnSpc>
                <a:spcPct val="150000"/>
              </a:lnSpc>
              <a:buFont typeface="+mj-lt"/>
              <a:buAutoNum type="arabicParenR"/>
            </a:pPr>
            <a:r>
              <a:rPr dirty="0" sz="2800" lang="fa-IR" smtClean="0"/>
              <a:t>تمرینات ایستگاهی : با هدف افزایش </a:t>
            </a:r>
            <a:r>
              <a:rPr dirty="0" sz="2800" lang="fa-IR" smtClean="0"/>
              <a:t>قابلیت ها و با اعمال استراحت بین ایستگاها اجرا میشود</a:t>
            </a:r>
            <a:r>
              <a:rPr dirty="0" sz="2800" lang="fa-IR" smtClean="0"/>
              <a:t>).</a:t>
            </a:r>
            <a:endParaRPr dirty="0" sz="2800" lang="fa-IR" smtClean="0"/>
          </a:p>
          <a:p>
            <a:pPr algn="r" eaLnBrk="1" hangingPunct="1" indent="-514350" marL="514350" rtl="1">
              <a:lnSpc>
                <a:spcPct val="150000"/>
              </a:lnSpc>
              <a:buFont typeface="+mj-lt"/>
              <a:buAutoNum type="arabicParenR"/>
            </a:pPr>
            <a:endParaRPr dirty="0" sz="2800" lang="en-US" smtClean="0"/>
          </a:p>
        </p:txBody>
      </p:sp>
    </p:spTree>
  </p:cSld>
  <p:clrMapOvr>
    <a:masterClrMapping/>
  </p:clrMapOvr>
  <p:timing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r" eaLnBrk="1" hangingPunct="1"/>
            <a:r>
              <a:rPr lang="fa-IR" smtClean="0"/>
              <a:t>تمرین پلایومتریک</a:t>
            </a:r>
            <a:endParaRPr lang="en-US" smtClean="0"/>
          </a:p>
        </p:txBody>
      </p:sp>
      <p:sp>
        <p:nvSpPr>
          <p:cNvPr id="1048760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algn="r" eaLnBrk="1" hangingPunct="1" indent="0" marL="0" rtl="1">
              <a:buFont typeface="Wingdings" panose="05000000000000000000" pitchFamily="2" charset="2"/>
              <a:buNone/>
            </a:pPr>
            <a:r>
              <a:rPr dirty="0" sz="2400" lang="fa-IR" smtClean="0"/>
              <a:t>شیوه ایست برای پرورش توان انفجاری بدن ، به منظور اجرای فنون</a:t>
            </a:r>
          </a:p>
          <a:p>
            <a:pPr algn="r" eaLnBrk="1" hangingPunct="1" indent="0" marL="0" rtl="1">
              <a:buFont typeface="Wingdings" panose="05000000000000000000" pitchFamily="2" charset="2"/>
              <a:buNone/>
            </a:pPr>
            <a:r>
              <a:rPr dirty="0" sz="2400" lang="fa-IR" smtClean="0"/>
              <a:t>در این روش از حرکات گوناگونی استفاده می شود مانند انواع پریدن ها ، لی لی کردن ، جهش با یک پا بطور تناوبی ، جهش جفت پا بر روی جعبه ، جهش به پهلو، پرش عمودی پا جمع در سینه.</a:t>
            </a:r>
          </a:p>
          <a:p>
            <a:pPr algn="r" eaLnBrk="1" hangingPunct="1" rtl="1">
              <a:buFont typeface="Wingdings" panose="05000000000000000000" pitchFamily="2" charset="2"/>
              <a:buChar char="v"/>
            </a:pPr>
            <a:endParaRPr dirty="0" sz="2400" lang="fa-IR" smtClean="0"/>
          </a:p>
          <a:p>
            <a:pPr algn="r" eaLnBrk="1" hangingPunct="1" rtl="1">
              <a:buFont typeface="Wingdings" panose="05000000000000000000" pitchFamily="2" charset="2"/>
              <a:buChar char="v"/>
            </a:pPr>
            <a:r>
              <a:rPr dirty="0" sz="2400" lang="fa-IR" smtClean="0"/>
              <a:t>در این تمرینات باید اصل ویژگی تمرین رعایت شود.</a:t>
            </a:r>
          </a:p>
          <a:p>
            <a:pPr algn="r" eaLnBrk="1" hangingPunct="1" rtl="1">
              <a:buFont typeface="Wingdings" panose="05000000000000000000" pitchFamily="2" charset="2"/>
              <a:buChar char="v"/>
            </a:pPr>
            <a:r>
              <a:rPr dirty="0" sz="2400" lang="fa-IR" smtClean="0"/>
              <a:t>مقدار تمرین و استراحت بین ست ها با درجه سختی حرکت ارتباط دارد.</a:t>
            </a:r>
          </a:p>
          <a:p>
            <a:pPr algn="r" eaLnBrk="1" hangingPunct="1" rtl="1">
              <a:buFont typeface="Wingdings" panose="05000000000000000000" pitchFamily="2" charset="2"/>
              <a:buChar char="v"/>
            </a:pPr>
            <a:r>
              <a:rPr dirty="0" sz="2400" lang="fa-IR" smtClean="0"/>
              <a:t>معمولأ </a:t>
            </a:r>
            <a:r>
              <a:rPr dirty="0" sz="2400" lang="fa-IR" u="sng" smtClean="0"/>
              <a:t>2 تا 6 ست </a:t>
            </a:r>
            <a:r>
              <a:rPr dirty="0" sz="2400" lang="fa-IR" smtClean="0"/>
              <a:t>و در هر ست </a:t>
            </a:r>
            <a:r>
              <a:rPr dirty="0" sz="2400" lang="fa-IR" u="sng" smtClean="0"/>
              <a:t>10 تا 30 </a:t>
            </a:r>
            <a:r>
              <a:rPr dirty="0" sz="2400" lang="fa-IR" smtClean="0"/>
              <a:t>تکرار با استراحت </a:t>
            </a:r>
            <a:r>
              <a:rPr dirty="0" sz="2400" lang="fa-IR" u="sng" smtClean="0"/>
              <a:t>1 تا 2 دقیقه </a:t>
            </a:r>
            <a:r>
              <a:rPr dirty="0" sz="2400" lang="fa-IR" smtClean="0"/>
              <a:t>بین هر ست باید لحاظ شود.</a:t>
            </a:r>
            <a:endParaRPr dirty="0" sz="2400" lang="en-US" smtClean="0"/>
          </a:p>
        </p:txBody>
      </p:sp>
    </p:spTree>
  </p:cSld>
  <p:clrMapOvr>
    <a:masterClrMapping/>
  </p:clrMapOvr>
  <p:timing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r" eaLnBrk="1" hangingPunct="1"/>
            <a:r>
              <a:rPr lang="fa-IR" smtClean="0"/>
              <a:t>تمرین پلایومتریک</a:t>
            </a:r>
            <a:endParaRPr lang="en-US" smtClean="0"/>
          </a:p>
        </p:txBody>
      </p:sp>
      <p:sp>
        <p:nvSpPr>
          <p:cNvPr id="104876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algn="r" eaLnBrk="1" hangingPunct="1" rtl="1"/>
            <a:r>
              <a:rPr dirty="0" lang="fa-IR" smtClean="0"/>
              <a:t>قبل از آنکه تمرینات پرشی شدید به حجم زیاد انجام شود باید به سطح قدرت پایه دست یابیم(جلوگیری از خطر اسیب دیدگی)</a:t>
            </a:r>
          </a:p>
          <a:p>
            <a:pPr algn="r" eaLnBrk="1" hangingPunct="1" indent="0" marL="0" rtl="1">
              <a:buFont typeface="Wingdings" panose="05000000000000000000" pitchFamily="2" charset="2"/>
              <a:buNone/>
            </a:pPr>
            <a:r>
              <a:rPr dirty="0" lang="fa-IR" smtClean="0"/>
              <a:t/>
            </a:r>
            <a:br>
              <a:rPr dirty="0" lang="fa-IR" smtClean="0"/>
            </a:br>
            <a:r>
              <a:rPr dirty="0" lang="fa-IR" smtClean="0"/>
              <a:t>به طور مثال برای پرش جفت از روی جعبه ، ورزشکار باید بتواند با وزنه ای دو برابر وزن خود حرکت اسکات را انجام دهد.</a:t>
            </a:r>
            <a:endParaRPr dirty="0" lang="en-US" smtClean="0"/>
          </a:p>
        </p:txBody>
      </p:sp>
    </p:spTree>
  </p:cSld>
  <p:clrMapOvr>
    <a:masterClrMapping/>
  </p:clrMapOvr>
  <p:timing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eaLnBrk="1" hangingPunct="1"/>
            <a:endParaRPr lang="en-US" smtClean="0"/>
          </a:p>
        </p:txBody>
      </p:sp>
      <p:sp>
        <p:nvSpPr>
          <p:cNvPr id="1048764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p>
            <a:pPr algn="ctr" eaLnBrk="1" hangingPunct="1" indent="0" marL="0" rtl="1">
              <a:buFont typeface="Wingdings" panose="05000000000000000000" pitchFamily="2" charset="2"/>
              <a:buNone/>
            </a:pPr>
            <a:r>
              <a:rPr b="1" lang="fa-IR" smtClean="0">
                <a:solidFill>
                  <a:srgbClr val="FF0000"/>
                </a:solidFill>
              </a:rPr>
              <a:t>تمرین پلایومتریک با وزنه</a:t>
            </a:r>
            <a:endParaRPr b="1" lang="en-US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p>
            <a:pPr algn="r" eaLnBrk="1" hangingPunct="1" rtl="1"/>
            <a:r>
              <a:rPr lang="fa-IR" smtClean="0"/>
              <a:t>فواید ورزش</a:t>
            </a:r>
            <a:endParaRPr lang="en-US" smtClean="0"/>
          </a:p>
        </p:txBody>
      </p:sp>
      <p:sp>
        <p:nvSpPr>
          <p:cNvPr id="10487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p>
            <a:pPr algn="r" eaLnBrk="1" hangingPunct="1" rtl="1">
              <a:lnSpc>
                <a:spcPct val="80000"/>
              </a:lnSpc>
            </a:pPr>
            <a:r>
              <a:rPr sz="2400" lang="fa-IR" smtClean="0">
                <a:solidFill>
                  <a:srgbClr val="000066"/>
                </a:solidFill>
              </a:rPr>
              <a:t>تقویت قلب و دستگاه تنفس</a:t>
            </a:r>
          </a:p>
          <a:p>
            <a:pPr algn="r" eaLnBrk="1" hangingPunct="1" rtl="1">
              <a:lnSpc>
                <a:spcPct val="80000"/>
              </a:lnSpc>
            </a:pPr>
            <a:r>
              <a:rPr sz="2400" lang="fa-IR" smtClean="0">
                <a:solidFill>
                  <a:srgbClr val="000066"/>
                </a:solidFill>
              </a:rPr>
              <a:t>تقویت عضلات و استخوان ها</a:t>
            </a:r>
          </a:p>
          <a:p>
            <a:pPr algn="r" eaLnBrk="1" hangingPunct="1" rtl="1">
              <a:lnSpc>
                <a:spcPct val="80000"/>
              </a:lnSpc>
            </a:pPr>
            <a:r>
              <a:rPr sz="2400" lang="fa-IR" smtClean="0">
                <a:solidFill>
                  <a:srgbClr val="000066"/>
                </a:solidFill>
              </a:rPr>
              <a:t>افزایش دامنه ی حرکتی مفاصل</a:t>
            </a:r>
          </a:p>
          <a:p>
            <a:pPr algn="r" eaLnBrk="1" hangingPunct="1" rtl="1">
              <a:lnSpc>
                <a:spcPct val="80000"/>
              </a:lnSpc>
            </a:pPr>
            <a:r>
              <a:rPr sz="2400" lang="fa-IR" smtClean="0">
                <a:solidFill>
                  <a:srgbClr val="000066"/>
                </a:solidFill>
              </a:rPr>
              <a:t>کمک به کنترل وزن و بهبود ترکیب بدنی</a:t>
            </a:r>
          </a:p>
          <a:p>
            <a:pPr algn="r" eaLnBrk="1" hangingPunct="1" rtl="1">
              <a:lnSpc>
                <a:spcPct val="80000"/>
              </a:lnSpc>
            </a:pPr>
            <a:r>
              <a:rPr sz="2400" lang="fa-IR" smtClean="0">
                <a:solidFill>
                  <a:srgbClr val="000066"/>
                </a:solidFill>
              </a:rPr>
              <a:t>کاهش بیماری های قلبی عروقی</a:t>
            </a:r>
          </a:p>
          <a:p>
            <a:pPr algn="r" eaLnBrk="1" hangingPunct="1" rtl="1">
              <a:lnSpc>
                <a:spcPct val="80000"/>
              </a:lnSpc>
            </a:pPr>
            <a:r>
              <a:rPr sz="2400" lang="fa-IR" smtClean="0">
                <a:solidFill>
                  <a:srgbClr val="000066"/>
                </a:solidFill>
              </a:rPr>
              <a:t> بهبود خواب</a:t>
            </a:r>
          </a:p>
          <a:p>
            <a:pPr algn="r" eaLnBrk="1" hangingPunct="1" rtl="1">
              <a:lnSpc>
                <a:spcPct val="80000"/>
              </a:lnSpc>
            </a:pPr>
            <a:r>
              <a:rPr sz="2400" lang="fa-IR" smtClean="0">
                <a:solidFill>
                  <a:srgbClr val="000066"/>
                </a:solidFill>
              </a:rPr>
              <a:t>افزایش اعتماد به نفس</a:t>
            </a:r>
          </a:p>
          <a:p>
            <a:pPr algn="r" eaLnBrk="1" hangingPunct="1" rtl="1">
              <a:lnSpc>
                <a:spcPct val="80000"/>
              </a:lnSpc>
            </a:pPr>
            <a:r>
              <a:rPr sz="2400" lang="fa-IR" smtClean="0">
                <a:solidFill>
                  <a:srgbClr val="000066"/>
                </a:solidFill>
              </a:rPr>
              <a:t>افزایش احساس خوب بودن</a:t>
            </a:r>
          </a:p>
          <a:p>
            <a:pPr algn="r" eaLnBrk="1" hangingPunct="1" rtl="1">
              <a:lnSpc>
                <a:spcPct val="80000"/>
              </a:lnSpc>
            </a:pPr>
            <a:r>
              <a:rPr sz="2400" lang="fa-IR" smtClean="0">
                <a:solidFill>
                  <a:srgbClr val="000066"/>
                </a:solidFill>
              </a:rPr>
              <a:t>کاهش فشارها و تنش های روانی </a:t>
            </a:r>
          </a:p>
          <a:p>
            <a:pPr algn="r" eaLnBrk="1" hangingPunct="1" rtl="1">
              <a:lnSpc>
                <a:spcPct val="80000"/>
              </a:lnSpc>
            </a:pPr>
            <a:r>
              <a:rPr sz="2400" lang="fa-IR" smtClean="0">
                <a:solidFill>
                  <a:srgbClr val="000066"/>
                </a:solidFill>
              </a:rPr>
              <a:t> بهبود ظاهر بدنی</a:t>
            </a:r>
            <a:endParaRPr sz="2400" lang="en-US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7"/>
                                        <p:tgtEl>
                                          <p:spTgt spid="1048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0"/>
                                        <p:tgtEl>
                                          <p:spTgt spid="10487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3"/>
                                        <p:tgtEl>
                                          <p:spTgt spid="10487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6"/>
                                        <p:tgtEl>
                                          <p:spTgt spid="10487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9"/>
                                        <p:tgtEl>
                                          <p:spTgt spid="10487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22"/>
                                        <p:tgtEl>
                                          <p:spTgt spid="10487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25"/>
                                        <p:tgtEl>
                                          <p:spTgt spid="10487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28"/>
                                        <p:tgtEl>
                                          <p:spTgt spid="10487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31"/>
                                        <p:tgtEl>
                                          <p:spTgt spid="10487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34"/>
                                        <p:tgtEl>
                                          <p:spTgt spid="10487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p>
            <a:pPr algn="r" eaLnBrk="1" hangingPunct="1" rtl="1"/>
            <a:r>
              <a:rPr lang="fa-IR" smtClean="0"/>
              <a:t>اصل ت ش م ن</a:t>
            </a:r>
            <a:endParaRPr lang="en-US" smtClean="0"/>
          </a:p>
        </p:txBody>
      </p:sp>
      <p:sp>
        <p:nvSpPr>
          <p:cNvPr id="104877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743200"/>
            <a:ext cx="4611688" cy="2438400"/>
          </a:xfrm>
        </p:spPr>
        <p:txBody>
          <a:bodyPr/>
          <a:p>
            <a:pPr algn="r" eaLnBrk="1" hangingPunct="1" rtl="1">
              <a:lnSpc>
                <a:spcPct val="90000"/>
              </a:lnSpc>
            </a:pPr>
            <a:r>
              <a:rPr sz="2800" lang="fa-IR" smtClean="0">
                <a:solidFill>
                  <a:srgbClr val="FF0000"/>
                </a:solidFill>
              </a:rPr>
              <a:t>... چند بار در هفته ورزش کنم؟</a:t>
            </a:r>
          </a:p>
          <a:p>
            <a:pPr algn="r" eaLnBrk="1" hangingPunct="1" rtl="1">
              <a:lnSpc>
                <a:spcPct val="90000"/>
              </a:lnSpc>
            </a:pPr>
            <a:r>
              <a:rPr sz="2800" lang="fa-IR" smtClean="0">
                <a:solidFill>
                  <a:srgbClr val="FF0000"/>
                </a:solidFill>
              </a:rPr>
              <a:t>... با چه شدتی ورزش کنم؟</a:t>
            </a:r>
          </a:p>
          <a:p>
            <a:pPr algn="r" eaLnBrk="1" hangingPunct="1" rtl="1">
              <a:lnSpc>
                <a:spcPct val="90000"/>
              </a:lnSpc>
            </a:pPr>
            <a:r>
              <a:rPr sz="2800" lang="fa-IR" smtClean="0">
                <a:solidFill>
                  <a:srgbClr val="FF0000"/>
                </a:solidFill>
              </a:rPr>
              <a:t>... چه مدت ورزش کنم؟</a:t>
            </a:r>
          </a:p>
          <a:p>
            <a:pPr algn="r" eaLnBrk="1" hangingPunct="1" rtl="1">
              <a:lnSpc>
                <a:spcPct val="90000"/>
              </a:lnSpc>
            </a:pPr>
            <a:r>
              <a:rPr sz="2800" lang="fa-IR" smtClean="0">
                <a:solidFill>
                  <a:srgbClr val="FF0000"/>
                </a:solidFill>
              </a:rPr>
              <a:t>... چه نوع ورزشی انجام بدهم؟</a:t>
            </a:r>
            <a:endParaRPr sz="2800" lang="en-US" smtClean="0">
              <a:solidFill>
                <a:srgbClr val="FF0000"/>
              </a:solidFill>
            </a:endParaRPr>
          </a:p>
        </p:txBody>
      </p:sp>
      <p:sp>
        <p:nvSpPr>
          <p:cNvPr id="104877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2700338"/>
            <a:ext cx="4033837" cy="2052637"/>
          </a:xfrm>
        </p:spPr>
        <p:txBody>
          <a:bodyPr/>
          <a:p>
            <a:pPr algn="r" eaLnBrk="1" hangingPunct="1" rtl="1">
              <a:lnSpc>
                <a:spcPct val="90000"/>
              </a:lnSpc>
            </a:pPr>
            <a:r>
              <a:rPr sz="2800" lang="fa-IR" smtClean="0">
                <a:solidFill>
                  <a:srgbClr val="000066"/>
                </a:solidFill>
              </a:rPr>
              <a:t>ت: تواتر ورزش</a:t>
            </a:r>
          </a:p>
          <a:p>
            <a:pPr algn="r" eaLnBrk="1" hangingPunct="1" rtl="1">
              <a:lnSpc>
                <a:spcPct val="90000"/>
              </a:lnSpc>
            </a:pPr>
            <a:r>
              <a:rPr sz="2800" lang="fa-IR" smtClean="0">
                <a:solidFill>
                  <a:srgbClr val="000066"/>
                </a:solidFill>
              </a:rPr>
              <a:t>ش: شدت ورزش</a:t>
            </a:r>
          </a:p>
          <a:p>
            <a:pPr algn="r" eaLnBrk="1" hangingPunct="1" rtl="1">
              <a:lnSpc>
                <a:spcPct val="90000"/>
              </a:lnSpc>
            </a:pPr>
            <a:r>
              <a:rPr sz="2800" lang="fa-IR" smtClean="0">
                <a:solidFill>
                  <a:srgbClr val="000066"/>
                </a:solidFill>
              </a:rPr>
              <a:t>م  : مدت ورزش</a:t>
            </a:r>
          </a:p>
          <a:p>
            <a:pPr algn="r" eaLnBrk="1" hangingPunct="1" rtl="1">
              <a:lnSpc>
                <a:spcPct val="90000"/>
              </a:lnSpc>
            </a:pPr>
            <a:r>
              <a:rPr sz="2800" lang="fa-IR" smtClean="0">
                <a:solidFill>
                  <a:srgbClr val="000066"/>
                </a:solidFill>
              </a:rPr>
              <a:t>ن : نوع ورزش</a:t>
            </a:r>
            <a:endParaRPr sz="2800" lang="en-US" smtClean="0">
              <a:solidFill>
                <a:srgbClr val="000066"/>
              </a:solidFill>
            </a:endParaRPr>
          </a:p>
        </p:txBody>
      </p:sp>
      <p:sp>
        <p:nvSpPr>
          <p:cNvPr id="1048776" name="Text Box 6"/>
          <p:cNvSpPr txBox="1">
            <a:spLocks noChangeArrowheads="1"/>
          </p:cNvSpPr>
          <p:nvPr/>
        </p:nvSpPr>
        <p:spPr bwMode="auto">
          <a:xfrm>
            <a:off x="2438400" y="1965325"/>
            <a:ext cx="6477000" cy="370840"/>
          </a:xfrm>
          <a:prstGeom prst="rect"/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-285750" marL="7429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-228600" marL="1143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228600" marL="1600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-228600" marL="20574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 rtl="1">
              <a:spcBef>
                <a:spcPct val="50000"/>
              </a:spcBef>
            </a:pPr>
            <a:r>
              <a:rPr sz="2000" lang="fa-IR">
                <a:solidFill>
                  <a:srgbClr val="000066"/>
                </a:solidFill>
                <a:latin typeface="Tahoma" panose="020B0604030504040204" pitchFamily="34" charset="0"/>
              </a:rPr>
              <a:t>برای دست یابی به فواید ناشی از ورزش رعایت این اصل ضروری است</a:t>
            </a:r>
            <a:r>
              <a:rPr lang="fa-IR">
                <a:solidFill>
                  <a:srgbClr val="000066"/>
                </a:solidFill>
                <a:latin typeface="Tahoma" panose="020B0604030504040204" pitchFamily="34" charset="0"/>
              </a:rPr>
              <a:t>.</a:t>
            </a:r>
            <a:endParaRPr lang="en-US">
              <a:solidFill>
                <a:srgbClr val="000066"/>
              </a:solidFill>
              <a:latin typeface="Tahoma" panose="020B0604030504040204" pitchFamily="34" charset="0"/>
            </a:endParaRPr>
          </a:p>
        </p:txBody>
      </p:sp>
      <p:pic>
        <p:nvPicPr>
          <p:cNvPr id="2097169" name="Picture 7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1752600" y="4876800"/>
            <a:ext cx="958850" cy="1755775"/>
          </a:xfrm>
          <a:prstGeom prst="rect"/>
          <a:noFill/>
          <a:ln>
            <a:noFill/>
          </a:ln>
          <a:effectLst/>
        </p:spPr>
      </p:pic>
      <p:graphicFrame>
        <p:nvGraphicFramePr>
          <p:cNvPr id="4194313" name="Object 8"/>
          <p:cNvGraphicFramePr>
            <a:graphicFrameLocks noChangeAspect="1"/>
          </p:cNvGraphicFramePr>
          <p:nvPr/>
        </p:nvGraphicFramePr>
        <p:xfrm>
          <a:off x="6705600" y="4953000"/>
          <a:ext cx="12954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 (32-bit)" r:id="rId2" spid="_x0000_s63531" imgH="6458040" imgW="5467320" progId="MetafileCompanion32.Picture.1">
                  <p:embed/>
                </p:oleObj>
              </mc:Choice>
              <mc:Fallback>
                <p:oleObj name="Picture (32-bit)" r:id="rId2" imgH="6458040" imgW="5467320" progId="MetafileCompanion32.Picture.1">
                  <p:embed/>
                  <p:pic>
                    <p:nvPicPr>
                      <p:cNvPr id="209717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xmlns:r="http://schemas.openxmlformats.org/officeDocument/2006/relationships"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953000"/>
                        <a:ext cx="1295400" cy="1600200"/>
                      </a:xfrm>
                      <a:prstGeom prst="rect"/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7"/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8"/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4194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4194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7"/>
                                        <p:tgtEl>
                                          <p:spTgt spid="1048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22"/>
                                        <p:tgtEl>
                                          <p:spTgt spid="1048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27"/>
                                        <p:tgtEl>
                                          <p:spTgt spid="1048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</p:stCondLst>
                      <p:childTnLst>
                        <p:par>
                          <p:cTn fill="hold" id="29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32"/>
                                        <p:tgtEl>
                                          <p:spTgt spid="1048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</p:stCondLst>
                      <p:childTnLst>
                        <p:par>
                          <p:cTn fill="hold" id="3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37"/>
                                        <p:tgtEl>
                                          <p:spTgt spid="1048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 nodeType="clickPar">
                      <p:stCondLst>
                        <p:cond delay="indefinite"/>
                      </p:stCondLst>
                      <p:childTnLst>
                        <p:par>
                          <p:cTn fill="hold" id="39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0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42"/>
                                        <p:tgtEl>
                                          <p:spTgt spid="1048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 nodeType="clickPar">
                      <p:stCondLst>
                        <p:cond delay="indefinite"/>
                      </p:stCondLst>
                      <p:childTnLst>
                        <p:par>
                          <p:cTn fill="hold" id="4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47"/>
                                        <p:tgtEl>
                                          <p:spTgt spid="1048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 nodeType="clickPar">
                      <p:stCondLst>
                        <p:cond delay="indefinite"/>
                      </p:stCondLst>
                      <p:childTnLst>
                        <p:par>
                          <p:cTn fill="hold" id="49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0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52"/>
                                        <p:tgtEl>
                                          <p:spTgt spid="1048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p>
            <a:pPr algn="r" eaLnBrk="1" hangingPunct="1" rtl="1"/>
            <a:r>
              <a:rPr lang="fa-IR" smtClean="0"/>
              <a:t>سلامتی ذهنی</a:t>
            </a:r>
            <a:endParaRPr lang="en-US" smtClean="0"/>
          </a:p>
        </p:txBody>
      </p:sp>
      <p:sp>
        <p:nvSpPr>
          <p:cNvPr id="10485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p>
            <a:pPr algn="r" eaLnBrk="1" hangingPunct="1" rtl="1"/>
            <a:r>
              <a:rPr lang="fa-IR" smtClean="0">
                <a:solidFill>
                  <a:srgbClr val="000066"/>
                </a:solidFill>
              </a:rPr>
              <a:t>فقدان اختلالات ذهنی و توانایی روبه روشدن با تناقض های روزانه و تقابل اجتماعی بدون بروز مشکلات رفتاری، روانی و ذهنی</a:t>
            </a:r>
            <a:endParaRPr lang="en-US" smtClean="0">
              <a:solidFill>
                <a:srgbClr val="000066"/>
              </a:solidFill>
            </a:endParaRPr>
          </a:p>
        </p:txBody>
      </p:sp>
      <p:pic>
        <p:nvPicPr>
          <p:cNvPr id="2097152" name="Picture 4" descr="overtraini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609600" y="3352800"/>
            <a:ext cx="2247900" cy="3276600"/>
          </a:xfrm>
          <a:prstGeom prst="rect"/>
          <a:noFill/>
          <a:ln>
            <a:noFill/>
          </a:ln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7"/>
                                        <p:tgtEl>
                                          <p:spTgt spid="1048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0"/>
                                        <p:tgtEl>
                                          <p:spTgt spid="209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p>
            <a:pPr algn="r" eaLnBrk="1" hangingPunct="1" rtl="1"/>
            <a:r>
              <a:rPr lang="fa-IR" smtClean="0"/>
              <a:t>توصیه های تمرینی</a:t>
            </a:r>
            <a:endParaRPr lang="en-US" smtClean="0"/>
          </a:p>
        </p:txBody>
      </p:sp>
      <p:graphicFrame>
        <p:nvGraphicFramePr>
          <p:cNvPr id="4194314" name="Group 51"/>
          <p:cNvGraphicFramePr>
            <a:graphicFrameLocks noGrp="1"/>
          </p:cNvGraphicFramePr>
          <p:nvPr>
            <p:ph idx="1"/>
          </p:nvPr>
        </p:nvGraphicFramePr>
        <p:xfrm>
          <a:off x="152400" y="2362200"/>
          <a:ext cx="8839200" cy="4116554"/>
        </p:xfrm>
        <a:graphic>
          <a:graphicData uri="http://schemas.openxmlformats.org/drawingml/2006/table">
            <a:tbl>
              <a:tblPr/>
              <a:tblGrid>
                <a:gridCol w="2209800"/>
                <a:gridCol w="2209800"/>
                <a:gridCol w="2667000"/>
                <a:gridCol w="1752600"/>
              </a:tblGrid>
              <a:tr h="8228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baseline="0" b="0" cap="none" sz="2400" i="0" kumimoji="0" lang="fa-IR" normalizeH="0" strike="noStrike" u="none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انعطاف پذیری</a:t>
                      </a:r>
                      <a:endParaRPr baseline="0" b="0" cap="none" sz="2400" i="0" kumimoji="0" lang="en-US" normalizeH="0" strike="noStrike" u="none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baseline="0" b="0" cap="none" sz="2400" i="0" kumimoji="0" lang="fa-IR" normalizeH="0" strike="noStrike" u="none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استقامت قلبی عروقی</a:t>
                      </a:r>
                      <a:endParaRPr baseline="0" b="0" cap="none" sz="2400" i="0" kumimoji="0" lang="en-US" normalizeH="0" strike="noStrike" u="none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baseline="0" b="0" cap="none" sz="2400" i="0" kumimoji="0" lang="fa-IR" normalizeH="0" strike="noStrike" u="none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قدرت و استقامت عضلانی</a:t>
                      </a:r>
                      <a:endParaRPr baseline="0" b="0" cap="none" sz="2400" i="0" kumimoji="0" lang="en-US" normalizeH="0" strike="noStrike" u="none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baseline="0" b="0" cap="none" sz="2400" i="0" kumimoji="0" lang="en-US" normalizeH="0" strike="noStrike" u="none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8238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baseline="0" b="0" cap="none" sz="2400" i="0" kumimoji="0" lang="fa-IR" normalizeH="0" strike="noStrike" u="none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روز در هفته یا بیشتر</a:t>
                      </a:r>
                      <a:endParaRPr baseline="0" b="0" cap="none" sz="2400" i="0" kumimoji="0" lang="en-US" normalizeH="0" strike="noStrike" u="none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baseline="0" b="0" cap="none" sz="2400" i="0" kumimoji="0" lang="fa-IR" normalizeH="0" strike="noStrike" u="none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تا 6 روز در هفته</a:t>
                      </a:r>
                      <a:endParaRPr baseline="0" b="0" cap="none" sz="2400" i="0" kumimoji="0" lang="en-US" normalizeH="0" strike="noStrike" u="none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baseline="0" b="0" cap="none" sz="2400" i="0" kumimoji="0" lang="fa-IR" normalizeH="0" strike="noStrike" u="none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تا 3 روز در هفته</a:t>
                      </a:r>
                      <a:endParaRPr baseline="0" b="0" cap="none" sz="2400" i="0" kumimoji="0" lang="en-US" normalizeH="0" strike="noStrike" u="none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baseline="0" b="0" cap="none" sz="2400" i="0" kumimoji="0" lang="fa-IR" normalizeH="0" strike="noStrike" u="none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تواتر ورزش</a:t>
                      </a:r>
                      <a:endParaRPr baseline="0" b="0" cap="none" sz="2400" i="0" kumimoji="0" lang="en-US" normalizeH="0" strike="noStrike" u="none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8228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baseline="0" b="0" cap="none" sz="2400" i="0" kumimoji="0" lang="fa-IR" normalizeH="0" strike="noStrike" u="none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تا نقطه ی احساس درد</a:t>
                      </a:r>
                      <a:endParaRPr baseline="0" b="0" cap="none" sz="2400" i="0" kumimoji="0" lang="en-US" normalizeH="0" strike="noStrike" u="none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baseline="0" b="0" cap="none" sz="2400" i="0" kumimoji="0" lang="fa-IR" normalizeH="0" strike="noStrike" u="none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حفظ ضربان قلب هدف</a:t>
                      </a:r>
                      <a:endParaRPr baseline="0" b="0" cap="none" sz="2400" i="0" kumimoji="0" lang="en-US" normalizeH="0" strike="noStrike" u="none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baseline="0" b="0" cap="none" sz="2400" i="0" kumimoji="0" lang="fa-IR" normalizeH="0" strike="noStrike" u="none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استفاده از وزنه های سبک</a:t>
                      </a:r>
                      <a:endParaRPr baseline="0" b="0" cap="none" sz="2400" i="0" kumimoji="0" lang="en-US" normalizeH="0" strike="noStrike" u="none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baseline="0" b="0" cap="none" sz="2400" i="0" kumimoji="0" lang="fa-IR" normalizeH="0" strike="noStrike" u="none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شدت ورزش</a:t>
                      </a:r>
                      <a:endParaRPr baseline="0" b="0" cap="none" sz="2400" i="0" kumimoji="0" lang="en-US" normalizeH="0" strike="noStrike" u="none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8238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baseline="0" b="0" cap="none" sz="2400" i="0" kumimoji="0" lang="fa-IR" normalizeH="0" strike="noStrike" u="none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تا 30 ثانیه</a:t>
                      </a:r>
                      <a:endParaRPr baseline="0" b="0" cap="none" sz="2400" i="0" kumimoji="0" lang="en-US" normalizeH="0" strike="noStrike" u="none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baseline="0" b="0" cap="none" sz="2400" i="0" kumimoji="0" lang="fa-IR" normalizeH="0" strike="noStrike" u="none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تا 60 دقیقه</a:t>
                      </a:r>
                      <a:endParaRPr baseline="0" b="0" cap="none" sz="2400" i="0" kumimoji="0" lang="en-US" normalizeH="0" strike="noStrike" u="none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baseline="0" b="0" cap="none" sz="2400" i="0" kumimoji="0" lang="fa-IR" normalizeH="0" strike="noStrike" u="none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تا 4 ست/ 6 تا 15 تکرار در هر ست</a:t>
                      </a:r>
                      <a:endParaRPr baseline="0" b="0" cap="none" sz="2400" i="0" kumimoji="0" lang="en-US" normalizeH="0" strike="noStrike" u="none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baseline="0" b="0" cap="none" sz="2400" i="0" kumimoji="0" lang="fa-IR" normalizeH="0" strike="noStrike" u="none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مدت ورزش</a:t>
                      </a:r>
                      <a:endParaRPr baseline="0" b="0" cap="none" sz="2400" i="0" kumimoji="0" lang="en-US" normalizeH="0" strike="noStrike" u="none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8228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baseline="0" b="0" cap="none" sz="2400" i="0" kumimoji="0" lang="fa-IR" normalizeH="0" strike="noStrike" u="none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استفاده از گروه های عضلانی بزرگ</a:t>
                      </a:r>
                      <a:endParaRPr baseline="0" b="0" cap="none" sz="2400" i="0" kumimoji="0" lang="en-US" normalizeH="0" strike="noStrike" u="none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baseline="0" b="0" cap="none" sz="2400" i="0" kumimoji="0" lang="fa-IR" normalizeH="0" strike="noStrike" u="none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استفاده از گروه های عضلانی بزرگ</a:t>
                      </a:r>
                      <a:endParaRPr baseline="0" b="0" cap="none" sz="2400" i="0" kumimoji="0" lang="en-US" normalizeH="0" strike="noStrike" u="none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baseline="0" b="0" cap="none" sz="2400" i="0" kumimoji="0" lang="fa-IR" normalizeH="0" strike="noStrike" u="none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استفاده از گروه های عضلانی بزرگ</a:t>
                      </a:r>
                      <a:endParaRPr baseline="0" b="0" cap="none" sz="2400" i="0" kumimoji="0" lang="en-US" normalizeH="0" strike="noStrike" u="none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baseline="0" b="0" cap="none" sz="2400" i="0" kumimoji="0" lang="fa-IR" normalizeH="0" strike="noStrike" u="none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نوع ورزش</a:t>
                      </a:r>
                      <a:endParaRPr baseline="0" b="0" cap="none" sz="2400" i="0" kumimoji="0" lang="en-US" normalizeH="0" strike="noStrike" u="none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7"/>
                                        <p:tgtEl>
                                          <p:spTgt spid="4194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86800" cy="1371600"/>
          </a:xfrm>
        </p:spPr>
        <p:txBody>
          <a:bodyPr/>
          <a:p>
            <a:pPr algn="r" eaLnBrk="1" hangingPunct="1" rtl="1"/>
            <a:r>
              <a:rPr sz="3200" lang="fa-IR" smtClean="0"/>
              <a:t>چگونه از اصل ت ش م ن برای بهبود ترکیب بدنی استفاده کنیم؟</a:t>
            </a:r>
            <a:endParaRPr sz="3200" lang="en-US" smtClean="0"/>
          </a:p>
        </p:txBody>
      </p:sp>
      <p:sp>
        <p:nvSpPr>
          <p:cNvPr id="1048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17713"/>
            <a:ext cx="8421688" cy="4383087"/>
          </a:xfrm>
        </p:spPr>
        <p:txBody>
          <a:bodyPr/>
          <a:p>
            <a:pPr algn="r" eaLnBrk="1" hangingPunct="1" rtl="1"/>
            <a:r>
              <a:rPr sz="2800" lang="fa-IR" smtClean="0">
                <a:solidFill>
                  <a:srgbClr val="000066"/>
                </a:solidFill>
              </a:rPr>
              <a:t>بهبود ترکیب بدنی پیامد میزان فعالیت بدنی مربوط به 4 جزء دیگر است:</a:t>
            </a:r>
          </a:p>
          <a:p>
            <a:pPr algn="r" eaLnBrk="1" hangingPunct="1" rtl="1">
              <a:buFontTx/>
              <a:buChar char="-"/>
            </a:pPr>
            <a:r>
              <a:rPr sz="2800" lang="fa-IR" smtClean="0">
                <a:solidFill>
                  <a:srgbClr val="FF0000"/>
                </a:solidFill>
              </a:rPr>
              <a:t>فعالیت های استقامتی کالری مصرفی را بالا می برد.</a:t>
            </a:r>
            <a:endParaRPr sz="2800" lang="en-US" smtClean="0">
              <a:solidFill>
                <a:srgbClr val="FF0000"/>
              </a:solidFill>
            </a:endParaRPr>
          </a:p>
          <a:p>
            <a:pPr algn="r" eaLnBrk="1" hangingPunct="1" rtl="1">
              <a:buFontTx/>
              <a:buChar char="-"/>
            </a:pPr>
            <a:endParaRPr sz="2800" lang="fa-IR" smtClean="0">
              <a:solidFill>
                <a:srgbClr val="FF0000"/>
              </a:solidFill>
            </a:endParaRPr>
          </a:p>
          <a:p>
            <a:pPr algn="r" eaLnBrk="1" hangingPunct="1" rtl="1">
              <a:buFontTx/>
              <a:buChar char="-"/>
            </a:pPr>
            <a:r>
              <a:rPr sz="2800" lang="fa-IR" smtClean="0">
                <a:solidFill>
                  <a:srgbClr val="FF0000"/>
                </a:solidFill>
              </a:rPr>
              <a:t>فعالیت های قدرتی کالری مصرفی را بالا برده و عضله سازی را موجب می شود.</a:t>
            </a:r>
            <a:endParaRPr sz="2800" lang="en-US" smtClean="0">
              <a:solidFill>
                <a:srgbClr val="FF0000"/>
              </a:solidFill>
            </a:endParaRPr>
          </a:p>
          <a:p>
            <a:pPr algn="r" eaLnBrk="1" hangingPunct="1" rtl="1">
              <a:buFontTx/>
              <a:buChar char="-"/>
            </a:pPr>
            <a:endParaRPr sz="2800" lang="fa-IR" smtClean="0">
              <a:solidFill>
                <a:srgbClr val="FF0000"/>
              </a:solidFill>
            </a:endParaRPr>
          </a:p>
          <a:p>
            <a:pPr algn="r" eaLnBrk="1" hangingPunct="1" rtl="1">
              <a:buFontTx/>
              <a:buChar char="-"/>
            </a:pPr>
            <a:r>
              <a:rPr sz="2800" lang="fa-IR" smtClean="0">
                <a:solidFill>
                  <a:srgbClr val="FF0000"/>
                </a:solidFill>
              </a:rPr>
              <a:t>تمرینات انعطاف پذیری به بدن اجازه می دهد تا ورزش های دیگر را بهتر تحمل کنند.</a:t>
            </a:r>
            <a:endParaRPr sz="2800" lang="en-US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7"/>
                                        <p:tgtEl>
                                          <p:spTgt spid="1048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2"/>
                                        <p:tgtEl>
                                          <p:spTgt spid="1048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7"/>
                                        <p:tgtEl>
                                          <p:spTgt spid="1048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22"/>
                                        <p:tgtEl>
                                          <p:spTgt spid="1048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p>
            <a:pPr algn="r" eaLnBrk="1" hangingPunct="1" rtl="1"/>
            <a:r>
              <a:rPr lang="fa-IR" smtClean="0"/>
              <a:t>در کنار ورزش از تغذیه ی مناسب غافل نشوید!</a:t>
            </a:r>
            <a:endParaRPr lang="en-US" smtClean="0"/>
          </a:p>
        </p:txBody>
      </p:sp>
      <p:pic>
        <p:nvPicPr>
          <p:cNvPr id="2097172" name="Picture 5" descr="banana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381000" y="3830638"/>
            <a:ext cx="1905000" cy="1727200"/>
          </a:xfrm>
          <a:prstGeom prst="rect"/>
          <a:noFill/>
          <a:ln>
            <a:noFill/>
          </a:ln>
        </p:spPr>
      </p:pic>
      <p:pic>
        <p:nvPicPr>
          <p:cNvPr id="2097173" name="Picture 6" descr="ORANGE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1219200" y="3830638"/>
            <a:ext cx="1905000" cy="1727200"/>
          </a:xfrm>
          <a:prstGeom prst="rect"/>
          <a:noFill/>
          <a:ln>
            <a:noFill/>
          </a:ln>
        </p:spPr>
      </p:pic>
      <p:pic>
        <p:nvPicPr>
          <p:cNvPr id="2097174" name="Picture 7" descr="peas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2057400" y="3830638"/>
            <a:ext cx="1905000" cy="1727200"/>
          </a:xfrm>
          <a:prstGeom prst="rect"/>
          <a:noFill/>
          <a:ln>
            <a:noFill/>
          </a:ln>
        </p:spPr>
      </p:pic>
      <p:pic>
        <p:nvPicPr>
          <p:cNvPr id="2097175" name="Picture 8" descr="peppers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 bwMode="auto">
          <a:xfrm>
            <a:off x="6934200" y="3830638"/>
            <a:ext cx="1905000" cy="1727200"/>
          </a:xfrm>
          <a:prstGeom prst="rect"/>
          <a:noFill/>
          <a:ln>
            <a:noFill/>
          </a:ln>
        </p:spPr>
      </p:pic>
      <p:pic>
        <p:nvPicPr>
          <p:cNvPr id="2097176" name="Picture 9" descr="straw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5" cstate="print"/>
          <a:srcRect/>
          <a:stretch>
            <a:fillRect/>
          </a:stretch>
        </p:blipFill>
        <p:spPr bwMode="auto">
          <a:xfrm>
            <a:off x="2890838" y="3824288"/>
            <a:ext cx="1924050" cy="1743075"/>
          </a:xfrm>
          <a:prstGeom prst="rect"/>
          <a:noFill/>
          <a:ln>
            <a:noFill/>
          </a:ln>
        </p:spPr>
      </p:pic>
      <p:pic>
        <p:nvPicPr>
          <p:cNvPr id="2097177" name="Picture 10" descr="bread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6"/>
          <a:srcRect/>
          <a:stretch>
            <a:fillRect/>
          </a:stretch>
        </p:blipFill>
        <p:spPr bwMode="auto">
          <a:xfrm>
            <a:off x="3455988" y="3810000"/>
            <a:ext cx="3060700" cy="1779588"/>
          </a:xfrm>
          <a:prstGeom prst="rect"/>
          <a:noFill/>
          <a:ln>
            <a:noFill/>
          </a:ln>
        </p:spPr>
      </p:pic>
      <p:pic>
        <p:nvPicPr>
          <p:cNvPr id="2097178" name="Picture 11" descr="chicken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7"/>
          <a:srcRect/>
          <a:stretch>
            <a:fillRect/>
          </a:stretch>
        </p:blipFill>
        <p:spPr bwMode="auto">
          <a:xfrm>
            <a:off x="4992688" y="3830638"/>
            <a:ext cx="2376487" cy="1727200"/>
          </a:xfrm>
          <a:prstGeom prst="rect"/>
          <a:noFill/>
          <a:ln>
            <a:noFill/>
          </a:ln>
        </p:spPr>
      </p:pic>
      <p:pic>
        <p:nvPicPr>
          <p:cNvPr id="2097179" name="Picture 12" descr="milk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8"/>
          <a:srcRect/>
          <a:stretch>
            <a:fillRect/>
          </a:stretch>
        </p:blipFill>
        <p:spPr bwMode="auto">
          <a:xfrm>
            <a:off x="6218238" y="3827463"/>
            <a:ext cx="1712912" cy="1735137"/>
          </a:xfrm>
          <a:prstGeom prst="rect"/>
          <a:noFill/>
          <a:ln>
            <a:noFill/>
          </a:ln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7"/>
                                        <p:tgtEl>
                                          <p:spTgt spid="1048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09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09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9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09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09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4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9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09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09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4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9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4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458200" cy="1371600"/>
          </a:xfrm>
        </p:spPr>
        <p:txBody>
          <a:bodyPr/>
          <a:p>
            <a:pPr algn="r" eaLnBrk="1" hangingPunct="1" rtl="1"/>
            <a:r>
              <a:rPr sz="4000" lang="fa-IR" smtClean="0"/>
              <a:t>اصول تمرین در آمادگی جسمانی مرتبط با سلامتی</a:t>
            </a:r>
            <a:r>
              <a:rPr lang="fa-IR" smtClean="0"/>
              <a:t> </a:t>
            </a:r>
            <a:endParaRPr lang="en-US" smtClean="0"/>
          </a:p>
        </p:txBody>
      </p:sp>
      <p:sp>
        <p:nvSpPr>
          <p:cNvPr id="10487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p>
            <a:pPr algn="r" eaLnBrk="1" hangingPunct="1" rtl="1">
              <a:lnSpc>
                <a:spcPct val="90000"/>
              </a:lnSpc>
            </a:pPr>
            <a:r>
              <a:rPr lang="fa-IR" smtClean="0">
                <a:solidFill>
                  <a:srgbClr val="FF0000"/>
                </a:solidFill>
              </a:rPr>
              <a:t>اصل اضافه بار:</a:t>
            </a:r>
            <a:r>
              <a:rPr lang="fa-IR" smtClean="0">
                <a:solidFill>
                  <a:srgbClr val="000066"/>
                </a:solidFill>
              </a:rPr>
              <a:t> باید بار تمرین فراتر از توانایی بدن شما باشد تا پیشرفت خاصل شود.</a:t>
            </a:r>
            <a:endParaRPr lang="en-US" smtClean="0">
              <a:solidFill>
                <a:srgbClr val="000066"/>
              </a:solidFill>
            </a:endParaRPr>
          </a:p>
          <a:p>
            <a:pPr algn="r" eaLnBrk="1" hangingPunct="1" rtl="1">
              <a:lnSpc>
                <a:spcPct val="90000"/>
              </a:lnSpc>
            </a:pPr>
            <a:endParaRPr lang="fa-IR" smtClean="0">
              <a:solidFill>
                <a:srgbClr val="000066"/>
              </a:solidFill>
            </a:endParaRPr>
          </a:p>
          <a:p>
            <a:pPr algn="r" eaLnBrk="1" hangingPunct="1" rtl="1">
              <a:lnSpc>
                <a:spcPct val="90000"/>
              </a:lnSpc>
            </a:pPr>
            <a:r>
              <a:rPr lang="fa-IR" smtClean="0">
                <a:solidFill>
                  <a:srgbClr val="FF0000"/>
                </a:solidFill>
              </a:rPr>
              <a:t>اصل پیشرفت تدریجی:</a:t>
            </a:r>
            <a:r>
              <a:rPr lang="fa-IR" smtClean="0">
                <a:solidFill>
                  <a:srgbClr val="000066"/>
                </a:solidFill>
              </a:rPr>
              <a:t> باید پس از سازگاری بدن با بار پیشین آضافه بار تداوم یابد.</a:t>
            </a:r>
            <a:endParaRPr lang="en-US" smtClean="0">
              <a:solidFill>
                <a:srgbClr val="000066"/>
              </a:solidFill>
            </a:endParaRPr>
          </a:p>
          <a:p>
            <a:pPr algn="r" eaLnBrk="1" hangingPunct="1" rtl="1">
              <a:lnSpc>
                <a:spcPct val="90000"/>
              </a:lnSpc>
            </a:pPr>
            <a:endParaRPr lang="fa-IR" smtClean="0">
              <a:solidFill>
                <a:srgbClr val="000066"/>
              </a:solidFill>
            </a:endParaRPr>
          </a:p>
          <a:p>
            <a:pPr algn="r" eaLnBrk="1" hangingPunct="1" rtl="1">
              <a:lnSpc>
                <a:spcPct val="90000"/>
              </a:lnSpc>
            </a:pPr>
            <a:r>
              <a:rPr lang="fa-IR" smtClean="0">
                <a:solidFill>
                  <a:srgbClr val="FF0000"/>
                </a:solidFill>
              </a:rPr>
              <a:t>اصل ویژگی:</a:t>
            </a:r>
            <a:r>
              <a:rPr lang="fa-IR" smtClean="0">
                <a:solidFill>
                  <a:srgbClr val="000066"/>
                </a:solidFill>
              </a:rPr>
              <a:t> تمرین باید ویژه ی هدف مورد نظر باشد.</a:t>
            </a:r>
            <a:endParaRPr lang="en-US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7"/>
                                        <p:tgtEl>
                                          <p:spTgt spid="1048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2"/>
                                        <p:tgtEl>
                                          <p:spTgt spid="10487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7"/>
                                        <p:tgtEl>
                                          <p:spTgt spid="1048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p>
            <a:pPr algn="r" eaLnBrk="1" hangingPunct="1" rtl="1"/>
            <a:r>
              <a:rPr lang="fa-IR" smtClean="0"/>
              <a:t>نتیجه گیری</a:t>
            </a:r>
            <a:endParaRPr lang="en-US" smtClean="0"/>
          </a:p>
        </p:txBody>
      </p:sp>
      <p:sp>
        <p:nvSpPr>
          <p:cNvPr id="10487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p>
            <a:pPr algn="r" eaLnBrk="1" hangingPunct="1" rtl="1">
              <a:lnSpc>
                <a:spcPct val="80000"/>
              </a:lnSpc>
            </a:pPr>
            <a:r>
              <a:rPr sz="2400" lang="fa-IR" smtClean="0">
                <a:solidFill>
                  <a:srgbClr val="000066"/>
                </a:solidFill>
              </a:rPr>
              <a:t>آمادگی جسمانی مرتبط با سلامتی فرآیندی پیوسته در سراسر زندگی است.</a:t>
            </a:r>
            <a:endParaRPr sz="2400" lang="en-US" smtClean="0">
              <a:solidFill>
                <a:srgbClr val="000066"/>
              </a:solidFill>
            </a:endParaRPr>
          </a:p>
          <a:p>
            <a:pPr algn="r" eaLnBrk="1" hangingPunct="1" rtl="1">
              <a:lnSpc>
                <a:spcPct val="80000"/>
              </a:lnSpc>
            </a:pPr>
            <a:endParaRPr sz="2400" lang="fa-IR" smtClean="0">
              <a:solidFill>
                <a:srgbClr val="000066"/>
              </a:solidFill>
            </a:endParaRPr>
          </a:p>
          <a:p>
            <a:pPr algn="r" eaLnBrk="1" hangingPunct="1" rtl="1">
              <a:lnSpc>
                <a:spcPct val="80000"/>
              </a:lnSpc>
            </a:pPr>
            <a:r>
              <a:rPr sz="2400" lang="fa-IR" smtClean="0">
                <a:solidFill>
                  <a:srgbClr val="000066"/>
                </a:solidFill>
              </a:rPr>
              <a:t>نمی توان آمادگی جسمانی را ذخیره کرد.</a:t>
            </a:r>
            <a:endParaRPr sz="2400" lang="en-US" smtClean="0">
              <a:solidFill>
                <a:srgbClr val="000066"/>
              </a:solidFill>
            </a:endParaRPr>
          </a:p>
          <a:p>
            <a:pPr algn="r" eaLnBrk="1" hangingPunct="1" rtl="1">
              <a:lnSpc>
                <a:spcPct val="80000"/>
              </a:lnSpc>
            </a:pPr>
            <a:endParaRPr sz="2400" lang="fa-IR" smtClean="0">
              <a:solidFill>
                <a:srgbClr val="000066"/>
              </a:solidFill>
            </a:endParaRPr>
          </a:p>
          <a:p>
            <a:pPr algn="r" eaLnBrk="1" hangingPunct="1" rtl="1">
              <a:lnSpc>
                <a:spcPct val="80000"/>
              </a:lnSpc>
            </a:pPr>
            <a:r>
              <a:rPr sz="2400" lang="fa-IR" smtClean="0">
                <a:solidFill>
                  <a:srgbClr val="000066"/>
                </a:solidFill>
              </a:rPr>
              <a:t>برای به دست آوردن آمادگی جسمانی باید هر 5 جزء آن توسعه یابد:</a:t>
            </a:r>
          </a:p>
          <a:p>
            <a:pPr algn="r" eaLnBrk="1" hangingPunct="1" rtl="1">
              <a:lnSpc>
                <a:spcPct val="80000"/>
              </a:lnSpc>
              <a:buFontTx/>
              <a:buChar char="-"/>
            </a:pPr>
            <a:r>
              <a:rPr sz="2400" lang="fa-IR" smtClean="0">
                <a:solidFill>
                  <a:srgbClr val="FF0000"/>
                </a:solidFill>
              </a:rPr>
              <a:t>قدرت عضلانی </a:t>
            </a:r>
          </a:p>
          <a:p>
            <a:pPr algn="r" eaLnBrk="1" hangingPunct="1" rtl="1">
              <a:lnSpc>
                <a:spcPct val="80000"/>
              </a:lnSpc>
              <a:buFontTx/>
              <a:buChar char="-"/>
            </a:pPr>
            <a:r>
              <a:rPr sz="2400" lang="fa-IR" smtClean="0">
                <a:solidFill>
                  <a:srgbClr val="FF0000"/>
                </a:solidFill>
              </a:rPr>
              <a:t>استقامت عضلانی</a:t>
            </a:r>
          </a:p>
          <a:p>
            <a:pPr algn="r" eaLnBrk="1" hangingPunct="1" rtl="1">
              <a:lnSpc>
                <a:spcPct val="80000"/>
              </a:lnSpc>
              <a:buFontTx/>
              <a:buChar char="-"/>
            </a:pPr>
            <a:r>
              <a:rPr sz="2400" lang="fa-IR" smtClean="0">
                <a:solidFill>
                  <a:srgbClr val="FF0000"/>
                </a:solidFill>
              </a:rPr>
              <a:t>استقامت قلبی عروقی</a:t>
            </a:r>
          </a:p>
          <a:p>
            <a:pPr algn="r" eaLnBrk="1" hangingPunct="1" rtl="1">
              <a:lnSpc>
                <a:spcPct val="80000"/>
              </a:lnSpc>
              <a:buFontTx/>
              <a:buChar char="-"/>
            </a:pPr>
            <a:r>
              <a:rPr sz="2400" lang="fa-IR" smtClean="0">
                <a:solidFill>
                  <a:srgbClr val="FF0000"/>
                </a:solidFill>
              </a:rPr>
              <a:t>انعطاف پذیری</a:t>
            </a:r>
          </a:p>
          <a:p>
            <a:pPr algn="r" eaLnBrk="1" hangingPunct="1" rtl="1">
              <a:lnSpc>
                <a:spcPct val="80000"/>
              </a:lnSpc>
              <a:buFontTx/>
              <a:buChar char="-"/>
            </a:pPr>
            <a:r>
              <a:rPr sz="2400" lang="fa-IR" smtClean="0">
                <a:solidFill>
                  <a:srgbClr val="FF0000"/>
                </a:solidFill>
              </a:rPr>
              <a:t>ترکیب بدنی</a:t>
            </a:r>
            <a:endParaRPr sz="2400" lang="en-US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7"/>
                                        <p:tgtEl>
                                          <p:spTgt spid="1048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2"/>
                                        <p:tgtEl>
                                          <p:spTgt spid="10487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7"/>
                                        <p:tgtEl>
                                          <p:spTgt spid="10487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20"/>
                                        <p:tgtEl>
                                          <p:spTgt spid="10487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23"/>
                                        <p:tgtEl>
                                          <p:spTgt spid="10487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26"/>
                                        <p:tgtEl>
                                          <p:spTgt spid="10487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29"/>
                                        <p:tgtEl>
                                          <p:spTgt spid="10487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32"/>
                                        <p:tgtEl>
                                          <p:spTgt spid="10487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5" name="Title 1"/>
          <p:cNvSpPr>
            <a:spLocks noGrp="1"/>
          </p:cNvSpPr>
          <p:nvPr>
            <p:ph type="title"/>
          </p:nvPr>
        </p:nvSpPr>
        <p:spPr>
          <a:xfrm>
            <a:off x="2209520" y="2438400"/>
            <a:ext cx="4717143" cy="1325563"/>
          </a:xfrm>
        </p:spPr>
        <p:txBody>
          <a:bodyPr>
            <a:noAutofit/>
          </a:bodyPr>
          <a:p>
            <a:pPr algn="ctr"/>
            <a:r>
              <a:rPr dirty="0" sz="9600" lang="fa-IR" smtClean="0">
                <a:cs typeface="B Nazanin" panose="00000400000000000000" pitchFamily="2" charset="-78"/>
              </a:rPr>
              <a:t>موفق باشید</a:t>
            </a:r>
            <a:endParaRPr dirty="0" sz="9600" lang="en-US">
              <a:cs typeface="B Nazanin" panose="00000400000000000000" pitchFamily="2" charset="-78"/>
            </a:endParaRPr>
          </a:p>
        </p:txBody>
      </p:sp>
      <p:sp>
        <p:nvSpPr>
          <p:cNvPr id="1048786" name="TextBox 4"/>
          <p:cNvSpPr txBox="1"/>
          <p:nvPr/>
        </p:nvSpPr>
        <p:spPr>
          <a:xfrm>
            <a:off x="521062" y="5618479"/>
            <a:ext cx="8094061" cy="646331"/>
          </a:xfrm>
          <a:prstGeom prst="rect"/>
          <a:noFill/>
        </p:spPr>
        <p:txBody>
          <a:bodyPr rtlCol="0" wrap="square">
            <a:spAutoFit/>
          </a:bodyPr>
          <a:p>
            <a:pPr algn="l"/>
            <a:r>
              <a:rPr b="1" dirty="0" lang="en-US" smtClean="0">
                <a:cs typeface="B Nazanin" panose="00000400000000000000" pitchFamily="2" charset="-78"/>
              </a:rPr>
              <a:t>Email: </a:t>
            </a:r>
            <a:r>
              <a:rPr b="1" dirty="0" lang="en-US" smtClean="0">
                <a:cs typeface="B Nazanin" panose="00000400000000000000" pitchFamily="2" charset="-78"/>
                <a:hlinkClick r:id="rId1"/>
              </a:rPr>
              <a:t>ghashghaei_arash@yahoo.com</a:t>
            </a:r>
            <a:endParaRPr b="1" dirty="0" lang="en-US" smtClean="0">
              <a:cs typeface="B Nazanin" panose="00000400000000000000" pitchFamily="2" charset="-78"/>
            </a:endParaRPr>
          </a:p>
          <a:p>
            <a:pPr algn="l"/>
            <a:r>
              <a:rPr b="1" dirty="0" lang="en-US" smtClean="0">
                <a:cs typeface="B Nazanin" panose="00000400000000000000" pitchFamily="2" charset="-78"/>
              </a:rPr>
              <a:t>Telegram</a:t>
            </a:r>
            <a:r>
              <a:rPr b="1" lang="en-US" smtClean="0">
                <a:cs typeface="B Nazanin" panose="00000400000000000000" pitchFamily="2" charset="-78"/>
              </a:rPr>
              <a:t>:@Mehdi59rad</a:t>
            </a:r>
            <a:endParaRPr b="1" dirty="0" lang="en-US" smtClean="0">
              <a:cs typeface="B Nazanin" panose="00000400000000000000" pitchFamily="2" charset="-78"/>
            </a:endParaRPr>
          </a:p>
        </p:txBody>
      </p:sp>
    </p:spTree>
  </p:cSld>
  <p:clrMapOvr>
    <a:masterClrMapping/>
  </p:clrMapOvr>
  <p:timing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p>
            <a:pPr algn="r" eaLnBrk="1" hangingPunct="1" rtl="1"/>
            <a:r>
              <a:rPr lang="fa-IR" smtClean="0"/>
              <a:t>آمادگی جسمانی</a:t>
            </a:r>
            <a:endParaRPr lang="en-US" smtClean="0"/>
          </a:p>
        </p:txBody>
      </p:sp>
      <p:sp>
        <p:nvSpPr>
          <p:cNvPr id="10485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229600" cy="3886200"/>
          </a:xfrm>
        </p:spPr>
        <p:txBody>
          <a:bodyPr/>
          <a:p>
            <a:pPr algn="r" eaLnBrk="1" hangingPunct="1" rtl="1">
              <a:lnSpc>
                <a:spcPct val="90000"/>
              </a:lnSpc>
            </a:pPr>
            <a:r>
              <a:rPr dirty="0" sz="2400" lang="fa-IR" smtClean="0">
                <a:solidFill>
                  <a:srgbClr val="FF0000"/>
                </a:solidFill>
              </a:rPr>
              <a:t>سازمان بهداشت جهانی:</a:t>
            </a:r>
            <a:r>
              <a:rPr dirty="0" sz="2400" lang="fa-IR" smtClean="0">
                <a:solidFill>
                  <a:srgbClr val="000066"/>
                </a:solidFill>
              </a:rPr>
              <a:t> توانایی اجرای کار عضلانی به صورت رضایت بخش</a:t>
            </a:r>
          </a:p>
          <a:p>
            <a:pPr algn="r" eaLnBrk="1" hangingPunct="1" rtl="1">
              <a:lnSpc>
                <a:spcPct val="90000"/>
              </a:lnSpc>
            </a:pPr>
            <a:endParaRPr dirty="0" sz="2400" lang="fa-IR" smtClean="0">
              <a:solidFill>
                <a:srgbClr val="000066"/>
              </a:solidFill>
            </a:endParaRPr>
          </a:p>
          <a:p>
            <a:pPr algn="r" eaLnBrk="1" hangingPunct="1" rtl="1">
              <a:lnSpc>
                <a:spcPct val="90000"/>
              </a:lnSpc>
            </a:pPr>
            <a:r>
              <a:rPr dirty="0" sz="2400" lang="fa-IR" smtClean="0">
                <a:solidFill>
                  <a:srgbClr val="FF0000"/>
                </a:solidFill>
              </a:rPr>
              <a:t>کالج آمریکایی طب ورزشی:</a:t>
            </a:r>
            <a:r>
              <a:rPr dirty="0" sz="2400" lang="fa-IR" smtClean="0">
                <a:solidFill>
                  <a:srgbClr val="000066"/>
                </a:solidFill>
              </a:rPr>
              <a:t> توانایی اجرای سطوح متوسط تا شدید فعالیت بدنی بدون خستگی بی مورد و حفظ این قابلیت در سراسر زندگی</a:t>
            </a:r>
          </a:p>
          <a:p>
            <a:pPr algn="r" eaLnBrk="1" hangingPunct="1" rtl="1">
              <a:lnSpc>
                <a:spcPct val="90000"/>
              </a:lnSpc>
            </a:pPr>
            <a:endParaRPr dirty="0" sz="2400" lang="fa-IR" smtClean="0">
              <a:solidFill>
                <a:srgbClr val="000066"/>
              </a:solidFill>
            </a:endParaRPr>
          </a:p>
          <a:p>
            <a:pPr algn="r" eaLnBrk="1" hangingPunct="1" rtl="1">
              <a:lnSpc>
                <a:spcPct val="90000"/>
              </a:lnSpc>
            </a:pPr>
            <a:r>
              <a:rPr dirty="0" sz="2400" lang="fa-IR" smtClean="0">
                <a:solidFill>
                  <a:srgbClr val="FF0000"/>
                </a:solidFill>
              </a:rPr>
              <a:t>انجمن آمادگی جسمانی و ورزش آمریکا:</a:t>
            </a:r>
            <a:r>
              <a:rPr dirty="0" sz="2400" lang="fa-IR" smtClean="0">
                <a:solidFill>
                  <a:srgbClr val="000066"/>
                </a:solidFill>
              </a:rPr>
              <a:t> توانایی انجام فعالیت های روزانه</a:t>
            </a:r>
            <a:r>
              <a:rPr dirty="0" sz="2400" lang="en-US" smtClean="0">
                <a:solidFill>
                  <a:srgbClr val="000066"/>
                </a:solidFill>
              </a:rPr>
              <a:t> </a:t>
            </a:r>
            <a:r>
              <a:rPr dirty="0" sz="2400" lang="fa-IR" smtClean="0">
                <a:solidFill>
                  <a:srgbClr val="000066"/>
                </a:solidFill>
              </a:rPr>
              <a:t>با قدرت، هوشیاری، بدون خستگی بی مورد و با انرژی فراوان و لذت بردن از سرگرمی های اوقات فراغت و توانایی روبه روشدن با موارد اضطراری پیش بینی نشده</a:t>
            </a:r>
          </a:p>
          <a:p>
            <a:pPr algn="r" eaLnBrk="1" hangingPunct="1" rtl="1">
              <a:lnSpc>
                <a:spcPct val="90000"/>
              </a:lnSpc>
            </a:pPr>
            <a:endParaRPr dirty="0" sz="2400" lang="en-US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7"/>
                                        <p:tgtEl>
                                          <p:spTgt spid="1048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2"/>
                                        <p:tgtEl>
                                          <p:spTgt spid="10485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7"/>
                                        <p:tgtEl>
                                          <p:spTgt spid="10485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p>
            <a:pPr algn="r" eaLnBrk="1" hangingPunct="1" rtl="1"/>
            <a:r>
              <a:rPr lang="fa-IR" smtClean="0"/>
              <a:t>انواع آمادگی جسمانی</a:t>
            </a:r>
            <a:endParaRPr lang="en-US" smtClean="0"/>
          </a:p>
        </p:txBody>
      </p:sp>
      <p:sp>
        <p:nvSpPr>
          <p:cNvPr id="1048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p>
            <a:pPr algn="r" eaLnBrk="1" hangingPunct="1" rtl="1"/>
            <a:r>
              <a:rPr lang="fa-IR" smtClean="0">
                <a:solidFill>
                  <a:srgbClr val="000066"/>
                </a:solidFill>
              </a:rPr>
              <a:t>آمادگی جسمانی مرتبط با سلامتی</a:t>
            </a:r>
          </a:p>
          <a:p>
            <a:pPr algn="r" eaLnBrk="1" hangingPunct="1" rtl="1"/>
            <a:endParaRPr lang="fa-IR" smtClean="0">
              <a:solidFill>
                <a:srgbClr val="000066"/>
              </a:solidFill>
            </a:endParaRPr>
          </a:p>
          <a:p>
            <a:pPr algn="r" eaLnBrk="1" hangingPunct="1" rtl="1"/>
            <a:r>
              <a:rPr lang="fa-IR" smtClean="0">
                <a:solidFill>
                  <a:srgbClr val="000066"/>
                </a:solidFill>
              </a:rPr>
              <a:t>آمادگی جسمانی مرتبط با ورزش یا اجرا یا مهارت</a:t>
            </a:r>
          </a:p>
          <a:p>
            <a:pPr algn="r" eaLnBrk="1" hangingPunct="1" rtl="1"/>
            <a:endParaRPr lang="fa-IR" smtClean="0"/>
          </a:p>
          <a:p>
            <a:pPr algn="r" eaLnBrk="1" hangingPunct="1" rtl="1"/>
            <a:endParaRPr lang="en-US" smtClean="0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7"/>
                                        <p:tgtEl>
                                          <p:spTgt spid="1048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2"/>
                                        <p:tgtEl>
                                          <p:spTgt spid="1048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p>
            <a:pPr algn="r" eaLnBrk="1" hangingPunct="1" rtl="1"/>
            <a:r>
              <a:rPr dirty="0" lang="fa-IR" smtClean="0"/>
              <a:t>اجزای آمادگی جسمانی مرتبط با سلامتی</a:t>
            </a:r>
            <a:endParaRPr dirty="0" lang="en-US" smtClean="0"/>
          </a:p>
        </p:txBody>
      </p:sp>
      <p:sp>
        <p:nvSpPr>
          <p:cNvPr id="10486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p>
            <a:pPr algn="r" eaLnBrk="1" hangingPunct="1" rtl="1"/>
            <a:r>
              <a:rPr lang="fa-IR" smtClean="0">
                <a:solidFill>
                  <a:srgbClr val="000066"/>
                </a:solidFill>
              </a:rPr>
              <a:t>قدرت عضلانی </a:t>
            </a:r>
          </a:p>
          <a:p>
            <a:pPr algn="r" eaLnBrk="1" hangingPunct="1" rtl="1"/>
            <a:r>
              <a:rPr lang="fa-IR" smtClean="0">
                <a:solidFill>
                  <a:srgbClr val="000066"/>
                </a:solidFill>
              </a:rPr>
              <a:t>استقامت عضلانی</a:t>
            </a:r>
          </a:p>
          <a:p>
            <a:pPr algn="r" eaLnBrk="1" hangingPunct="1" rtl="1"/>
            <a:r>
              <a:rPr lang="fa-IR" smtClean="0">
                <a:solidFill>
                  <a:srgbClr val="000066"/>
                </a:solidFill>
              </a:rPr>
              <a:t>استقامت قلبی عروقی</a:t>
            </a:r>
          </a:p>
          <a:p>
            <a:pPr algn="r" eaLnBrk="1" hangingPunct="1" rtl="1"/>
            <a:r>
              <a:rPr lang="fa-IR" smtClean="0">
                <a:solidFill>
                  <a:srgbClr val="000066"/>
                </a:solidFill>
              </a:rPr>
              <a:t>انعطاف پذیری</a:t>
            </a:r>
          </a:p>
          <a:p>
            <a:pPr algn="r" eaLnBrk="1" hangingPunct="1" rtl="1"/>
            <a:r>
              <a:rPr lang="fa-IR" smtClean="0">
                <a:solidFill>
                  <a:srgbClr val="000066"/>
                </a:solidFill>
              </a:rPr>
              <a:t>ترکیب بدنی</a:t>
            </a:r>
            <a:endParaRPr lang="en-US" smtClean="0">
              <a:solidFill>
                <a:srgbClr val="000066"/>
              </a:solidFill>
            </a:endParaRPr>
          </a:p>
        </p:txBody>
      </p:sp>
      <p:pic>
        <p:nvPicPr>
          <p:cNvPr id="2097155" name="Picture 4" descr="biker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914400" y="4419600"/>
            <a:ext cx="1371600" cy="1824038"/>
          </a:xfrm>
          <a:prstGeom prst="rect"/>
          <a:noFill/>
          <a:ln>
            <a:noFill/>
          </a:ln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7"/>
                                        <p:tgtEl>
                                          <p:spTgt spid="1048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0"/>
                                        <p:tgtEl>
                                          <p:spTgt spid="1048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3"/>
                                        <p:tgtEl>
                                          <p:spTgt spid="1048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6"/>
                                        <p:tgtEl>
                                          <p:spTgt spid="1048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9"/>
                                        <p:tgtEl>
                                          <p:spTgt spid="1048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Company>pc</Company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آمادگی جسمانی مرتبط باسلامتی</dc:title>
  <dc:creator>draghaalinejad</dc:creator>
  <cp:lastModifiedBy>KPS</cp:lastModifiedBy>
  <dcterms:created xsi:type="dcterms:W3CDTF">۲۰۰۸-۰۲-۱۱T۲۲:۴۳:۲۶Z</dcterms:created>
  <dcterms:modified xsi:type="dcterms:W3CDTF">۲۰۲۰-۰۲-۰۷T۰۷:۰۱:۴۱Z</dcterms:modified>
</cp:coreProperties>
</file>