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0ACD5845-EE57-42B1-B858-8F099CCB067C}" type="datetimeFigureOut">
              <a:rPr lang="fa-IR" smtClean="0"/>
              <a:t>1441/08/16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7BD6B3C-984C-4864-BEB0-80FEAEAEA6E1}" type="slidenum">
              <a:rPr lang="fa-IR" smtClean="0"/>
              <a:t>‹#›</a:t>
            </a:fld>
            <a:endParaRPr lang="fa-IR"/>
          </a:p>
        </p:txBody>
      </p:sp>
    </p:spTree>
    <p:extLst>
      <p:ext uri="{BB962C8B-B14F-4D97-AF65-F5344CB8AC3E}">
        <p14:creationId xmlns:p14="http://schemas.microsoft.com/office/powerpoint/2010/main" val="1008921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ACD5845-EE57-42B1-B858-8F099CCB067C}" type="datetimeFigureOut">
              <a:rPr lang="fa-IR" smtClean="0"/>
              <a:t>1441/08/16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7BD6B3C-984C-4864-BEB0-80FEAEAEA6E1}" type="slidenum">
              <a:rPr lang="fa-IR" smtClean="0"/>
              <a:t>‹#›</a:t>
            </a:fld>
            <a:endParaRPr lang="fa-IR"/>
          </a:p>
        </p:txBody>
      </p:sp>
    </p:spTree>
    <p:extLst>
      <p:ext uri="{BB962C8B-B14F-4D97-AF65-F5344CB8AC3E}">
        <p14:creationId xmlns:p14="http://schemas.microsoft.com/office/powerpoint/2010/main" val="2774708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ACD5845-EE57-42B1-B858-8F099CCB067C}" type="datetimeFigureOut">
              <a:rPr lang="fa-IR" smtClean="0"/>
              <a:t>1441/08/16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7BD6B3C-984C-4864-BEB0-80FEAEAEA6E1}" type="slidenum">
              <a:rPr lang="fa-IR" smtClean="0"/>
              <a:t>‹#›</a:t>
            </a:fld>
            <a:endParaRPr lang="fa-IR"/>
          </a:p>
        </p:txBody>
      </p:sp>
    </p:spTree>
    <p:extLst>
      <p:ext uri="{BB962C8B-B14F-4D97-AF65-F5344CB8AC3E}">
        <p14:creationId xmlns:p14="http://schemas.microsoft.com/office/powerpoint/2010/main" val="2860464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ACD5845-EE57-42B1-B858-8F099CCB067C}" type="datetimeFigureOut">
              <a:rPr lang="fa-IR" smtClean="0"/>
              <a:t>1441/08/16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7BD6B3C-984C-4864-BEB0-80FEAEAEA6E1}" type="slidenum">
              <a:rPr lang="fa-IR" smtClean="0"/>
              <a:t>‹#›</a:t>
            </a:fld>
            <a:endParaRPr lang="fa-IR"/>
          </a:p>
        </p:txBody>
      </p:sp>
    </p:spTree>
    <p:extLst>
      <p:ext uri="{BB962C8B-B14F-4D97-AF65-F5344CB8AC3E}">
        <p14:creationId xmlns:p14="http://schemas.microsoft.com/office/powerpoint/2010/main" val="3787976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CD5845-EE57-42B1-B858-8F099CCB067C}" type="datetimeFigureOut">
              <a:rPr lang="fa-IR" smtClean="0"/>
              <a:t>1441/08/16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7BD6B3C-984C-4864-BEB0-80FEAEAEA6E1}" type="slidenum">
              <a:rPr lang="fa-IR" smtClean="0"/>
              <a:t>‹#›</a:t>
            </a:fld>
            <a:endParaRPr lang="fa-IR"/>
          </a:p>
        </p:txBody>
      </p:sp>
    </p:spTree>
    <p:extLst>
      <p:ext uri="{BB962C8B-B14F-4D97-AF65-F5344CB8AC3E}">
        <p14:creationId xmlns:p14="http://schemas.microsoft.com/office/powerpoint/2010/main" val="1732292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0ACD5845-EE57-42B1-B858-8F099CCB067C}" type="datetimeFigureOut">
              <a:rPr lang="fa-IR" smtClean="0"/>
              <a:t>1441/08/16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7BD6B3C-984C-4864-BEB0-80FEAEAEA6E1}" type="slidenum">
              <a:rPr lang="fa-IR" smtClean="0"/>
              <a:t>‹#›</a:t>
            </a:fld>
            <a:endParaRPr lang="fa-IR"/>
          </a:p>
        </p:txBody>
      </p:sp>
    </p:spTree>
    <p:extLst>
      <p:ext uri="{BB962C8B-B14F-4D97-AF65-F5344CB8AC3E}">
        <p14:creationId xmlns:p14="http://schemas.microsoft.com/office/powerpoint/2010/main" val="1087344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0ACD5845-EE57-42B1-B858-8F099CCB067C}" type="datetimeFigureOut">
              <a:rPr lang="fa-IR" smtClean="0"/>
              <a:t>1441/08/16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67BD6B3C-984C-4864-BEB0-80FEAEAEA6E1}" type="slidenum">
              <a:rPr lang="fa-IR" smtClean="0"/>
              <a:t>‹#›</a:t>
            </a:fld>
            <a:endParaRPr lang="fa-IR"/>
          </a:p>
        </p:txBody>
      </p:sp>
    </p:spTree>
    <p:extLst>
      <p:ext uri="{BB962C8B-B14F-4D97-AF65-F5344CB8AC3E}">
        <p14:creationId xmlns:p14="http://schemas.microsoft.com/office/powerpoint/2010/main" val="284642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0ACD5845-EE57-42B1-B858-8F099CCB067C}" type="datetimeFigureOut">
              <a:rPr lang="fa-IR" smtClean="0"/>
              <a:t>1441/08/16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67BD6B3C-984C-4864-BEB0-80FEAEAEA6E1}" type="slidenum">
              <a:rPr lang="fa-IR" smtClean="0"/>
              <a:t>‹#›</a:t>
            </a:fld>
            <a:endParaRPr lang="fa-IR"/>
          </a:p>
        </p:txBody>
      </p:sp>
    </p:spTree>
    <p:extLst>
      <p:ext uri="{BB962C8B-B14F-4D97-AF65-F5344CB8AC3E}">
        <p14:creationId xmlns:p14="http://schemas.microsoft.com/office/powerpoint/2010/main" val="3480374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CD5845-EE57-42B1-B858-8F099CCB067C}" type="datetimeFigureOut">
              <a:rPr lang="fa-IR" smtClean="0"/>
              <a:t>1441/08/16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67BD6B3C-984C-4864-BEB0-80FEAEAEA6E1}" type="slidenum">
              <a:rPr lang="fa-IR" smtClean="0"/>
              <a:t>‹#›</a:t>
            </a:fld>
            <a:endParaRPr lang="fa-IR"/>
          </a:p>
        </p:txBody>
      </p:sp>
    </p:spTree>
    <p:extLst>
      <p:ext uri="{BB962C8B-B14F-4D97-AF65-F5344CB8AC3E}">
        <p14:creationId xmlns:p14="http://schemas.microsoft.com/office/powerpoint/2010/main" val="3852507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CD5845-EE57-42B1-B858-8F099CCB067C}" type="datetimeFigureOut">
              <a:rPr lang="fa-IR" smtClean="0"/>
              <a:t>1441/08/16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7BD6B3C-984C-4864-BEB0-80FEAEAEA6E1}" type="slidenum">
              <a:rPr lang="fa-IR" smtClean="0"/>
              <a:t>‹#›</a:t>
            </a:fld>
            <a:endParaRPr lang="fa-IR"/>
          </a:p>
        </p:txBody>
      </p:sp>
    </p:spTree>
    <p:extLst>
      <p:ext uri="{BB962C8B-B14F-4D97-AF65-F5344CB8AC3E}">
        <p14:creationId xmlns:p14="http://schemas.microsoft.com/office/powerpoint/2010/main" val="3596473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CD5845-EE57-42B1-B858-8F099CCB067C}" type="datetimeFigureOut">
              <a:rPr lang="fa-IR" smtClean="0"/>
              <a:t>1441/08/16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7BD6B3C-984C-4864-BEB0-80FEAEAEA6E1}" type="slidenum">
              <a:rPr lang="fa-IR" smtClean="0"/>
              <a:t>‹#›</a:t>
            </a:fld>
            <a:endParaRPr lang="fa-IR"/>
          </a:p>
        </p:txBody>
      </p:sp>
    </p:spTree>
    <p:extLst>
      <p:ext uri="{BB962C8B-B14F-4D97-AF65-F5344CB8AC3E}">
        <p14:creationId xmlns:p14="http://schemas.microsoft.com/office/powerpoint/2010/main" val="2618555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ACD5845-EE57-42B1-B858-8F099CCB067C}" type="datetimeFigureOut">
              <a:rPr lang="fa-IR" smtClean="0"/>
              <a:t>1441/08/16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7BD6B3C-984C-4864-BEB0-80FEAEAEA6E1}" type="slidenum">
              <a:rPr lang="fa-IR" smtClean="0"/>
              <a:t>‹#›</a:t>
            </a:fld>
            <a:endParaRPr lang="fa-IR"/>
          </a:p>
        </p:txBody>
      </p:sp>
    </p:spTree>
    <p:extLst>
      <p:ext uri="{BB962C8B-B14F-4D97-AF65-F5344CB8AC3E}">
        <p14:creationId xmlns:p14="http://schemas.microsoft.com/office/powerpoint/2010/main" val="1834361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fa-IR" dirty="0" smtClean="0"/>
              <a:t>ادبیات کودکان و نوجوانان</a:t>
            </a:r>
            <a:br>
              <a:rPr lang="fa-IR" dirty="0" smtClean="0"/>
            </a:br>
            <a:r>
              <a:rPr lang="fa-IR" dirty="0"/>
              <a:t/>
            </a:r>
            <a:br>
              <a:rPr lang="fa-IR" dirty="0"/>
            </a:br>
            <a:endParaRPr lang="fa-IR" dirty="0"/>
          </a:p>
        </p:txBody>
      </p:sp>
      <p:sp>
        <p:nvSpPr>
          <p:cNvPr id="3" name="Subtitle 2"/>
          <p:cNvSpPr>
            <a:spLocks noGrp="1"/>
          </p:cNvSpPr>
          <p:nvPr>
            <p:ph type="subTitle" idx="1"/>
          </p:nvPr>
        </p:nvSpPr>
        <p:spPr/>
        <p:txBody>
          <a:bodyPr>
            <a:normAutofit/>
          </a:bodyPr>
          <a:lstStyle/>
          <a:p>
            <a:r>
              <a:rPr lang="fa-IR" dirty="0" smtClean="0"/>
              <a:t>دانشگاه فرهنگیان</a:t>
            </a:r>
          </a:p>
          <a:p>
            <a:r>
              <a:rPr lang="fa-IR" dirty="0" smtClean="0"/>
              <a:t>دکتر حاجی قاسملو</a:t>
            </a:r>
            <a:endParaRPr lang="fa-IR" dirty="0"/>
          </a:p>
        </p:txBody>
      </p:sp>
    </p:spTree>
    <p:extLst>
      <p:ext uri="{BB962C8B-B14F-4D97-AF65-F5344CB8AC3E}">
        <p14:creationId xmlns:p14="http://schemas.microsoft.com/office/powerpoint/2010/main" val="706015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t>ویژگی های کتاب کودکان، از حیث ظاهر</a:t>
            </a:r>
            <a:r>
              <a:rPr lang="en-US" dirty="0" smtClean="0"/>
              <a:t/>
            </a:r>
            <a:br>
              <a:rPr lang="en-US" dirty="0" smtClean="0"/>
            </a:br>
            <a:endParaRPr lang="fa-IR" dirty="0"/>
          </a:p>
        </p:txBody>
      </p:sp>
      <p:sp>
        <p:nvSpPr>
          <p:cNvPr id="3" name="Content Placeholder 2"/>
          <p:cNvSpPr>
            <a:spLocks noGrp="1"/>
          </p:cNvSpPr>
          <p:nvPr>
            <p:ph idx="1"/>
          </p:nvPr>
        </p:nvSpPr>
        <p:spPr/>
        <p:txBody>
          <a:bodyPr/>
          <a:lstStyle/>
          <a:p>
            <a:r>
              <a:rPr lang="fa-IR" dirty="0" smtClean="0"/>
              <a:t>١- </a:t>
            </a:r>
            <a:r>
              <a:rPr lang="fa-IR" dirty="0"/>
              <a:t>به زبان ساده و مفهوم برای کودک نوشته شود و جملات و عباراتش کوتاه و درست باشند. </a:t>
            </a:r>
            <a:endParaRPr lang="en-US" dirty="0"/>
          </a:p>
          <a:p>
            <a:r>
              <a:rPr lang="fa-IR" dirty="0"/>
              <a:t> ۲- سبک و شیوه نگارش جالب باشد.</a:t>
            </a:r>
            <a:endParaRPr lang="en-US" dirty="0"/>
          </a:p>
          <a:p>
            <a:r>
              <a:rPr lang="fa-IR" dirty="0"/>
              <a:t> ٣- مطالب کتاب، مرتب و منظم بوده به ایجاد نظم فکری در کودک کمک کند.</a:t>
            </a:r>
            <a:endParaRPr lang="en-US" dirty="0"/>
          </a:p>
          <a:p>
            <a:r>
              <a:rPr lang="fa-IR" dirty="0"/>
              <a:t> ۴- تصویرهای زنده، برحسته، زیبا و طبیعی داشته باشد.</a:t>
            </a:r>
            <a:endParaRPr lang="en-US" dirty="0"/>
          </a:p>
          <a:p>
            <a:r>
              <a:rPr lang="fa-IR" dirty="0"/>
              <a:t>5- حروفش درشت و خوانا باشد.</a:t>
            </a:r>
            <a:endParaRPr lang="en-US" dirty="0"/>
          </a:p>
          <a:p>
            <a:r>
              <a:rPr lang="fa-IR" dirty="0"/>
              <a:t>6-جلد و کاغذ بادوامی داشته باشد.</a:t>
            </a:r>
            <a:endParaRPr lang="en-US" dirty="0"/>
          </a:p>
          <a:p>
            <a:endParaRPr lang="fa-IR" dirty="0"/>
          </a:p>
        </p:txBody>
      </p:sp>
    </p:spTree>
    <p:extLst>
      <p:ext uri="{BB962C8B-B14F-4D97-AF65-F5344CB8AC3E}">
        <p14:creationId xmlns:p14="http://schemas.microsoft.com/office/powerpoint/2010/main" val="1208844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
            </a:r>
            <a:br>
              <a:rPr lang="fa-IR" b="1" dirty="0" smtClean="0"/>
            </a:br>
            <a:r>
              <a:rPr lang="fa-IR" b="1" dirty="0" smtClean="0"/>
              <a:t>مشخصات کتاب مورد علاقه کودکان را می توان چنین خلاصه کرد</a:t>
            </a:r>
            <a:r>
              <a:rPr lang="en-US" dirty="0" smtClean="0"/>
              <a:t/>
            </a:r>
            <a:br>
              <a:rPr lang="en-US" dirty="0" smtClean="0"/>
            </a:br>
            <a:endParaRPr lang="fa-IR" dirty="0"/>
          </a:p>
        </p:txBody>
      </p:sp>
      <p:sp>
        <p:nvSpPr>
          <p:cNvPr id="3" name="Content Placeholder 2"/>
          <p:cNvSpPr>
            <a:spLocks noGrp="1"/>
          </p:cNvSpPr>
          <p:nvPr>
            <p:ph idx="1"/>
          </p:nvPr>
        </p:nvSpPr>
        <p:spPr/>
        <p:txBody>
          <a:bodyPr/>
          <a:lstStyle/>
          <a:p>
            <a:r>
              <a:rPr lang="fa-IR" dirty="0" smtClean="0"/>
              <a:t>١</a:t>
            </a:r>
            <a:r>
              <a:rPr lang="fa-IR" dirty="0"/>
              <a:t>. مطابق استعداد درک و فهم کودک باشد. </a:t>
            </a:r>
            <a:endParaRPr lang="en-US" dirty="0"/>
          </a:p>
          <a:p>
            <a:r>
              <a:rPr lang="fa-IR" dirty="0"/>
              <a:t>۲- موضوعهای کتاب به محیط زندگی کودک مربوط باشند به نیازهای سنی کودک پاسخ گوید.</a:t>
            </a:r>
            <a:endParaRPr lang="en-US" dirty="0"/>
          </a:p>
          <a:p>
            <a:r>
              <a:rPr lang="fa-IR" dirty="0"/>
              <a:t>3 - به پرورش صحیح عقل و عاطفه کودک کمک کند و دارای داستانها و مطالبی باشد که قهرمان آنها در اثر پیروی از عقل و کنترل عاطفه اش موفق شده است. هم چنین، نیروی ایمان </a:t>
            </a:r>
            <a:r>
              <a:rPr lang="fa-IR" dirty="0" smtClean="0"/>
              <a:t> </a:t>
            </a:r>
            <a:r>
              <a:rPr lang="fa-IR" dirty="0"/>
              <a:t>به خداوند را به طور غیر مستقیم - دریاید و به تأثیر آن در موفقیت قهرمان داستان پی ببرد.</a:t>
            </a:r>
            <a:endParaRPr lang="en-US" dirty="0"/>
          </a:p>
          <a:p>
            <a:r>
              <a:rPr lang="fa-IR" dirty="0"/>
              <a:t>5-تخيل ابداعی کودک را بطور سالم و سودمند بکار اندازد</a:t>
            </a:r>
            <a:endParaRPr lang="en-US" dirty="0"/>
          </a:p>
          <a:p>
            <a:endParaRPr lang="fa-IR" dirty="0"/>
          </a:p>
        </p:txBody>
      </p:sp>
    </p:spTree>
    <p:extLst>
      <p:ext uri="{BB962C8B-B14F-4D97-AF65-F5344CB8AC3E}">
        <p14:creationId xmlns:p14="http://schemas.microsoft.com/office/powerpoint/2010/main" val="3768741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ارزش تربیتی داستان</a:t>
            </a:r>
            <a:r>
              <a:rPr lang="en-US" dirty="0"/>
              <a:t/>
            </a:r>
            <a:br>
              <a:rPr lang="en-US" dirty="0"/>
            </a:br>
            <a:endParaRPr lang="fa-IR" dirty="0"/>
          </a:p>
        </p:txBody>
      </p:sp>
      <p:sp>
        <p:nvSpPr>
          <p:cNvPr id="3" name="Content Placeholder 2"/>
          <p:cNvSpPr>
            <a:spLocks noGrp="1"/>
          </p:cNvSpPr>
          <p:nvPr>
            <p:ph idx="1"/>
          </p:nvPr>
        </p:nvSpPr>
        <p:spPr/>
        <p:txBody>
          <a:bodyPr/>
          <a:lstStyle/>
          <a:p>
            <a:r>
              <a:rPr lang="fa-IR" dirty="0"/>
              <a:t>داستان گویی یکی از وسایل و روشهای آموزش و پرورش گذشنگان بود زیرا داستانها جزیی از زندگی انسانهای اولیه بشمار می رفتند و تنها راه پی بردن و درک ظواهر طبیعی بودند لکن بتدریج این امر مهم و پرارزش، مورد غفلت و فراموشی قرار گرفته دچار فترت شد و فن داستانسرایی رو به ضعف و قهقرا نهاد بطوری که اگر پیشرفت آموزش و پرورش، بویژه تربیت نونهالان، در عصر حاضر نبود بکلی از میان می رفت. زیرا امروز ارزش و تاثیر داستان را در تربیت کودکان دریافته اند و کتابهای فراوانی درباره ادبیات کودکان نگاشته </a:t>
            </a:r>
            <a:r>
              <a:rPr lang="fa-IR" dirty="0" smtClean="0"/>
              <a:t>اند.</a:t>
            </a:r>
            <a:r>
              <a:rPr lang="fa-IR" dirty="0"/>
              <a:t> دانشمندان تعلیم و تربیت، افسانه سازی و داستانسرایی را پلی می دانند که دنیای افسانه ای تخیلی کودک را به دنیای واقعی بزرگسالان ارتباط می دهد و چه بسا که انسان را به ارزشهای اخلاقی راهنمایی می کند. داستان بزرگترین وسیله ظهور وجدان پاک و خوی و خصلت مطلوب و پسندیده در کودک است و ثبات این صفات در او به درجه نفوذ و تاثیر آنها بستگی دارد</a:t>
            </a:r>
          </a:p>
        </p:txBody>
      </p:sp>
    </p:spTree>
    <p:extLst>
      <p:ext uri="{BB962C8B-B14F-4D97-AF65-F5344CB8AC3E}">
        <p14:creationId xmlns:p14="http://schemas.microsoft.com/office/powerpoint/2010/main" val="1787612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t>ارزشهای تربیتی داستانگویی </a:t>
            </a:r>
            <a:r>
              <a:rPr lang="en-US" dirty="0" smtClean="0"/>
              <a:t/>
            </a:r>
            <a:br>
              <a:rPr lang="en-US" dirty="0" smtClean="0"/>
            </a:br>
            <a:endParaRPr lang="fa-IR" dirty="0"/>
          </a:p>
        </p:txBody>
      </p:sp>
      <p:sp>
        <p:nvSpPr>
          <p:cNvPr id="3" name="Content Placeholder 2"/>
          <p:cNvSpPr>
            <a:spLocks noGrp="1"/>
          </p:cNvSpPr>
          <p:nvPr>
            <p:ph idx="1"/>
          </p:nvPr>
        </p:nvSpPr>
        <p:spPr/>
        <p:txBody>
          <a:bodyPr>
            <a:normAutofit fontScale="70000" lnSpcReduction="20000"/>
          </a:bodyPr>
          <a:lstStyle/>
          <a:p>
            <a:r>
              <a:rPr lang="fa-IR" dirty="0" smtClean="0"/>
              <a:t>ا- </a:t>
            </a:r>
            <a:r>
              <a:rPr lang="fa-IR" b="1" dirty="0"/>
              <a:t>سرگرمی</a:t>
            </a:r>
            <a:r>
              <a:rPr lang="fa-IR" dirty="0"/>
              <a:t>، روان شناسی و تجارب تربیتی ثابت کرده اند که چگونگی صرف اوقات بیکاری و فراغت از جمله عوامل بسیار مهم و موثر در سلامت فرد است و استفاده از آن خود فنی شمرده میشود از این رو می توان اوقات فراغت دانش آموزان را با گفتن داستانهای مفید و مناسب اشغال کرد و به تربیت غیر مستقیم ایشان پرداخت.</a:t>
            </a:r>
            <a:endParaRPr lang="en-US" dirty="0"/>
          </a:p>
          <a:p>
            <a:r>
              <a:rPr lang="fa-IR" dirty="0"/>
              <a:t>٢- </a:t>
            </a:r>
            <a:r>
              <a:rPr lang="fa-IR" b="1" dirty="0"/>
              <a:t>گسترش تجارب و اطلاعات</a:t>
            </a:r>
            <a:r>
              <a:rPr lang="fa-IR" dirty="0"/>
              <a:t>. چنانکه گفتیم گاهی داستانها به مسائل و موضوعهای علمی مربوط می شوند و این نوع داستانها موجب افزایش و گسترش تجارب کودکان می شود و نیاز و میل کنجکاری ایشان را ارضا می کند</a:t>
            </a:r>
            <a:endParaRPr lang="en-US" dirty="0"/>
          </a:p>
          <a:p>
            <a:r>
              <a:rPr lang="fa-IR" dirty="0"/>
              <a:t>٣. </a:t>
            </a:r>
            <a:r>
              <a:rPr lang="fa-IR" b="1" dirty="0"/>
              <a:t>گسترش و تربیت توانایی تفکر و تخیل و تمرکز حواس</a:t>
            </a:r>
            <a:r>
              <a:rPr lang="fa-IR" dirty="0"/>
              <a:t>، داستان سبب می شود که کودک نیروی تفکر و تخیل خود را بکار اندازد و حواسش را درباره موضوع داستان متمرکز سازد و این نیز به پرورش استعداد تفکر و تخیل و دقت او کمک می کند</a:t>
            </a:r>
            <a:endParaRPr lang="en-US" dirty="0"/>
          </a:p>
          <a:p>
            <a:r>
              <a:rPr lang="fa-IR" dirty="0"/>
              <a:t>۴- </a:t>
            </a:r>
            <a:r>
              <a:rPr lang="fa-IR" b="1" dirty="0"/>
              <a:t>آشنایی به مشکلات و مسائل زندگی</a:t>
            </a:r>
            <a:r>
              <a:rPr lang="fa-IR" dirty="0"/>
              <a:t>. اگر موضوع داستان از محیط زندگی کودک گرفته شود او را با مسائل واقعی آن آشنا می سازد و در ضمن راه حلهای مناسب را به زبان خود کودک به او بیان می کند. همچنین، هدف های زندگی را برای او روشن می نماید</a:t>
            </a:r>
            <a:endParaRPr lang="en-US" dirty="0"/>
          </a:p>
          <a:p>
            <a:r>
              <a:rPr lang="fa-IR" dirty="0"/>
              <a:t>5- </a:t>
            </a:r>
            <a:r>
              <a:rPr lang="fa-IR" b="1" dirty="0"/>
              <a:t>بیان ارزش دانایی و زیان نادانی</a:t>
            </a:r>
            <a:r>
              <a:rPr lang="fa-IR" dirty="0"/>
              <a:t>، داستان، ارزش دانایی و زیانهای نادانی را غير مستقيم برای کودک معلوم ساخته او را به افزایش معلومات و دوری از نادانی تشویق می کند</a:t>
            </a:r>
            <a:endParaRPr lang="en-US" dirty="0"/>
          </a:p>
          <a:p>
            <a:r>
              <a:rPr lang="fa-IR" dirty="0"/>
              <a:t>6- </a:t>
            </a:r>
            <a:r>
              <a:rPr lang="fa-IR" b="1" dirty="0"/>
              <a:t>تربیت ارزشهای اخلاقی</a:t>
            </a:r>
            <a:r>
              <a:rPr lang="fa-IR" dirty="0"/>
              <a:t>، داستان، ارزشهای اخلاقی کودک را پرورش می دهد و او را </a:t>
            </a:r>
            <a:r>
              <a:rPr lang="fa-IR" dirty="0" smtClean="0"/>
              <a:t>به صفات نیک از قبیل عزت نفس،شجات و.... متصف میکند.</a:t>
            </a:r>
            <a:endParaRPr lang="en-US" dirty="0"/>
          </a:p>
          <a:p>
            <a:r>
              <a:rPr lang="fa-IR" dirty="0"/>
              <a:t> </a:t>
            </a:r>
            <a:endParaRPr lang="en-US" dirty="0"/>
          </a:p>
          <a:p>
            <a:endParaRPr lang="fa-IR" dirty="0"/>
          </a:p>
        </p:txBody>
      </p:sp>
    </p:spTree>
    <p:extLst>
      <p:ext uri="{BB962C8B-B14F-4D97-AF65-F5344CB8AC3E}">
        <p14:creationId xmlns:p14="http://schemas.microsoft.com/office/powerpoint/2010/main" val="533408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هدفهای داستانگویی</a:t>
            </a:r>
            <a:r>
              <a:rPr lang="en-US" dirty="0"/>
              <a:t/>
            </a:r>
            <a:br>
              <a:rPr lang="en-US" dirty="0"/>
            </a:br>
            <a:endParaRPr lang="fa-IR" dirty="0"/>
          </a:p>
        </p:txBody>
      </p:sp>
      <p:sp>
        <p:nvSpPr>
          <p:cNvPr id="3" name="Content Placeholder 2"/>
          <p:cNvSpPr>
            <a:spLocks noGrp="1"/>
          </p:cNvSpPr>
          <p:nvPr>
            <p:ph idx="1"/>
          </p:nvPr>
        </p:nvSpPr>
        <p:spPr/>
        <p:txBody>
          <a:bodyPr/>
          <a:lstStyle/>
          <a:p>
            <a:r>
              <a:rPr lang="fa-IR" dirty="0"/>
              <a:t>داستانگویی در آموزش و پرورش دارای سه هدف مهم </a:t>
            </a:r>
            <a:r>
              <a:rPr lang="fa-IR" dirty="0" smtClean="0"/>
              <a:t>است:</a:t>
            </a:r>
            <a:endParaRPr lang="en-US" dirty="0"/>
          </a:p>
          <a:p>
            <a:r>
              <a:rPr lang="fa-IR" dirty="0"/>
              <a:t>1-.شادی و لذت</a:t>
            </a:r>
            <a:endParaRPr lang="en-US" dirty="0"/>
          </a:p>
          <a:p>
            <a:r>
              <a:rPr lang="fa-IR" dirty="0"/>
              <a:t>۲- تهذیب اخلاق</a:t>
            </a:r>
            <a:endParaRPr lang="en-US" dirty="0"/>
          </a:p>
          <a:p>
            <a:r>
              <a:rPr lang="fa-IR" dirty="0"/>
              <a:t>٣- تهذیب ذهنی</a:t>
            </a:r>
            <a:endParaRPr lang="en-US" dirty="0"/>
          </a:p>
          <a:p>
            <a:endParaRPr lang="fa-IR" dirty="0"/>
          </a:p>
        </p:txBody>
      </p:sp>
    </p:spTree>
    <p:extLst>
      <p:ext uri="{BB962C8B-B14F-4D97-AF65-F5344CB8AC3E}">
        <p14:creationId xmlns:p14="http://schemas.microsoft.com/office/powerpoint/2010/main" val="1159224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t>داستان و مدرسه</a:t>
            </a:r>
            <a:r>
              <a:rPr lang="en-US" dirty="0" smtClean="0"/>
              <a:t/>
            </a:r>
            <a:br>
              <a:rPr lang="en-US" dirty="0" smtClean="0"/>
            </a:br>
            <a:endParaRPr lang="fa-IR" dirty="0"/>
          </a:p>
        </p:txBody>
      </p:sp>
      <p:sp>
        <p:nvSpPr>
          <p:cNvPr id="3" name="Content Placeholder 2"/>
          <p:cNvSpPr>
            <a:spLocks noGrp="1"/>
          </p:cNvSpPr>
          <p:nvPr>
            <p:ph idx="1"/>
          </p:nvPr>
        </p:nvSpPr>
        <p:spPr/>
        <p:txBody>
          <a:bodyPr>
            <a:normAutofit/>
          </a:bodyPr>
          <a:lstStyle/>
          <a:p>
            <a:r>
              <a:rPr lang="fa-IR" dirty="0" smtClean="0"/>
              <a:t>کودکستان </a:t>
            </a:r>
            <a:r>
              <a:rPr lang="fa-IR" dirty="0"/>
              <a:t>یا دبستان نخستین مرکز آموزش و پرورش رسمی و مستقیم برای کودک است و اساس هر نوع آموزش و پرورش در آنها پی ریزی می شود و پیش از هر عامل دیگر در کودک تأثیر دارد از نظر </a:t>
            </a:r>
            <a:r>
              <a:rPr lang="fa-IR" dirty="0" smtClean="0"/>
              <a:t>آموزش </a:t>
            </a:r>
            <a:r>
              <a:rPr lang="fa-IR" dirty="0"/>
              <a:t>و پرورش، مدرسه، در قبال سایر مؤسسات </a:t>
            </a:r>
            <a:r>
              <a:rPr lang="fa-IR" dirty="0" smtClean="0"/>
              <a:t>آموزشی، </a:t>
            </a:r>
            <a:r>
              <a:rPr lang="fa-IR" dirty="0"/>
              <a:t>سه </a:t>
            </a:r>
            <a:r>
              <a:rPr lang="fa-IR" dirty="0" smtClean="0"/>
              <a:t>وظیفه </a:t>
            </a:r>
            <a:r>
              <a:rPr lang="fa-IR" dirty="0"/>
              <a:t>عمده زیر را به عهده دارد</a:t>
            </a:r>
            <a:r>
              <a:rPr lang="fa-IR" dirty="0" smtClean="0"/>
              <a:t>:</a:t>
            </a:r>
          </a:p>
          <a:p>
            <a:r>
              <a:rPr lang="fa-IR" b="1" dirty="0"/>
              <a:t>1۔ مدرسه وسیله تکمیل است</a:t>
            </a:r>
            <a:r>
              <a:rPr lang="fa-IR" dirty="0"/>
              <a:t>. </a:t>
            </a:r>
            <a:endParaRPr lang="fa-IR" dirty="0" smtClean="0"/>
          </a:p>
          <a:p>
            <a:r>
              <a:rPr lang="fa-IR" b="1" dirty="0"/>
              <a:t>٢۔ مدرسه </a:t>
            </a:r>
            <a:r>
              <a:rPr lang="fa-IR" b="1" dirty="0" smtClean="0"/>
              <a:t>وسيله </a:t>
            </a:r>
            <a:r>
              <a:rPr lang="fa-IR" b="1" dirty="0"/>
              <a:t>تصحيح </a:t>
            </a:r>
            <a:r>
              <a:rPr lang="fa-IR" b="1" dirty="0" smtClean="0"/>
              <a:t>است.</a:t>
            </a:r>
          </a:p>
          <a:p>
            <a:r>
              <a:rPr lang="fa-IR" dirty="0"/>
              <a:t>۳</a:t>
            </a:r>
            <a:r>
              <a:rPr lang="fa-IR" b="1" dirty="0"/>
              <a:t>- مدرسه وسیله تنظیم و تربیت است</a:t>
            </a:r>
            <a:r>
              <a:rPr lang="fa-IR" dirty="0"/>
              <a:t>. </a:t>
            </a:r>
          </a:p>
        </p:txBody>
      </p:sp>
    </p:spTree>
    <p:extLst>
      <p:ext uri="{BB962C8B-B14F-4D97-AF65-F5344CB8AC3E}">
        <p14:creationId xmlns:p14="http://schemas.microsoft.com/office/powerpoint/2010/main" val="331549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t>1۔ مدرسه وسیله تکمیل است</a:t>
            </a:r>
            <a:r>
              <a:rPr lang="fa-IR" dirty="0" smtClean="0"/>
              <a:t>. </a:t>
            </a:r>
            <a:endParaRPr lang="fa-IR" dirty="0"/>
          </a:p>
        </p:txBody>
      </p:sp>
      <p:sp>
        <p:nvSpPr>
          <p:cNvPr id="3" name="Content Placeholder 2"/>
          <p:cNvSpPr>
            <a:spLocks noGrp="1"/>
          </p:cNvSpPr>
          <p:nvPr>
            <p:ph idx="1"/>
          </p:nvPr>
        </p:nvSpPr>
        <p:spPr/>
        <p:txBody>
          <a:bodyPr/>
          <a:lstStyle/>
          <a:p>
            <a:r>
              <a:rPr lang="fa-IR" dirty="0" smtClean="0"/>
              <a:t>نخسین </a:t>
            </a:r>
            <a:r>
              <a:rPr lang="fa-IR" dirty="0" smtClean="0"/>
              <a:t>وظيفه </a:t>
            </a:r>
            <a:r>
              <a:rPr lang="fa-IR" dirty="0"/>
              <a:t>مدرسه تکمیل کارهای تربیتی سایر مؤسسات است که در درجه اول خانه را شامل میشود. مدرسه اگر چه یک موسسه تربیتی اختصاصی است، ولی سبب نمی شود که خانه و خانواده خاصیت تربیتی خودرا از دست بدهد یا از مسئولیت آن کاسته شود بلکه محافظ آن می باشد که در صورت لزوم، دست یاری به سوی مدرسه دراز کند تا هر دو به کمک یکدیگر به تربیت کودک بپردازند که در غیر این صورت، تربیت صحیح امکان پذیر نخواهد بود.</a:t>
            </a:r>
            <a:endParaRPr lang="en-US" dirty="0"/>
          </a:p>
          <a:p>
            <a:endParaRPr lang="fa-IR" dirty="0"/>
          </a:p>
        </p:txBody>
      </p:sp>
    </p:spTree>
    <p:extLst>
      <p:ext uri="{BB962C8B-B14F-4D97-AF65-F5344CB8AC3E}">
        <p14:creationId xmlns:p14="http://schemas.microsoft.com/office/powerpoint/2010/main" val="1872864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t>٢۔ </a:t>
            </a:r>
            <a:r>
              <a:rPr lang="fa-IR" b="1" smtClean="0"/>
              <a:t>مدرسه </a:t>
            </a:r>
            <a:r>
              <a:rPr lang="fa-IR" b="1" smtClean="0"/>
              <a:t>وسيله </a:t>
            </a:r>
            <a:r>
              <a:rPr lang="fa-IR" b="1" dirty="0" smtClean="0"/>
              <a:t>تصحيح است.</a:t>
            </a:r>
            <a:r>
              <a:rPr lang="fa-IR" dirty="0" smtClean="0"/>
              <a:t> </a:t>
            </a:r>
            <a:endParaRPr lang="fa-IR" dirty="0"/>
          </a:p>
        </p:txBody>
      </p:sp>
      <p:sp>
        <p:nvSpPr>
          <p:cNvPr id="3" name="Content Placeholder 2"/>
          <p:cNvSpPr>
            <a:spLocks noGrp="1"/>
          </p:cNvSpPr>
          <p:nvPr>
            <p:ph idx="1"/>
          </p:nvPr>
        </p:nvSpPr>
        <p:spPr/>
        <p:txBody>
          <a:bodyPr/>
          <a:lstStyle/>
          <a:p>
            <a:r>
              <a:rPr lang="fa-IR" dirty="0" smtClean="0"/>
              <a:t>وظیفه </a:t>
            </a:r>
            <a:r>
              <a:rPr lang="fa-IR" dirty="0"/>
              <a:t>دوم مدرسه، تصحیح خطاها و اشتباهاتی است که سایر موسسات تربیتی مرتکب می شوند بدین معنا که نقص آنها را تلافی و خلاء آنها را پر کند. مثلا هرگاه کودکی در خانه به کردارهای زشتی عادت کرده است مدرسه باید به تبدیل آنها به عادتهای پسندیده بکوشد. همچنین، اگر در سالن سینما فکر اجتماعی نادرستی پیدا کرده است مدرسه باید او را به راه درست راهنمایی کند. هرگاه از خرافات و موهومات روزنامه ها، مجله ها و رادیو و تلویزیون متأتر شده است وظیفه مدرسه است که او را با سلاح علم و فکر درست، مجهز کند تا از شر این اوهام خلاص شود. ...</a:t>
            </a:r>
            <a:endParaRPr lang="en-US" dirty="0"/>
          </a:p>
          <a:p>
            <a:endParaRPr lang="fa-IR" dirty="0"/>
          </a:p>
        </p:txBody>
      </p:sp>
    </p:spTree>
    <p:extLst>
      <p:ext uri="{BB962C8B-B14F-4D97-AF65-F5344CB8AC3E}">
        <p14:creationId xmlns:p14="http://schemas.microsoft.com/office/powerpoint/2010/main" val="19928647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۳</a:t>
            </a:r>
            <a:r>
              <a:rPr lang="fa-IR" b="1" dirty="0" smtClean="0"/>
              <a:t>- مدرسه وسیله تنظیم و تربیت است</a:t>
            </a:r>
            <a:r>
              <a:rPr lang="fa-IR" dirty="0" smtClean="0"/>
              <a:t>. </a:t>
            </a:r>
            <a:endParaRPr lang="fa-IR" dirty="0"/>
          </a:p>
        </p:txBody>
      </p:sp>
      <p:sp>
        <p:nvSpPr>
          <p:cNvPr id="3" name="Content Placeholder 2"/>
          <p:cNvSpPr>
            <a:spLocks noGrp="1"/>
          </p:cNvSpPr>
          <p:nvPr>
            <p:ph idx="1"/>
          </p:nvPr>
        </p:nvSpPr>
        <p:spPr/>
        <p:txBody>
          <a:bodyPr/>
          <a:lstStyle/>
          <a:p>
            <a:r>
              <a:rPr lang="fa-IR" dirty="0" smtClean="0"/>
              <a:t>وظیفه </a:t>
            </a:r>
            <a:r>
              <a:rPr lang="fa-IR" dirty="0"/>
              <a:t>مدرسه است که کوششها و فعالیتهای سایر مؤسسات تربیتی را درباره کودک، منظم و مرتب گرداند و همواره با آنها در ارتباط باشند تا آنها را به بهترین روشهای تربیتی، راهنمایی کند و از هیچگونه همکاری با آنها دریغ نورزد. از طرف دیگر، مدرسه به قدر امکان، تجاربی را که دانش آموزان از منابع گوناگون و در اوقات و احوال مختلف کسب می کنند مورد استفاده قرار می دهد و در مربوط ساختن آنها به یکدیگر و ایجاد یک وحدت منظم می کوشد ناگفته نماند که تجارب آموخته دانش آموزان وقتی مفید خواهند بود که با یکدیگر و با زندگی روزانه ابشان ارتباط پیدا کند.</a:t>
            </a:r>
            <a:endParaRPr lang="en-US" dirty="0"/>
          </a:p>
          <a:p>
            <a:endParaRPr lang="fa-IR" dirty="0"/>
          </a:p>
        </p:txBody>
      </p:sp>
    </p:spTree>
    <p:extLst>
      <p:ext uri="{BB962C8B-B14F-4D97-AF65-F5344CB8AC3E}">
        <p14:creationId xmlns:p14="http://schemas.microsoft.com/office/powerpoint/2010/main" val="1376280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t>انواع داستان</a:t>
            </a:r>
            <a:r>
              <a:rPr lang="en-US" dirty="0" smtClean="0"/>
              <a:t/>
            </a:r>
            <a:br>
              <a:rPr lang="en-US" dirty="0" smtClean="0"/>
            </a:br>
            <a:endParaRPr lang="fa-IR" dirty="0"/>
          </a:p>
        </p:txBody>
      </p:sp>
      <p:sp>
        <p:nvSpPr>
          <p:cNvPr id="3" name="Content Placeholder 2"/>
          <p:cNvSpPr>
            <a:spLocks noGrp="1"/>
          </p:cNvSpPr>
          <p:nvPr>
            <p:ph idx="1"/>
          </p:nvPr>
        </p:nvSpPr>
        <p:spPr/>
        <p:txBody>
          <a:bodyPr>
            <a:normAutofit lnSpcReduction="10000"/>
          </a:bodyPr>
          <a:lstStyle/>
          <a:p>
            <a:r>
              <a:rPr lang="fa-IR" dirty="0" smtClean="0"/>
              <a:t>داستانهایی </a:t>
            </a:r>
            <a:r>
              <a:rPr lang="fa-IR" dirty="0"/>
              <a:t>را که ممکن است به دانش آموزان گفت می توان به هفت نوع تقسیم کرد از این قرار:</a:t>
            </a:r>
            <a:endParaRPr lang="en-US" dirty="0"/>
          </a:p>
          <a:p>
            <a:r>
              <a:rPr lang="fa-IR" dirty="0"/>
              <a:t>ا. داستانهای </a:t>
            </a:r>
            <a:r>
              <a:rPr lang="fa-IR" dirty="0" smtClean="0"/>
              <a:t>واقعی</a:t>
            </a:r>
            <a:endParaRPr lang="en-US" dirty="0"/>
          </a:p>
          <a:p>
            <a:r>
              <a:rPr lang="fa-IR" dirty="0"/>
              <a:t>۲. داستانهای </a:t>
            </a:r>
            <a:r>
              <a:rPr lang="fa-IR" dirty="0" smtClean="0"/>
              <a:t>خیالی</a:t>
            </a:r>
          </a:p>
          <a:p>
            <a:r>
              <a:rPr lang="fa-IR" dirty="0" smtClean="0"/>
              <a:t>3- </a:t>
            </a:r>
            <a:r>
              <a:rPr lang="fa-IR" dirty="0"/>
              <a:t>داستانهای رمزی </a:t>
            </a:r>
            <a:endParaRPr lang="fa-IR" dirty="0" smtClean="0"/>
          </a:p>
          <a:p>
            <a:r>
              <a:rPr lang="fa-IR" dirty="0" smtClean="0"/>
              <a:t>۴- </a:t>
            </a:r>
            <a:r>
              <a:rPr lang="fa-IR" dirty="0"/>
              <a:t>داستانهای </a:t>
            </a:r>
            <a:r>
              <a:rPr lang="fa-IR" dirty="0" smtClean="0"/>
              <a:t>قهرمانی</a:t>
            </a:r>
          </a:p>
          <a:p>
            <a:r>
              <a:rPr lang="fa-IR" dirty="0" smtClean="0"/>
              <a:t>5- </a:t>
            </a:r>
            <a:r>
              <a:rPr lang="fa-IR" dirty="0"/>
              <a:t>داستانهای </a:t>
            </a:r>
            <a:r>
              <a:rPr lang="fa-IR" dirty="0" smtClean="0"/>
              <a:t>فکاهی</a:t>
            </a:r>
          </a:p>
          <a:p>
            <a:r>
              <a:rPr lang="fa-IR" dirty="0" smtClean="0"/>
              <a:t>6- </a:t>
            </a:r>
            <a:r>
              <a:rPr lang="fa-IR" dirty="0"/>
              <a:t>داستانهای </a:t>
            </a:r>
            <a:r>
              <a:rPr lang="fa-IR" dirty="0" smtClean="0"/>
              <a:t>اجتماعی</a:t>
            </a:r>
          </a:p>
          <a:p>
            <a:r>
              <a:rPr lang="fa-IR" dirty="0" smtClean="0"/>
              <a:t>۷- </a:t>
            </a:r>
            <a:r>
              <a:rPr lang="fa-IR"/>
              <a:t>داستانهای </a:t>
            </a:r>
            <a:r>
              <a:rPr lang="fa-IR" smtClean="0"/>
              <a:t>تاریخی</a:t>
            </a:r>
            <a:endParaRPr lang="fa-IR" dirty="0"/>
          </a:p>
        </p:txBody>
      </p:sp>
    </p:spTree>
    <p:extLst>
      <p:ext uri="{BB962C8B-B14F-4D97-AF65-F5344CB8AC3E}">
        <p14:creationId xmlns:p14="http://schemas.microsoft.com/office/powerpoint/2010/main" val="1851696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t>ادبیات چیست؟</a:t>
            </a:r>
            <a:r>
              <a:rPr lang="en-US" dirty="0" smtClean="0"/>
              <a:t/>
            </a:r>
            <a:br>
              <a:rPr lang="en-US" dirty="0" smtClean="0"/>
            </a:br>
            <a:endParaRPr lang="fa-IR" dirty="0"/>
          </a:p>
        </p:txBody>
      </p:sp>
      <p:sp>
        <p:nvSpPr>
          <p:cNvPr id="3" name="Content Placeholder 2"/>
          <p:cNvSpPr>
            <a:spLocks noGrp="1"/>
          </p:cNvSpPr>
          <p:nvPr>
            <p:ph idx="1"/>
          </p:nvPr>
        </p:nvSpPr>
        <p:spPr/>
        <p:txBody>
          <a:bodyPr>
            <a:normAutofit/>
          </a:bodyPr>
          <a:lstStyle/>
          <a:p>
            <a:pPr>
              <a:lnSpc>
                <a:spcPct val="150000"/>
              </a:lnSpc>
            </a:pPr>
            <a:r>
              <a:rPr lang="fa-IR" sz="2100" dirty="0" smtClean="0"/>
              <a:t>زبان </a:t>
            </a:r>
            <a:r>
              <a:rPr lang="fa-IR" sz="2100" dirty="0"/>
              <a:t>که افکار و عواطف مردم را به همدیگر انتقال می دهد به شکل های مختلف از قبیل: نثر و انشا و خطابه بکار می رود که مجموع آنها را متخصصان، «ادبیات» یا «ادب» نامند. پس می توان گفت: ادب یا ادبیات، بطور کلی، عبارت است از چگونگی تعبیر و بیان احساسات و عواطف و افکار به وسیله کلمات در اشکال و صورتهای مختلف از قبیل: انشا و خطابه، نثر و نظم. گاهی نیز ادبیات را وسیله احتراز از خطا در خواندن و نوشتن تعریف می کنند. هدف ادبیات این است که شخص را در درست گفتن، درست خواندن، و درست نوشتن یاری کند و به وی مهارت بخشد</a:t>
            </a:r>
          </a:p>
        </p:txBody>
      </p:sp>
    </p:spTree>
    <p:extLst>
      <p:ext uri="{BB962C8B-B14F-4D97-AF65-F5344CB8AC3E}">
        <p14:creationId xmlns:p14="http://schemas.microsoft.com/office/powerpoint/2010/main" val="776403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t>ادبیات کودکان</a:t>
            </a:r>
            <a:r>
              <a:rPr lang="en-US" dirty="0" smtClean="0"/>
              <a:t/>
            </a:r>
            <a:br>
              <a:rPr lang="en-US" dirty="0" smtClean="0"/>
            </a:br>
            <a:endParaRPr lang="fa-IR" dirty="0"/>
          </a:p>
        </p:txBody>
      </p:sp>
      <p:sp>
        <p:nvSpPr>
          <p:cNvPr id="3" name="Content Placeholder 2"/>
          <p:cNvSpPr>
            <a:spLocks noGrp="1"/>
          </p:cNvSpPr>
          <p:nvPr>
            <p:ph idx="1"/>
          </p:nvPr>
        </p:nvSpPr>
        <p:spPr>
          <a:xfrm>
            <a:off x="838200" y="1825624"/>
            <a:ext cx="10414000" cy="4930775"/>
          </a:xfrm>
        </p:spPr>
        <p:txBody>
          <a:bodyPr>
            <a:noAutofit/>
          </a:bodyPr>
          <a:lstStyle/>
          <a:p>
            <a:pPr>
              <a:lnSpc>
                <a:spcPct val="170000"/>
              </a:lnSpc>
            </a:pPr>
            <a:r>
              <a:rPr lang="fa-IR" sz="2100" dirty="0" smtClean="0"/>
              <a:t>اصطلاح </a:t>
            </a:r>
            <a:r>
              <a:rPr lang="fa-IR" sz="2100" dirty="0"/>
              <a:t>«ادبیات» وقتی به صورت مطلق یعنی بدون اضافه کردن آن به چیزی بکار می رود به همان معنایی است که گفته شد. لكن اگر به چیزی اضافه شود معنای، تقريبا، خاصی پیدا می کند مثلا ادبیات روانشناسی به زبان خاص این علم یا اصطلاحات ویژه ای که در آن بکار می روند اطلاق می شود. همینطور است ادبیات جامعه شناسی، ادبیات فلسفه، ادبیات آموزش و پرورش و...</a:t>
            </a:r>
            <a:endParaRPr lang="en-US" sz="2100" dirty="0"/>
          </a:p>
          <a:p>
            <a:pPr>
              <a:lnSpc>
                <a:spcPct val="170000"/>
              </a:lnSpc>
            </a:pPr>
            <a:r>
              <a:rPr lang="fa-IR" sz="2100" dirty="0" smtClean="0"/>
              <a:t>ادبیات </a:t>
            </a:r>
            <a:r>
              <a:rPr lang="fa-IR" sz="2100" dirty="0"/>
              <a:t>کودکانه </a:t>
            </a:r>
            <a:r>
              <a:rPr lang="fa-IR" sz="2100" dirty="0" smtClean="0"/>
              <a:t>تمام </a:t>
            </a:r>
            <a:r>
              <a:rPr lang="fa-IR" sz="2100" dirty="0"/>
              <a:t>مسائل مربوط به زندگی را در بر می­گیرد و کودکان و نوجوانان را در همه شئون زندگی کمک می­کند. قدرت تخیل آنها را گسترش می دهد، تجربه های متعدد و متنوعی در اختیار ایشان می گذارد و قدرت خلاق آنها را بر می انگیزد و پرورش می دهد. </a:t>
            </a:r>
          </a:p>
        </p:txBody>
      </p:sp>
    </p:spTree>
    <p:extLst>
      <p:ext uri="{BB962C8B-B14F-4D97-AF65-F5344CB8AC3E}">
        <p14:creationId xmlns:p14="http://schemas.microsoft.com/office/powerpoint/2010/main" val="3754650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هدفهای ادبیات کودکان </a:t>
            </a:r>
            <a:r>
              <a:rPr lang="en-US" dirty="0" smtClean="0"/>
              <a:t/>
            </a:r>
            <a:br>
              <a:rPr lang="en-US" dirty="0" smtClean="0"/>
            </a:br>
            <a:endParaRPr lang="fa-IR" dirty="0"/>
          </a:p>
        </p:txBody>
      </p:sp>
      <p:sp>
        <p:nvSpPr>
          <p:cNvPr id="3" name="Content Placeholder 2"/>
          <p:cNvSpPr>
            <a:spLocks noGrp="1"/>
          </p:cNvSpPr>
          <p:nvPr>
            <p:ph idx="1"/>
          </p:nvPr>
        </p:nvSpPr>
        <p:spPr/>
        <p:txBody>
          <a:bodyPr>
            <a:normAutofit/>
          </a:bodyPr>
          <a:lstStyle/>
          <a:p>
            <a:r>
              <a:rPr lang="fa-IR" dirty="0" smtClean="0"/>
              <a:t>1- </a:t>
            </a:r>
            <a:r>
              <a:rPr lang="fa-IR" dirty="0"/>
              <a:t>ذوق و علاقه مطالعه آزاد را در کودکان برانگیزد .</a:t>
            </a:r>
            <a:endParaRPr lang="en-US" dirty="0"/>
          </a:p>
          <a:p>
            <a:r>
              <a:rPr lang="fa-IR" dirty="0"/>
              <a:t>۲- کودکان را با مسائل گوناگون زندگی آشنا کند.</a:t>
            </a:r>
            <a:endParaRPr lang="en-US" dirty="0"/>
          </a:p>
          <a:p>
            <a:r>
              <a:rPr lang="fa-IR" dirty="0"/>
              <a:t> ٣- محدودیت و کمبودهای کتابهای درسی را از لحاظ مطالب تامین کنند.</a:t>
            </a:r>
            <a:endParaRPr lang="en-US" dirty="0"/>
          </a:p>
          <a:p>
            <a:r>
              <a:rPr lang="fa-IR" dirty="0"/>
              <a:t> ۴- اوقات فراغت دانش آموزان را سود بخش کند.</a:t>
            </a:r>
            <a:endParaRPr lang="en-US" dirty="0"/>
          </a:p>
          <a:p>
            <a:r>
              <a:rPr lang="fa-IR" dirty="0"/>
              <a:t>5- استعدادهای ذهنی مختلف دانش آموزان را آشکار کند و گسترش دهد.</a:t>
            </a:r>
            <a:endParaRPr lang="en-US" dirty="0"/>
          </a:p>
          <a:p>
            <a:r>
              <a:rPr lang="fa-IR" dirty="0"/>
              <a:t>6- کودکان را با جهان وسیع معرفت و فرهنگهای مختلف انسان آشنا كند.</a:t>
            </a:r>
            <a:endParaRPr lang="en-US" dirty="0"/>
          </a:p>
          <a:p>
            <a:r>
              <a:rPr lang="fa-IR" dirty="0"/>
              <a:t> ۷- دانش آموزان را در پیشرفت تحصیلی کمک کند.</a:t>
            </a:r>
            <a:endParaRPr lang="en-US" dirty="0"/>
          </a:p>
          <a:p>
            <a:r>
              <a:rPr lang="fa-IR" dirty="0"/>
              <a:t>8- معلمان را در امر آموزش و پرورش یاری کند. </a:t>
            </a:r>
            <a:endParaRPr lang="en-US" dirty="0"/>
          </a:p>
          <a:p>
            <a:endParaRPr lang="fa-IR" dirty="0"/>
          </a:p>
        </p:txBody>
      </p:sp>
    </p:spTree>
    <p:extLst>
      <p:ext uri="{BB962C8B-B14F-4D97-AF65-F5344CB8AC3E}">
        <p14:creationId xmlns:p14="http://schemas.microsoft.com/office/powerpoint/2010/main" val="1728775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t>ضرورت توجه به ادبیات کودکان</a:t>
            </a:r>
            <a:r>
              <a:rPr lang="en-US" dirty="0" smtClean="0"/>
              <a:t/>
            </a:r>
            <a:br>
              <a:rPr lang="en-US" dirty="0" smtClean="0"/>
            </a:br>
            <a:endParaRPr lang="fa-IR" dirty="0"/>
          </a:p>
        </p:txBody>
      </p:sp>
      <p:sp>
        <p:nvSpPr>
          <p:cNvPr id="3" name="Content Placeholder 2"/>
          <p:cNvSpPr>
            <a:spLocks noGrp="1"/>
          </p:cNvSpPr>
          <p:nvPr>
            <p:ph idx="1"/>
          </p:nvPr>
        </p:nvSpPr>
        <p:spPr/>
        <p:txBody>
          <a:bodyPr>
            <a:normAutofit fontScale="92500" lnSpcReduction="10000"/>
          </a:bodyPr>
          <a:lstStyle/>
          <a:p>
            <a:r>
              <a:rPr lang="fa-IR" dirty="0" smtClean="0"/>
              <a:t>ساخت </a:t>
            </a:r>
            <a:r>
              <a:rPr lang="fa-IR" dirty="0"/>
              <a:t>و نظام طبیعی انسان طوری است که تربیت یا آموزش و پرورش او را در تمام دوران زندگی ضروری می نماید. به بیان دیگر، انسان موجودی است پیوسته در حال تغییر </a:t>
            </a:r>
            <a:r>
              <a:rPr lang="fa-IR" dirty="0" smtClean="0"/>
              <a:t>در </a:t>
            </a:r>
            <a:r>
              <a:rPr lang="fa-IR" dirty="0"/>
              <a:t>صورتی و هنگامی ممکن است که او بتواند رفتار موجودش را </a:t>
            </a:r>
            <a:r>
              <a:rPr lang="fa-IR" dirty="0" smtClean="0"/>
              <a:t>تغییر </a:t>
            </a:r>
            <a:r>
              <a:rPr lang="fa-IR" dirty="0"/>
              <a:t>بدهد و به وضع مطلوب در آورد. همین تغییر شکل رفتار است که معمولا با اصطلاح «تربیت» یا آموزش و پرورش از آن تعبير می </a:t>
            </a:r>
            <a:r>
              <a:rPr lang="fa-IR" dirty="0" smtClean="0"/>
              <a:t>شود.آموزش </a:t>
            </a:r>
            <a:r>
              <a:rPr lang="fa-IR" dirty="0"/>
              <a:t>و پرورش، به شکل غیر رسمی، درخانه و اجتماع آزاد و غالبا به وسیله والدین و اطرافیان شخص انجام می گیرد و به صورت رسمی به عهده کودکستان، دبستان، دبیرستان و دانشگاه واگذار شده است و معلمان و مربیان مسئول آن می باشند</a:t>
            </a:r>
            <a:r>
              <a:rPr lang="fa-IR" dirty="0" smtClean="0"/>
              <a:t>از </a:t>
            </a:r>
            <a:r>
              <a:rPr lang="fa-IR" dirty="0"/>
              <a:t>جمله وسایل آموزش و پرورش غیر مستقیم «ادبیات کودکان» است که امروز بیش از هر زمان دیگر مورد توجه مربیان است و کشورهای معتقد به ارزش انسان و ضرورت تربیت مداوم در طول زندگی بویژه در دوران کودکی و نوجوانی فعالیتهای چشمگیری در گسترش ادبیات کودکان و نوجوانان دارند و علاوه بر انتشار روزنامه ها و مجلات خاص ایشان کنگره ها و کنفرانسهایی با شرکت کارشناسان فنی برای بحث در کیفیت بهره برداری مطلوب از این عامل مهم آموزش و پرورش غیر مستقیم و گسترش و غنی تر ساختن آن تشکیل می دهند.</a:t>
            </a:r>
          </a:p>
        </p:txBody>
      </p:sp>
    </p:spTree>
    <p:extLst>
      <p:ext uri="{BB962C8B-B14F-4D97-AF65-F5344CB8AC3E}">
        <p14:creationId xmlns:p14="http://schemas.microsoft.com/office/powerpoint/2010/main" val="3759123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t>علل ضرورت توجه به ادبیات کودکان</a:t>
            </a:r>
            <a:r>
              <a:rPr lang="en-US" dirty="0" smtClean="0"/>
              <a:t/>
            </a:r>
            <a:br>
              <a:rPr lang="en-US" dirty="0" smtClean="0"/>
            </a:br>
            <a:endParaRPr lang="fa-IR" dirty="0"/>
          </a:p>
        </p:txBody>
      </p:sp>
      <p:sp>
        <p:nvSpPr>
          <p:cNvPr id="3" name="Content Placeholder 2"/>
          <p:cNvSpPr>
            <a:spLocks noGrp="1"/>
          </p:cNvSpPr>
          <p:nvPr>
            <p:ph idx="1"/>
          </p:nvPr>
        </p:nvSpPr>
        <p:spPr>
          <a:xfrm>
            <a:off x="838200" y="1965325"/>
            <a:ext cx="10515600" cy="4351338"/>
          </a:xfrm>
        </p:spPr>
        <p:txBody>
          <a:bodyPr>
            <a:normAutofit fontScale="70000" lnSpcReduction="20000"/>
          </a:bodyPr>
          <a:lstStyle/>
          <a:p>
            <a:r>
              <a:rPr lang="fa-IR" dirty="0" smtClean="0"/>
              <a:t>1- </a:t>
            </a:r>
            <a:r>
              <a:rPr lang="fa-IR" dirty="0"/>
              <a:t>وجود میل و نیروی کنجکاوی در کودکان برای کسب تجارب و اطلاعات تازه درباره مسائل مختلف</a:t>
            </a:r>
            <a:endParaRPr lang="en-US" dirty="0"/>
          </a:p>
          <a:p>
            <a:r>
              <a:rPr lang="fa-IR" dirty="0"/>
              <a:t>٢- کمک به آموزش و یادگیری زبان ملی.</a:t>
            </a:r>
            <a:endParaRPr lang="en-US" dirty="0"/>
          </a:p>
          <a:p>
            <a:r>
              <a:rPr lang="fa-IR" dirty="0"/>
              <a:t>3- پرورش و گسترش توانایی تعبیر و بیان گفتاری و نوشتاری و ذوق هنری. </a:t>
            </a:r>
            <a:endParaRPr lang="en-US" dirty="0"/>
          </a:p>
          <a:p>
            <a:r>
              <a:rPr lang="fa-IR" dirty="0"/>
              <a:t>4- رهبری، تقویت و تربیت نیروی اندیشه به وسیله خواندن و گفتن داستانهای مختلف </a:t>
            </a:r>
            <a:endParaRPr lang="en-US" dirty="0"/>
          </a:p>
          <a:p>
            <a:r>
              <a:rPr lang="fa-IR" dirty="0"/>
              <a:t>5- آشنا ساختن غیر مستقیم کودک با دنیای خویش و محل زندگی</a:t>
            </a:r>
            <a:endParaRPr lang="en-US" dirty="0"/>
          </a:p>
          <a:p>
            <a:r>
              <a:rPr lang="fa-IR" dirty="0"/>
              <a:t> 6- رشد و گسترش رغبتهای کودکان</a:t>
            </a:r>
            <a:endParaRPr lang="en-US" dirty="0"/>
          </a:p>
          <a:p>
            <a:r>
              <a:rPr lang="fa-IR" dirty="0"/>
              <a:t>7- راهنمایی اخلاقی کودک بدون اینکه اجباری در میان باشد یا به تشویق و تنبهی نیازمند شویم.</a:t>
            </a:r>
            <a:endParaRPr lang="en-US" dirty="0"/>
          </a:p>
          <a:p>
            <a:r>
              <a:rPr lang="fa-IR" dirty="0"/>
              <a:t>8- رشد و گسترش میل اجتماعی و همکاری صادقانه و صمیمانه در کودکان از راه داستانهایی که در آنها چند نفر یا چند حیوان در نتیجه همکاری موفق می شوند</a:t>
            </a:r>
            <a:endParaRPr lang="en-US" dirty="0"/>
          </a:p>
          <a:p>
            <a:r>
              <a:rPr lang="fa-IR" dirty="0"/>
              <a:t>9- تربیت شخصیت کودک براثر ایجاد اعتماد به نفس و استقلال شخصی، هنگامی که شرح حالی را می خواند یا خود بازگویی داستانی را به عهده می گیرد.</a:t>
            </a:r>
            <a:endParaRPr lang="en-US" dirty="0"/>
          </a:p>
          <a:p>
            <a:r>
              <a:rPr lang="fa-IR" dirty="0"/>
              <a:t> ۱۰- ارضای بعضی از نیازهای </a:t>
            </a:r>
            <a:r>
              <a:rPr lang="fa-IR" dirty="0" smtClean="0"/>
              <a:t>ذهنی </a:t>
            </a:r>
            <a:r>
              <a:rPr lang="fa-IR" dirty="0"/>
              <a:t>و عاطفی</a:t>
            </a:r>
            <a:endParaRPr lang="en-US" dirty="0"/>
          </a:p>
          <a:p>
            <a:r>
              <a:rPr lang="fa-IR" dirty="0"/>
              <a:t> ۱۱- کمک به ایجاد و گسترش عادت به مطالعه در دوران طفوليت</a:t>
            </a:r>
          </a:p>
        </p:txBody>
      </p:sp>
    </p:spTree>
    <p:extLst>
      <p:ext uri="{BB962C8B-B14F-4D97-AF65-F5344CB8AC3E}">
        <p14:creationId xmlns:p14="http://schemas.microsoft.com/office/powerpoint/2010/main" val="2208986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t>ادبیات کودک در ایران</a:t>
            </a:r>
            <a:r>
              <a:rPr lang="en-US" dirty="0" smtClean="0"/>
              <a:t/>
            </a:r>
            <a:br>
              <a:rPr lang="en-US" dirty="0" smtClean="0"/>
            </a:br>
            <a:endParaRPr lang="fa-IR" dirty="0"/>
          </a:p>
        </p:txBody>
      </p:sp>
      <p:sp>
        <p:nvSpPr>
          <p:cNvPr id="3" name="Content Placeholder 2"/>
          <p:cNvSpPr>
            <a:spLocks noGrp="1"/>
          </p:cNvSpPr>
          <p:nvPr>
            <p:ph idx="1"/>
          </p:nvPr>
        </p:nvSpPr>
        <p:spPr/>
        <p:txBody>
          <a:bodyPr>
            <a:normAutofit fontScale="77500" lnSpcReduction="20000"/>
          </a:bodyPr>
          <a:lstStyle/>
          <a:p>
            <a:r>
              <a:rPr lang="fa-IR" dirty="0" smtClean="0"/>
              <a:t>ایرانیان </a:t>
            </a:r>
            <a:r>
              <a:rPr lang="fa-IR" dirty="0"/>
              <a:t>از قدیم به امر تربیت کودک اهمیت ویژه ای قایل بودند. و آن را یکی از وظایف مهم والدین می دانسته اند. لکن تنها ایرادی که هست در تمام این آثار کودکان بزرگسال پنداشته شده اند.</a:t>
            </a:r>
            <a:endParaRPr lang="en-US" dirty="0"/>
          </a:p>
          <a:p>
            <a:r>
              <a:rPr lang="fa-IR" dirty="0"/>
              <a:t>جنبش ادبیات کودکان در ایران، به مفهوم تازه اش، مدیون گروهی است که به انتشار مجله سودمند «سپیده فردا» در دانشسرای عالی سابق تهران همت گماشتند و ضمن آشنا ساختن معلمان و مربیان با اصول آموزش و پرورش جدید، مساله مهم «ادبیات کودکان» را برای نخستین بار مطرح کردند و راهنماییهایی در این مورد به عمل آوردند. به همت و کوشش گروه مذكور «ادبیات کودکان» به صورت یک ماده درسی به برنامه درسی مراکز تربیت معلم (یک ساله) افزوده شد و بطور رسمی آن را تدوین کردند تا اینکه نخستین کتاب درسی مدون در این مورد به نام «اصول ادبیات کودکان» در سال ۱۳۴۰ تالیف و منتشر شد. </a:t>
            </a:r>
            <a:endParaRPr lang="en-US" dirty="0"/>
          </a:p>
          <a:p>
            <a:r>
              <a:rPr lang="fa-IR" dirty="0"/>
              <a:t>دیگر از عوامل بسیار فعال و موثر در ترویج «ادبیات کودکان» به مفهوم امروزش «شورای کتاب کودک را می توان نام برد که در زمستان ۱۳۴۱ با شرکت و همکاری عده ای از مربیان علاقه مند و متخصص کارش را آغاز کرد و اکنون ۔ تقریبا در تمام نقاط کشور اعضای علاقه مند و فعال دارد. این شورا کتابها و مجله های مخصوص کودکان را که به وسیله اشخاص یا موسسات انتشاراتی چاپ و منتشر می شوند در کمیسیونهای متعدد خود و متشکل از اشخاص صاحب نظر، از جنبه های مختلف بررسی می کند و هر سال بهترین آنها را معرفی می </a:t>
            </a:r>
            <a:r>
              <a:rPr lang="fa-IR" dirty="0" smtClean="0"/>
              <a:t>نماید. شورای </a:t>
            </a:r>
            <a:r>
              <a:rPr lang="fa-IR" dirty="0"/>
              <a:t>کتاب کودک، نشریه ای با عنوان «شورای کتاب کودک» انتشار می دهد و در آن، تازه ها و یافته های تازه در ادبیات کودکان در ایران و کشورهای دیگر را منعکس می کند و برخی از آنها را مورد بررسی و انتقاد قرار میدهد. </a:t>
            </a:r>
            <a:endParaRPr lang="en-US" dirty="0"/>
          </a:p>
          <a:p>
            <a:endParaRPr lang="fa-IR" dirty="0"/>
          </a:p>
        </p:txBody>
      </p:sp>
    </p:spTree>
    <p:extLst>
      <p:ext uri="{BB962C8B-B14F-4D97-AF65-F5344CB8AC3E}">
        <p14:creationId xmlns:p14="http://schemas.microsoft.com/office/powerpoint/2010/main" val="558885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t>مشخصات کتاب مورد علاقه کودکان</a:t>
            </a:r>
            <a:r>
              <a:rPr lang="en-US" dirty="0" smtClean="0"/>
              <a:t/>
            </a:r>
            <a:br>
              <a:rPr lang="en-US" dirty="0" smtClean="0"/>
            </a:br>
            <a:endParaRPr lang="fa-IR" dirty="0"/>
          </a:p>
        </p:txBody>
      </p:sp>
      <p:sp>
        <p:nvSpPr>
          <p:cNvPr id="3" name="Content Placeholder 2"/>
          <p:cNvSpPr>
            <a:spLocks noGrp="1"/>
          </p:cNvSpPr>
          <p:nvPr>
            <p:ph idx="1"/>
          </p:nvPr>
        </p:nvSpPr>
        <p:spPr/>
        <p:txBody>
          <a:bodyPr>
            <a:normAutofit fontScale="62500" lnSpcReduction="20000"/>
          </a:bodyPr>
          <a:lstStyle/>
          <a:p>
            <a:r>
              <a:rPr lang="fa-IR" dirty="0" smtClean="0"/>
              <a:t>١</a:t>
            </a:r>
            <a:r>
              <a:rPr lang="fa-IR" dirty="0"/>
              <a:t>. مطابق استعداد درک و فهم کودک باشد.</a:t>
            </a:r>
            <a:endParaRPr lang="en-US" dirty="0"/>
          </a:p>
          <a:p>
            <a:r>
              <a:rPr lang="fa-IR" dirty="0"/>
              <a:t> ۲- موضوعهای کتاب به محیط زندگی کودک مربوط باشند.</a:t>
            </a:r>
            <a:endParaRPr lang="en-US" dirty="0"/>
          </a:p>
          <a:p>
            <a:r>
              <a:rPr lang="fa-IR" dirty="0"/>
              <a:t>3- به نیازهای سنی کودک پاسخ گوید. </a:t>
            </a:r>
            <a:endParaRPr lang="en-US" dirty="0"/>
          </a:p>
          <a:p>
            <a:r>
              <a:rPr lang="fa-IR" dirty="0"/>
              <a:t>4- به پرورش صحیح عقل و عاطفه کودک کمک کند.</a:t>
            </a:r>
            <a:endParaRPr lang="en-US" dirty="0"/>
          </a:p>
          <a:p>
            <a:r>
              <a:rPr lang="fa-IR" dirty="0"/>
              <a:t>5- تخيل ابداعی کودک را بطور سالم و سودمند بکار اندازد.</a:t>
            </a:r>
            <a:endParaRPr lang="en-US" dirty="0"/>
          </a:p>
          <a:p>
            <a:r>
              <a:rPr lang="fa-IR" dirty="0"/>
              <a:t>6- کودک را به واقع بینی و نپذیرفتن محالات امور برانگیزد و عادت دهد.</a:t>
            </a:r>
            <a:endParaRPr lang="en-US" dirty="0"/>
          </a:p>
          <a:p>
            <a:r>
              <a:rPr lang="fa-IR" dirty="0"/>
              <a:t>7- احساس مسئولیت را در کودک برانگیزد و گسترش دهد، چنانکه او بتواند بر خود اعتماد کند و خود را عضوی مؤثر در جامعه اش بداند و بپذیرد، و از یاری و همکاری با مردم لذت ببرد</a:t>
            </a:r>
            <a:endParaRPr lang="en-US" dirty="0"/>
          </a:p>
          <a:p>
            <a:r>
              <a:rPr lang="fa-IR" dirty="0"/>
              <a:t>8-دارای مطالبی باشد که در آنها نیکوکار، پاداش می گیرد و بدکار به سزای عملش می رسد تا کودک- بطور غیر مستقیم - مفهوم عدالت را دریابد و عملا لذت اجرای آن را احساس کند و متوجه باشد که چرا خداوند انسان را به رعایت و اجرای عدالت در زندگی توصیه می کند</a:t>
            </a:r>
            <a:endParaRPr lang="en-US" dirty="0"/>
          </a:p>
          <a:p>
            <a:r>
              <a:rPr lang="fa-IR" dirty="0"/>
              <a:t>9- کنجکاوی کودک را برانگیزد و در عین حال، آن را ارضا کند.</a:t>
            </a:r>
            <a:endParaRPr lang="en-US" dirty="0"/>
          </a:p>
          <a:p>
            <a:r>
              <a:rPr lang="fa-IR" dirty="0"/>
              <a:t>۱۰- ارزش و اهمیت زندگی اجتماعی را برای کودک آشکار سازد و نشان دهد، مثلا، چگونه یک عده قهرمانها یا حیوانات توانستند در نتیجه همکاری مشکلات خود را حل کنند تا او نیز یاد بگیرد که همیشه با مردم باشد و همگام با آنها برای صلاح و آسایش همگانی بکوشد.</a:t>
            </a:r>
            <a:endParaRPr lang="en-US" dirty="0"/>
          </a:p>
          <a:p>
            <a:endParaRPr lang="fa-IR" dirty="0"/>
          </a:p>
        </p:txBody>
      </p:sp>
    </p:spTree>
    <p:extLst>
      <p:ext uri="{BB962C8B-B14F-4D97-AF65-F5344CB8AC3E}">
        <p14:creationId xmlns:p14="http://schemas.microsoft.com/office/powerpoint/2010/main" val="3398309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مشخصات کتاب مورد علاقه کودکان</a:t>
            </a:r>
            <a:endParaRPr lang="fa-IR" dirty="0"/>
          </a:p>
        </p:txBody>
      </p:sp>
      <p:sp>
        <p:nvSpPr>
          <p:cNvPr id="3" name="Content Placeholder 2"/>
          <p:cNvSpPr>
            <a:spLocks noGrp="1"/>
          </p:cNvSpPr>
          <p:nvPr>
            <p:ph idx="1"/>
          </p:nvPr>
        </p:nvSpPr>
        <p:spPr/>
        <p:txBody>
          <a:bodyPr>
            <a:normAutofit fontScale="92500" lnSpcReduction="20000"/>
          </a:bodyPr>
          <a:lstStyle/>
          <a:p>
            <a:r>
              <a:rPr lang="fa-IR" dirty="0" smtClean="0"/>
              <a:t>11- </a:t>
            </a:r>
            <a:r>
              <a:rPr lang="fa-IR" dirty="0"/>
              <a:t>در کودک شادی ایجاد کند و با پایان خوشایند و مسرت انگیزی داشته باشد و هرگز او را به سوی بدبینی، نومیدی، افسردگی و عصبانیت سوق ندهد. </a:t>
            </a:r>
            <a:endParaRPr lang="en-US" dirty="0"/>
          </a:p>
          <a:p>
            <a:r>
              <a:rPr lang="fa-IR" dirty="0"/>
              <a:t>۱۲- او را به اختیار گوشه نشینی، قناعت و خست، ساختن به یک پاره نان خشک، و صرف نظر کردن از حقوق مسلم </a:t>
            </a:r>
            <a:r>
              <a:rPr lang="fa-IR" dirty="0" smtClean="0"/>
              <a:t>خویش </a:t>
            </a:r>
            <a:r>
              <a:rPr lang="fa-IR" dirty="0"/>
              <a:t>ترغیب نکند. بلکه او را برانگیزد به اینکه همیشه برای پیشرفت و بهتر شدن وضع زندگی خود و دیگران بکوشد و در راه رسیدن به حقوق مسلم خوش از هیچگونه کوشش و فداکاری دریغ نورزد.</a:t>
            </a:r>
            <a:endParaRPr lang="en-US" dirty="0"/>
          </a:p>
          <a:p>
            <a:r>
              <a:rPr lang="fa-IR" dirty="0"/>
              <a:t>۱۳- اعجاب و تحسین کودک را برانگیزد و جالب و گیرا باشد.</a:t>
            </a:r>
            <a:endParaRPr lang="en-US" dirty="0"/>
          </a:p>
          <a:p>
            <a:r>
              <a:rPr lang="fa-IR" dirty="0"/>
              <a:t>۱۴- به خودشناسی و خود پذیری کودک کمک کند که بدون آن دو، زندگی سالم و موفق ممکن نخواهد شد</a:t>
            </a:r>
            <a:endParaRPr lang="en-US" dirty="0"/>
          </a:p>
          <a:p>
            <a:r>
              <a:rPr lang="fa-IR" dirty="0"/>
              <a:t>۱۵- چون کودک حیوانات و موضوعات هیجان انگیز را دوست می دارد بنابراین، باید مطالب کتاب کودک به زندگی حیوانات، مخصوصا حيواناتی که در محیط خود او زندگی می کنند، مربوط باشد. و نیز با داشتن حوادث و اتفاقات مهیج، نیاز به هیجان کودک را ارضا کند. </a:t>
            </a:r>
            <a:endParaRPr lang="en-US" dirty="0"/>
          </a:p>
          <a:p>
            <a:r>
              <a:rPr lang="fa-IR" dirty="0"/>
              <a:t>۱۶- ذوق هنری کودک را برانگیزد و تقویت کند و گسترش دهد.</a:t>
            </a:r>
            <a:endParaRPr lang="en-US" dirty="0"/>
          </a:p>
          <a:p>
            <a:endParaRPr lang="fa-IR" dirty="0"/>
          </a:p>
        </p:txBody>
      </p:sp>
    </p:spTree>
    <p:extLst>
      <p:ext uri="{BB962C8B-B14F-4D97-AF65-F5344CB8AC3E}">
        <p14:creationId xmlns:p14="http://schemas.microsoft.com/office/powerpoint/2010/main" val="2474294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2643</Words>
  <Application>Microsoft Office PowerPoint</Application>
  <PresentationFormat>Widescreen</PresentationFormat>
  <Paragraphs>100</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ادبیات کودکان و نوجوانان  </vt:lpstr>
      <vt:lpstr>ادبیات چیست؟ </vt:lpstr>
      <vt:lpstr>ادبیات کودکان </vt:lpstr>
      <vt:lpstr>هدفهای ادبیات کودکان  </vt:lpstr>
      <vt:lpstr>ضرورت توجه به ادبیات کودکان </vt:lpstr>
      <vt:lpstr>علل ضرورت توجه به ادبیات کودکان </vt:lpstr>
      <vt:lpstr>ادبیات کودک در ایران </vt:lpstr>
      <vt:lpstr>مشخصات کتاب مورد علاقه کودکان </vt:lpstr>
      <vt:lpstr>مشخصات کتاب مورد علاقه کودکان</vt:lpstr>
      <vt:lpstr>ویژگی های کتاب کودکان، از حیث ظاهر </vt:lpstr>
      <vt:lpstr> مشخصات کتاب مورد علاقه کودکان را می توان چنین خلاصه کرد </vt:lpstr>
      <vt:lpstr>ارزش تربیتی داستان </vt:lpstr>
      <vt:lpstr>ارزشهای تربیتی داستانگویی  </vt:lpstr>
      <vt:lpstr>هدفهای داستانگویی </vt:lpstr>
      <vt:lpstr>داستان و مدرسه </vt:lpstr>
      <vt:lpstr>1۔ مدرسه وسیله تکمیل است. </vt:lpstr>
      <vt:lpstr>٢۔ مدرسه وسيله تصحيح است. </vt:lpstr>
      <vt:lpstr>۳- مدرسه وسیله تنظیم و تربیت است. </vt:lpstr>
      <vt:lpstr>انواع داستان </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ادبیات کودکان و نوجوانان</dc:title>
  <dc:creator>MRT www.Win2Farsi.com</dc:creator>
  <cp:lastModifiedBy>MRT www.Win2Farsi.com</cp:lastModifiedBy>
  <cp:revision>5</cp:revision>
  <dcterms:created xsi:type="dcterms:W3CDTF">2020-04-09T08:00:25Z</dcterms:created>
  <dcterms:modified xsi:type="dcterms:W3CDTF">2020-04-09T12:54:19Z</dcterms:modified>
</cp:coreProperties>
</file>