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5" r:id="rId29"/>
    <p:sldId id="283" r:id="rId30"/>
    <p:sldId id="284" r:id="rId31"/>
    <p:sldId id="285" r:id="rId32"/>
    <p:sldId id="286" r:id="rId33"/>
    <p:sldId id="287" r:id="rId34"/>
    <p:sldId id="296" r:id="rId35"/>
    <p:sldId id="288" r:id="rId36"/>
    <p:sldId id="289" r:id="rId37"/>
    <p:sldId id="290" r:id="rId38"/>
    <p:sldId id="292" r:id="rId39"/>
    <p:sldId id="293" r:id="rId40"/>
    <p:sldId id="294" r:id="rId4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sorterViewPr>
    <p:cViewPr>
      <p:scale>
        <a:sx n="100" d="100"/>
        <a:sy n="100" d="100"/>
      </p:scale>
      <p:origin x="0" y="-92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B2B130C-0333-4259-B11F-9201EAF8EF47}" type="datetimeFigureOut">
              <a:rPr lang="fa-IR" smtClean="0"/>
              <a:t>1441/08/20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4182226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B2B130C-0333-4259-B11F-9201EAF8EF47}" type="datetimeFigureOut">
              <a:rPr lang="fa-IR" smtClean="0"/>
              <a:t>1441/08/20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20961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B2B130C-0333-4259-B11F-9201EAF8EF47}" type="datetimeFigureOut">
              <a:rPr lang="fa-IR" smtClean="0"/>
              <a:t>1441/08/20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4005507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B2B130C-0333-4259-B11F-9201EAF8EF47}" type="datetimeFigureOut">
              <a:rPr lang="fa-IR" smtClean="0"/>
              <a:t>1441/08/20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1446996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2B130C-0333-4259-B11F-9201EAF8EF47}" type="datetimeFigureOut">
              <a:rPr lang="fa-IR" smtClean="0"/>
              <a:t>1441/08/20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401895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B2B130C-0333-4259-B11F-9201EAF8EF47}" type="datetimeFigureOut">
              <a:rPr lang="fa-IR" smtClean="0"/>
              <a:t>1441/08/20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254581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B2B130C-0333-4259-B11F-9201EAF8EF47}" type="datetimeFigureOut">
              <a:rPr lang="fa-IR" smtClean="0"/>
              <a:t>1441/08/20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323415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B2B130C-0333-4259-B11F-9201EAF8EF47}" type="datetimeFigureOut">
              <a:rPr lang="fa-IR" smtClean="0"/>
              <a:t>1441/08/20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2498603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2B130C-0333-4259-B11F-9201EAF8EF47}" type="datetimeFigureOut">
              <a:rPr lang="fa-IR" smtClean="0"/>
              <a:t>1441/08/20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2984890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2B130C-0333-4259-B11F-9201EAF8EF47}" type="datetimeFigureOut">
              <a:rPr lang="fa-IR" smtClean="0"/>
              <a:t>1441/08/20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3806870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2B130C-0333-4259-B11F-9201EAF8EF47}" type="datetimeFigureOut">
              <a:rPr lang="fa-IR" smtClean="0"/>
              <a:t>1441/08/20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AB9879-DE46-4CE9-B2CB-66C64BA349EB}" type="slidenum">
              <a:rPr lang="fa-IR" smtClean="0"/>
              <a:t>‹#›</a:t>
            </a:fld>
            <a:endParaRPr lang="fa-IR"/>
          </a:p>
        </p:txBody>
      </p:sp>
    </p:spTree>
    <p:extLst>
      <p:ext uri="{BB962C8B-B14F-4D97-AF65-F5344CB8AC3E}">
        <p14:creationId xmlns:p14="http://schemas.microsoft.com/office/powerpoint/2010/main" val="1744690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B2B130C-0333-4259-B11F-9201EAF8EF47}" type="datetimeFigureOut">
              <a:rPr lang="fa-IR" smtClean="0"/>
              <a:t>1441/08/20</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EAB9879-DE46-4CE9-B2CB-66C64BA349EB}" type="slidenum">
              <a:rPr lang="fa-IR" smtClean="0"/>
              <a:t>‹#›</a:t>
            </a:fld>
            <a:endParaRPr lang="fa-IR"/>
          </a:p>
        </p:txBody>
      </p:sp>
    </p:spTree>
    <p:extLst>
      <p:ext uri="{BB962C8B-B14F-4D97-AF65-F5344CB8AC3E}">
        <p14:creationId xmlns:p14="http://schemas.microsoft.com/office/powerpoint/2010/main" val="1876722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95463"/>
            <a:ext cx="9144000" cy="2387600"/>
          </a:xfrm>
        </p:spPr>
        <p:txBody>
          <a:bodyPr>
            <a:normAutofit fontScale="90000"/>
          </a:bodyPr>
          <a:lstStyle/>
          <a:p>
            <a:r>
              <a:rPr lang="en-US" dirty="0"/>
              <a:t/>
            </a:r>
            <a:br>
              <a:rPr lang="en-US" dirty="0"/>
            </a:br>
            <a:r>
              <a:rPr lang="en-US" dirty="0" smtClean="0"/>
              <a:t/>
            </a:r>
            <a:br>
              <a:rPr lang="en-US" dirty="0" smtClean="0"/>
            </a:br>
            <a:r>
              <a:rPr lang="fa-IR" dirty="0" smtClean="0"/>
              <a:t/>
            </a:r>
            <a:br>
              <a:rPr lang="fa-IR" dirty="0" smtClean="0"/>
            </a:br>
            <a:r>
              <a:rPr lang="en-US" b="1" dirty="0" smtClean="0"/>
              <a:t/>
            </a:r>
            <a:br>
              <a:rPr lang="en-US" b="1" dirty="0" smtClean="0"/>
            </a:br>
            <a:r>
              <a:rPr lang="fa-IR" b="1" dirty="0" smtClean="0"/>
              <a:t/>
            </a:r>
            <a:br>
              <a:rPr lang="fa-IR" b="1" dirty="0" smtClean="0"/>
            </a:br>
            <a:r>
              <a:rPr lang="fa-IR" b="1" dirty="0"/>
              <a:t/>
            </a:r>
            <a:br>
              <a:rPr lang="fa-IR" b="1" dirty="0"/>
            </a:br>
            <a:r>
              <a:rPr lang="fa-IR" b="1" dirty="0" smtClean="0"/>
              <a:t/>
            </a:r>
            <a:br>
              <a:rPr lang="fa-IR" b="1" dirty="0" smtClean="0"/>
            </a:br>
            <a:r>
              <a:rPr lang="fa-IR" b="1" dirty="0"/>
              <a:t/>
            </a:r>
            <a:br>
              <a:rPr lang="fa-IR" b="1" dirty="0"/>
            </a:br>
            <a:r>
              <a:rPr lang="fa-IR" b="1" dirty="0" smtClean="0"/>
              <a:t/>
            </a:r>
            <a:br>
              <a:rPr lang="fa-IR" b="1" dirty="0" smtClean="0"/>
            </a:br>
            <a:r>
              <a:rPr lang="fa-IR" b="1" dirty="0"/>
              <a:t/>
            </a:r>
            <a:br>
              <a:rPr lang="fa-IR" b="1" dirty="0"/>
            </a:br>
            <a:r>
              <a:rPr lang="fa-IR" b="1" dirty="0" smtClean="0"/>
              <a:t>بسم الله الرحمن الرحیم</a:t>
            </a:r>
            <a:br>
              <a:rPr lang="fa-IR" b="1" dirty="0" smtClean="0"/>
            </a:br>
            <a:r>
              <a:rPr lang="fa-IR" b="1" dirty="0" smtClean="0"/>
              <a:t/>
            </a:r>
            <a:br>
              <a:rPr lang="fa-IR" b="1" dirty="0" smtClean="0"/>
            </a:br>
            <a:r>
              <a:rPr lang="fa-IR" b="1" dirty="0" smtClean="0"/>
              <a:t/>
            </a:r>
            <a:br>
              <a:rPr lang="fa-IR" b="1" dirty="0" smtClean="0"/>
            </a:br>
            <a:r>
              <a:rPr lang="fa-IR" b="1" dirty="0"/>
              <a:t/>
            </a:r>
            <a:br>
              <a:rPr lang="fa-IR" b="1" dirty="0"/>
            </a:br>
            <a:r>
              <a:rPr lang="fa-IR" b="1" dirty="0" smtClean="0"/>
              <a:t/>
            </a:r>
            <a:br>
              <a:rPr lang="fa-IR" b="1" dirty="0" smtClean="0"/>
            </a:br>
            <a:r>
              <a:rPr lang="fa-IR" b="1" dirty="0"/>
              <a:t/>
            </a:r>
            <a:br>
              <a:rPr lang="fa-IR" b="1" dirty="0"/>
            </a:br>
            <a:r>
              <a:rPr lang="fa-IR" b="1" dirty="0" smtClean="0"/>
              <a:t/>
            </a:r>
            <a:br>
              <a:rPr lang="fa-IR" b="1" dirty="0" smtClean="0"/>
            </a:br>
            <a:r>
              <a:rPr lang="fa-IR" b="1" dirty="0"/>
              <a:t/>
            </a:r>
            <a:br>
              <a:rPr lang="fa-IR" b="1" dirty="0"/>
            </a:br>
            <a:r>
              <a:rPr lang="fa-IR" b="1" dirty="0" smtClean="0"/>
              <a:t/>
            </a:r>
            <a:br>
              <a:rPr lang="fa-IR" b="1" dirty="0" smtClean="0"/>
            </a:br>
            <a:r>
              <a:rPr lang="fa-IR" b="1" dirty="0" smtClean="0"/>
              <a:t>بسم الله الرحمن الرحیم </a:t>
            </a:r>
            <a:br>
              <a:rPr lang="fa-IR" b="1" dirty="0" smtClean="0"/>
            </a:br>
            <a:r>
              <a:rPr lang="fa-IR" b="1" dirty="0"/>
              <a:t/>
            </a:r>
            <a:br>
              <a:rPr lang="fa-IR" b="1" dirty="0"/>
            </a:br>
            <a:r>
              <a:rPr lang="fa-IR" sz="6700" b="1" dirty="0" smtClean="0"/>
              <a:t>نگارش خلاق</a:t>
            </a:r>
            <a:r>
              <a:rPr lang="en-US" dirty="0" smtClean="0"/>
              <a:t/>
            </a:r>
            <a:br>
              <a:rPr lang="en-US" dirty="0" smtClean="0"/>
            </a:br>
            <a:r>
              <a:rPr lang="en-US" dirty="0" smtClean="0"/>
              <a:t/>
            </a:r>
            <a:br>
              <a:rPr lang="en-US" dirty="0" smtClean="0"/>
            </a:br>
            <a:r>
              <a:rPr lang="fa-IR" sz="4400" b="1" dirty="0" smtClean="0"/>
              <a:t>دکتر حاجی قاسملو</a:t>
            </a:r>
            <a:endParaRPr lang="fa-IR" sz="4400" dirty="0"/>
          </a:p>
        </p:txBody>
      </p:sp>
      <p:sp>
        <p:nvSpPr>
          <p:cNvPr id="3" name="Subtitle 2"/>
          <p:cNvSpPr>
            <a:spLocks noGrp="1"/>
          </p:cNvSpPr>
          <p:nvPr>
            <p:ph type="subTitle" idx="1"/>
          </p:nvPr>
        </p:nvSpPr>
        <p:spPr/>
        <p:txBody>
          <a:bodyPr/>
          <a:lstStyle/>
          <a:p>
            <a:endParaRPr lang="fa-IR" sz="2000" b="1" dirty="0" smtClean="0"/>
          </a:p>
          <a:p>
            <a:endParaRPr lang="fa-IR" sz="2000" b="1" dirty="0" smtClean="0"/>
          </a:p>
          <a:p>
            <a:endParaRPr lang="fa-IR" sz="2000" b="1" dirty="0"/>
          </a:p>
          <a:p>
            <a:r>
              <a:rPr lang="fa-IR" sz="2000" b="1" dirty="0" smtClean="0"/>
              <a:t>دانشگاه فرهنگیان</a:t>
            </a:r>
          </a:p>
          <a:p>
            <a:endParaRPr lang="fa-IR" sz="2000" dirty="0" smtClean="0"/>
          </a:p>
          <a:p>
            <a:endParaRPr lang="fa-IR" dirty="0"/>
          </a:p>
        </p:txBody>
      </p:sp>
    </p:spTree>
    <p:extLst>
      <p:ext uri="{BB962C8B-B14F-4D97-AF65-F5344CB8AC3E}">
        <p14:creationId xmlns:p14="http://schemas.microsoft.com/office/powerpoint/2010/main" val="2888266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نگارش خلاق </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Autofit/>
          </a:bodyPr>
          <a:lstStyle/>
          <a:p>
            <a:pPr>
              <a:lnSpc>
                <a:spcPct val="150000"/>
              </a:lnSpc>
            </a:pPr>
            <a:r>
              <a:rPr lang="fa-IR" sz="2100" dirty="0" smtClean="0">
                <a:cs typeface="B Nazanin" panose="00000400000000000000" pitchFamily="2" charset="-78"/>
              </a:rPr>
              <a:t>نگارش </a:t>
            </a:r>
            <a:r>
              <a:rPr lang="fa-IR" sz="2100" dirty="0">
                <a:cs typeface="B Nazanin" panose="00000400000000000000" pitchFamily="2" charset="-78"/>
              </a:rPr>
              <a:t>خلاق شکلی از بیان هنری است که از طریق تخيلات با استفاده از تصویرها و روایت ها رخ می­دهد. نگارش تخیلی شامل شعر، داستان بلند و داستان کوتاه نمایشنامه است و نگارش غیرتحیلی شامل اتوبیوگرافی، بیوگرافی، مقاله، خاطرات رورانه و داستان­های روزنامه است. بعضی مواقع تمایز میان ادبیات تخیلی و غیرتخیلی مشکل است. ادبیات تخیلي مرتبط با پیرنگ، صحنه و شخصیت­هایی است که آفریده شده­اند، در حالی که نگارش غیر­تخیلی داستان­های واقعی هستند که از وقایع واقعی و مردم واقعی صحبت می­کنند. اما تمایر بین این دو نوع نگارش بعضی مواقع مبهم است. چرا که اغلب با هم تداحل دارند. از ادبیات تخیلی و غیرتخیلی می­توان در فیلم تلویزیون، نمایش و غیره استفاده کرد. در اینجا بر تفاوت این دو متمرکز می­شویم. ادبیات تخیلی بر پایه تصورات نویسنده است. درحالی که بعضی مواقع صحنه­ها، پیرنگ داستان و شخصیت­ها بر اساس وقایع واقعی و مردم واقعی هستند. در ادبیات تخیلی از تکنیک­های روایتی ویژه برای تقویت تأثیر داستان استفاده می­شود.</a:t>
            </a:r>
          </a:p>
        </p:txBody>
      </p:sp>
    </p:spTree>
    <p:extLst>
      <p:ext uri="{BB962C8B-B14F-4D97-AF65-F5344CB8AC3E}">
        <p14:creationId xmlns:p14="http://schemas.microsoft.com/office/powerpoint/2010/main" val="3304451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cs typeface="B Nazanin" panose="00000400000000000000" pitchFamily="2" charset="-78"/>
              </a:rPr>
              <a:t>تفاوت ادبیات تخیلی و غیر تخیلی</a:t>
            </a:r>
            <a:r>
              <a:rPr lang="fa-IR" dirty="0">
                <a:cs typeface="B Nazanin" panose="00000400000000000000" pitchFamily="2" charset="-78"/>
              </a:rPr>
              <a:t/>
            </a:r>
            <a:br>
              <a:rPr lang="fa-IR" dirty="0">
                <a:cs typeface="B Nazanin" panose="00000400000000000000" pitchFamily="2" charset="-78"/>
              </a:rPr>
            </a:br>
            <a:endParaRPr lang="fa-IR" dirty="0">
              <a:cs typeface="B Nazanin" panose="00000400000000000000" pitchFamily="2" charset="-78"/>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44092852"/>
              </p:ext>
            </p:extLst>
          </p:nvPr>
        </p:nvGraphicFramePr>
        <p:xfrm>
          <a:off x="2705100" y="1511298"/>
          <a:ext cx="7467600" cy="4438335"/>
        </p:xfrm>
        <a:graphic>
          <a:graphicData uri="http://schemas.openxmlformats.org/drawingml/2006/table">
            <a:tbl>
              <a:tblPr rtl="1" firstRow="1" firstCol="1" bandRow="1"/>
              <a:tblGrid>
                <a:gridCol w="3733800"/>
                <a:gridCol w="3733800"/>
              </a:tblGrid>
              <a:tr h="496888">
                <a:tc>
                  <a:txBody>
                    <a:bodyPr/>
                    <a:lstStyle/>
                    <a:p>
                      <a:pPr algn="ctr" rtl="1">
                        <a:lnSpc>
                          <a:spcPct val="150000"/>
                        </a:lnSpc>
                        <a:spcAft>
                          <a:spcPts val="0"/>
                        </a:spcAft>
                      </a:pPr>
                      <a:r>
                        <a:rPr lang="fa-IR" sz="2100" b="1" dirty="0">
                          <a:effectLst/>
                          <a:latin typeface="Calibri" panose="020F0502020204030204" pitchFamily="34" charset="0"/>
                          <a:ea typeface="Calibri" panose="020F0502020204030204" pitchFamily="34" charset="0"/>
                          <a:cs typeface="B Nazanin" panose="00000400000000000000" pitchFamily="2" charset="-78"/>
                        </a:rPr>
                        <a:t>ادبیات تخیلی</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b="1">
                          <a:effectLst/>
                          <a:latin typeface="Calibri" panose="020F0502020204030204" pitchFamily="34" charset="0"/>
                          <a:ea typeface="Calibri" panose="020F0502020204030204" pitchFamily="34" charset="0"/>
                          <a:cs typeface="B Nazanin" panose="00000400000000000000" pitchFamily="2" charset="-78"/>
                        </a:rPr>
                        <a:t>ادبیات غیر تخیلی</a:t>
                      </a:r>
                      <a:endParaRPr lang="en-US" sz="21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888">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ادبیات تخیلی حاصل تصورات نویسنده است.</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a:effectLst/>
                          <a:latin typeface="Calibri" panose="020F0502020204030204" pitchFamily="34" charset="0"/>
                          <a:ea typeface="Calibri" panose="020F0502020204030204" pitchFamily="34" charset="0"/>
                          <a:cs typeface="B Nazanin" panose="00000400000000000000" pitchFamily="2" charset="-78"/>
                        </a:rPr>
                        <a:t>ادبیات غیر تخیلی بر پایه واقعیت است.</a:t>
                      </a:r>
                      <a:endParaRPr lang="en-US" sz="21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888">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اغلب بر اساس وقایع واقعی است.</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اگر ساختگی باشد اعتبار خود را از دست میدهد.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888">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ذهنی هستند.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عینی هستند.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888">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 </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 </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3775">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از زاویه دید متفاوتی میتوان در این نوع ادبیات استفاده کرد.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زاویه دید نویسنده استفاده کرد.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888">
                <a:tc>
                  <a:txBody>
                    <a:bodyPr/>
                    <a:lstStyle/>
                    <a:p>
                      <a:pPr algn="ctr" rtl="1">
                        <a:lnSpc>
                          <a:spcPct val="150000"/>
                        </a:lnSpc>
                        <a:spcAft>
                          <a:spcPts val="0"/>
                        </a:spcAft>
                      </a:pPr>
                      <a:r>
                        <a:rPr lang="fa-IR" sz="2100">
                          <a:effectLst/>
                          <a:latin typeface="Calibri" panose="020F0502020204030204" pitchFamily="34" charset="0"/>
                          <a:ea typeface="Calibri" panose="020F0502020204030204" pitchFamily="34" charset="0"/>
                          <a:cs typeface="B Nazanin" panose="00000400000000000000" pitchFamily="2" charset="-78"/>
                        </a:rPr>
                        <a:t>بر وقایع درونی متمرکز می­شود.</a:t>
                      </a:r>
                      <a:endParaRPr lang="en-US" sz="21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fa-IR" sz="2100" dirty="0">
                          <a:effectLst/>
                          <a:latin typeface="Calibri" panose="020F0502020204030204" pitchFamily="34" charset="0"/>
                          <a:ea typeface="Calibri" panose="020F0502020204030204" pitchFamily="34" charset="0"/>
                          <a:cs typeface="B Nazanin" panose="00000400000000000000" pitchFamily="2" charset="-78"/>
                        </a:rPr>
                        <a:t>بر وقایع بیرونی متمرکز می­شود.</a:t>
                      </a:r>
                      <a:endParaRPr lang="en-US" sz="21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3494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داستان بلند</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a:xfrm>
            <a:off x="647700" y="2028825"/>
            <a:ext cx="10515600" cy="4351338"/>
          </a:xfrm>
        </p:spPr>
        <p:txBody>
          <a:bodyPr/>
          <a:lstStyle/>
          <a:p>
            <a:pPr>
              <a:lnSpc>
                <a:spcPct val="150000"/>
              </a:lnSpc>
            </a:pPr>
            <a:r>
              <a:rPr lang="fa-IR" sz="2100" dirty="0" smtClean="0">
                <a:cs typeface="B Nazanin" panose="00000400000000000000" pitchFamily="2" charset="-78"/>
              </a:rPr>
              <a:t>داستان </a:t>
            </a:r>
            <a:r>
              <a:rPr lang="fa-IR" sz="2100" dirty="0">
                <a:cs typeface="B Nazanin" panose="00000400000000000000" pitchFamily="2" charset="-78"/>
              </a:rPr>
              <a:t>بلند یک روایت فصيح با طول قابل توجه است که دارای پیچیدگی خاصی مرتبط با تجربیات تخیلی انسانها است. داستان بلند را می­توان هنر طرح ریزی از طریق کلمه دانست. این نوع داستان شامل توالی وقایع مرتبط به هم در گروهی از مردم و در یک موقعیت خاص است.</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داستان بلند دارای طیف گسترده­ای از سبک­ها است که به عنوان مثال می­توان به موارد زیر اشاره کرد</a:t>
            </a:r>
            <a:r>
              <a:rPr lang="fa-IR" sz="2100" dirty="0" smtClean="0">
                <a:cs typeface="B Nazanin" panose="00000400000000000000" pitchFamily="2" charset="-78"/>
              </a:rPr>
              <a:t>:</a:t>
            </a:r>
          </a:p>
          <a:p>
            <a:pPr>
              <a:lnSpc>
                <a:spcPct val="150000"/>
              </a:lnSpc>
            </a:pPr>
            <a:r>
              <a:rPr lang="fa-IR" sz="2100" dirty="0" smtClean="0">
                <a:cs typeface="B Nazanin" panose="00000400000000000000" pitchFamily="2" charset="-78"/>
              </a:rPr>
              <a:t> </a:t>
            </a:r>
            <a:r>
              <a:rPr lang="fa-IR" sz="2100" dirty="0">
                <a:cs typeface="B Nazanin" panose="00000400000000000000" pitchFamily="2" charset="-78"/>
              </a:rPr>
              <a:t>*داستان­هایی که قهرمان آن یک آدم رذل است.</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*داستان­هایی که در قالب نامه نگاری ارائه می­شوند.</a:t>
            </a:r>
            <a:endParaRPr lang="en-US" sz="2100" dirty="0">
              <a:cs typeface="B Nazanin" panose="00000400000000000000" pitchFamily="2" charset="-78"/>
            </a:endParaRPr>
          </a:p>
          <a:p>
            <a:pPr marL="0" indent="0">
              <a:buNone/>
            </a:pPr>
            <a:endParaRPr lang="fa-IR" dirty="0"/>
          </a:p>
        </p:txBody>
      </p:sp>
    </p:spTree>
    <p:extLst>
      <p:ext uri="{BB962C8B-B14F-4D97-AF65-F5344CB8AC3E}">
        <p14:creationId xmlns:p14="http://schemas.microsoft.com/office/powerpoint/2010/main" val="1828157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شخصیت</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شخصیت </a:t>
            </a:r>
            <a:r>
              <a:rPr lang="fa-IR" sz="2100" dirty="0">
                <a:cs typeface="B Nazanin" panose="00000400000000000000" pitchFamily="2" charset="-78"/>
              </a:rPr>
              <a:t>و قهرمان، به افرادی گفته می­شود که در ذهن نویسنده آفریده و در فضای داستان هستند، به عبارت دیگر، حوادث و ماجرای هر داستانی را گروهی از افراد پیش می­برند که شخصیت داستان نامیده می­شوند.</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مهم­ترین عنصر منتقل کننده تم داستان و عامل مهم طرح داستان، شخصیت داستانی است.</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شخصیتهای در داستان گاه به صورت نمایشی و گاه به صورت گزارشی به خواننده معرفی می­شوند.</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اگر شخصیتها از زبان روی شناسانده شوند شیوه نگارش گزارشی است اما اگر در خلال داستان، از طریق گفتگو، حرکات و رفتار شناسانده شوند، شیوه نگارش نمایشی است</a:t>
            </a:r>
            <a:r>
              <a:rPr lang="fa-IR" dirty="0">
                <a:cs typeface="B Nazanin" panose="00000400000000000000" pitchFamily="2" charset="-78"/>
              </a:rPr>
              <a:t>.</a:t>
            </a:r>
            <a:endParaRPr lang="en-US" dirty="0">
              <a:cs typeface="B Nazanin" panose="00000400000000000000" pitchFamily="2" charset="-78"/>
            </a:endParaRPr>
          </a:p>
          <a:p>
            <a:endParaRPr lang="fa-IR" dirty="0"/>
          </a:p>
        </p:txBody>
      </p:sp>
    </p:spTree>
    <p:extLst>
      <p:ext uri="{BB962C8B-B14F-4D97-AF65-F5344CB8AC3E}">
        <p14:creationId xmlns:p14="http://schemas.microsoft.com/office/powerpoint/2010/main" val="3658179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طرح یا پیرنگ</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cs typeface="B Nazanin" panose="00000400000000000000" pitchFamily="2" charset="-78"/>
              </a:rPr>
              <a:t>پیرنگ</a:t>
            </a:r>
            <a:r>
              <a:rPr lang="fa-IR" sz="2100" dirty="0">
                <a:cs typeface="B Nazanin" panose="00000400000000000000" pitchFamily="2" charset="-78"/>
              </a:rPr>
              <a:t>، تلفیقی از دو کلمه پی و رنگ است. «پی» به معنای شالوده و پایه است و «رنگ» به معنای طرح و نقش، بنابراین «پیرنگ» به معنای «بنیاد نقش» و ه «شالوده طرح» است. از نظر فورستر (۱۳۶۹) پیرنگ طرح نقل حوادث است با تکیه بر موجبیت و روابط علت و معلول است. این تعریف دومؤلفه اصلی را در بر دارد که شامل تسلل حوادث و علیّت است. به این معنا که حوادث و رویدادهای داستانی به دنبال هم می­آیند و با هم رابطه علی و معلولی دارند. پیرنگ، وابستگی موجود میان حوادث را به طور عقلانی تنظیم می­کند. از تقابل شخصیتها در پیرنگ داستان «کشمکش» به وجود می­آید. کشمکش درواقع، حاصل برخورد شخصیت یا شخصیت­های اصلی داستان با کنش­های مخالف است. کشمکش انواع مختلفی دارد. در واقع کشمکش می­تواند جسمانی، ذهنی و یا عاطفی باشد.</a:t>
            </a:r>
            <a:endParaRPr lang="en-US" sz="2100" dirty="0">
              <a:cs typeface="B Nazanin" panose="00000400000000000000" pitchFamily="2" charset="-78"/>
            </a:endParaRPr>
          </a:p>
          <a:p>
            <a:pPr marL="0" indent="0">
              <a:buNone/>
            </a:pPr>
            <a:endParaRPr lang="fa-IR" sz="2000" dirty="0"/>
          </a:p>
        </p:txBody>
      </p:sp>
    </p:spTree>
    <p:extLst>
      <p:ext uri="{BB962C8B-B14F-4D97-AF65-F5344CB8AC3E}">
        <p14:creationId xmlns:p14="http://schemas.microsoft.com/office/powerpoint/2010/main" val="3572513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زاویه دید</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cs typeface="B Nazanin" panose="00000400000000000000" pitchFamily="2" charset="-78"/>
              </a:rPr>
              <a:t>زاویه </a:t>
            </a:r>
            <a:r>
              <a:rPr lang="fa-IR" sz="2100" dirty="0">
                <a:cs typeface="B Nazanin" panose="00000400000000000000" pitchFamily="2" charset="-78"/>
              </a:rPr>
              <a:t>دید به معنای شیوه نقل داستان است. نویسنده به وسیله زاویه دید مطالب داستان را به خواننده ارائه کرده و رابطه نویسنده با داستان مشخص می کند. دو شیوه برای گفتن داستان وجود دارد که شامل شیوه سوم شخص مفرد و شیوه اول شخص مفرد است. در شیوه سوم شخص، نویسنده خود را بیرون از داستان قرار داده و اتفاقاتی را که بر اشخاص داستان می­گذرد، می­گوید. در شیوه اول شخص مفرد، نویسنده یکی از شخصیت­های داستان است و وقایع داستان را به صورتی که خودش ناظر است و در آن شرکت می­کند، برای خواننده بیان می­کند.</a:t>
            </a:r>
            <a:endParaRPr lang="en-US" sz="2100" dirty="0">
              <a:cs typeface="B Nazanin" panose="00000400000000000000" pitchFamily="2" charset="-78"/>
            </a:endParaRPr>
          </a:p>
          <a:p>
            <a:endParaRPr lang="fa-IR" sz="1400" dirty="0"/>
          </a:p>
        </p:txBody>
      </p:sp>
    </p:spTree>
    <p:extLst>
      <p:ext uri="{BB962C8B-B14F-4D97-AF65-F5344CB8AC3E}">
        <p14:creationId xmlns:p14="http://schemas.microsoft.com/office/powerpoint/2010/main" val="3094208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صحنه و صحنه پردازی</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زمان </a:t>
            </a:r>
            <a:r>
              <a:rPr lang="fa-IR" sz="2100" dirty="0">
                <a:cs typeface="B Nazanin" panose="00000400000000000000" pitchFamily="2" charset="-78"/>
              </a:rPr>
              <a:t>و محل وقوع داستان، صحنه داستان نامیده می­شود. در واقع منظور از صحنه، زمینه و موقعیت مکانی و زمانی است که شخصیت­های داستان نقش خود را در آن بازی می­کنند. محیط از طریق سه روش در داستان منتقل می­شود، روش اول وصف مستقیم و ساده. روش دوم توصیف آمیخته با گفتگو است و روش سوم توصیف از طریق گفتگو است. در صورتی که نویسنده صحنه داستان خود با استفاده از هر سه روش بیان کند، گیرایی اثرش بیشتر خواهد شد. همچنین باید توجه کرد که در محیط­های وهم آلود و ترسناک، با فضای نامناسب اخلاقی کنش شخصیت­ها تغییر می­کند.</a:t>
            </a:r>
            <a:endParaRPr lang="en-US" sz="2100" dirty="0">
              <a:cs typeface="B Nazanin" panose="00000400000000000000" pitchFamily="2" charset="-78"/>
            </a:endParaRPr>
          </a:p>
          <a:p>
            <a:endParaRPr lang="fa-IR" dirty="0">
              <a:cs typeface="B Nazanin" panose="00000400000000000000" pitchFamily="2" charset="-78"/>
            </a:endParaRPr>
          </a:p>
        </p:txBody>
      </p:sp>
    </p:spTree>
    <p:extLst>
      <p:ext uri="{BB962C8B-B14F-4D97-AF65-F5344CB8AC3E}">
        <p14:creationId xmlns:p14="http://schemas.microsoft.com/office/powerpoint/2010/main" val="3727276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درون مایه</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cs typeface="B Nazanin" panose="00000400000000000000" pitchFamily="2" charset="-78"/>
              </a:rPr>
              <a:t>درون </a:t>
            </a:r>
            <a:r>
              <a:rPr lang="fa-IR" sz="2100" dirty="0">
                <a:cs typeface="B Nazanin" panose="00000400000000000000" pitchFamily="2" charset="-78"/>
              </a:rPr>
              <a:t>مایه، فکر اصلی و مسلط در هر داستان است، که جهت فکری و ادراکی نویسنده را نشان می­دهد. «موضوع» یک اندیشه زیربنایی است که با توجه به مناسبات ملموس و وقایع داستان توصیف می­شود، اما «درون مایه» دارای بیانی انتزاعی است. موضوع، در یک کلمه قابل بیان است به عنوان مثال خشونت، انتقام، مرگ و تمام اندیشه­های اساسی انسانی در باره زندگی. درون­مایه در یک جمله خلاصه می­شود و در واقع نگاه نویسنده به یک موضوع است. به همین دلیل است که به تعداد نویسندگان در باره یک موضوع خاص، درون مایه وجود دارد. چرا که درون مایه در واقع، دریافت و تجربه شخصی نویسنده به یک موضوع است.</a:t>
            </a:r>
          </a:p>
        </p:txBody>
      </p:sp>
    </p:spTree>
    <p:extLst>
      <p:ext uri="{BB962C8B-B14F-4D97-AF65-F5344CB8AC3E}">
        <p14:creationId xmlns:p14="http://schemas.microsoft.com/office/powerpoint/2010/main" val="900716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لحن</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a:bodyPr>
          <a:lstStyle/>
          <a:p>
            <a:pPr>
              <a:lnSpc>
                <a:spcPct val="160000"/>
              </a:lnSpc>
            </a:pPr>
            <a:r>
              <a:rPr lang="fa-IR" sz="2100" dirty="0" smtClean="0">
                <a:cs typeface="B Nazanin" panose="00000400000000000000" pitchFamily="2" charset="-78"/>
              </a:rPr>
              <a:t>در </a:t>
            </a:r>
            <a:r>
              <a:rPr lang="fa-IR" sz="2100" dirty="0">
                <a:cs typeface="B Nazanin" panose="00000400000000000000" pitchFamily="2" charset="-78"/>
              </a:rPr>
              <a:t>داستان نویسی منظور از لحن داستان، طرز برخورد نویسنده نسبت به موضوع داستان است. لحن شگردهایی است که داستان نویس به کار می­برد تا در داستانش حال و هوای خاصی پدید آورده به مثَل حال و هوای تراژیک یا کمیک یا رمانتیک. عنصری که در شکل دادن به لحن نقش تعیین کننده­ای دارد زبان نوشتاری است. لحن در داستان می­تواند خنده­دار، غم­انگیز، نگران، بی­تفاوت، صمیمی و یا موقرانه باشد. لحن و فضا در داستان خیلی به هم نزدیک هستند. به همین دلیل است که متناسب با فضای داستان و تفکر شخصیتها لحن داستان انتخاب می­شود. لحن در واقع ایجاد فضا با استفاده از کلام است. ما شخصیت ها را از طریق لحن آنها میشناسیم و با آنها ارتباط برقرار می­کنیم. به همین دلیل، لحن مفهومی نزدیک به سبک دارد. لحن داستان با همه عناصر سبک که شامل زبان (واژگان، نحو). معنی­شناسی و موسیقی است، سروکار دارد. نویسنده از تمام این موارد برای ایجاد لحن در داستان استفاده می­کند</a:t>
            </a:r>
          </a:p>
        </p:txBody>
      </p:sp>
    </p:spTree>
    <p:extLst>
      <p:ext uri="{BB962C8B-B14F-4D97-AF65-F5344CB8AC3E}">
        <p14:creationId xmlns:p14="http://schemas.microsoft.com/office/powerpoint/2010/main" val="938307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داستان کوتاه</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fontScale="70000" lnSpcReduction="20000"/>
          </a:bodyPr>
          <a:lstStyle/>
          <a:p>
            <a:pPr>
              <a:lnSpc>
                <a:spcPct val="150000"/>
              </a:lnSpc>
            </a:pPr>
            <a:r>
              <a:rPr lang="fa-IR" sz="2700" dirty="0" smtClean="0">
                <a:cs typeface="B Nazanin" panose="00000400000000000000" pitchFamily="2" charset="-78"/>
              </a:rPr>
              <a:t>داستان </a:t>
            </a:r>
            <a:r>
              <a:rPr lang="fa-IR" sz="2700" dirty="0">
                <a:cs typeface="B Nazanin" panose="00000400000000000000" pitchFamily="2" charset="-78"/>
              </a:rPr>
              <a:t>کوتاه، یک نوشته تخیلی است که کوتاه تر از داستان بلند است و معمولا چند شخصیت محدود دارد. در داستان کوتاه، طرح پیچیده­ای مانند آنچه در داستان بلند است، وجود ندارد و درواقع یک روایت مختصر است. داستان کوتاه نوین، در قرن نوزدهم در آلمان، آمریکا، فرانسه و روسیه شکل گرفت و اولین فردی که با دقت به بررسی آن پرداخت ادگارآلن پو است. ادگار آلن پو نه تنها به نگارش داستان­های کوتاه می­پرداخت، بلکه از نظر تئوری به این نوع داستان پرداخته و آن را یک نوع ادبی دانسته است.</a:t>
            </a:r>
            <a:endParaRPr lang="en-US" sz="2700" dirty="0">
              <a:cs typeface="B Nazanin" panose="00000400000000000000" pitchFamily="2" charset="-78"/>
            </a:endParaRPr>
          </a:p>
          <a:p>
            <a:pPr>
              <a:lnSpc>
                <a:spcPct val="150000"/>
              </a:lnSpc>
            </a:pPr>
            <a:r>
              <a:rPr lang="fa-IR" sz="2700" dirty="0">
                <a:cs typeface="B Nazanin" panose="00000400000000000000" pitchFamily="2" charset="-78"/>
              </a:rPr>
              <a:t>مشهورترین نویسندگان اروپایی و آمریکایی عبارت هستند از کی دو موپاسان، آنتوان چخوف، شرود اندرسن، او هنری، ارنست همینگوی و....</a:t>
            </a:r>
            <a:endParaRPr lang="en-US" sz="2700" dirty="0">
              <a:cs typeface="B Nazanin" panose="00000400000000000000" pitchFamily="2" charset="-78"/>
            </a:endParaRPr>
          </a:p>
          <a:p>
            <a:pPr>
              <a:lnSpc>
                <a:spcPct val="150000"/>
              </a:lnSpc>
            </a:pPr>
            <a:r>
              <a:rPr lang="fa-IR" sz="2700" dirty="0" smtClean="0">
                <a:cs typeface="B Nazanin" panose="00000400000000000000" pitchFamily="2" charset="-78"/>
              </a:rPr>
              <a:t>از داستان­های مشهور کوتاه در ایران در قرون وسطی می­توان به داستان­های کوتاه شاهنامه همچون ضحاک و بیژن و منیژه اشاره کرد. از جمله نخستین داستانهای کوتاه نوین در ایران یکی بود یکی نبود اثر محمدعلی جمال زاده است که در سال ۱۳۰۰ منتشر شد. پس از جمال زاده می توان از نویسندگانی مانند صادق هدایت، بزرگ علوی، صادق چوسک، جلال آل احمد نام برد.</a:t>
            </a:r>
            <a:endParaRPr lang="en-US" sz="2700" dirty="0" smtClean="0">
              <a:cs typeface="B Nazanin" panose="00000400000000000000" pitchFamily="2" charset="-78"/>
            </a:endParaRPr>
          </a:p>
          <a:p>
            <a:endParaRPr lang="fa-IR" sz="2100" dirty="0"/>
          </a:p>
        </p:txBody>
      </p:sp>
    </p:spTree>
    <p:extLst>
      <p:ext uri="{BB962C8B-B14F-4D97-AF65-F5344CB8AC3E}">
        <p14:creationId xmlns:p14="http://schemas.microsoft.com/office/powerpoint/2010/main" val="1277765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صناعات نویسندگی</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a:lnSpc>
                <a:spcPct val="150000"/>
              </a:lnSpc>
            </a:pPr>
            <a:r>
              <a:rPr lang="fa-IR" sz="2100" dirty="0">
                <a:cs typeface="B Nazanin" panose="00000400000000000000" pitchFamily="2" charset="-78"/>
              </a:rPr>
              <a:t>نویسندگی صناعت است و مهارت یافتن در این صناعت، همچنان در هر صناعت دیگر، سه شرط دارد: </a:t>
            </a:r>
            <a:endParaRPr lang="fa-IR" sz="2100" dirty="0" smtClean="0">
              <a:cs typeface="B Nazanin" panose="00000400000000000000" pitchFamily="2" charset="-78"/>
            </a:endParaRPr>
          </a:p>
          <a:p>
            <a:pPr marL="0" indent="0">
              <a:lnSpc>
                <a:spcPct val="150000"/>
              </a:lnSpc>
              <a:buNone/>
            </a:pPr>
            <a:r>
              <a:rPr lang="fa-IR" sz="2100" dirty="0" smtClean="0">
                <a:cs typeface="B Nazanin" panose="00000400000000000000" pitchFamily="2" charset="-78"/>
              </a:rPr>
              <a:t>1- استعداد</a:t>
            </a:r>
            <a:r>
              <a:rPr lang="fa-IR" sz="2100" dirty="0">
                <a:cs typeface="B Nazanin" panose="00000400000000000000" pitchFamily="2" charset="-78"/>
              </a:rPr>
              <a:t>، شناخت مواد و ابزار </a:t>
            </a:r>
            <a:endParaRPr lang="fa-IR" sz="2100" dirty="0" smtClean="0">
              <a:cs typeface="B Nazanin" panose="00000400000000000000" pitchFamily="2" charset="-78"/>
            </a:endParaRPr>
          </a:p>
          <a:p>
            <a:pPr marL="0" indent="0">
              <a:lnSpc>
                <a:spcPct val="150000"/>
              </a:lnSpc>
              <a:buNone/>
            </a:pPr>
            <a:r>
              <a:rPr lang="fa-IR" sz="2100" dirty="0" smtClean="0">
                <a:cs typeface="B Nazanin" panose="00000400000000000000" pitchFamily="2" charset="-78"/>
              </a:rPr>
              <a:t>2- </a:t>
            </a:r>
            <a:r>
              <a:rPr lang="fa-IR" sz="2100" dirty="0">
                <a:cs typeface="B Nazanin" panose="00000400000000000000" pitchFamily="2" charset="-78"/>
              </a:rPr>
              <a:t>قواعد کاربرد آنها و </a:t>
            </a:r>
            <a:r>
              <a:rPr lang="fa-IR" sz="2100" dirty="0" smtClean="0">
                <a:cs typeface="B Nazanin" panose="00000400000000000000" pitchFamily="2" charset="-78"/>
              </a:rPr>
              <a:t>سرانجام</a:t>
            </a:r>
          </a:p>
          <a:p>
            <a:pPr marL="0" indent="0">
              <a:lnSpc>
                <a:spcPct val="150000"/>
              </a:lnSpc>
              <a:buNone/>
            </a:pPr>
            <a:r>
              <a:rPr lang="fa-IR" sz="2100" dirty="0" smtClean="0">
                <a:cs typeface="B Nazanin" panose="00000400000000000000" pitchFamily="2" charset="-78"/>
              </a:rPr>
              <a:t>3- کارورزی</a:t>
            </a:r>
            <a:endParaRPr lang="fa-IR" sz="2100" dirty="0">
              <a:cs typeface="B Nazanin" panose="00000400000000000000" pitchFamily="2" charset="-78"/>
            </a:endParaRPr>
          </a:p>
        </p:txBody>
      </p:sp>
    </p:spTree>
    <p:extLst>
      <p:ext uri="{BB962C8B-B14F-4D97-AF65-F5344CB8AC3E}">
        <p14:creationId xmlns:p14="http://schemas.microsoft.com/office/powerpoint/2010/main" val="1827040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داستانک</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داستانک </a:t>
            </a:r>
            <a:r>
              <a:rPr lang="fa-IR" sz="2100" dirty="0">
                <a:cs typeface="B Nazanin" panose="00000400000000000000" pitchFamily="2" charset="-78"/>
              </a:rPr>
              <a:t>(داستان کوتاه کوتاه)، روایت کوتاه و ساختار یافته ای است که اغلب دارای لحنی واقعی و هزلی است. داستانک در دوره قرون وسطی در ایتالیا ظهور کرد و بر اساس وقایع محلی که طنز آمیز سیاسی یا عشق در طبیعت بودند، ظهور کرد. این گونه داستان کوتاه­تر از داستان کوتاه است و از پانصد کلمه کمتر و از هزار و پانصد کلمه بیشتر نمی­باشد. داستانک همه عناصر داستان کوتاه را دارد، البته این عناصر با ایجاز و اختصار همراه هستند داستانک اغلب لطيفه گسترش یافته و استادانه­ای است که پایانی تکان دهنده و غافلگیرکننده دارد</a:t>
            </a:r>
            <a:r>
              <a:rPr lang="fa-IR" sz="2100" dirty="0"/>
              <a:t>.</a:t>
            </a:r>
            <a:endParaRPr lang="en-US" sz="2100" dirty="0"/>
          </a:p>
          <a:p>
            <a:endParaRPr lang="fa-IR" dirty="0"/>
          </a:p>
        </p:txBody>
      </p:sp>
    </p:spTree>
    <p:extLst>
      <p:ext uri="{BB962C8B-B14F-4D97-AF65-F5344CB8AC3E}">
        <p14:creationId xmlns:p14="http://schemas.microsoft.com/office/powerpoint/2010/main" val="848647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شش گام نوشتن </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cs typeface="B Nazanin" panose="00000400000000000000" pitchFamily="2" charset="-78"/>
              </a:rPr>
              <a:t>در </a:t>
            </a:r>
            <a:r>
              <a:rPr lang="fa-IR" sz="2100" dirty="0">
                <a:cs typeface="B Nazanin" panose="00000400000000000000" pitchFamily="2" charset="-78"/>
              </a:rPr>
              <a:t>این کتاب برای نوشتن شش گام در نظر گرفته شده است، که به شرح زیر است.</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گام اول: پیدا کردن ایده </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گام دوم: انتخاب ایده </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گام سوم: طرح کلی</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گام چهارم: نگارش پیش نویس اولیه</a:t>
            </a:r>
            <a:endParaRPr lang="en-US" sz="2100" dirty="0">
              <a:cs typeface="B Nazanin" panose="00000400000000000000" pitchFamily="2" charset="-78"/>
            </a:endParaRPr>
          </a:p>
          <a:p>
            <a:endParaRPr lang="fa-IR" dirty="0"/>
          </a:p>
        </p:txBody>
      </p:sp>
    </p:spTree>
    <p:extLst>
      <p:ext uri="{BB962C8B-B14F-4D97-AF65-F5344CB8AC3E}">
        <p14:creationId xmlns:p14="http://schemas.microsoft.com/office/powerpoint/2010/main" val="1402005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سبک نگارش</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سبک</a:t>
            </a:r>
            <a:r>
              <a:rPr lang="fa-IR" sz="2100" dirty="0">
                <a:cs typeface="B Nazanin" panose="00000400000000000000" pitchFamily="2" charset="-78"/>
              </a:rPr>
              <a:t>، در خصوص اینکه یک مطلب چگونه نوشته شده است بحث می­کند، اما در مورد اینکه چه چیزی نوشته شده است، پرسشی نمی­کند. اینکه بهترین سبک برای نوشته شما چیست درست مثل آن است که بپرسید بهترین لباس برای پوشیدن کدام است. احتمالا برای رفتن به باشگاه ورزشی لباس ساتن یا ابریشم نمی­باشید. به همین صورت در موقعیت­های مختلف از یک زبان خاص (ادبیات) با توجه به هدفی که دارید، استفاده خواهید کرد.</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سبک نگارش، مانند سبک پوشش کاملا مرتبط به انتخاب ما می­باشد. خوب است که به دو سبک غیررسمی و رسمی در اینجا اشاره­ای بکنیم </a:t>
            </a:r>
            <a:r>
              <a:rPr lang="fa-IR" dirty="0"/>
              <a:t>.</a:t>
            </a:r>
            <a:endParaRPr lang="en-US" dirty="0"/>
          </a:p>
          <a:p>
            <a:endParaRPr lang="fa-IR" dirty="0"/>
          </a:p>
        </p:txBody>
      </p:sp>
    </p:spTree>
    <p:extLst>
      <p:ext uri="{BB962C8B-B14F-4D97-AF65-F5344CB8AC3E}">
        <p14:creationId xmlns:p14="http://schemas.microsoft.com/office/powerpoint/2010/main" val="4022064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مرور مراحل بازنگری نگارش خلاق</a:t>
            </a:r>
            <a:br>
              <a:rPr lang="fa-IR" b="1"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endParaRPr lang="en-US" sz="2100" dirty="0">
              <a:cs typeface="B Nazanin" panose="00000400000000000000" pitchFamily="2" charset="-78"/>
            </a:endParaRPr>
          </a:p>
          <a:p>
            <a:r>
              <a:rPr lang="fa-IR" sz="2100" b="1" dirty="0">
                <a:cs typeface="B Nazanin" panose="00000400000000000000" pitchFamily="2" charset="-78"/>
              </a:rPr>
              <a:t> </a:t>
            </a:r>
            <a:r>
              <a:rPr lang="fa-IR" sz="2100" dirty="0">
                <a:cs typeface="B Nazanin" panose="00000400000000000000" pitchFamily="2" charset="-78"/>
              </a:rPr>
              <a:t>1- یک کپی از پیش نویس اولیه تهیه کنید. </a:t>
            </a:r>
            <a:endParaRPr lang="en-US" sz="2100" dirty="0">
              <a:cs typeface="B Nazanin" panose="00000400000000000000" pitchFamily="2" charset="-78"/>
            </a:endParaRPr>
          </a:p>
          <a:p>
            <a:r>
              <a:rPr lang="fa-IR" sz="2100" dirty="0">
                <a:cs typeface="B Nazanin" panose="00000400000000000000" pitchFamily="2" charset="-78"/>
              </a:rPr>
              <a:t> ۲. مانند یک غریبه بخوانید</a:t>
            </a:r>
            <a:r>
              <a:rPr lang="fa-IR" sz="2100" dirty="0" smtClean="0">
                <a:cs typeface="B Nazanin" panose="00000400000000000000" pitchFamily="2" charset="-78"/>
              </a:rPr>
              <a:t>.</a:t>
            </a:r>
          </a:p>
          <a:p>
            <a:r>
              <a:rPr lang="fa-IR" sz="2100" dirty="0" smtClean="0">
                <a:cs typeface="B Nazanin" panose="00000400000000000000" pitchFamily="2" charset="-78"/>
              </a:rPr>
              <a:t>3. </a:t>
            </a:r>
            <a:r>
              <a:rPr lang="fa-IR" sz="2100" dirty="0">
                <a:cs typeface="B Nazanin" panose="00000400000000000000" pitchFamily="2" charset="-78"/>
              </a:rPr>
              <a:t>برای حذف کردن </a:t>
            </a:r>
            <a:r>
              <a:rPr lang="fa-IR" sz="2100" dirty="0" smtClean="0">
                <a:cs typeface="B Nazanin" panose="00000400000000000000" pitchFamily="2" charset="-78"/>
              </a:rPr>
              <a:t>نکاتی را </a:t>
            </a:r>
            <a:r>
              <a:rPr lang="fa-IR" sz="2100" dirty="0">
                <a:cs typeface="B Nazanin" panose="00000400000000000000" pitchFamily="2" charset="-78"/>
              </a:rPr>
              <a:t>در نظر بگیرید</a:t>
            </a:r>
            <a:r>
              <a:rPr lang="fa-IR" sz="2100" dirty="0" smtClean="0">
                <a:cs typeface="B Nazanin" panose="00000400000000000000" pitchFamily="2" charset="-78"/>
              </a:rPr>
              <a:t>.</a:t>
            </a:r>
            <a:endParaRPr lang="en-US" sz="2100" dirty="0">
              <a:cs typeface="B Nazanin" panose="00000400000000000000" pitchFamily="2" charset="-78"/>
            </a:endParaRPr>
          </a:p>
          <a:p>
            <a:r>
              <a:rPr lang="fa-IR" sz="2100" dirty="0">
                <a:cs typeface="B Nazanin" panose="00000400000000000000" pitchFamily="2" charset="-78"/>
              </a:rPr>
              <a:t>4- برای اضافه کردن مطلب موارد زیر را در نظر بگیرید.</a:t>
            </a:r>
            <a:endParaRPr lang="en-US" sz="2100" dirty="0">
              <a:cs typeface="B Nazanin" panose="00000400000000000000" pitchFamily="2" charset="-78"/>
            </a:endParaRPr>
          </a:p>
          <a:p>
            <a:r>
              <a:rPr lang="fa-IR" sz="2100" dirty="0">
                <a:cs typeface="B Nazanin" panose="00000400000000000000" pitchFamily="2" charset="-78"/>
              </a:rPr>
              <a:t>5- برای جابه جا کردن بخش­های مختلف نوشته خود </a:t>
            </a:r>
            <a:r>
              <a:rPr lang="fa-IR" sz="2100" dirty="0" smtClean="0">
                <a:cs typeface="B Nazanin" panose="00000400000000000000" pitchFamily="2" charset="-78"/>
              </a:rPr>
              <a:t>را بررسی کنید</a:t>
            </a:r>
            <a:r>
              <a:rPr lang="fa-IR" sz="2100" dirty="0">
                <a:cs typeface="B Nazanin" panose="00000400000000000000" pitchFamily="2" charset="-78"/>
              </a:rPr>
              <a:t>.</a:t>
            </a:r>
            <a:endParaRPr lang="en-US" sz="2100" dirty="0">
              <a:cs typeface="B Nazanin" panose="00000400000000000000" pitchFamily="2" charset="-78"/>
            </a:endParaRPr>
          </a:p>
          <a:p>
            <a:endParaRPr lang="fa-IR" dirty="0">
              <a:cs typeface="B Nazanin" panose="00000400000000000000" pitchFamily="2" charset="-78"/>
            </a:endParaRPr>
          </a:p>
        </p:txBody>
      </p:sp>
    </p:spTree>
    <p:extLst>
      <p:ext uri="{BB962C8B-B14F-4D97-AF65-F5344CB8AC3E}">
        <p14:creationId xmlns:p14="http://schemas.microsoft.com/office/powerpoint/2010/main" val="3360783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ویرایش چیست؟</a:t>
            </a:r>
            <a:r>
              <a:rPr lang="fa-IR" dirty="0">
                <a:cs typeface="B Nazanin" panose="00000400000000000000" pitchFamily="2" charset="-78"/>
              </a:rPr>
              <a:t> </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ویرایش </a:t>
            </a:r>
            <a:r>
              <a:rPr lang="fa-IR" sz="2100" dirty="0">
                <a:cs typeface="B Nazanin" panose="00000400000000000000" pitchFamily="2" charset="-78"/>
              </a:rPr>
              <a:t>در واقع به معنای آن است که نوشته را به نحوی مرتب کنید که خواننده دوست داشته باشد، مطلب شما را بخواند. ویرایش باعث می­شود که نوشته روان و واضح باشد برای این منظور دستور زبان استفاده شده، بایستی مناسب نوشته موردنظر شما باشد. علائم نقطه گذاری مناسب نیاز دارد، دیکته کلمات باید صحیح باشد و پاراگراف ها به صورت مناسب در نوشته، چیده شده باشند.|</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از آنجایی که نویسنده مایل است نوشته اش کامل و بی نقص باشد. خوب است از فرد دیگری بخواهید که نوشته شما را بخواند و نظرات اصلاحی خود را به شما ارائه دهد. برای اینکه نوشته شما تا آنجایی که ممکن است روان باشد، نیاز دارید که سبک و دستور زبان آن را بررسی کنید.</a:t>
            </a:r>
            <a:endParaRPr lang="en-US" sz="2100" dirty="0">
              <a:cs typeface="B Nazanin" panose="00000400000000000000" pitchFamily="2" charset="-78"/>
            </a:endParaRPr>
          </a:p>
          <a:p>
            <a:endParaRPr lang="fa-IR" dirty="0"/>
          </a:p>
        </p:txBody>
      </p:sp>
    </p:spTree>
    <p:extLst>
      <p:ext uri="{BB962C8B-B14F-4D97-AF65-F5344CB8AC3E}">
        <p14:creationId xmlns:p14="http://schemas.microsoft.com/office/powerpoint/2010/main" val="3926297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ویرایش سبک</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000" dirty="0" smtClean="0">
                <a:cs typeface="B Nazanin" panose="00000400000000000000" pitchFamily="2" charset="-78"/>
              </a:rPr>
              <a:t>هنگام </a:t>
            </a:r>
            <a:r>
              <a:rPr lang="fa-IR" sz="2000" dirty="0">
                <a:cs typeface="B Nazanin" panose="00000400000000000000" pitchFamily="2" charset="-78"/>
              </a:rPr>
              <a:t>نگارش ممکن است متوجه شوید که سبک نوشتن شما تغییر کرده است یا اینکه از سبکی که برای نگارش انتخاب کرده اید راضی نیستید با اینکه احتمالا زمانی می­رسد که نمی­توانید کلمه مناسب یا تصویر مناسبی برای نوشته خود پیدا کنید. رسیدن به چنین مرحله طبیعی است، در واقع نشانه آن است که پایبند اولویت­های خود بوده­اید. در ابتدا سعی کنید که قالب کلی نوشته خود را پیدا کنید دنبال بهترین کلمه برای نوشته خود باشید</a:t>
            </a:r>
            <a:r>
              <a:rPr lang="fa-IR" dirty="0">
                <a:cs typeface="B Nazanin" panose="00000400000000000000" pitchFamily="2" charset="-78"/>
              </a:rPr>
              <a:t>.</a:t>
            </a:r>
            <a:endParaRPr lang="en-US" dirty="0">
              <a:cs typeface="B Nazanin" panose="00000400000000000000" pitchFamily="2" charset="-78"/>
            </a:endParaRPr>
          </a:p>
          <a:p>
            <a:endParaRPr lang="fa-IR" dirty="0"/>
          </a:p>
        </p:txBody>
      </p:sp>
    </p:spTree>
    <p:extLst>
      <p:ext uri="{BB962C8B-B14F-4D97-AF65-F5344CB8AC3E}">
        <p14:creationId xmlns:p14="http://schemas.microsoft.com/office/powerpoint/2010/main" val="2413422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آرایه ها</a:t>
            </a:r>
            <a:endParaRPr lang="fa-IR" dirty="0"/>
          </a:p>
        </p:txBody>
      </p:sp>
      <p:sp>
        <p:nvSpPr>
          <p:cNvPr id="3" name="Content Placeholder 2"/>
          <p:cNvSpPr>
            <a:spLocks noGrp="1"/>
          </p:cNvSpPr>
          <p:nvPr>
            <p:ph idx="1"/>
          </p:nvPr>
        </p:nvSpPr>
        <p:spPr>
          <a:xfrm>
            <a:off x="1524000" y="2105025"/>
            <a:ext cx="10515600" cy="4351338"/>
          </a:xfrm>
        </p:spPr>
        <p:txBody>
          <a:bodyPr>
            <a:normAutofit lnSpcReduction="10000"/>
          </a:bodyPr>
          <a:lstStyle/>
          <a:p>
            <a:r>
              <a:rPr lang="fa-IR" sz="2000" dirty="0" smtClean="0">
                <a:cs typeface="B Nazanin" panose="00000400000000000000" pitchFamily="2" charset="-78"/>
              </a:rPr>
              <a:t>آرایه هایی که نوشته را زیباتر می کند:</a:t>
            </a:r>
          </a:p>
          <a:p>
            <a:r>
              <a:rPr lang="fa-IR" sz="2000" dirty="0">
                <a:cs typeface="B Nazanin" panose="00000400000000000000" pitchFamily="2" charset="-78"/>
              </a:rPr>
              <a:t>اشتقاق</a:t>
            </a:r>
            <a:endParaRPr lang="en-US" sz="2000" dirty="0">
              <a:cs typeface="B Nazanin" panose="00000400000000000000" pitchFamily="2" charset="-78"/>
            </a:endParaRPr>
          </a:p>
          <a:p>
            <a:r>
              <a:rPr lang="fa-IR" sz="2000" dirty="0">
                <a:cs typeface="B Nazanin" panose="00000400000000000000" pitchFamily="2" charset="-78"/>
              </a:rPr>
              <a:t>تشبیه</a:t>
            </a:r>
            <a:endParaRPr lang="en-US" sz="2000" dirty="0">
              <a:cs typeface="B Nazanin" panose="00000400000000000000" pitchFamily="2" charset="-78"/>
            </a:endParaRPr>
          </a:p>
          <a:p>
            <a:r>
              <a:rPr lang="fa-IR" sz="2000" dirty="0">
                <a:cs typeface="B Nazanin" panose="00000400000000000000" pitchFamily="2" charset="-78"/>
              </a:rPr>
              <a:t>مراعات نظیر(تناسب)</a:t>
            </a:r>
            <a:endParaRPr lang="en-US" sz="2000" dirty="0">
              <a:cs typeface="B Nazanin" panose="00000400000000000000" pitchFamily="2" charset="-78"/>
            </a:endParaRPr>
          </a:p>
          <a:p>
            <a:r>
              <a:rPr lang="fa-IR" sz="2000" dirty="0" smtClean="0">
                <a:cs typeface="B Nazanin" panose="00000400000000000000" pitchFamily="2" charset="-78"/>
              </a:rPr>
              <a:t>جناس</a:t>
            </a:r>
          </a:p>
          <a:p>
            <a:r>
              <a:rPr lang="fa-IR" sz="2000" dirty="0" smtClean="0">
                <a:cs typeface="B Nazanin" panose="00000400000000000000" pitchFamily="2" charset="-78"/>
              </a:rPr>
              <a:t>استعاره</a:t>
            </a:r>
          </a:p>
          <a:p>
            <a:r>
              <a:rPr lang="fa-IR" sz="2000" dirty="0">
                <a:cs typeface="B Nazanin" panose="00000400000000000000" pitchFamily="2" charset="-78"/>
              </a:rPr>
              <a:t>مجاز</a:t>
            </a:r>
            <a:endParaRPr lang="en-US" sz="2000" dirty="0">
              <a:cs typeface="B Nazanin" panose="00000400000000000000" pitchFamily="2" charset="-78"/>
            </a:endParaRPr>
          </a:p>
          <a:p>
            <a:r>
              <a:rPr lang="fa-IR" sz="2000" dirty="0">
                <a:cs typeface="B Nazanin" panose="00000400000000000000" pitchFamily="2" charset="-78"/>
              </a:rPr>
              <a:t>ملمع</a:t>
            </a:r>
            <a:endParaRPr lang="en-US" sz="2000" dirty="0">
              <a:cs typeface="B Nazanin" panose="00000400000000000000" pitchFamily="2" charset="-78"/>
            </a:endParaRPr>
          </a:p>
          <a:p>
            <a:r>
              <a:rPr lang="fa-IR" sz="2000" dirty="0">
                <a:cs typeface="B Nazanin" panose="00000400000000000000" pitchFamily="2" charset="-78"/>
              </a:rPr>
              <a:t>براعت استهلال</a:t>
            </a:r>
            <a:endParaRPr lang="en-US" sz="2000" dirty="0">
              <a:cs typeface="B Nazanin" panose="00000400000000000000" pitchFamily="2" charset="-78"/>
            </a:endParaRPr>
          </a:p>
          <a:p>
            <a:r>
              <a:rPr lang="fa-IR" sz="2000" dirty="0" smtClean="0">
                <a:cs typeface="B Nazanin" panose="00000400000000000000" pitchFamily="2" charset="-78"/>
              </a:rPr>
              <a:t>مبالغه</a:t>
            </a:r>
          </a:p>
          <a:p>
            <a:r>
              <a:rPr lang="fa-IR" sz="2000" dirty="0" smtClean="0">
                <a:cs typeface="B Nazanin" panose="00000400000000000000" pitchFamily="2" charset="-78"/>
              </a:rPr>
              <a:t>تشخیص</a:t>
            </a:r>
          </a:p>
          <a:p>
            <a:endParaRPr lang="en-US" dirty="0"/>
          </a:p>
          <a:p>
            <a:endParaRPr lang="en-US" dirty="0"/>
          </a:p>
          <a:p>
            <a:endParaRPr lang="fa-IR" b="1" dirty="0" smtClean="0"/>
          </a:p>
          <a:p>
            <a:endParaRPr lang="en-US" dirty="0"/>
          </a:p>
          <a:p>
            <a:pPr marL="0" indent="0">
              <a:buNone/>
            </a:pPr>
            <a:endParaRPr lang="en-US" dirty="0"/>
          </a:p>
        </p:txBody>
      </p:sp>
    </p:spTree>
    <p:extLst>
      <p:ext uri="{BB962C8B-B14F-4D97-AF65-F5344CB8AC3E}">
        <p14:creationId xmlns:p14="http://schemas.microsoft.com/office/powerpoint/2010/main" val="2556960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B Nazanin" panose="00000400000000000000" pitchFamily="2" charset="-78"/>
              </a:rPr>
              <a:t>علائم سجاوندی</a:t>
            </a:r>
            <a:br>
              <a:rPr lang="fa-IR" dirty="0">
                <a:cs typeface="B Nazanin" panose="00000400000000000000" pitchFamily="2" charset="-78"/>
              </a:rPr>
            </a:br>
            <a:endParaRPr lang="fa-IR" dirty="0"/>
          </a:p>
        </p:txBody>
      </p:sp>
      <p:sp>
        <p:nvSpPr>
          <p:cNvPr id="3" name="Content Placeholder 2"/>
          <p:cNvSpPr>
            <a:spLocks noGrp="1"/>
          </p:cNvSpPr>
          <p:nvPr>
            <p:ph idx="1"/>
          </p:nvPr>
        </p:nvSpPr>
        <p:spPr>
          <a:xfrm>
            <a:off x="711200" y="1800225"/>
            <a:ext cx="10515600" cy="4351338"/>
          </a:xfrm>
        </p:spPr>
        <p:txBody>
          <a:bodyPr>
            <a:normAutofit fontScale="85000" lnSpcReduction="10000"/>
          </a:bodyPr>
          <a:lstStyle/>
          <a:p>
            <a:r>
              <a:rPr lang="fa-IR" sz="2400" b="1" dirty="0"/>
              <a:t>دستور زبان فارسی(علایم سجاوندی)</a:t>
            </a:r>
            <a:endParaRPr lang="fa-IR" sz="2400" dirty="0"/>
          </a:p>
          <a:p>
            <a:r>
              <a:rPr lang="fa-IR" sz="2400" b="1" dirty="0"/>
              <a:t>نشانه‌های سَجاوَندی یا نشانه‌های سَگاوَندی نشانه‌هایی است که برای روشن کردن معنی و مشخص کردن آغاز و انجام </a:t>
            </a:r>
            <a:r>
              <a:rPr lang="fa-IR" sz="2400" b="1" dirty="0" smtClean="0"/>
              <a:t>عبارت‌ و </a:t>
            </a:r>
            <a:r>
              <a:rPr lang="fa-IR" sz="2400" b="1" dirty="0"/>
              <a:t>جمله‌ها و بندها در </a:t>
            </a:r>
            <a:r>
              <a:rPr lang="fa-IR" sz="2400" b="1" dirty="0" smtClean="0"/>
              <a:t>نگارش به‌کار </a:t>
            </a:r>
            <a:r>
              <a:rPr lang="fa-IR" sz="2400" b="1" dirty="0"/>
              <a:t>می‌رود.</a:t>
            </a:r>
            <a:endParaRPr lang="fa-IR" sz="2400" dirty="0"/>
          </a:p>
          <a:p>
            <a:r>
              <a:rPr lang="fa-IR" sz="2400" dirty="0"/>
              <a:t>این نشانه‌ها، که نشانه‌های نوشتاری هم نامیده می‌شوند، نشانه‌هایی هستند که برای آسان‌تر خواندن یک نوشته، بیان یک احساس، فرمول‌نویسی در </a:t>
            </a:r>
            <a:r>
              <a:rPr lang="fa-IR" sz="2400" dirty="0" smtClean="0"/>
              <a:t>ریاضیات و </a:t>
            </a:r>
            <a:r>
              <a:rPr lang="fa-IR" sz="2400" dirty="0"/>
              <a:t>غیره و یا ایجاد دگرگونی در تلفظ </a:t>
            </a:r>
            <a:r>
              <a:rPr lang="fa-IR" sz="2400" dirty="0" smtClean="0"/>
              <a:t>واژه‌ها  </a:t>
            </a:r>
            <a:r>
              <a:rPr lang="fa-IR" sz="2400" dirty="0"/>
              <a:t>به‌کار می‌روند.</a:t>
            </a:r>
          </a:p>
          <a:p>
            <a:r>
              <a:rPr lang="fa-IR" sz="2400" dirty="0"/>
              <a:t>واژهٔ سَگاوَندی (تازی‌شدهٔ آن: سَجاوَندی) از نام ابوالفضل سجاوندی (نخستین کسی که نشانه‌های وقف را برای راهنمایی درست خواندن </a:t>
            </a:r>
            <a:r>
              <a:rPr lang="fa-IR" sz="2400" i="1" dirty="0" smtClean="0"/>
              <a:t>قرآن</a:t>
            </a:r>
            <a:r>
              <a:rPr lang="fa-IR" sz="2400" dirty="0" smtClean="0"/>
              <a:t> به‌کار </a:t>
            </a:r>
            <a:r>
              <a:rPr lang="fa-IR" sz="2400" dirty="0"/>
              <a:t>برد) گرفته شده‌است. (</a:t>
            </a:r>
            <a:r>
              <a:rPr lang="fa-IR" sz="2400" i="1" dirty="0"/>
              <a:t>لغت‌نامهٔ دهخدا</a:t>
            </a:r>
            <a:r>
              <a:rPr lang="fa-IR" sz="2400" dirty="0"/>
              <a:t>: سَگاوند شهری است در دامنهٔ کوهی به همین نام نزدیکِ سیستان که تازی‌شدهٔ آن سَجاوند است.)</a:t>
            </a:r>
          </a:p>
          <a:p>
            <a:r>
              <a:rPr lang="fa-IR" sz="2400" dirty="0"/>
              <a:t>در قدیمی‌ترین متن‌هایی که در دست است، اثری از نشانه‌های سَگاوندی دیده نمی‌شود. در متن‌های باستانیِ یونانی و رومی، برخی نمونه‌های نشانه‌گذاری، مانند «دو نقطه روی هم»، دیده می‌شود. قرآن‌های نخستین بدون نشانهٔ سَگاوندی نوشته می‌شد.</a:t>
            </a:r>
          </a:p>
          <a:p>
            <a:r>
              <a:rPr lang="fa-IR" sz="2400" dirty="0"/>
              <a:t>ابوالفضل سَجاوندی در قرن ششم ه.ق، برای راهنمایی </a:t>
            </a:r>
            <a:r>
              <a:rPr lang="fa-IR" sz="2400" dirty="0" smtClean="0"/>
              <a:t>قاریان </a:t>
            </a:r>
            <a:r>
              <a:rPr lang="fa-IR" sz="2400" dirty="0"/>
              <a:t>نخستین نشانه‌ها را در نگارش قرآن به‌کار برد. با همین انگیزه، کاتبان اروپاییِ کتاب </a:t>
            </a:r>
            <a:r>
              <a:rPr lang="fa-IR" sz="2400" dirty="0" smtClean="0"/>
              <a:t>مقدس در </a:t>
            </a:r>
            <a:r>
              <a:rPr lang="fa-IR" sz="2400" dirty="0"/>
              <a:t>سده‌های میانه نشانه‌هایی را به‌کار می‌بردند.</a:t>
            </a:r>
          </a:p>
          <a:p>
            <a:r>
              <a:rPr lang="fa-IR" sz="2400" dirty="0"/>
              <a:t>با اختراع </a:t>
            </a:r>
            <a:r>
              <a:rPr lang="fa-IR" sz="2400" dirty="0" smtClean="0"/>
              <a:t>چاپ </a:t>
            </a:r>
            <a:r>
              <a:rPr lang="fa-IR" sz="2400" dirty="0"/>
              <a:t>گرایش به استاندارد کردن نشانه‌گذاری متن‌ها بیشتر شد. آلدوس مانوتیوس و نوه‌اش نخستین کوشش‌ها را در استاندارد کردن نشانه‌گذاری متن‌ها انجام دادند.</a:t>
            </a:r>
          </a:p>
          <a:p>
            <a:pPr marL="0" indent="0">
              <a:buNone/>
            </a:pPr>
            <a:endParaRPr lang="fa-IR" sz="2100" dirty="0">
              <a:cs typeface="B Nazanin" panose="00000400000000000000" pitchFamily="2" charset="-78"/>
            </a:endParaRPr>
          </a:p>
        </p:txBody>
      </p:sp>
    </p:spTree>
    <p:extLst>
      <p:ext uri="{BB962C8B-B14F-4D97-AF65-F5344CB8AC3E}">
        <p14:creationId xmlns:p14="http://schemas.microsoft.com/office/powerpoint/2010/main" val="38821816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مقصود از نقطه </a:t>
            </a:r>
            <a:r>
              <a:rPr lang="fa-IR" b="1" dirty="0" smtClean="0"/>
              <a:t>گذاری سجاوندی</a:t>
            </a:r>
            <a:endParaRPr lang="fa-IR" dirty="0"/>
          </a:p>
        </p:txBody>
      </p:sp>
      <p:sp>
        <p:nvSpPr>
          <p:cNvPr id="3" name="Content Placeholder 2"/>
          <p:cNvSpPr>
            <a:spLocks noGrp="1"/>
          </p:cNvSpPr>
          <p:nvPr>
            <p:ph idx="1"/>
          </p:nvPr>
        </p:nvSpPr>
        <p:spPr/>
        <p:txBody>
          <a:bodyPr/>
          <a:lstStyle/>
          <a:p>
            <a:r>
              <a:rPr lang="fa-IR" b="1" dirty="0" smtClean="0"/>
              <a:t>مقصود </a:t>
            </a:r>
            <a:r>
              <a:rPr lang="fa-IR" b="1" dirty="0"/>
              <a:t>از نقطه گذاری سجاوندی،به کار بردن علامت هاونشانه هایی است که خواندن ودرنتیجه فهم درست مطالب راآسان وبه رفع پاره ای از ابهام ها کمک می کند.</a:t>
            </a:r>
            <a:endParaRPr lang="fa-IR" dirty="0"/>
          </a:p>
          <a:p>
            <a:r>
              <a:rPr lang="fa-IR" b="1" dirty="0"/>
              <a:t>این علامت ها درزبان فارسی سابقه ی چندانی ندارد ودراین یکی دو قرن اخیر به پیروی ازنوشته های مغرب زمین درزبان فارسی معمول شده است</a:t>
            </a:r>
            <a:r>
              <a:rPr lang="fa-IR" b="1" dirty="0" smtClean="0"/>
              <a:t>.</a:t>
            </a:r>
          </a:p>
          <a:p>
            <a:r>
              <a:rPr lang="fa-IR" b="1" dirty="0" smtClean="0"/>
              <a:t>در </a:t>
            </a:r>
            <a:r>
              <a:rPr lang="fa-IR" b="1" dirty="0"/>
              <a:t>استفاده از این علائم ونشانه ها از افراط وتفریط باید پرهیز کردوبا توجه به ساختمان وجمله بندی زبان فارسی آنهارابه کار گرفت.</a:t>
            </a:r>
            <a:endParaRPr lang="fa-IR" dirty="0"/>
          </a:p>
          <a:p>
            <a:endParaRPr lang="fa-IR" dirty="0"/>
          </a:p>
        </p:txBody>
      </p:sp>
    </p:spTree>
    <p:extLst>
      <p:ext uri="{BB962C8B-B14F-4D97-AF65-F5344CB8AC3E}">
        <p14:creationId xmlns:p14="http://schemas.microsoft.com/office/powerpoint/2010/main" val="27376701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نقطه- ویرگول(؛)</a:t>
            </a:r>
            <a:r>
              <a:rPr lang="fa-IR" dirty="0"/>
              <a:t/>
            </a:r>
            <a:br>
              <a:rPr lang="fa-IR" dirty="0"/>
            </a:br>
            <a:endParaRPr lang="fa-IR" dirty="0"/>
          </a:p>
        </p:txBody>
      </p:sp>
      <p:sp>
        <p:nvSpPr>
          <p:cNvPr id="3" name="Content Placeholder 2"/>
          <p:cNvSpPr>
            <a:spLocks noGrp="1"/>
          </p:cNvSpPr>
          <p:nvPr>
            <p:ph idx="1"/>
          </p:nvPr>
        </p:nvSpPr>
        <p:spPr/>
        <p:txBody>
          <a:bodyPr/>
          <a:lstStyle/>
          <a:p>
            <a:r>
              <a:rPr lang="fa-IR" b="1" dirty="0"/>
              <a:t>          نقطه ویرگول توقف یا درنگی است کمتر از نقطه و بیش تر از ویرگول، که در میان دو جمله که از نظر شکل کامل و ظاهراً مستقل هستند، ولی در معنی با یکدیگر ارتباط دارند جای می گیرد</a:t>
            </a:r>
            <a:r>
              <a:rPr lang="fa-IR" b="1" dirty="0" smtClean="0"/>
              <a:t>.</a:t>
            </a:r>
          </a:p>
          <a:p>
            <a:r>
              <a:rPr lang="fa-IR" b="1" dirty="0" smtClean="0"/>
              <a:t> </a:t>
            </a:r>
            <a:r>
              <a:rPr lang="fa-IR" b="1" dirty="0"/>
              <a:t>به عبارت دیگر، جمله  نخست را روشن می سازد و یا تکمیل می کند، مانند: مال از بهر آسایش عمر است؛ نه عمر از بهر گرد کردن مال. یا: مشک آن است که خود به بوید؛ نه آن که عطار بگوید. مثال دیگر: دیروز نتوانستم به اداره بروم؛ زیرا حالم خوش نبود .</a:t>
            </a:r>
            <a:endParaRPr lang="fa-IR" dirty="0"/>
          </a:p>
          <a:p>
            <a:endParaRPr lang="fa-IR" dirty="0"/>
          </a:p>
        </p:txBody>
      </p:sp>
    </p:spTree>
    <p:extLst>
      <p:ext uri="{BB962C8B-B14F-4D97-AF65-F5344CB8AC3E}">
        <p14:creationId xmlns:p14="http://schemas.microsoft.com/office/powerpoint/2010/main" val="414326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
            </a:r>
            <a:br>
              <a:rPr lang="fa-IR" b="1" dirty="0">
                <a:cs typeface="B Nazanin" panose="00000400000000000000" pitchFamily="2" charset="-78"/>
              </a:rPr>
            </a:br>
            <a:r>
              <a:rPr lang="fa-IR" b="1" dirty="0">
                <a:cs typeface="B Nazanin" panose="00000400000000000000" pitchFamily="2" charset="-78"/>
              </a:rPr>
              <a:t>چگونه نویسنده شویم؟</a:t>
            </a:r>
            <a:endParaRPr lang="fa-IR" dirty="0"/>
          </a:p>
        </p:txBody>
      </p:sp>
      <p:sp>
        <p:nvSpPr>
          <p:cNvPr id="3" name="Content Placeholder 2"/>
          <p:cNvSpPr>
            <a:spLocks noGrp="1"/>
          </p:cNvSpPr>
          <p:nvPr>
            <p:ph idx="1"/>
          </p:nvPr>
        </p:nvSpPr>
        <p:spPr/>
        <p:txBody>
          <a:bodyPr/>
          <a:lstStyle/>
          <a:p>
            <a:pPr>
              <a:lnSpc>
                <a:spcPct val="150000"/>
              </a:lnSpc>
            </a:pPr>
            <a:endParaRPr lang="fa-IR" sz="2100" dirty="0" smtClean="0">
              <a:cs typeface="B Nazanin" panose="00000400000000000000" pitchFamily="2" charset="-78"/>
            </a:endParaRPr>
          </a:p>
          <a:p>
            <a:pPr>
              <a:lnSpc>
                <a:spcPct val="150000"/>
              </a:lnSpc>
            </a:pPr>
            <a:r>
              <a:rPr lang="fa-IR" sz="2100" dirty="0" smtClean="0">
                <a:cs typeface="B Nazanin" panose="00000400000000000000" pitchFamily="2" charset="-78"/>
              </a:rPr>
              <a:t>تمرین </a:t>
            </a:r>
            <a:r>
              <a:rPr lang="fa-IR" sz="2100" dirty="0">
                <a:cs typeface="B Nazanin" panose="00000400000000000000" pitchFamily="2" charset="-78"/>
              </a:rPr>
              <a:t>نویسندگی هم از راه خواندن انجام می­گیرد هم از راه نوشتن و چه بهتر که این کار با راهنمایی استاد باشد. هنرآموز اگر هرچه به دستش برسد بخواند، چه بسا با آن قماش از نوشته ها خو گیرد که ذوق را بیمار می­سازند. اینکه متعلم چه بخواند و کی بخواند مهم است و اگر بدان توجه نشود، مطالعه هرز و کم ثمر و گاهی زیان آور خواهد شد و ذوق را به کجراهه خواهد کشاند.</a:t>
            </a:r>
            <a:endParaRPr lang="en-US" sz="2100" dirty="0">
              <a:cs typeface="B Nazanin" panose="00000400000000000000" pitchFamily="2" charset="-78"/>
            </a:endParaRPr>
          </a:p>
          <a:p>
            <a:endParaRPr lang="fa-IR" dirty="0"/>
          </a:p>
        </p:txBody>
      </p:sp>
    </p:spTree>
    <p:extLst>
      <p:ext uri="{BB962C8B-B14F-4D97-AF65-F5344CB8AC3E}">
        <p14:creationId xmlns:p14="http://schemas.microsoft.com/office/powerpoint/2010/main" val="2742050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دو نقطه عمودی (:)</a:t>
            </a:r>
            <a:r>
              <a:rPr lang="fa-IR" dirty="0"/>
              <a:t/>
            </a:r>
            <a:br>
              <a:rPr lang="fa-IR" dirty="0"/>
            </a:br>
            <a:endParaRPr lang="fa-IR" dirty="0"/>
          </a:p>
        </p:txBody>
      </p:sp>
      <p:sp>
        <p:nvSpPr>
          <p:cNvPr id="3" name="Content Placeholder 2"/>
          <p:cNvSpPr>
            <a:spLocks noGrp="1"/>
          </p:cNvSpPr>
          <p:nvPr>
            <p:ph idx="1"/>
          </p:nvPr>
        </p:nvSpPr>
        <p:spPr/>
        <p:txBody>
          <a:bodyPr>
            <a:normAutofit fontScale="92500" lnSpcReduction="10000"/>
          </a:bodyPr>
          <a:lstStyle/>
          <a:p>
            <a:r>
              <a:rPr lang="fa-IR" b="1" dirty="0"/>
              <a:t>         برای ساده کردن اجزای مطلب و بیان مثل و نظایر آن از دو نقطه عمودی استفاده می شود و موارد آن به شرح زیر است :</a:t>
            </a:r>
            <a:endParaRPr lang="fa-IR" dirty="0"/>
          </a:p>
          <a:p>
            <a:r>
              <a:rPr lang="fa-IR" b="1" dirty="0"/>
              <a:t>          الف-پس از پایان جمله ای که نیاز به توضیح دارد، مانند: سبک بازگشت موجب تحولی در زبان فارسی گردید: از تکلف و پیچیدگی در نوشته کاسته شد و ساده نویسی معمول گردید .</a:t>
            </a:r>
            <a:endParaRPr lang="fa-IR" dirty="0"/>
          </a:p>
          <a:p>
            <a:r>
              <a:rPr lang="fa-IR" b="1" dirty="0"/>
              <a:t>           ب-پس از پایان جمله ای که بعد از نقل قول، پاسخ و مثال آید، مانند :</a:t>
            </a:r>
            <a:endParaRPr lang="fa-IR" dirty="0"/>
          </a:p>
          <a:p>
            <a:r>
              <a:rPr lang="fa-IR" b="1" dirty="0"/>
              <a:t>           سعدی فرماید(( هرچه نپاید، دلبستگی را نشاید.))</a:t>
            </a:r>
            <a:endParaRPr lang="fa-IR" dirty="0"/>
          </a:p>
          <a:p>
            <a:r>
              <a:rPr lang="fa-IR" b="1" dirty="0"/>
              <a:t>گفتم: رخ تو، بهار خندان من است              گفت: آنِ تو نیز، باغ و بستان من است</a:t>
            </a:r>
            <a:endParaRPr lang="fa-IR" dirty="0"/>
          </a:p>
          <a:p>
            <a:r>
              <a:rPr lang="fa-IR" b="1" dirty="0"/>
              <a:t>فرخی سیستانی</a:t>
            </a:r>
            <a:endParaRPr lang="fa-IR" dirty="0"/>
          </a:p>
          <a:p>
            <a:r>
              <a:rPr lang="fa-IR" b="1" dirty="0"/>
              <a:t>          ج-هنگام معنی کردن واژه ها، مانند : تعریض: سخن سر بسته گفتن، پنهان گفتن، به کنایت  گفتن .</a:t>
            </a:r>
            <a:endParaRPr lang="fa-IR" dirty="0"/>
          </a:p>
          <a:p>
            <a:endParaRPr lang="fa-IR" dirty="0"/>
          </a:p>
        </p:txBody>
      </p:sp>
    </p:spTree>
    <p:extLst>
      <p:ext uri="{BB962C8B-B14F-4D97-AF65-F5344CB8AC3E}">
        <p14:creationId xmlns:p14="http://schemas.microsoft.com/office/powerpoint/2010/main" val="2407553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نشانه پرسش (؟)</a:t>
            </a:r>
            <a:r>
              <a:rPr lang="fa-IR" dirty="0"/>
              <a:t/>
            </a:r>
            <a:br>
              <a:rPr lang="fa-IR" dirty="0"/>
            </a:br>
            <a:endParaRPr lang="fa-IR" dirty="0"/>
          </a:p>
        </p:txBody>
      </p:sp>
      <p:sp>
        <p:nvSpPr>
          <p:cNvPr id="3" name="Content Placeholder 2"/>
          <p:cNvSpPr>
            <a:spLocks noGrp="1"/>
          </p:cNvSpPr>
          <p:nvPr>
            <p:ph idx="1"/>
          </p:nvPr>
        </p:nvSpPr>
        <p:spPr/>
        <p:txBody>
          <a:bodyPr>
            <a:normAutofit fontScale="70000" lnSpcReduction="20000"/>
          </a:bodyPr>
          <a:lstStyle/>
          <a:p>
            <a:r>
              <a:rPr lang="fa-IR" b="1" dirty="0"/>
              <a:t>          این نشانه که سؤال و استفهام رامی رساند، به جای نقطه در پایان جمله به کار برده می شود. موارد استفاده از این نشانه به شرح  زیر است :</a:t>
            </a:r>
            <a:endParaRPr lang="fa-IR" dirty="0"/>
          </a:p>
          <a:p>
            <a:r>
              <a:rPr lang="fa-IR" b="1" dirty="0"/>
              <a:t>          الف- در برابر پرسش های مستقیم قرار می گیرد، مانند :</a:t>
            </a:r>
            <a:endParaRPr lang="fa-IR" dirty="0"/>
          </a:p>
          <a:p>
            <a:r>
              <a:rPr lang="fa-IR" b="1" dirty="0"/>
              <a:t>    ((دلم بسوخت و با خود گفتم از این آهو بره چه خواهد آمد؟ برین مادر مهربان رحمت باید کرد. بچه را به صحرا انداختم . سوی مادر بدوید و غریو کردند و هر دو برفتند سوی دشت.))</a:t>
            </a:r>
            <a:endParaRPr lang="fa-IR" dirty="0"/>
          </a:p>
          <a:p>
            <a:r>
              <a:rPr lang="fa-IR" b="1" dirty="0"/>
              <a:t>یا این بیت از سعدی :</a:t>
            </a:r>
            <a:endParaRPr lang="fa-IR" dirty="0"/>
          </a:p>
          <a:p>
            <a:r>
              <a:rPr lang="fa-IR" b="1" dirty="0"/>
              <a:t>چه نماز باشد آن را که تو در خیال باشی؟     تو صنم نمی گذاری که مرا نماز </a:t>
            </a:r>
            <a:r>
              <a:rPr lang="fa-IR" b="1" dirty="0" smtClean="0"/>
              <a:t>باشد</a:t>
            </a:r>
          </a:p>
          <a:p>
            <a:endParaRPr lang="fa-IR" dirty="0"/>
          </a:p>
          <a:p>
            <a:r>
              <a:rPr lang="fa-IR" b="1" dirty="0"/>
              <a:t>          ب- برای نشان دادن تردید، ریشخند و استهزا، این نشانه در برابر کلمه یا جمله مورد نظر در داخل پرانتز </a:t>
            </a:r>
            <a:br>
              <a:rPr lang="fa-IR" b="1" dirty="0"/>
            </a:br>
            <a:r>
              <a:rPr lang="fa-IR" b="1" dirty="0"/>
              <a:t>می آِید، مانند: تاریخ ولادت فردوسی را سال 329 ه. ق.(؟) نوشته اند. یا: قندهار یک از شهرهای هند(؟) است .</a:t>
            </a:r>
            <a:endParaRPr lang="fa-IR" dirty="0"/>
          </a:p>
          <a:p>
            <a:r>
              <a:rPr lang="fa-IR" b="1" dirty="0"/>
              <a:t>      ج- در سایر موارد یعنی آن جا که پرسش به صورت غیر مستقیم مطرح میشود، می توان از به کار بردن نشانه پرسش چشم پوشید و در پایان جمله نقطه به کاربرد، مانند: رئیس اداره در نامه خود پرسیده بود که در چه تاریخی از مرخصی استحقاقی استفاده خواهید کرد .</a:t>
            </a:r>
            <a:endParaRPr lang="fa-IR" dirty="0"/>
          </a:p>
          <a:p>
            <a:r>
              <a:rPr lang="fa-IR" b="1" dirty="0"/>
              <a:t> </a:t>
            </a:r>
            <a:endParaRPr lang="fa-IR" dirty="0"/>
          </a:p>
          <a:p>
            <a:endParaRPr lang="fa-IR" dirty="0"/>
          </a:p>
        </p:txBody>
      </p:sp>
    </p:spTree>
    <p:extLst>
      <p:ext uri="{BB962C8B-B14F-4D97-AF65-F5344CB8AC3E}">
        <p14:creationId xmlns:p14="http://schemas.microsoft.com/office/powerpoint/2010/main" val="30585402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 نشانه (!)</a:t>
            </a:r>
            <a:r>
              <a:rPr lang="fa-IR" dirty="0"/>
              <a:t/>
            </a:r>
            <a:br>
              <a:rPr lang="fa-IR" dirty="0"/>
            </a:br>
            <a:endParaRPr lang="fa-IR" dirty="0"/>
          </a:p>
        </p:txBody>
      </p:sp>
      <p:sp>
        <p:nvSpPr>
          <p:cNvPr id="3" name="Content Placeholder 2"/>
          <p:cNvSpPr>
            <a:spLocks noGrp="1"/>
          </p:cNvSpPr>
          <p:nvPr>
            <p:ph idx="1"/>
          </p:nvPr>
        </p:nvSpPr>
        <p:spPr/>
        <p:txBody>
          <a:bodyPr/>
          <a:lstStyle/>
          <a:p>
            <a:r>
              <a:rPr lang="fa-IR" b="1" dirty="0"/>
              <a:t>        این نشانه عموماً برای بین مفاهیم احساسی همراه با هیجان و نشان دادن تعجب به کار برده می شود. </a:t>
            </a:r>
            <a:endParaRPr lang="fa-IR" b="1" dirty="0" smtClean="0"/>
          </a:p>
          <a:p>
            <a:r>
              <a:rPr lang="fa-IR" b="1" dirty="0" smtClean="0"/>
              <a:t>ولی </a:t>
            </a:r>
            <a:r>
              <a:rPr lang="fa-IR" b="1" dirty="0"/>
              <a:t>تنها نشان دهنده شگفتی نیست، بلکه در پایان جمله هایی به کار میرود که نشانگر حالات عاطفی و روانی است، از قبیل: </a:t>
            </a:r>
            <a:endParaRPr lang="fa-IR" b="1" dirty="0" smtClean="0"/>
          </a:p>
          <a:p>
            <a:r>
              <a:rPr lang="fa-IR" b="1" dirty="0" smtClean="0"/>
              <a:t>آرزو</a:t>
            </a:r>
            <a:r>
              <a:rPr lang="fa-IR" b="1" dirty="0"/>
              <a:t>، افسوس، تأثر، تأکید، تحصیر، تحسین، تحقیر، ترحم، تمسخر، خشم، دعا، شک، ندا، هشدار و... </a:t>
            </a:r>
            <a:endParaRPr lang="fa-IR" b="1" dirty="0" smtClean="0"/>
          </a:p>
          <a:p>
            <a:r>
              <a:rPr lang="fa-IR" b="1" dirty="0" smtClean="0"/>
              <a:t>مانند</a:t>
            </a:r>
            <a:r>
              <a:rPr lang="fa-IR" b="1" dirty="0"/>
              <a:t>: آفرین برتو! -  آه!- آهسته!-  بسیار خوب!- خدایا!- خدا و را ببخشاید!- دریغ است ایران که ویران شود!- عجب شبی بود!</a:t>
            </a:r>
            <a:endParaRPr lang="fa-IR" dirty="0"/>
          </a:p>
          <a:p>
            <a:endParaRPr lang="fa-IR" dirty="0"/>
          </a:p>
        </p:txBody>
      </p:sp>
    </p:spTree>
    <p:extLst>
      <p:ext uri="{BB962C8B-B14F-4D97-AF65-F5344CB8AC3E}">
        <p14:creationId xmlns:p14="http://schemas.microsoft.com/office/powerpoint/2010/main" val="23627829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
            </a:r>
            <a:br>
              <a:rPr lang="fa-IR" b="1" dirty="0" smtClean="0"/>
            </a:br>
            <a:r>
              <a:rPr lang="fa-IR" b="1" dirty="0" smtClean="0"/>
              <a:t>دو </a:t>
            </a:r>
            <a:r>
              <a:rPr lang="fa-IR" b="1" dirty="0"/>
              <a:t>کمان یا پرانتز( </a:t>
            </a:r>
            <a:r>
              <a:rPr lang="fa-IR" b="1" dirty="0" smtClean="0"/>
              <a:t>)</a:t>
            </a:r>
            <a:r>
              <a:rPr lang="fa-IR" b="1" dirty="0"/>
              <a:t> </a:t>
            </a:r>
            <a:r>
              <a:rPr lang="fa-IR" b="1" dirty="0" smtClean="0"/>
              <a:t> </a:t>
            </a:r>
            <a:r>
              <a:rPr lang="fa-IR" dirty="0"/>
              <a:t/>
            </a:r>
            <a:br>
              <a:rPr lang="fa-IR" dirty="0"/>
            </a:br>
            <a:endParaRPr lang="fa-IR" dirty="0"/>
          </a:p>
        </p:txBody>
      </p:sp>
      <p:sp>
        <p:nvSpPr>
          <p:cNvPr id="3" name="Content Placeholder 2"/>
          <p:cNvSpPr>
            <a:spLocks noGrp="1"/>
          </p:cNvSpPr>
          <p:nvPr>
            <p:ph idx="1"/>
          </p:nvPr>
        </p:nvSpPr>
        <p:spPr/>
        <p:txBody>
          <a:bodyPr>
            <a:normAutofit/>
          </a:bodyPr>
          <a:lstStyle/>
          <a:p>
            <a:r>
              <a:rPr lang="fa-IR" b="1" dirty="0"/>
              <a:t>      این نشانه که از آن دو هلال نیز تعبیر کرده اند، معمولاً برای توضیح بیش تر مطلب و نشان دادن عبارت های توضیحی به کار میرود، مانند</a:t>
            </a:r>
            <a:r>
              <a:rPr lang="fa-IR" b="1" dirty="0" smtClean="0"/>
              <a:t>:</a:t>
            </a:r>
          </a:p>
          <a:p>
            <a:r>
              <a:rPr lang="fa-IR" b="1" dirty="0" smtClean="0"/>
              <a:t> </a:t>
            </a:r>
            <a:r>
              <a:rPr lang="fa-IR" b="1" dirty="0"/>
              <a:t>مولوی (عارف و شاعر نامدار سده هفتم هجری) شعر را وسیله ای برای بیان حقایق و تعالیم اخلاقی و ارشاد دیگران قرارداده است</a:t>
            </a:r>
            <a:r>
              <a:rPr lang="fa-IR" b="1" dirty="0" smtClean="0"/>
              <a:t>.</a:t>
            </a:r>
          </a:p>
          <a:p>
            <a:r>
              <a:rPr lang="fa-IR" b="1" dirty="0" smtClean="0"/>
              <a:t> </a:t>
            </a:r>
            <a:r>
              <a:rPr lang="fa-IR" b="1" dirty="0"/>
              <a:t>یا این جمله از تاریخ  بیهقی :</a:t>
            </a:r>
            <a:endParaRPr lang="fa-IR" dirty="0"/>
          </a:p>
          <a:p>
            <a:r>
              <a:rPr lang="fa-IR" b="1" dirty="0"/>
              <a:t>((پس خدای را  (خداوندا)  این روزگار چگونه آمد و شد میکند و می گردد</a:t>
            </a:r>
            <a:r>
              <a:rPr lang="fa-IR" b="1" dirty="0" smtClean="0"/>
              <a:t>.))</a:t>
            </a:r>
          </a:p>
          <a:p>
            <a:pPr marL="0" indent="0">
              <a:buNone/>
            </a:pPr>
            <a:r>
              <a:rPr lang="fa-IR" b="1" dirty="0"/>
              <a:t>    </a:t>
            </a:r>
            <a:endParaRPr lang="fa-IR" dirty="0"/>
          </a:p>
        </p:txBody>
      </p:sp>
    </p:spTree>
    <p:extLst>
      <p:ext uri="{BB962C8B-B14F-4D97-AF65-F5344CB8AC3E}">
        <p14:creationId xmlns:p14="http://schemas.microsoft.com/office/powerpoint/2010/main" val="2812512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شکل نشانه ی نقل قول یا گیومه  « »</a:t>
            </a:r>
            <a:endParaRPr lang="fa-IR" dirty="0"/>
          </a:p>
        </p:txBody>
      </p:sp>
      <p:sp>
        <p:nvSpPr>
          <p:cNvPr id="3" name="Content Placeholder 2"/>
          <p:cNvSpPr>
            <a:spLocks noGrp="1"/>
          </p:cNvSpPr>
          <p:nvPr>
            <p:ph idx="1"/>
          </p:nvPr>
        </p:nvSpPr>
        <p:spPr/>
        <p:txBody>
          <a:bodyPr>
            <a:normAutofit/>
          </a:bodyPr>
          <a:lstStyle/>
          <a:p>
            <a:r>
              <a:rPr lang="fa-IR" b="1" dirty="0"/>
              <a:t>شکل گیومه در برخی کشورها، از جمله درآلمان، آمریکا، انگلستان و فرانسه یکسان نیست. در زبان فارسی شکل گیومه از زبان فارسی اقتباس شده است. نشانه مزبور که از آن به دو کمانک نیز تعبیر شده است در موارد زیر به کار میرود :</a:t>
            </a:r>
            <a:endParaRPr lang="fa-IR" dirty="0"/>
          </a:p>
          <a:p>
            <a:r>
              <a:rPr lang="fa-IR" b="1" dirty="0"/>
              <a:t>      الف- نقل عین سخنان یا نوشته های دیگران، مانند: این مضمون از عمق بخارایی است  ((گل بود و به سبزه نیست آراسته شد.))</a:t>
            </a:r>
            <a:endParaRPr lang="fa-IR" dirty="0"/>
          </a:p>
          <a:p>
            <a:r>
              <a:rPr lang="fa-IR" b="1" dirty="0"/>
              <a:t>       ب - در آغاز و انجام واژه ها و اصطلاح هایی که در مورد تأکید قرارگیرد، مانند :</a:t>
            </a:r>
            <a:endParaRPr lang="fa-IR" dirty="0"/>
          </a:p>
          <a:p>
            <a:r>
              <a:rPr lang="fa-IR" b="1" dirty="0"/>
              <a:t>در فرهنگ ما ایرانیان واژه ((مادر)) جای خاصی دارد .</a:t>
            </a:r>
            <a:endParaRPr lang="fa-IR" dirty="0"/>
          </a:p>
          <a:p>
            <a:r>
              <a:rPr lang="fa-IR" b="1" dirty="0"/>
              <a:t>      ج - هنگام بیان عنوان رساله ها، مقاله ها، فصل ها و بخش های یک کتاب، </a:t>
            </a:r>
            <a:r>
              <a:rPr lang="fa-IR" b="1" dirty="0" smtClean="0"/>
              <a:t>مانند: </a:t>
            </a:r>
          </a:p>
          <a:p>
            <a:r>
              <a:rPr lang="fa-IR" b="1" dirty="0" smtClean="0"/>
              <a:t>این </a:t>
            </a:r>
            <a:r>
              <a:rPr lang="fa-IR" b="1" dirty="0"/>
              <a:t>حکایت را سعدی درباب هشتم گلستان ((در آداب صحبت)) آورده است .</a:t>
            </a:r>
            <a:endParaRPr lang="fa-IR" dirty="0"/>
          </a:p>
          <a:p>
            <a:endParaRPr lang="fa-IR" dirty="0"/>
          </a:p>
          <a:p>
            <a:endParaRPr lang="fa-IR" dirty="0"/>
          </a:p>
        </p:txBody>
      </p:sp>
    </p:spTree>
    <p:extLst>
      <p:ext uri="{BB962C8B-B14F-4D97-AF65-F5344CB8AC3E}">
        <p14:creationId xmlns:p14="http://schemas.microsoft.com/office/powerpoint/2010/main" val="24980504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افزوده نما یا دو قلاب [  </a:t>
            </a:r>
            <a:r>
              <a:rPr lang="fa-IR" b="1" dirty="0" smtClean="0"/>
              <a:t>]</a:t>
            </a:r>
            <a:r>
              <a:rPr lang="fa-IR" dirty="0"/>
              <a:t/>
            </a:r>
            <a:br>
              <a:rPr lang="fa-IR" dirty="0"/>
            </a:br>
            <a:endParaRPr lang="fa-IR" dirty="0"/>
          </a:p>
        </p:txBody>
      </p:sp>
      <p:sp>
        <p:nvSpPr>
          <p:cNvPr id="3" name="Content Placeholder 2"/>
          <p:cNvSpPr>
            <a:spLocks noGrp="1"/>
          </p:cNvSpPr>
          <p:nvPr>
            <p:ph idx="1"/>
          </p:nvPr>
        </p:nvSpPr>
        <p:spPr/>
        <p:txBody>
          <a:bodyPr>
            <a:normAutofit/>
          </a:bodyPr>
          <a:lstStyle/>
          <a:p>
            <a:r>
              <a:rPr lang="fa-IR" b="1" dirty="0"/>
              <a:t>   از این نشانه که به آن کروشه نیزگویند در نوشته ها دقیقاً هنگامی که استفاده می شود که باید نکته یا مطلبی را از خود به گفته یا نوشته های دیگران افزود، مانند :</a:t>
            </a:r>
            <a:endParaRPr lang="fa-IR" dirty="0"/>
          </a:p>
          <a:p>
            <a:r>
              <a:rPr lang="fa-IR" b="1" dirty="0"/>
              <a:t>((دیگر روز امیر به پاریاب رسید. بفرمود تا خلعت او که راست کرده بودند </a:t>
            </a:r>
            <a:r>
              <a:rPr lang="fa-IR" b="1" dirty="0" smtClean="0"/>
              <a:t>[</a:t>
            </a:r>
            <a:r>
              <a:rPr lang="fa-IR" b="1" dirty="0"/>
              <a:t> </a:t>
            </a:r>
            <a:r>
              <a:rPr lang="fa-IR" b="1" dirty="0" smtClean="0"/>
              <a:t>بپوشانیدند]، </a:t>
            </a:r>
            <a:r>
              <a:rPr lang="fa-IR" b="1" dirty="0"/>
              <a:t>خلعتی سخت فاخر و نیکو</a:t>
            </a:r>
            <a:r>
              <a:rPr lang="fa-IR" b="1" dirty="0" smtClean="0"/>
              <a:t>.))</a:t>
            </a:r>
          </a:p>
          <a:p>
            <a:pPr marL="0" indent="0">
              <a:buNone/>
            </a:pPr>
            <a:r>
              <a:rPr lang="fa-IR" b="1" dirty="0"/>
              <a:t> </a:t>
            </a:r>
            <a:endParaRPr lang="fa-IR" dirty="0"/>
          </a:p>
        </p:txBody>
      </p:sp>
    </p:spTree>
    <p:extLst>
      <p:ext uri="{BB962C8B-B14F-4D97-AF65-F5344CB8AC3E}">
        <p14:creationId xmlns:p14="http://schemas.microsoft.com/office/powerpoint/2010/main" val="438363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 خط فاصله ( - )</a:t>
            </a:r>
            <a:r>
              <a:rPr lang="fa-IR" dirty="0"/>
              <a:t/>
            </a:r>
            <a:br>
              <a:rPr lang="fa-IR" dirty="0"/>
            </a:br>
            <a:endParaRPr lang="fa-IR" dirty="0"/>
          </a:p>
        </p:txBody>
      </p:sp>
      <p:sp>
        <p:nvSpPr>
          <p:cNvPr id="3" name="Content Placeholder 2"/>
          <p:cNvSpPr>
            <a:spLocks noGrp="1"/>
          </p:cNvSpPr>
          <p:nvPr>
            <p:ph idx="1"/>
          </p:nvPr>
        </p:nvSpPr>
        <p:spPr/>
        <p:txBody>
          <a:bodyPr>
            <a:normAutofit fontScale="77500" lnSpcReduction="20000"/>
          </a:bodyPr>
          <a:lstStyle/>
          <a:p>
            <a:r>
              <a:rPr lang="fa-IR" b="1" dirty="0"/>
              <a:t>   خط فاصله که واژه ی فرانسوی آن ((تیره)) است درموارد زیر به کار می رود :</a:t>
            </a:r>
            <a:endParaRPr lang="fa-IR" dirty="0"/>
          </a:p>
          <a:p>
            <a:r>
              <a:rPr lang="fa-IR" b="1" dirty="0"/>
              <a:t>    الف- برای مجزا کردن جمله یا عبارت معترضه. توضیح آنکه یا حذف عبارت یا جمله معترضه، لطمه ای به ارکان جمله اصلی وارد نمی شود، مانند :</a:t>
            </a:r>
            <a:endParaRPr lang="fa-IR" dirty="0"/>
          </a:p>
          <a:p>
            <a:r>
              <a:rPr lang="fa-IR" b="1" dirty="0"/>
              <a:t>(( و حال علف چنان شد که یک روز دیدم –  و مرا نوبت بود به دیوان –  که امیر نشسته بود و وزیر و صاحب دیوان رسالت و تا نماز پیشین روزگار شد تا پنج روزه علف راست کردند، غلامان را نان و گوشت و اسبان را کاه و جو نبود</a:t>
            </a:r>
            <a:r>
              <a:rPr lang="fa-IR" b="1" dirty="0" smtClean="0"/>
              <a:t>.))</a:t>
            </a:r>
            <a:endParaRPr lang="fa-IR" b="1" baseline="30000" dirty="0" smtClean="0"/>
          </a:p>
          <a:p>
            <a:endParaRPr lang="fa-IR" dirty="0"/>
          </a:p>
          <a:p>
            <a:r>
              <a:rPr lang="fa-IR" b="1" dirty="0"/>
              <a:t>      ب -  در هنگام  بیان مکالمه بین اشخاص در ابتدای  جمله و سر سطر به جای نام گوینده، </a:t>
            </a:r>
            <a:r>
              <a:rPr lang="fa-IR" b="1" dirty="0" smtClean="0"/>
              <a:t>مانند: </a:t>
            </a:r>
            <a:endParaRPr lang="fa-IR" dirty="0"/>
          </a:p>
          <a:p>
            <a:r>
              <a:rPr lang="fa-IR" b="1" dirty="0"/>
              <a:t>- آیا این کتاب را خوانده اید؟</a:t>
            </a:r>
            <a:endParaRPr lang="fa-IR" dirty="0"/>
          </a:p>
          <a:p>
            <a:r>
              <a:rPr lang="fa-IR" b="1" dirty="0"/>
              <a:t>-  بخشی از آن را خوانده ام </a:t>
            </a:r>
            <a:r>
              <a:rPr lang="fa-IR" b="1" dirty="0" smtClean="0"/>
              <a:t>.</a:t>
            </a:r>
          </a:p>
          <a:p>
            <a:endParaRPr lang="fa-IR" dirty="0"/>
          </a:p>
          <a:p>
            <a:r>
              <a:rPr lang="fa-IR" b="1" dirty="0"/>
              <a:t>     ج - بین تاریخ ها، عددها و کلمه ها، مانند : دهه 70-1380، یا : سه ماهه تیر –  مرداد -  شهریور و نیز:  فاصله تهران -  مشهد.</a:t>
            </a:r>
            <a:endParaRPr lang="fa-IR" dirty="0"/>
          </a:p>
          <a:p>
            <a:endParaRPr lang="fa-IR" dirty="0"/>
          </a:p>
        </p:txBody>
      </p:sp>
    </p:spTree>
    <p:extLst>
      <p:ext uri="{BB962C8B-B14F-4D97-AF65-F5344CB8AC3E}">
        <p14:creationId xmlns:p14="http://schemas.microsoft.com/office/powerpoint/2010/main" val="4078417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سه </a:t>
            </a:r>
            <a:r>
              <a:rPr lang="fa-IR" b="1" dirty="0"/>
              <a:t>نقطه پیاپی ( ... )</a:t>
            </a:r>
            <a:r>
              <a:rPr lang="fa-IR" dirty="0"/>
              <a:t/>
            </a:r>
            <a:br>
              <a:rPr lang="fa-IR" dirty="0"/>
            </a:br>
            <a:endParaRPr lang="fa-IR" dirty="0"/>
          </a:p>
        </p:txBody>
      </p:sp>
      <p:sp>
        <p:nvSpPr>
          <p:cNvPr id="3" name="Content Placeholder 2"/>
          <p:cNvSpPr>
            <a:spLocks noGrp="1"/>
          </p:cNvSpPr>
          <p:nvPr>
            <p:ph idx="1"/>
          </p:nvPr>
        </p:nvSpPr>
        <p:spPr/>
        <p:txBody>
          <a:bodyPr/>
          <a:lstStyle/>
          <a:p>
            <a:r>
              <a:rPr lang="fa-IR" b="1" dirty="0"/>
              <a:t>  برخی از نویسندگان  از این نشانه به ((نقاط تعلیق)) یا ((نقاط انصرافیه)) تعبیر کرده اند. از سه نقطه پیاپی در موارد زیر بهره گرفته می شود :</a:t>
            </a:r>
            <a:endParaRPr lang="fa-IR" dirty="0"/>
          </a:p>
          <a:p>
            <a:r>
              <a:rPr lang="fa-IR" b="1" dirty="0"/>
              <a:t>         الف - هنگامی که به علتی نویسنده از ادامه یک عبارت یا جمله منصرف می شود، مانند : بیسوادی، فقر و ... از عوامل عقب ماندگی جوامع است .</a:t>
            </a:r>
            <a:endParaRPr lang="fa-IR" dirty="0"/>
          </a:p>
          <a:p>
            <a:r>
              <a:rPr lang="fa-IR" b="1" dirty="0"/>
              <a:t>         ب -  زمانی که نویسنده با واژه نا خوشایندی مواجه می شود و از به کار بردن آن خودداری می کند .</a:t>
            </a:r>
            <a:endParaRPr lang="fa-IR" dirty="0"/>
          </a:p>
          <a:p>
            <a:endParaRPr lang="fa-IR" dirty="0"/>
          </a:p>
        </p:txBody>
      </p:sp>
    </p:spTree>
    <p:extLst>
      <p:ext uri="{BB962C8B-B14F-4D97-AF65-F5344CB8AC3E}">
        <p14:creationId xmlns:p14="http://schemas.microsoft.com/office/powerpoint/2010/main" val="37159265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 ستاره ( * )</a:t>
            </a:r>
            <a:r>
              <a:rPr lang="fa-IR" dirty="0"/>
              <a:t/>
            </a:r>
            <a:br>
              <a:rPr lang="fa-IR" dirty="0"/>
            </a:br>
            <a:endParaRPr lang="fa-IR" dirty="0"/>
          </a:p>
        </p:txBody>
      </p:sp>
      <p:sp>
        <p:nvSpPr>
          <p:cNvPr id="3" name="Content Placeholder 2"/>
          <p:cNvSpPr>
            <a:spLocks noGrp="1"/>
          </p:cNvSpPr>
          <p:nvPr>
            <p:ph idx="1"/>
          </p:nvPr>
        </p:nvSpPr>
        <p:spPr/>
        <p:txBody>
          <a:bodyPr/>
          <a:lstStyle/>
          <a:p>
            <a:r>
              <a:rPr lang="fa-IR" b="1" dirty="0"/>
              <a:t>        این نشانه بیش تر در موارد زیر به کار می رود :</a:t>
            </a:r>
            <a:endParaRPr lang="fa-IR" dirty="0"/>
          </a:p>
          <a:p>
            <a:r>
              <a:rPr lang="fa-IR" b="1" dirty="0"/>
              <a:t>        الف -  برای ارجاع دادن به مطلبی که در زیرنویس آمده است ، در هنگامی که نویسنده در متن نوشته از اعداد به منظورهای دیگری بهره گرفته باشد </a:t>
            </a:r>
            <a:r>
              <a:rPr lang="fa-IR" b="1" dirty="0" smtClean="0"/>
              <a:t>.</a:t>
            </a:r>
          </a:p>
          <a:p>
            <a:endParaRPr lang="fa-IR" dirty="0"/>
          </a:p>
          <a:p>
            <a:r>
              <a:rPr lang="fa-IR" b="1" dirty="0"/>
              <a:t>       ب -  در آغاز سطر ، پیش از کلمه هایی نظیر : (( تذکر)) ، ((توضیح ))، (( یادآوری )) و.... برای جلب توجه خواننده به نکته مورد نظر و درخور یادآوری .</a:t>
            </a:r>
            <a:endParaRPr lang="fa-IR" dirty="0"/>
          </a:p>
          <a:p>
            <a:endParaRPr lang="fa-IR" dirty="0"/>
          </a:p>
        </p:txBody>
      </p:sp>
    </p:spTree>
    <p:extLst>
      <p:ext uri="{BB962C8B-B14F-4D97-AF65-F5344CB8AC3E}">
        <p14:creationId xmlns:p14="http://schemas.microsoft.com/office/powerpoint/2010/main" val="911909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 خط کج یا ممیز ( / )</a:t>
            </a:r>
            <a:r>
              <a:rPr lang="fa-IR" dirty="0"/>
              <a:t/>
            </a:r>
            <a:br>
              <a:rPr lang="fa-IR" dirty="0"/>
            </a:br>
            <a:endParaRPr lang="fa-IR" dirty="0"/>
          </a:p>
        </p:txBody>
      </p:sp>
      <p:sp>
        <p:nvSpPr>
          <p:cNvPr id="3" name="Content Placeholder 2"/>
          <p:cNvSpPr>
            <a:spLocks noGrp="1"/>
          </p:cNvSpPr>
          <p:nvPr>
            <p:ph idx="1"/>
          </p:nvPr>
        </p:nvSpPr>
        <p:spPr/>
        <p:txBody>
          <a:bodyPr>
            <a:normAutofit fontScale="92500" lnSpcReduction="20000"/>
          </a:bodyPr>
          <a:lstStyle/>
          <a:p>
            <a:r>
              <a:rPr lang="fa-IR" b="1" dirty="0"/>
              <a:t>    خط کج بین دو واژه یا عبارت قرار میگیرد و نشان می دهد که از میان آن دو یکی یا هر دو درست است ، مانند : </a:t>
            </a:r>
            <a:endParaRPr lang="fa-IR" b="1" dirty="0" smtClean="0"/>
          </a:p>
          <a:p>
            <a:r>
              <a:rPr lang="fa-IR" b="1" dirty="0" smtClean="0"/>
              <a:t>خبر </a:t>
            </a:r>
            <a:r>
              <a:rPr lang="fa-IR" b="1" dirty="0"/>
              <a:t>سیل استان  گلستان از رادیو / تلویزیون پخش شد . </a:t>
            </a:r>
            <a:endParaRPr lang="fa-IR" b="1" dirty="0" smtClean="0"/>
          </a:p>
          <a:p>
            <a:r>
              <a:rPr lang="fa-IR" b="1" dirty="0" smtClean="0"/>
              <a:t>در </a:t>
            </a:r>
            <a:r>
              <a:rPr lang="fa-IR" b="1" dirty="0"/>
              <a:t>این جمله مقصود این است که خبر سیل هم از رادیو و هم از تلویزیون  پخش شد </a:t>
            </a:r>
            <a:r>
              <a:rPr lang="fa-IR" b="1" dirty="0" smtClean="0"/>
              <a:t>.</a:t>
            </a:r>
          </a:p>
          <a:p>
            <a:r>
              <a:rPr lang="fa-IR" b="1" dirty="0" smtClean="0"/>
              <a:t> </a:t>
            </a:r>
            <a:r>
              <a:rPr lang="fa-IR" b="1" dirty="0"/>
              <a:t>اما در جمله : (( از آقای / خانم ..... دعوت می شود برای مصاحبه در این اداره حضور یابند.)) </a:t>
            </a:r>
            <a:r>
              <a:rPr lang="fa-IR" b="1" dirty="0" smtClean="0"/>
              <a:t>،</a:t>
            </a:r>
          </a:p>
          <a:p>
            <a:r>
              <a:rPr lang="fa-IR" b="1" dirty="0" smtClean="0"/>
              <a:t> </a:t>
            </a:r>
            <a:r>
              <a:rPr lang="fa-IR" b="1" dirty="0"/>
              <a:t>مقصود منحصر کردن به یکی از دو مورد آقا و یا خانم است . </a:t>
            </a:r>
            <a:endParaRPr lang="fa-IR" b="1" dirty="0" smtClean="0"/>
          </a:p>
          <a:p>
            <a:r>
              <a:rPr lang="fa-IR" b="1" dirty="0" smtClean="0"/>
              <a:t>همچنین </a:t>
            </a:r>
            <a:r>
              <a:rPr lang="fa-IR" b="1" dirty="0"/>
              <a:t>این نشانه برای نشان دادن تاریخ های معادل در دو یا چند شیوه گاه شماری به کار می رود ، </a:t>
            </a:r>
            <a:endParaRPr lang="fa-IR" b="1" dirty="0" smtClean="0"/>
          </a:p>
          <a:p>
            <a:r>
              <a:rPr lang="fa-IR" b="1" dirty="0" smtClean="0"/>
              <a:t> </a:t>
            </a:r>
            <a:r>
              <a:rPr lang="fa-IR" b="1" dirty="0"/>
              <a:t>مانند : 1299 خورشیدی / 1920 میلادی</a:t>
            </a:r>
            <a:endParaRPr lang="fa-IR" dirty="0"/>
          </a:p>
          <a:p>
            <a:r>
              <a:rPr lang="fa-IR" b="1" dirty="0"/>
              <a:t> خط کج در اعداد اعشاری فارسی به عنوان ممیز به کار می رود .</a:t>
            </a:r>
            <a:endParaRPr lang="fa-IR" dirty="0"/>
          </a:p>
          <a:p>
            <a:endParaRPr lang="fa-IR" dirty="0"/>
          </a:p>
        </p:txBody>
      </p:sp>
    </p:spTree>
    <p:extLst>
      <p:ext uri="{BB962C8B-B14F-4D97-AF65-F5344CB8AC3E}">
        <p14:creationId xmlns:p14="http://schemas.microsoft.com/office/powerpoint/2010/main" val="140613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اول اندیشه وانگهی گفتار </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مراد </a:t>
            </a:r>
            <a:r>
              <a:rPr lang="fa-IR" sz="2100" dirty="0">
                <a:cs typeface="B Nazanin" panose="00000400000000000000" pitchFamily="2" charset="-78"/>
              </a:rPr>
              <a:t>ما در نوشتن پیام رسانی است و این مراد زمانی حاصل می­شود که پیام روشن و مؤثر باشد. لذا، پیش از اینکه قلم به دست گیریم، بهتر است این پرسشها را طرح کنیم و به آنها پاسخ دهیم: </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چه می نویسیم؟</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چرا می نویسیم؟ </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برای که می نویسیم؟</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در چه شرایطی می نویسیم</a:t>
            </a:r>
            <a:r>
              <a:rPr lang="fa-IR" dirty="0"/>
              <a:t>؟ </a:t>
            </a:r>
          </a:p>
        </p:txBody>
      </p:sp>
    </p:spTree>
    <p:extLst>
      <p:ext uri="{BB962C8B-B14F-4D97-AF65-F5344CB8AC3E}">
        <p14:creationId xmlns:p14="http://schemas.microsoft.com/office/powerpoint/2010/main" val="25526160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پیکان (  ←)</a:t>
            </a:r>
            <a:endParaRPr lang="fa-IR" dirty="0"/>
          </a:p>
        </p:txBody>
      </p:sp>
      <p:sp>
        <p:nvSpPr>
          <p:cNvPr id="3" name="Content Placeholder 2"/>
          <p:cNvSpPr>
            <a:spLocks noGrp="1"/>
          </p:cNvSpPr>
          <p:nvPr>
            <p:ph idx="1"/>
          </p:nvPr>
        </p:nvSpPr>
        <p:spPr/>
        <p:txBody>
          <a:bodyPr/>
          <a:lstStyle/>
          <a:p>
            <a:pPr marL="0" indent="0">
              <a:buNone/>
            </a:pPr>
            <a:r>
              <a:rPr lang="fa-IR" b="1" dirty="0" smtClean="0"/>
              <a:t>  این </a:t>
            </a:r>
            <a:r>
              <a:rPr lang="fa-IR" b="1" dirty="0"/>
              <a:t>نشانه در موارد زیر به کار می رود :</a:t>
            </a:r>
            <a:endParaRPr lang="fa-IR" dirty="0"/>
          </a:p>
          <a:p>
            <a:r>
              <a:rPr lang="fa-IR" b="1" dirty="0"/>
              <a:t>     الف - به معنی مراجعه کردن است. اگر نویسنده بخواهد در زیرنویس صفحه به مرجع اشاره کند، با دو حرف (ن – ک ) یعنی ((نگاه کنید)) خواننده را راهنمایی می کند. به جای این دو حرف می تواند نشانه پیکان را به کار برد .</a:t>
            </a:r>
            <a:endParaRPr lang="fa-IR" dirty="0"/>
          </a:p>
          <a:p>
            <a:r>
              <a:rPr lang="fa-IR" b="1" dirty="0"/>
              <a:t>ب - در فرهنگ های لغات این نشانه برای جلوگیری از تکرار به کار می رود :</a:t>
            </a:r>
            <a:endParaRPr lang="fa-IR" dirty="0"/>
          </a:p>
          <a:p>
            <a:r>
              <a:rPr lang="fa-IR" b="1" dirty="0"/>
              <a:t>میرزا حسین خان صدراعظم   ←    سپهسالار</a:t>
            </a:r>
            <a:endParaRPr lang="fa-IR" dirty="0"/>
          </a:p>
          <a:p>
            <a:r>
              <a:rPr lang="fa-IR" b="1" dirty="0"/>
              <a:t>ج - برای نشان دادن انتقال بقیه زیرنویس یک صفحه به زیرنویس صفحه بعد این نشانه می آید و زیرنویس صفحه بعد نیز با نشانه پیکان آغاز میشود .</a:t>
            </a:r>
            <a:endParaRPr lang="fa-IR" dirty="0"/>
          </a:p>
          <a:p>
            <a:endParaRPr lang="fa-IR" dirty="0"/>
          </a:p>
        </p:txBody>
      </p:sp>
    </p:spTree>
    <p:extLst>
      <p:ext uri="{BB962C8B-B14F-4D97-AF65-F5344CB8AC3E}">
        <p14:creationId xmlns:p14="http://schemas.microsoft.com/office/powerpoint/2010/main" val="144631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cs typeface="B Nazanin" panose="00000400000000000000" pitchFamily="2" charset="-78"/>
              </a:rPr>
              <a:t>محدودیت­های کار </a:t>
            </a:r>
            <a:r>
              <a:rPr lang="fa-IR" b="1" dirty="0">
                <a:cs typeface="B Nazanin" panose="00000400000000000000" pitchFamily="2" charset="-78"/>
              </a:rPr>
              <a:t>نویسنده</a:t>
            </a: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 </a:t>
            </a:r>
            <a:r>
              <a:rPr lang="fa-IR" sz="2100" b="1" dirty="0" smtClean="0">
                <a:cs typeface="B Nazanin" panose="00000400000000000000" pitchFamily="2" charset="-78"/>
              </a:rPr>
              <a:t>محدودیت­های در کار نویسنده عبارت است از</a:t>
            </a:r>
            <a:r>
              <a:rPr lang="fa-IR" sz="2100" dirty="0" smtClean="0">
                <a:cs typeface="B Nazanin" panose="00000400000000000000" pitchFamily="2" charset="-78"/>
              </a:rPr>
              <a:t>:</a:t>
            </a:r>
          </a:p>
          <a:p>
            <a:pPr>
              <a:lnSpc>
                <a:spcPct val="150000"/>
              </a:lnSpc>
            </a:pPr>
            <a:endParaRPr lang="fa-IR" sz="2100" dirty="0" smtClean="0">
              <a:cs typeface="B Nazanin" panose="00000400000000000000" pitchFamily="2" charset="-78"/>
            </a:endParaRPr>
          </a:p>
          <a:p>
            <a:pPr>
              <a:lnSpc>
                <a:spcPct val="150000"/>
              </a:lnSpc>
            </a:pPr>
            <a:r>
              <a:rPr lang="fa-IR" sz="2100" dirty="0" smtClean="0">
                <a:cs typeface="B Nazanin" panose="00000400000000000000" pitchFamily="2" charset="-78"/>
              </a:rPr>
              <a:t>- </a:t>
            </a:r>
            <a:r>
              <a:rPr lang="fa-IR" sz="2100" dirty="0">
                <a:cs typeface="B Nazanin" panose="00000400000000000000" pitchFamily="2" charset="-78"/>
              </a:rPr>
              <a:t>مهلت انشای اثر </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حجم اثر</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 محیط ایجاد اثر</a:t>
            </a:r>
            <a:endParaRPr lang="en-US" sz="2100" dirty="0">
              <a:cs typeface="B Nazanin" panose="00000400000000000000" pitchFamily="2" charset="-78"/>
            </a:endParaRPr>
          </a:p>
          <a:p>
            <a:endParaRPr lang="fa-IR" dirty="0"/>
          </a:p>
        </p:txBody>
      </p:sp>
    </p:spTree>
    <p:extLst>
      <p:ext uri="{BB962C8B-B14F-4D97-AF65-F5344CB8AC3E}">
        <p14:creationId xmlns:p14="http://schemas.microsoft.com/office/powerpoint/2010/main" val="504366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زبان نگارش</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lstStyle/>
          <a:p>
            <a:pPr>
              <a:lnSpc>
                <a:spcPct val="150000"/>
              </a:lnSpc>
            </a:pPr>
            <a:r>
              <a:rPr lang="fa-IR" sz="2100" dirty="0" smtClean="0">
                <a:cs typeface="B Nazanin" panose="00000400000000000000" pitchFamily="2" charset="-78"/>
              </a:rPr>
              <a:t>ما </a:t>
            </a:r>
            <a:r>
              <a:rPr lang="fa-IR" sz="2100" dirty="0">
                <a:cs typeface="B Nazanin" panose="00000400000000000000" pitchFamily="2" charset="-78"/>
              </a:rPr>
              <a:t>در زندگی روزانه زبان­های گوناگونی به کار می­بریم. در گفت و شنود دوستانه، سخن گفتن با کودکان، جواب دادن به پرسش استاد، سخنرانی علمی، محاضره­ها و مصاحبه­ها، مکالمه رسمی و غیر رسمی، از واژگان و تعبيرها و گونه­هایی در خور مقام استفاده می­کنیم و این عناصر را، به وجهی مناسب موقع، نظم و آرایش می دهیم. هر زبانی </a:t>
            </a:r>
            <a:r>
              <a:rPr lang="fa-IR" sz="2100" dirty="0" smtClean="0">
                <a:cs typeface="B Nazanin" panose="00000400000000000000" pitchFamily="2" charset="-78"/>
              </a:rPr>
              <a:t>مناسب هر </a:t>
            </a:r>
            <a:r>
              <a:rPr lang="fa-IR" sz="2100" dirty="0">
                <a:cs typeface="B Nazanin" panose="00000400000000000000" pitchFamily="2" charset="-78"/>
              </a:rPr>
              <a:t>نوع </a:t>
            </a:r>
            <a:r>
              <a:rPr lang="fa-IR" sz="2100" dirty="0" smtClean="0">
                <a:cs typeface="B Nazanin" panose="00000400000000000000" pitchFamily="2" charset="-78"/>
              </a:rPr>
              <a:t>سخنی نیست </a:t>
            </a:r>
            <a:r>
              <a:rPr lang="fa-IR" sz="2100" dirty="0">
                <a:cs typeface="B Nazanin" panose="00000400000000000000" pitchFamily="2" charset="-78"/>
              </a:rPr>
              <a:t>و از این رو نمی­توان </a:t>
            </a:r>
            <a:r>
              <a:rPr lang="fa-IR" sz="2100" dirty="0" smtClean="0">
                <a:cs typeface="B Nazanin" panose="00000400000000000000" pitchFamily="2" charset="-78"/>
              </a:rPr>
              <a:t>دستورالعمل </a:t>
            </a:r>
            <a:r>
              <a:rPr lang="fa-IR" sz="2100" dirty="0">
                <a:cs typeface="B Nazanin" panose="00000400000000000000" pitchFamily="2" charset="-78"/>
              </a:rPr>
              <a:t>واحدی برای همه انواع نوشته­ها به دست داد. </a:t>
            </a:r>
            <a:endParaRPr lang="fa-IR" sz="2100" dirty="0" smtClean="0">
              <a:cs typeface="B Nazanin" panose="00000400000000000000" pitchFamily="2" charset="-78"/>
            </a:endParaRPr>
          </a:p>
          <a:p>
            <a:pPr>
              <a:lnSpc>
                <a:spcPct val="150000"/>
              </a:lnSpc>
            </a:pPr>
            <a:r>
              <a:rPr lang="fa-IR" sz="2100" dirty="0" smtClean="0">
                <a:cs typeface="B Nazanin" panose="00000400000000000000" pitchFamily="2" charset="-78"/>
              </a:rPr>
              <a:t>لیکن </a:t>
            </a:r>
            <a:r>
              <a:rPr lang="fa-IR" sz="2100" dirty="0">
                <a:cs typeface="B Nazanin" panose="00000400000000000000" pitchFamily="2" charset="-78"/>
              </a:rPr>
              <a:t>با مطالعه آثار علمی و ادبی مفاهیمی می­توان </a:t>
            </a:r>
            <a:r>
              <a:rPr lang="fa-IR" sz="2100" dirty="0" smtClean="0">
                <a:cs typeface="B Nazanin" panose="00000400000000000000" pitchFamily="2" charset="-78"/>
              </a:rPr>
              <a:t>بیان کرد که </a:t>
            </a:r>
            <a:r>
              <a:rPr lang="fa-IR" sz="2100" dirty="0">
                <a:cs typeface="B Nazanin" panose="00000400000000000000" pitchFamily="2" charset="-78"/>
              </a:rPr>
              <a:t>تعریف </a:t>
            </a:r>
            <a:r>
              <a:rPr lang="fa-IR" sz="2100" dirty="0" smtClean="0">
                <a:cs typeface="B Nazanin" panose="00000400000000000000" pitchFamily="2" charset="-78"/>
              </a:rPr>
              <a:t>و </a:t>
            </a:r>
            <a:r>
              <a:rPr lang="fa-IR" sz="2100" dirty="0">
                <a:cs typeface="B Nazanin" panose="00000400000000000000" pitchFamily="2" charset="-78"/>
              </a:rPr>
              <a:t>توصیف و تشریح آنها تا حد زیادی ویژگیهای عمده زبان نگارش را </a:t>
            </a:r>
            <a:r>
              <a:rPr lang="fa-IR" sz="2100" dirty="0" smtClean="0">
                <a:cs typeface="B Nazanin" panose="00000400000000000000" pitchFamily="2" charset="-78"/>
              </a:rPr>
              <a:t>معرفی میکند. </a:t>
            </a:r>
            <a:r>
              <a:rPr lang="fa-IR" sz="2100" smtClean="0">
                <a:cs typeface="B Nazanin" panose="00000400000000000000" pitchFamily="2" charset="-78"/>
              </a:rPr>
              <a:t>که </a:t>
            </a:r>
            <a:r>
              <a:rPr lang="fa-IR" sz="2100" smtClean="0">
                <a:cs typeface="B Nazanin" panose="00000400000000000000" pitchFamily="2" charset="-78"/>
              </a:rPr>
              <a:t>ذیلا </a:t>
            </a:r>
            <a:r>
              <a:rPr lang="fa-IR" sz="2100" dirty="0">
                <a:cs typeface="B Nazanin" panose="00000400000000000000" pitchFamily="2" charset="-78"/>
              </a:rPr>
              <a:t>از این گونه مفاهیم به اختصار یاد می­کنیم</a:t>
            </a:r>
            <a:r>
              <a:rPr lang="fa-IR" sz="2100" dirty="0" smtClean="0">
                <a:cs typeface="B Nazanin" panose="00000400000000000000" pitchFamily="2" charset="-78"/>
              </a:rPr>
              <a:t>.</a:t>
            </a:r>
            <a:r>
              <a:rPr lang="fa-IR" sz="2100" b="1" dirty="0">
                <a:cs typeface="B Nazanin" panose="00000400000000000000" pitchFamily="2" charset="-78"/>
              </a:rPr>
              <a:t> </a:t>
            </a:r>
            <a:r>
              <a:rPr lang="fa-IR" sz="2100" b="1" dirty="0" smtClean="0">
                <a:cs typeface="B Nazanin" panose="00000400000000000000" pitchFamily="2" charset="-78"/>
              </a:rPr>
              <a:t>1- صداقت </a:t>
            </a:r>
            <a:r>
              <a:rPr lang="fa-IR" sz="2100" b="1" dirty="0">
                <a:cs typeface="B Nazanin" panose="00000400000000000000" pitchFamily="2" charset="-78"/>
              </a:rPr>
              <a:t>و </a:t>
            </a:r>
            <a:r>
              <a:rPr lang="fa-IR" sz="2100" b="1" dirty="0" smtClean="0">
                <a:cs typeface="B Nazanin" panose="00000400000000000000" pitchFamily="2" charset="-78"/>
              </a:rPr>
              <a:t>صمیمیت،</a:t>
            </a:r>
            <a:r>
              <a:rPr lang="fa-IR" sz="2100" dirty="0" smtClean="0">
                <a:cs typeface="B Nazanin" panose="00000400000000000000" pitchFamily="2" charset="-78"/>
              </a:rPr>
              <a:t> 2-</a:t>
            </a:r>
            <a:r>
              <a:rPr lang="fa-IR" sz="2100" b="1" dirty="0" smtClean="0">
                <a:cs typeface="B Nazanin" panose="00000400000000000000" pitchFamily="2" charset="-78"/>
              </a:rPr>
              <a:t>ساده نویی، 3-</a:t>
            </a:r>
            <a:r>
              <a:rPr lang="fa-IR" sz="2100" b="1" dirty="0">
                <a:cs typeface="B Nazanin" panose="00000400000000000000" pitchFamily="2" charset="-78"/>
              </a:rPr>
              <a:t>کلام پرتکلف</a:t>
            </a:r>
            <a:endParaRPr lang="en-US" sz="2100" dirty="0">
              <a:cs typeface="B Nazanin" panose="00000400000000000000" pitchFamily="2" charset="-78"/>
            </a:endParaRPr>
          </a:p>
          <a:p>
            <a:pPr>
              <a:lnSpc>
                <a:spcPct val="200000"/>
              </a:lnSpc>
            </a:pPr>
            <a:endParaRPr lang="fa-IR" dirty="0"/>
          </a:p>
        </p:txBody>
      </p:sp>
    </p:spTree>
    <p:extLst>
      <p:ext uri="{BB962C8B-B14F-4D97-AF65-F5344CB8AC3E}">
        <p14:creationId xmlns:p14="http://schemas.microsoft.com/office/powerpoint/2010/main" val="354211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B Nazanin" panose="00000400000000000000" pitchFamily="2" charset="-78"/>
              </a:rPr>
              <a:t>تكلف</a:t>
            </a:r>
            <a:endParaRPr lang="fa-IR" dirty="0"/>
          </a:p>
        </p:txBody>
      </p:sp>
      <p:sp>
        <p:nvSpPr>
          <p:cNvPr id="3" name="Content Placeholder 2"/>
          <p:cNvSpPr>
            <a:spLocks noGrp="1"/>
          </p:cNvSpPr>
          <p:nvPr>
            <p:ph idx="1"/>
          </p:nvPr>
        </p:nvSpPr>
        <p:spPr/>
        <p:txBody>
          <a:bodyPr>
            <a:normAutofit fontScale="55000" lnSpcReduction="20000"/>
          </a:bodyPr>
          <a:lstStyle/>
          <a:p>
            <a:pPr>
              <a:lnSpc>
                <a:spcPct val="170000"/>
              </a:lnSpc>
            </a:pPr>
            <a:r>
              <a:rPr lang="fa-IR" sz="3400" dirty="0">
                <a:cs typeface="B Nazanin" panose="00000400000000000000" pitchFamily="2" charset="-78"/>
              </a:rPr>
              <a:t>تكلف در کلام مظاهری دارد که از جمله آنها حشو، ابهام، قلب، کاربرد فعل مجهول، کاربرد متکلفانه جمله سلبی به جای جمله ايجابي، اختیار تعبير زیاده مؤدبانه و پر تعارف را می­توان یاد کرد.</a:t>
            </a:r>
            <a:endParaRPr lang="en-US" sz="3400" dirty="0">
              <a:cs typeface="B Nazanin" panose="00000400000000000000" pitchFamily="2" charset="-78"/>
            </a:endParaRPr>
          </a:p>
          <a:p>
            <a:pPr>
              <a:lnSpc>
                <a:spcPct val="170000"/>
              </a:lnSpc>
            </a:pPr>
            <a:r>
              <a:rPr lang="fa-IR" sz="3400" b="1" dirty="0">
                <a:cs typeface="B Nazanin" panose="00000400000000000000" pitchFamily="2" charset="-78"/>
              </a:rPr>
              <a:t>حشو</a:t>
            </a:r>
            <a:r>
              <a:rPr lang="fa-IR" sz="3400" dirty="0">
                <a:cs typeface="B Nazanin" panose="00000400000000000000" pitchFamily="2" charset="-78"/>
              </a:rPr>
              <a:t>: حشو همان واژه­ها و عبارتهای زاید و بی نقشی است که از چگالی سخن می­کاهد و آن را پوك می­سازد. </a:t>
            </a:r>
            <a:endParaRPr lang="fa-IR" sz="3400" dirty="0" smtClean="0">
              <a:cs typeface="B Nazanin" panose="00000400000000000000" pitchFamily="2" charset="-78"/>
            </a:endParaRPr>
          </a:p>
          <a:p>
            <a:pPr>
              <a:lnSpc>
                <a:spcPct val="170000"/>
              </a:lnSpc>
            </a:pPr>
            <a:r>
              <a:rPr lang="fa-IR" sz="3400" b="1" dirty="0">
                <a:cs typeface="B Nazanin" panose="00000400000000000000" pitchFamily="2" charset="-78"/>
              </a:rPr>
              <a:t>ایجاز و اطناب</a:t>
            </a:r>
            <a:r>
              <a:rPr lang="fa-IR" sz="3400" dirty="0">
                <a:cs typeface="B Nazanin" panose="00000400000000000000" pitchFamily="2" charset="-78"/>
              </a:rPr>
              <a:t>: ایجاز صفت کلامی است که با حداقل کلمات بر تمام معني مقصود گوینده یا نویسنده دلالت کند. از این رو ما قَلّ و دَلّ را تعریف ایجاز </a:t>
            </a:r>
            <a:r>
              <a:rPr lang="fa-IR" sz="3400" dirty="0">
                <a:latin typeface="110_Besmellah_1(MRT)" pitchFamily="2" charset="0"/>
                <a:cs typeface="B Nazanin" panose="00000400000000000000" pitchFamily="2" charset="-78"/>
              </a:rPr>
              <a:t>مقبول و مستحسن دانسته­اند. به قول نظامی عروضی در چهارمقاله، دبیر باید «در سیاق سخن آن طریق گیرد که الفاظ منابع معانی آید و سخن کوتاه گردد... زیرا که هرگاه که معانی منابع الفاظ افتد، سخن دراز شود و کاتب را کنار خوانند و المِکثارُ مِهذار»</a:t>
            </a:r>
            <a:endParaRPr lang="en-US" sz="3400" dirty="0">
              <a:latin typeface="110_Besmellah_1(MRT)" pitchFamily="2" charset="0"/>
              <a:cs typeface="B Nazanin" panose="00000400000000000000" pitchFamily="2" charset="-78"/>
            </a:endParaRPr>
          </a:p>
          <a:p>
            <a:pPr marL="0" indent="0">
              <a:lnSpc>
                <a:spcPct val="170000"/>
              </a:lnSpc>
              <a:buNone/>
            </a:pPr>
            <a:r>
              <a:rPr lang="fa-IR" sz="3400" dirty="0" smtClean="0">
                <a:latin typeface="110_Besmellah_1(MRT)" pitchFamily="2" charset="0"/>
                <a:cs typeface="B Nazanin" panose="00000400000000000000" pitchFamily="2" charset="-78"/>
              </a:rPr>
              <a:t> ایجاز </a:t>
            </a:r>
            <a:r>
              <a:rPr lang="fa-IR" sz="3400" dirty="0">
                <a:latin typeface="110_Besmellah_1(MRT)" pitchFamily="2" charset="0"/>
                <a:cs typeface="B Nazanin" panose="00000400000000000000" pitchFamily="2" charset="-78"/>
              </a:rPr>
              <a:t>را دو نوع دانسته اند: ايجاز قصر و ایجاز حذف. ايجاز قصر معانی بسیار را به لفظ اندك گفتن است؛ و ایجاز حذف، حذفِ برخی از اجزای کلام است بی آنکه دریافت معنى را دشوار سازد</a:t>
            </a:r>
            <a:r>
              <a:rPr lang="fa-IR" sz="3400" dirty="0">
                <a:cs typeface="B Nazanin" panose="00000400000000000000" pitchFamily="2" charset="-78"/>
              </a:rPr>
              <a:t>.</a:t>
            </a:r>
            <a:r>
              <a:rPr lang="en-US" sz="3400" dirty="0" smtClean="0">
                <a:effectLst/>
                <a:cs typeface="B Nazanin" panose="00000400000000000000" pitchFamily="2" charset="-78"/>
              </a:rPr>
              <a:t> </a:t>
            </a:r>
          </a:p>
          <a:p>
            <a:pPr marL="0" indent="0">
              <a:lnSpc>
                <a:spcPct val="150000"/>
              </a:lnSpc>
              <a:buNone/>
            </a:pPr>
            <a:endParaRPr lang="fa-IR" dirty="0"/>
          </a:p>
        </p:txBody>
      </p:sp>
    </p:spTree>
    <p:extLst>
      <p:ext uri="{BB962C8B-B14F-4D97-AF65-F5344CB8AC3E}">
        <p14:creationId xmlns:p14="http://schemas.microsoft.com/office/powerpoint/2010/main" val="258857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تنوع و </a:t>
            </a:r>
            <a:r>
              <a:rPr lang="fa-IR" b="1" dirty="0" smtClean="0">
                <a:cs typeface="B Nazanin" panose="00000400000000000000" pitchFamily="2" charset="-78"/>
              </a:rPr>
              <a:t>تحرك</a:t>
            </a:r>
            <a:r>
              <a:rPr lang="fa-IR" dirty="0" smtClean="0">
                <a:cs typeface="B Nazanin" panose="00000400000000000000" pitchFamily="2" charset="-78"/>
              </a:rPr>
              <a:t> </a:t>
            </a: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cs typeface="B Nazanin" panose="00000400000000000000" pitchFamily="2" charset="-78"/>
              </a:rPr>
              <a:t>سخن </a:t>
            </a:r>
            <a:r>
              <a:rPr lang="fa-IR" sz="2100" dirty="0">
                <a:cs typeface="B Nazanin" panose="00000400000000000000" pitchFamily="2" charset="-78"/>
              </a:rPr>
              <a:t>اگر یکنواخت باشد، فراز و نشیب، آرام و شتاب و گردش وچرخش نداشته باشد، مانند راههایی که از میان مناطق خشک کویری می­گذرد خواب آور و ملال انگیز می­شود. تنوع با شگردهای گوناگونی حاصل می­شود. مثلا می­توان به تناوب جمله­ها و عبارات را کوتاه و بلند آورد، از اخبار به انشاء یا از ایجاب به سلب یا از غیبت به خطاب روی کرد؛ گاهی به وصف پرداخت گاه به مکالمه و مناظره و گاه به استشهاد و تمثیل؛ زمانی جد به کار آورد و دیگر زمان طنز و هزل؛ از اطناب به ایجاز گرایید و از مجاز و کنایه به حقیقت لیکن در این جمله رعایت اعتدال و مناسبت را نباید از یاد برد.</a:t>
            </a:r>
            <a:endParaRPr lang="en-US" sz="2100" dirty="0">
              <a:cs typeface="B Nazanin" panose="00000400000000000000" pitchFamily="2" charset="-78"/>
            </a:endParaRPr>
          </a:p>
          <a:p>
            <a:pPr>
              <a:lnSpc>
                <a:spcPct val="150000"/>
              </a:lnSpc>
            </a:pPr>
            <a:r>
              <a:rPr lang="fa-IR" sz="2100" dirty="0">
                <a:cs typeface="B Nazanin" panose="00000400000000000000" pitchFamily="2" charset="-78"/>
              </a:rPr>
              <a:t>برای تحرک بخشیدن به سخن نیز کار برد فعل بهترین راه است. نوشته­ای که در آن فعل­های متعدد و متنوع به کار رفته باشد در خواننده احساس پویایی پدید می­آورد؛ به خلاف، از نوشته­ای که در آن غلبه با جمله­های اسنادی و اسمی باشد احساس لختی به خواننده دست می­دهد. </a:t>
            </a:r>
            <a:endParaRPr lang="en-US" sz="2100" dirty="0">
              <a:cs typeface="B Nazanin" panose="00000400000000000000" pitchFamily="2" charset="-78"/>
            </a:endParaRPr>
          </a:p>
          <a:p>
            <a:endParaRPr lang="fa-IR" dirty="0"/>
          </a:p>
        </p:txBody>
      </p:sp>
    </p:spTree>
    <p:extLst>
      <p:ext uri="{BB962C8B-B14F-4D97-AF65-F5344CB8AC3E}">
        <p14:creationId xmlns:p14="http://schemas.microsoft.com/office/powerpoint/2010/main" val="886064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B Nazanin" panose="00000400000000000000" pitchFamily="2" charset="-78"/>
              </a:rPr>
              <a:t>حاصل سخن </a:t>
            </a:r>
            <a:r>
              <a:rPr lang="en-US" dirty="0">
                <a:cs typeface="B Nazanin" panose="00000400000000000000" pitchFamily="2" charset="-78"/>
              </a:rPr>
              <a:t/>
            </a:r>
            <a:br>
              <a:rPr lang="en-US" dirty="0">
                <a:cs typeface="B Nazanin" panose="00000400000000000000" pitchFamily="2" charset="-78"/>
              </a:rPr>
            </a:br>
            <a:endParaRPr lang="fa-IR" dirty="0"/>
          </a:p>
        </p:txBody>
      </p:sp>
      <p:sp>
        <p:nvSpPr>
          <p:cNvPr id="3" name="Content Placeholder 2"/>
          <p:cNvSpPr>
            <a:spLocks noGrp="1"/>
          </p:cNvSpPr>
          <p:nvPr>
            <p:ph idx="1"/>
          </p:nvPr>
        </p:nvSpPr>
        <p:spPr/>
        <p:txBody>
          <a:bodyPr>
            <a:normAutofit fontScale="92500"/>
          </a:bodyPr>
          <a:lstStyle/>
          <a:p>
            <a:pPr>
              <a:lnSpc>
                <a:spcPct val="160000"/>
              </a:lnSpc>
            </a:pPr>
            <a:r>
              <a:rPr lang="fa-IR" sz="2300" dirty="0" smtClean="0">
                <a:cs typeface="B Nazanin" panose="00000400000000000000" pitchFamily="2" charset="-78"/>
              </a:rPr>
              <a:t>هر کسی که قلم به دست می­گیرد تا اثری بیافریند باید از خود پیامی و سخنی داشته باشد. اگر هم جاذبه اندیشه­ای از آنِ دیگران در وی انگیزه­ای برای نوشتن پدید آورده باید آن اندیشه را ابتدا هضم کرده و از آن خود ساخته باشد؛ به سخن دیگر، اقتباس او باید خلاق باشد. در این حال، اندیشه رنگ دیگری به خود خواهد گرفت و بیان تازه­ای خواهد یافت، چیزی بر آن افزوده یا از آن منتزع خواهد شد، شدت و تاکید یا تخفیف و تعدیلی پیدا خواهد کرد و از همه مهمتر به نظام فکری یا عاطفی نویسنده در خواهد آمد و به دیگر اندیشه ها و عواطف او پیوند خواهد خورد، غریبه، عاریه و وصله جلوه نخواهد کرد سرانجام، مُهر وجود نویسنده بر آن زده خواهد شد، این جمله زمانی میسر خواهد بود که ذهن نویسنده چارچوب نظری خود را یافته باشد تا معانی را بتواند در آن بگنجاند. از این چارچوب نظری، هر چند تا حدی انعطاف پذیر باشد، گزیری نیست و بدون آن، موضع نویسنده موقت و متزلزل و صرف انفعالی و تأثیر پذیری او دیمی خواهد بود.</a:t>
            </a:r>
            <a:endParaRPr lang="en-US" sz="2300" dirty="0" smtClean="0">
              <a:cs typeface="B Nazanin" panose="00000400000000000000" pitchFamily="2" charset="-78"/>
            </a:endParaRPr>
          </a:p>
          <a:p>
            <a:endParaRPr lang="fa-IR" sz="2000" dirty="0"/>
          </a:p>
        </p:txBody>
      </p:sp>
    </p:spTree>
    <p:extLst>
      <p:ext uri="{BB962C8B-B14F-4D97-AF65-F5344CB8AC3E}">
        <p14:creationId xmlns:p14="http://schemas.microsoft.com/office/powerpoint/2010/main" val="4106654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3260</Words>
  <Application>Microsoft Office PowerPoint</Application>
  <PresentationFormat>Widescreen</PresentationFormat>
  <Paragraphs>206</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110_Besmellah_1(MRT)</vt:lpstr>
      <vt:lpstr>Arial</vt:lpstr>
      <vt:lpstr>B Nazanin</vt:lpstr>
      <vt:lpstr>Calibri</vt:lpstr>
      <vt:lpstr>Calibri Light</vt:lpstr>
      <vt:lpstr>Times New Roman</vt:lpstr>
      <vt:lpstr>Office Theme</vt:lpstr>
      <vt:lpstr>          بسم الله الرحمن الرحیم         بسم الله الرحمن الرحیم   نگارش خلاق  دکتر حاجی قاسملو</vt:lpstr>
      <vt:lpstr>صناعات نویسندگی</vt:lpstr>
      <vt:lpstr> چگونه نویسنده شویم؟</vt:lpstr>
      <vt:lpstr>اول اندیشه وانگهی گفتار  </vt:lpstr>
      <vt:lpstr>محدودیت­های کار نویسنده</vt:lpstr>
      <vt:lpstr>زبان نگارش </vt:lpstr>
      <vt:lpstr>تكلف</vt:lpstr>
      <vt:lpstr>تنوع و تحرك </vt:lpstr>
      <vt:lpstr>حاصل سخن  </vt:lpstr>
      <vt:lpstr>نگارش خلاق  </vt:lpstr>
      <vt:lpstr>تفاوت ادبیات تخیلی و غیر تخیلی </vt:lpstr>
      <vt:lpstr>داستان بلند </vt:lpstr>
      <vt:lpstr>شخصیت </vt:lpstr>
      <vt:lpstr>طرح یا پیرنگ </vt:lpstr>
      <vt:lpstr>زاویه دید </vt:lpstr>
      <vt:lpstr>صحنه و صحنه پردازی </vt:lpstr>
      <vt:lpstr>درون مایه </vt:lpstr>
      <vt:lpstr>لحن </vt:lpstr>
      <vt:lpstr>داستان کوتاه </vt:lpstr>
      <vt:lpstr>داستانک </vt:lpstr>
      <vt:lpstr>شش گام نوشتن  </vt:lpstr>
      <vt:lpstr>سبک نگارش </vt:lpstr>
      <vt:lpstr>مرور مراحل بازنگری نگارش خلاق </vt:lpstr>
      <vt:lpstr>ویرایش چیست؟  </vt:lpstr>
      <vt:lpstr>ویرایش سبک </vt:lpstr>
      <vt:lpstr>آرایه ها</vt:lpstr>
      <vt:lpstr>علائم سجاوندی </vt:lpstr>
      <vt:lpstr>مقصود از نقطه گذاری سجاوندی</vt:lpstr>
      <vt:lpstr>نقطه- ویرگول(؛) </vt:lpstr>
      <vt:lpstr>دو نقطه عمودی (:) </vt:lpstr>
      <vt:lpstr>نشانه پرسش (؟) </vt:lpstr>
      <vt:lpstr>. نشانه (!) </vt:lpstr>
      <vt:lpstr> دو کمان یا پرانتز( )   </vt:lpstr>
      <vt:lpstr>شکل نشانه ی نقل قول یا گیومه  « »</vt:lpstr>
      <vt:lpstr>افزوده نما یا دو قلاب [  ] </vt:lpstr>
      <vt:lpstr> خط فاصله ( - ) </vt:lpstr>
      <vt:lpstr>سه نقطه پیاپی ( ... ) </vt:lpstr>
      <vt:lpstr> ستاره ( * ) </vt:lpstr>
      <vt:lpstr> خط کج یا ممیز ( / ) </vt:lpstr>
      <vt:lpstr>پیکان (  ←)</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نگارش خلاق  دکتر حاجی قاسملو</dc:title>
  <dc:creator>MRT www.Win2Farsi.com</dc:creator>
  <cp:lastModifiedBy>MRT www.Win2Farsi.com</cp:lastModifiedBy>
  <cp:revision>27</cp:revision>
  <dcterms:created xsi:type="dcterms:W3CDTF">2020-04-07T15:04:52Z</dcterms:created>
  <dcterms:modified xsi:type="dcterms:W3CDTF">2020-04-12T20:36:11Z</dcterms:modified>
</cp:coreProperties>
</file>