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sldIdLst>
    <p:sldId id="319" r:id="rId2"/>
    <p:sldId id="256" r:id="rId3"/>
    <p:sldId id="283" r:id="rId4"/>
    <p:sldId id="299" r:id="rId5"/>
    <p:sldId id="284" r:id="rId6"/>
    <p:sldId id="300" r:id="rId7"/>
    <p:sldId id="301" r:id="rId8"/>
    <p:sldId id="285" r:id="rId9"/>
    <p:sldId id="302" r:id="rId10"/>
    <p:sldId id="261" r:id="rId11"/>
    <p:sldId id="303" r:id="rId12"/>
    <p:sldId id="304" r:id="rId13"/>
    <p:sldId id="286" r:id="rId14"/>
    <p:sldId id="305" r:id="rId15"/>
    <p:sldId id="306" r:id="rId16"/>
    <p:sldId id="287" r:id="rId17"/>
    <p:sldId id="308" r:id="rId18"/>
    <p:sldId id="288" r:id="rId19"/>
    <p:sldId id="309" r:id="rId20"/>
    <p:sldId id="289" r:id="rId21"/>
    <p:sldId id="310" r:id="rId22"/>
    <p:sldId id="311" r:id="rId23"/>
    <p:sldId id="290" r:id="rId24"/>
    <p:sldId id="291" r:id="rId25"/>
    <p:sldId id="312" r:id="rId26"/>
    <p:sldId id="292" r:id="rId27"/>
    <p:sldId id="313" r:id="rId28"/>
    <p:sldId id="293" r:id="rId29"/>
    <p:sldId id="314" r:id="rId30"/>
    <p:sldId id="294" r:id="rId31"/>
    <p:sldId id="315" r:id="rId32"/>
    <p:sldId id="295" r:id="rId33"/>
    <p:sldId id="316" r:id="rId34"/>
    <p:sldId id="296" r:id="rId35"/>
    <p:sldId id="297" r:id="rId36"/>
    <p:sldId id="317" r:id="rId37"/>
    <p:sldId id="298" r:id="rId38"/>
    <p:sldId id="318"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45" autoAdjust="0"/>
    <p:restoredTop sz="94660"/>
  </p:normalViewPr>
  <p:slideViewPr>
    <p:cSldViewPr snapToGrid="0">
      <p:cViewPr varScale="1">
        <p:scale>
          <a:sx n="74" d="100"/>
          <a:sy n="74" d="100"/>
        </p:scale>
        <p:origin x="-540"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334D819-9F07-4261-B09B-9E467E5D9002}" type="datetimeFigureOut">
              <a:rPr lang="en-US" smtClean="0"/>
              <a:pPr/>
              <a:t>4/12/2020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484946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34D819-9F07-4261-B09B-9E467E5D9002}" type="datetimeFigureOut">
              <a:rPr lang="en-US" smtClean="0"/>
              <a:t>4/12/2020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3709219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1"/>
            <a:ext cx="36576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800" y="274641"/>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34D819-9F07-4261-B09B-9E467E5D9002}" type="datetimeFigureOut">
              <a:rPr lang="en-US" smtClean="0"/>
              <a:t>4/12/2020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2914496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34D819-9F07-4261-B09B-9E467E5D9002}" type="datetimeFigureOut">
              <a:rPr lang="en-US" smtClean="0"/>
              <a:t>4/12/2020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3648074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34D819-9F07-4261-B09B-9E467E5D9002}" type="datetimeFigureOut">
              <a:rPr lang="en-US" smtClean="0"/>
              <a:pPr/>
              <a:t>4/12/2020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448087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334D819-9F07-4261-B09B-9E467E5D9002}" type="datetimeFigureOut">
              <a:rPr lang="en-US" smtClean="0"/>
              <a:t>4/12/2020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3752082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334D819-9F07-4261-B09B-9E467E5D9002}" type="datetimeFigureOut">
              <a:rPr lang="en-US" smtClean="0"/>
              <a:t>4/12/2020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970352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334D819-9F07-4261-B09B-9E467E5D9002}" type="datetimeFigureOut">
              <a:rPr lang="en-US" smtClean="0"/>
              <a:t>4/12/2020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623604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smtClean="0"/>
              <a:t>4/12/2020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872429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34D819-9F07-4261-B09B-9E467E5D9002}" type="datetimeFigureOut">
              <a:rPr lang="en-US" smtClean="0"/>
              <a:t>4/12/2020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23627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34D819-9F07-4261-B09B-9E467E5D9002}" type="datetimeFigureOut">
              <a:rPr lang="en-US" smtClean="0"/>
              <a:t>4/12/2020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219090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34D819-9F07-4261-B09B-9E467E5D9002}" type="datetimeFigureOut">
              <a:rPr lang="en-US" smtClean="0"/>
              <a:pPr/>
              <a:t>4/12/2020</a:t>
            </a:fld>
            <a:endParaRPr lang="en-US"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8760057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8988" y="307975"/>
            <a:ext cx="8077200"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84439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علایق معلمان :</a:t>
            </a:r>
            <a:endParaRPr lang="en-US" dirty="0"/>
          </a:p>
        </p:txBody>
      </p:sp>
      <p:sp>
        <p:nvSpPr>
          <p:cNvPr id="3" name="Content Placeholder 2"/>
          <p:cNvSpPr>
            <a:spLocks noGrp="1"/>
          </p:cNvSpPr>
          <p:nvPr>
            <p:ph idx="1"/>
          </p:nvPr>
        </p:nvSpPr>
        <p:spPr>
          <a:xfrm>
            <a:off x="1251678" y="1200150"/>
            <a:ext cx="10178322" cy="5657849"/>
          </a:xfrm>
        </p:spPr>
        <p:txBody>
          <a:bodyPr>
            <a:normAutofit/>
          </a:bodyPr>
          <a:lstStyle/>
          <a:p>
            <a:pPr marL="0" indent="0" algn="r">
              <a:buNone/>
            </a:pPr>
            <a:r>
              <a:rPr lang="fa-IR" sz="4000" dirty="0" smtClean="0">
                <a:solidFill>
                  <a:srgbClr val="FF0000"/>
                </a:solidFill>
                <a:cs typeface="B Nazanin" pitchFamily="2" charset="-78"/>
              </a:rPr>
              <a:t>علایق</a:t>
            </a:r>
            <a:r>
              <a:rPr lang="fa-IR" sz="4000" dirty="0" smtClean="0">
                <a:cs typeface="B Nazanin" pitchFamily="2" charset="-78"/>
              </a:rPr>
              <a:t> معلمان از طریق </a:t>
            </a:r>
            <a:r>
              <a:rPr lang="fa-IR" sz="4000" dirty="0" smtClean="0">
                <a:solidFill>
                  <a:srgbClr val="FF0000"/>
                </a:solidFill>
                <a:cs typeface="B Nazanin" pitchFamily="2" charset="-78"/>
              </a:rPr>
              <a:t>مشکلاتی</a:t>
            </a:r>
            <a:r>
              <a:rPr lang="fa-IR" sz="4000" dirty="0" smtClean="0">
                <a:cs typeface="B Nazanin" pitchFamily="2" charset="-78"/>
              </a:rPr>
              <a:t> که آنان در زمینه های مختلف تجربه می کنند،ایجاد می شود.این مشکلات ممکن است </a:t>
            </a:r>
            <a:r>
              <a:rPr lang="fa-IR" sz="4000" b="1" dirty="0" smtClean="0">
                <a:cs typeface="B Nazanin" pitchFamily="2" charset="-78"/>
              </a:rPr>
              <a:t>روانشناسانه،حرفه ای و اجتماعی یا جسمانی</a:t>
            </a:r>
            <a:r>
              <a:rPr lang="fa-IR" sz="4000" dirty="0" smtClean="0">
                <a:cs typeface="B Nazanin" pitchFamily="2" charset="-78"/>
              </a:rPr>
              <a:t> باشد.</a:t>
            </a:r>
          </a:p>
          <a:p>
            <a:pPr marL="0" indent="0" algn="r">
              <a:buNone/>
            </a:pPr>
            <a:r>
              <a:rPr lang="fa-IR" sz="4000" dirty="0" smtClean="0">
                <a:cs typeface="B Nazanin" pitchFamily="2" charset="-78"/>
              </a:rPr>
              <a:t>این ها ممکن است </a:t>
            </a:r>
            <a:r>
              <a:rPr lang="fa-IR" sz="4000" b="1" dirty="0" smtClean="0">
                <a:cs typeface="B Nazanin" pitchFamily="2" charset="-78"/>
              </a:rPr>
              <a:t>از معلم،جامعه،محیط یادگیری مدرسه یا مسئولان مالی </a:t>
            </a:r>
            <a:r>
              <a:rPr lang="fa-IR" sz="4000" dirty="0" smtClean="0">
                <a:cs typeface="B Nazanin" pitchFamily="2" charset="-78"/>
              </a:rPr>
              <a:t>ناشی شود. این مشکلات در فصل دوم مشخص شد که شامل موارد زیرند :</a:t>
            </a:r>
          </a:p>
          <a:p>
            <a:pPr marL="0" indent="0" algn="r">
              <a:buNone/>
            </a:pPr>
            <a:endParaRPr lang="en-US" sz="4000" dirty="0"/>
          </a:p>
        </p:txBody>
      </p:sp>
    </p:spTree>
    <p:extLst>
      <p:ext uri="{BB962C8B-B14F-4D97-AF65-F5344CB8AC3E}">
        <p14:creationId xmlns:p14="http://schemas.microsoft.com/office/powerpoint/2010/main" val="30159693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1678" y="838200"/>
            <a:ext cx="10140222" cy="6019799"/>
          </a:xfrm>
        </p:spPr>
        <p:txBody>
          <a:bodyPr>
            <a:noAutofit/>
          </a:bodyPr>
          <a:lstStyle/>
          <a:p>
            <a:pPr marL="0" indent="0" algn="r">
              <a:buNone/>
            </a:pPr>
            <a:r>
              <a:rPr lang="fa-IR" sz="4000" dirty="0">
                <a:cs typeface="B Nazanin" pitchFamily="2" charset="-78"/>
              </a:rPr>
              <a:t>[] نارضایتی معلمان از این که در مدارس دور دست قرار گرفته اند؛ به دلیل فاصله زیاد از جاده ها،حمل و نقل،فروشگاه ها،اداره ی پست و ایستگاه پلیس؛</a:t>
            </a:r>
          </a:p>
          <a:p>
            <a:pPr marL="0" indent="0" algn="r">
              <a:buNone/>
            </a:pPr>
            <a:r>
              <a:rPr lang="fa-IR" sz="4000" dirty="0">
                <a:cs typeface="B Nazanin" pitchFamily="2" charset="-78"/>
              </a:rPr>
              <a:t>[] پایین تر بودن بهداشت و تندرستی این کودکان نسبت به دانش آموزان مشابه خود در مدارس بزرگ؛</a:t>
            </a:r>
          </a:p>
          <a:p>
            <a:pPr marL="0" indent="0" algn="r">
              <a:buNone/>
            </a:pPr>
            <a:r>
              <a:rPr lang="fa-IR" sz="4000" dirty="0">
                <a:cs typeface="B Nazanin" pitchFamily="2" charset="-78"/>
              </a:rPr>
              <a:t>[] فقدان ارتباط با سیستم های پشتیبانی کننده ی آ.پ. و مسئولان امور</a:t>
            </a:r>
            <a:r>
              <a:rPr lang="fa-IR" sz="4000" dirty="0" smtClean="0">
                <a:cs typeface="B Nazanin" pitchFamily="2" charset="-78"/>
              </a:rPr>
              <a:t>؛</a:t>
            </a:r>
            <a:r>
              <a:rPr lang="fa-IR" sz="4000" dirty="0">
                <a:cs typeface="B Nazanin" pitchFamily="2" charset="-78"/>
              </a:rPr>
              <a:t> </a:t>
            </a:r>
            <a:endParaRPr lang="fa-IR" sz="4000" dirty="0" smtClean="0">
              <a:cs typeface="B Nazanin" pitchFamily="2" charset="-78"/>
            </a:endParaRPr>
          </a:p>
          <a:p>
            <a:pPr marL="0" indent="0" algn="r">
              <a:buNone/>
            </a:pPr>
            <a:r>
              <a:rPr lang="fa-IR" sz="4000" dirty="0" smtClean="0">
                <a:cs typeface="B Nazanin" pitchFamily="2" charset="-78"/>
              </a:rPr>
              <a:t>[] </a:t>
            </a:r>
            <a:r>
              <a:rPr lang="fa-IR" sz="4000" dirty="0">
                <a:cs typeface="B Nazanin" pitchFamily="2" charset="-78"/>
              </a:rPr>
              <a:t>فقدان تسهیلات مناسب آموزشی و مواد پشتیبانی کننده ؛</a:t>
            </a:r>
          </a:p>
          <a:p>
            <a:pPr marL="0" indent="0" algn="r">
              <a:buNone/>
            </a:pPr>
            <a:endParaRPr lang="fa-IR" sz="4000" dirty="0">
              <a:cs typeface="B Nazanin" pitchFamily="2" charset="-78"/>
            </a:endParaRPr>
          </a:p>
          <a:p>
            <a:endParaRPr lang="en-US" sz="4000" dirty="0"/>
          </a:p>
        </p:txBody>
      </p:sp>
    </p:spTree>
    <p:extLst>
      <p:ext uri="{BB962C8B-B14F-4D97-AF65-F5344CB8AC3E}">
        <p14:creationId xmlns:p14="http://schemas.microsoft.com/office/powerpoint/2010/main" val="9792635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1678" y="800100"/>
            <a:ext cx="10178322" cy="6591299"/>
          </a:xfrm>
        </p:spPr>
        <p:txBody>
          <a:bodyPr>
            <a:noAutofit/>
          </a:bodyPr>
          <a:lstStyle/>
          <a:p>
            <a:pPr marL="0" indent="0" algn="r">
              <a:buNone/>
            </a:pPr>
            <a:r>
              <a:rPr lang="fa-IR" sz="4000" dirty="0" smtClean="0">
                <a:cs typeface="B Nazanin" pitchFamily="2" charset="-78"/>
              </a:rPr>
              <a:t>[] تنهایی </a:t>
            </a:r>
            <a:r>
              <a:rPr lang="fa-IR" sz="4000" dirty="0">
                <a:cs typeface="B Nazanin" pitchFamily="2" charset="-78"/>
              </a:rPr>
              <a:t>معلم؛ این موضوع می تواند در یک شرایط نا هماهنگ یا هنگامی که معلم از یک جامعه با پیشینه ی متفاوتی آمده باشد،تشدید شود؛ </a:t>
            </a:r>
          </a:p>
          <a:p>
            <a:pPr marL="0" indent="0" algn="r">
              <a:buNone/>
            </a:pPr>
            <a:r>
              <a:rPr lang="fa-IR" sz="4000" dirty="0">
                <a:cs typeface="B Nazanin" pitchFamily="2" charset="-78"/>
              </a:rPr>
              <a:t>[] نگرش منفی به تدریس در کلاس های چند پایه در بین مسئولان امر و افکار عمومی؛</a:t>
            </a:r>
          </a:p>
          <a:p>
            <a:pPr marL="0" indent="0" algn="r">
              <a:buNone/>
            </a:pPr>
            <a:r>
              <a:rPr lang="fa-IR" sz="4000" dirty="0">
                <a:cs typeface="B Nazanin" pitchFamily="2" charset="-78"/>
              </a:rPr>
              <a:t>[] فقدان یک سیاست دولتی در مورد کلاس های چند پایه؛</a:t>
            </a:r>
          </a:p>
          <a:p>
            <a:pPr marL="0" indent="0" algn="r">
              <a:buNone/>
            </a:pPr>
            <a:r>
              <a:rPr lang="fa-IR" sz="4000" dirty="0">
                <a:cs typeface="B Nazanin" pitchFamily="2" charset="-78"/>
              </a:rPr>
              <a:t>[] قرار گرفتن مدارس کوچک در مناطق نامناسب از نظر اقتصادی – اجتماعی؛</a:t>
            </a:r>
          </a:p>
          <a:p>
            <a:endParaRPr lang="en-US" sz="4000" dirty="0"/>
          </a:p>
        </p:txBody>
      </p:sp>
    </p:spTree>
    <p:extLst>
      <p:ext uri="{BB962C8B-B14F-4D97-AF65-F5344CB8AC3E}">
        <p14:creationId xmlns:p14="http://schemas.microsoft.com/office/powerpoint/2010/main" val="8074532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1678" y="457200"/>
            <a:ext cx="10140222" cy="6400801"/>
          </a:xfrm>
        </p:spPr>
        <p:txBody>
          <a:bodyPr>
            <a:normAutofit/>
          </a:bodyPr>
          <a:lstStyle/>
          <a:p>
            <a:pPr marL="0" indent="0" algn="r">
              <a:buNone/>
            </a:pPr>
            <a:r>
              <a:rPr lang="fa-IR" sz="4000" dirty="0" smtClean="0">
                <a:cs typeface="B Nazanin" pitchFamily="2" charset="-78"/>
              </a:rPr>
              <a:t>[] نامناسب بودن تجربیات بیرون مدرسه ای دانش آموزان؛مانند ورزش،رقص سنتی،موسیقی و بازدید از مراکز مورد علاقه که می تواند توسط معلم به عنوان نقطه ی شروع یادگیری استفاده شود.</a:t>
            </a:r>
          </a:p>
          <a:p>
            <a:pPr marL="0" indent="0" algn="r">
              <a:buNone/>
            </a:pPr>
            <a:r>
              <a:rPr lang="fa-IR" sz="4000" dirty="0" smtClean="0">
                <a:cs typeface="B Nazanin" pitchFamily="2" charset="-78"/>
              </a:rPr>
              <a:t>معلمان چندپایه، چون در مناطق دور دستی قرار دارند، نمی توانند از ارتباطی معمولی با سیستم حمایت کننده و مسئولان آ.پ.استفاده کنند.</a:t>
            </a:r>
          </a:p>
          <a:p>
            <a:pPr marL="0" indent="0" algn="r">
              <a:buNone/>
            </a:pPr>
            <a:endParaRPr lang="en-US" sz="4000" dirty="0"/>
          </a:p>
        </p:txBody>
      </p:sp>
    </p:spTree>
    <p:extLst>
      <p:ext uri="{BB962C8B-B14F-4D97-AF65-F5344CB8AC3E}">
        <p14:creationId xmlns:p14="http://schemas.microsoft.com/office/powerpoint/2010/main" val="3747923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1678" y="571500"/>
            <a:ext cx="9968772" cy="5867399"/>
          </a:xfrm>
        </p:spPr>
        <p:txBody>
          <a:bodyPr>
            <a:noAutofit/>
          </a:bodyPr>
          <a:lstStyle/>
          <a:p>
            <a:pPr marL="0" indent="0" algn="r">
              <a:buNone/>
            </a:pPr>
            <a:r>
              <a:rPr lang="fa-IR" sz="4000" dirty="0">
                <a:cs typeface="B Nazanin" pitchFamily="2" charset="-78"/>
              </a:rPr>
              <a:t>در برخی کشورها،مسئولان آ.پ.، سالی یک یا دوبار، البته به مدت کوتاه، از مدارس کوچک بازدید می کنند.در بسیاری موارد، دسترسی به این مدارس از نظر قرار گرفتن آن در محل،به قدری سخت است که </a:t>
            </a:r>
            <a:r>
              <a:rPr lang="fa-IR" sz="4000" dirty="0">
                <a:solidFill>
                  <a:srgbClr val="FF0000"/>
                </a:solidFill>
                <a:cs typeface="B Nazanin" pitchFamily="2" charset="-78"/>
              </a:rPr>
              <a:t>مسئولان ممکن است سالانه</a:t>
            </a:r>
            <a:r>
              <a:rPr lang="fa-IR" sz="4000" dirty="0">
                <a:cs typeface="B Nazanin" pitchFamily="2" charset="-78"/>
              </a:rPr>
              <a:t> یک بار به آن جا بروند؛ بنابراین، معلمان مدارس کوچک </a:t>
            </a:r>
            <a:r>
              <a:rPr lang="fa-IR" sz="4000" dirty="0">
                <a:solidFill>
                  <a:srgbClr val="FF0000"/>
                </a:solidFill>
                <a:cs typeface="B Nazanin" pitchFamily="2" charset="-78"/>
              </a:rPr>
              <a:t>به</a:t>
            </a:r>
            <a:r>
              <a:rPr lang="fa-IR" sz="4000" dirty="0">
                <a:cs typeface="B Nazanin" pitchFamily="2" charset="-78"/>
              </a:rPr>
              <a:t> </a:t>
            </a:r>
            <a:r>
              <a:rPr lang="fa-IR" sz="4000" dirty="0">
                <a:solidFill>
                  <a:srgbClr val="FF0000"/>
                </a:solidFill>
                <a:cs typeface="B Nazanin" pitchFamily="2" charset="-78"/>
              </a:rPr>
              <a:t>ندرت این شانس را دارند که مشکلات را با متخصصان </a:t>
            </a:r>
            <a:r>
              <a:rPr lang="fa-IR" sz="4000" dirty="0">
                <a:cs typeface="B Nazanin" pitchFamily="2" charset="-78"/>
              </a:rPr>
              <a:t>آ.پ. در </a:t>
            </a:r>
            <a:r>
              <a:rPr lang="fa-IR" sz="4000" dirty="0" smtClean="0">
                <a:cs typeface="B Nazanin" pitchFamily="2" charset="-78"/>
              </a:rPr>
              <a:t>میان </a:t>
            </a:r>
            <a:r>
              <a:rPr lang="fa-IR" sz="4000" dirty="0">
                <a:cs typeface="B Nazanin" pitchFamily="2" charset="-78"/>
              </a:rPr>
              <a:t>بگذارند.آنان اغلب احساس می کنند که از قلم افتاده اند؛ از این رو تنها و نا امید هستند.</a:t>
            </a:r>
          </a:p>
          <a:p>
            <a:endParaRPr lang="en-US" sz="4000" dirty="0"/>
          </a:p>
        </p:txBody>
      </p:sp>
    </p:spTree>
    <p:extLst>
      <p:ext uri="{BB962C8B-B14F-4D97-AF65-F5344CB8AC3E}">
        <p14:creationId xmlns:p14="http://schemas.microsoft.com/office/powerpoint/2010/main" val="37063134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1678" y="400050"/>
            <a:ext cx="10121172" cy="6457950"/>
          </a:xfrm>
        </p:spPr>
        <p:txBody>
          <a:bodyPr>
            <a:noAutofit/>
          </a:bodyPr>
          <a:lstStyle/>
          <a:p>
            <a:pPr marL="0" indent="0" algn="r">
              <a:buNone/>
            </a:pPr>
            <a:r>
              <a:rPr lang="fa-IR" sz="4000" dirty="0">
                <a:cs typeface="B Nazanin" pitchFamily="2" charset="-78"/>
              </a:rPr>
              <a:t> معمولاً حمل و نقل عمومی به این مناطق سرویس نمی دهند. به دلیل شرایط نامناسب جاده،هیچ گونه خدمات برق،مخابرات یا آب جاری وجود ندارد.زیر ساخت آن جا خیلی ضعیف است و رضایت بخش نیست.</a:t>
            </a:r>
          </a:p>
          <a:p>
            <a:pPr marL="0" indent="0" algn="r">
              <a:buNone/>
            </a:pPr>
            <a:r>
              <a:rPr lang="fa-IR" sz="4000" dirty="0">
                <a:cs typeface="B Nazanin" pitchFamily="2" charset="-78"/>
              </a:rPr>
              <a:t>بسیاری از معلمان برای هماهنگی با سایر مسئولیت ها و وظایفی که با تدریس در کلاس های چند پایه در مدارس کوچک همراه است،</a:t>
            </a:r>
            <a:r>
              <a:rPr lang="fa-IR" sz="4000" dirty="0">
                <a:solidFill>
                  <a:srgbClr val="FF0000"/>
                </a:solidFill>
                <a:cs typeface="B Nazanin" pitchFamily="2" charset="-78"/>
              </a:rPr>
              <a:t> تربیت نشده اند</a:t>
            </a:r>
            <a:r>
              <a:rPr lang="fa-IR" sz="4000" dirty="0" smtClean="0">
                <a:cs typeface="B Nazanin" pitchFamily="2" charset="-78"/>
              </a:rPr>
              <a:t>. </a:t>
            </a:r>
            <a:r>
              <a:rPr lang="fa-IR" sz="4000" dirty="0" smtClean="0">
                <a:solidFill>
                  <a:srgbClr val="FF0000"/>
                </a:solidFill>
                <a:cs typeface="B Nazanin" pitchFamily="2" charset="-78"/>
              </a:rPr>
              <a:t>آنان </a:t>
            </a:r>
            <a:r>
              <a:rPr lang="fa-IR" sz="4000" dirty="0">
                <a:solidFill>
                  <a:srgbClr val="FF0000"/>
                </a:solidFill>
                <a:cs typeface="B Nazanin" pitchFamily="2" charset="-78"/>
              </a:rPr>
              <a:t>هیچ گونه دسترسی به برنامه های رشد حرفه ای </a:t>
            </a:r>
            <a:r>
              <a:rPr lang="fa-IR" sz="4000" dirty="0">
                <a:cs typeface="B Nazanin" pitchFamily="2" charset="-78"/>
              </a:rPr>
              <a:t>که معمولاً در شهرها برگزار می شود، ندارند.</a:t>
            </a:r>
          </a:p>
          <a:p>
            <a:endParaRPr lang="en-US" sz="4000" dirty="0"/>
          </a:p>
        </p:txBody>
      </p:sp>
    </p:spTree>
    <p:extLst>
      <p:ext uri="{BB962C8B-B14F-4D97-AF65-F5344CB8AC3E}">
        <p14:creationId xmlns:p14="http://schemas.microsoft.com/office/powerpoint/2010/main" val="20040559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پشتیبانی دولت :</a:t>
            </a:r>
            <a:endParaRPr lang="en-US" dirty="0"/>
          </a:p>
        </p:txBody>
      </p:sp>
      <p:sp>
        <p:nvSpPr>
          <p:cNvPr id="3" name="Content Placeholder 2"/>
          <p:cNvSpPr>
            <a:spLocks noGrp="1"/>
          </p:cNvSpPr>
          <p:nvPr>
            <p:ph idx="1"/>
          </p:nvPr>
        </p:nvSpPr>
        <p:spPr>
          <a:xfrm>
            <a:off x="1251678" y="1581149"/>
            <a:ext cx="10178322" cy="5124451"/>
          </a:xfrm>
        </p:spPr>
        <p:txBody>
          <a:bodyPr>
            <a:normAutofit/>
          </a:bodyPr>
          <a:lstStyle/>
          <a:p>
            <a:pPr marL="0" indent="0" algn="r">
              <a:buNone/>
            </a:pPr>
            <a:r>
              <a:rPr lang="fa-IR" sz="4000" dirty="0" smtClean="0">
                <a:solidFill>
                  <a:srgbClr val="FF0000"/>
                </a:solidFill>
                <a:cs typeface="B Nazanin" pitchFamily="2" charset="-78"/>
              </a:rPr>
              <a:t>حمایت و قدردانی دولت</a:t>
            </a:r>
            <a:r>
              <a:rPr lang="fa-IR" sz="4000" dirty="0" smtClean="0">
                <a:cs typeface="B Nazanin" pitchFamily="2" charset="-78"/>
              </a:rPr>
              <a:t> برای کلاس های </a:t>
            </a:r>
            <a:r>
              <a:rPr lang="fa-IR" sz="4000" b="1" dirty="0" smtClean="0">
                <a:solidFill>
                  <a:srgbClr val="FF0000"/>
                </a:solidFill>
                <a:cs typeface="B Nazanin" pitchFamily="2" charset="-78"/>
              </a:rPr>
              <a:t>چند پایه</a:t>
            </a:r>
            <a:r>
              <a:rPr lang="fa-IR" sz="4000" dirty="0" smtClean="0">
                <a:cs typeface="B Nazanin" pitchFamily="2" charset="-78"/>
              </a:rPr>
              <a:t>،نقش اساسی دارد تا موقعیت تدریس مدارس چند پایه </a:t>
            </a:r>
            <a:r>
              <a:rPr lang="fa-IR" sz="4000" dirty="0" smtClean="0">
                <a:solidFill>
                  <a:srgbClr val="FF0000"/>
                </a:solidFill>
                <a:cs typeface="B Nazanin" pitchFamily="2" charset="-78"/>
              </a:rPr>
              <a:t>برابر با آنچه </a:t>
            </a:r>
            <a:r>
              <a:rPr lang="fa-IR" sz="4000" dirty="0" smtClean="0">
                <a:cs typeface="B Nazanin" pitchFamily="2" charset="-78"/>
              </a:rPr>
              <a:t>که در مدارس عادی وجود دارد، باشد.</a:t>
            </a:r>
          </a:p>
          <a:p>
            <a:pPr marL="0" indent="0" algn="r">
              <a:buNone/>
            </a:pPr>
            <a:r>
              <a:rPr lang="fa-IR" sz="4000" dirty="0" smtClean="0">
                <a:solidFill>
                  <a:srgbClr val="FF0000"/>
                </a:solidFill>
                <a:cs typeface="B Nazanin" pitchFamily="2" charset="-78"/>
              </a:rPr>
              <a:t>حمایت دولت باعث می شود که از منزوی شدن مدارس کوچک جلوگیری شود.</a:t>
            </a:r>
          </a:p>
          <a:p>
            <a:pPr marL="0" indent="0" algn="r">
              <a:buNone/>
            </a:pPr>
            <a:endParaRPr lang="en-US" sz="4000" dirty="0"/>
          </a:p>
        </p:txBody>
      </p:sp>
    </p:spTree>
    <p:extLst>
      <p:ext uri="{BB962C8B-B14F-4D97-AF65-F5344CB8AC3E}">
        <p14:creationId xmlns:p14="http://schemas.microsoft.com/office/powerpoint/2010/main" val="30879211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1678" y="342900"/>
            <a:ext cx="9968772" cy="6305549"/>
          </a:xfrm>
        </p:spPr>
        <p:txBody>
          <a:bodyPr>
            <a:noAutofit/>
          </a:bodyPr>
          <a:lstStyle/>
          <a:p>
            <a:pPr marL="0" indent="0" algn="r">
              <a:buNone/>
            </a:pPr>
            <a:r>
              <a:rPr lang="fa-IR" sz="3600" dirty="0">
                <a:solidFill>
                  <a:srgbClr val="FF0000"/>
                </a:solidFill>
                <a:cs typeface="B Nazanin" pitchFamily="2" charset="-78"/>
              </a:rPr>
              <a:t>یک راه اصلی </a:t>
            </a:r>
            <a:r>
              <a:rPr lang="fa-IR" sz="3600" dirty="0">
                <a:cs typeface="B Nazanin" pitchFamily="2" charset="-78"/>
              </a:rPr>
              <a:t>که دولت به وسیله آن می تواند از این مدارس پشتیبانی کند</a:t>
            </a:r>
            <a:r>
              <a:rPr lang="fa-IR" sz="3600" dirty="0" smtClean="0">
                <a:cs typeface="B Nazanin" pitchFamily="2" charset="-78"/>
              </a:rPr>
              <a:t>، </a:t>
            </a:r>
            <a:r>
              <a:rPr lang="fa-IR" sz="3600" dirty="0" smtClean="0">
                <a:solidFill>
                  <a:srgbClr val="FF0000"/>
                </a:solidFill>
                <a:cs typeface="B Nazanin" pitchFamily="2" charset="-78"/>
              </a:rPr>
              <a:t>قرار </a:t>
            </a:r>
            <a:r>
              <a:rPr lang="fa-IR" sz="3600" dirty="0">
                <a:solidFill>
                  <a:srgbClr val="FF0000"/>
                </a:solidFill>
                <a:cs typeface="B Nazanin" pitchFamily="2" charset="-78"/>
              </a:rPr>
              <a:t>دادن واحد خاصی در وزارت آموزش </a:t>
            </a:r>
            <a:r>
              <a:rPr lang="fa-IR" sz="3600" dirty="0">
                <a:cs typeface="B Nazanin" pitchFamily="2" charset="-78"/>
              </a:rPr>
              <a:t>و پرورش است که </a:t>
            </a:r>
            <a:r>
              <a:rPr lang="fa-IR" sz="3600" b="1" dirty="0">
                <a:solidFill>
                  <a:srgbClr val="FF0000"/>
                </a:solidFill>
                <a:cs typeface="B Nazanin" pitchFamily="2" charset="-78"/>
              </a:rPr>
              <a:t>مسئولیت</a:t>
            </a:r>
            <a:r>
              <a:rPr lang="fa-IR" sz="3600" dirty="0">
                <a:cs typeface="B Nazanin" pitchFamily="2" charset="-78"/>
              </a:rPr>
              <a:t> مدارس تک معلم و کلاس های چند پایه را بر عهده بگیرد.</a:t>
            </a:r>
          </a:p>
          <a:p>
            <a:pPr marL="0" indent="0" algn="r">
              <a:buNone/>
            </a:pPr>
            <a:r>
              <a:rPr lang="fa-IR" sz="3600" dirty="0">
                <a:solidFill>
                  <a:srgbClr val="FF0000"/>
                </a:solidFill>
                <a:cs typeface="B Nazanin" pitchFamily="2" charset="-78"/>
              </a:rPr>
              <a:t>این واحد باید با نمایندگی های دولت که مسئولیت ایجاد زیر ساخت </a:t>
            </a:r>
            <a:r>
              <a:rPr lang="fa-IR" sz="3600" dirty="0">
                <a:cs typeface="B Nazanin" pitchFamily="2" charset="-78"/>
              </a:rPr>
              <a:t>ها را دارند</a:t>
            </a:r>
            <a:r>
              <a:rPr lang="fa-IR" sz="3600" dirty="0" smtClean="0">
                <a:cs typeface="B Nazanin" pitchFamily="2" charset="-78"/>
              </a:rPr>
              <a:t>، </a:t>
            </a:r>
            <a:r>
              <a:rPr lang="fa-IR" sz="3600" dirty="0" smtClean="0">
                <a:solidFill>
                  <a:srgbClr val="FF0000"/>
                </a:solidFill>
                <a:cs typeface="B Nazanin" pitchFamily="2" charset="-78"/>
              </a:rPr>
              <a:t>ارتباطات </a:t>
            </a:r>
            <a:r>
              <a:rPr lang="fa-IR" sz="3600" dirty="0">
                <a:solidFill>
                  <a:srgbClr val="FF0000"/>
                </a:solidFill>
                <a:cs typeface="B Nazanin" pitchFamily="2" charset="-78"/>
              </a:rPr>
              <a:t>قوی </a:t>
            </a:r>
            <a:r>
              <a:rPr lang="fa-IR" sz="3600" dirty="0">
                <a:cs typeface="B Nazanin" pitchFamily="2" charset="-78"/>
              </a:rPr>
              <a:t>برای ایجاد و راه اندازی </a:t>
            </a:r>
            <a:r>
              <a:rPr lang="fa-IR" sz="3600" dirty="0" smtClean="0">
                <a:cs typeface="B Nazanin" pitchFamily="2" charset="-78"/>
              </a:rPr>
              <a:t>جاده </a:t>
            </a:r>
            <a:r>
              <a:rPr lang="fa-IR" sz="3600" dirty="0">
                <a:cs typeface="B Nazanin" pitchFamily="2" charset="-78"/>
              </a:rPr>
              <a:t>ها و استفاده از برق و آب جاری داشته باشد.</a:t>
            </a:r>
          </a:p>
          <a:p>
            <a:pPr marL="0" indent="0" algn="r">
              <a:buNone/>
            </a:pPr>
            <a:r>
              <a:rPr lang="fa-IR" sz="3600" dirty="0">
                <a:solidFill>
                  <a:srgbClr val="FF0000"/>
                </a:solidFill>
                <a:cs typeface="B Nazanin" pitchFamily="2" charset="-78"/>
              </a:rPr>
              <a:t>سیاست و برنامه ریزی آموزش و پرورش ملی نیز باید منعکس </a:t>
            </a:r>
            <a:r>
              <a:rPr lang="fa-IR" sz="3600" dirty="0">
                <a:cs typeface="B Nazanin" pitchFamily="2" charset="-78"/>
              </a:rPr>
              <a:t>کننده ی نگاه و برنامه ریزی دولت برای چنین اموری باشد :</a:t>
            </a:r>
          </a:p>
          <a:p>
            <a:endParaRPr lang="en-US" sz="3600" dirty="0"/>
          </a:p>
        </p:txBody>
      </p:sp>
    </p:spTree>
    <p:extLst>
      <p:ext uri="{BB962C8B-B14F-4D97-AF65-F5344CB8AC3E}">
        <p14:creationId xmlns:p14="http://schemas.microsoft.com/office/powerpoint/2010/main" val="23838934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1678" y="590551"/>
            <a:ext cx="10178322" cy="5289042"/>
          </a:xfrm>
        </p:spPr>
        <p:txBody>
          <a:bodyPr>
            <a:normAutofit/>
          </a:bodyPr>
          <a:lstStyle/>
          <a:p>
            <a:pPr marL="0" indent="0" algn="r">
              <a:buNone/>
            </a:pPr>
            <a:r>
              <a:rPr lang="fa-IR" sz="4000" dirty="0">
                <a:cs typeface="B Nazanin" pitchFamily="2" charset="-78"/>
              </a:rPr>
              <a:t>[] توسعه زیر ساخت های اساسی و تسهیلاتی چون ؛جاده ها،خدمات تلفن،برق ،آب و حمل و نقل؛</a:t>
            </a:r>
          </a:p>
          <a:p>
            <a:pPr marL="0" indent="0" algn="r">
              <a:buNone/>
            </a:pPr>
            <a:r>
              <a:rPr lang="fa-IR" sz="4000" dirty="0" smtClean="0">
                <a:cs typeface="B Nazanin" pitchFamily="2" charset="-78"/>
              </a:rPr>
              <a:t>[] اجباری کردن حضور اشخاص و در نظر گرفتن جریمه برای کسانی که تمکین نمی کنند؛</a:t>
            </a:r>
          </a:p>
          <a:p>
            <a:pPr marL="0" indent="0" algn="r">
              <a:buNone/>
            </a:pPr>
            <a:endParaRPr lang="en-US" sz="4000" dirty="0"/>
          </a:p>
        </p:txBody>
      </p:sp>
    </p:spTree>
    <p:extLst>
      <p:ext uri="{BB962C8B-B14F-4D97-AF65-F5344CB8AC3E}">
        <p14:creationId xmlns:p14="http://schemas.microsoft.com/office/powerpoint/2010/main" val="1765720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1678" y="285750"/>
            <a:ext cx="10273572" cy="6019799"/>
          </a:xfrm>
        </p:spPr>
        <p:txBody>
          <a:bodyPr>
            <a:noAutofit/>
          </a:bodyPr>
          <a:lstStyle/>
          <a:p>
            <a:pPr marL="0" indent="0" algn="r">
              <a:buNone/>
            </a:pPr>
            <a:r>
              <a:rPr lang="fa-IR" sz="4000" dirty="0">
                <a:cs typeface="B Nazanin" pitchFamily="2" charset="-78"/>
              </a:rPr>
              <a:t>[] تامین نیازهای فیزیکی و انسانی برای دانش آموزان دچار </a:t>
            </a:r>
            <a:r>
              <a:rPr lang="fa-IR" sz="4000" dirty="0" smtClean="0">
                <a:cs typeface="B Nazanin" pitchFamily="2" charset="-78"/>
              </a:rPr>
              <a:t>مشکلات </a:t>
            </a:r>
            <a:r>
              <a:rPr lang="fa-IR" sz="4000" dirty="0">
                <a:cs typeface="B Nazanin" pitchFamily="2" charset="-78"/>
              </a:rPr>
              <a:t>مغزی و جسمانی؛</a:t>
            </a:r>
          </a:p>
          <a:p>
            <a:pPr marL="0" indent="0" algn="r">
              <a:buNone/>
            </a:pPr>
            <a:r>
              <a:rPr lang="fa-IR" sz="4000" dirty="0">
                <a:cs typeface="B Nazanin" pitchFamily="2" charset="-78"/>
              </a:rPr>
              <a:t>[] برابری جنسیتی؛</a:t>
            </a:r>
          </a:p>
          <a:p>
            <a:pPr marL="0" indent="0" algn="r">
              <a:buNone/>
            </a:pPr>
            <a:r>
              <a:rPr lang="fa-IR" sz="4000" dirty="0">
                <a:cs typeface="B Nazanin" pitchFamily="2" charset="-78"/>
              </a:rPr>
              <a:t>به روز کردن و حمایت معلمان از طریق استفاده از فناوری های ارتباطی و برنامه </a:t>
            </a:r>
            <a:r>
              <a:rPr lang="fa-IR" sz="4000" dirty="0" smtClean="0">
                <a:cs typeface="B Nazanin" pitchFamily="2" charset="-78"/>
              </a:rPr>
              <a:t>های توسعه </a:t>
            </a:r>
            <a:r>
              <a:rPr lang="fa-IR" sz="4000" dirty="0">
                <a:cs typeface="B Nazanin" pitchFamily="2" charset="-78"/>
              </a:rPr>
              <a:t>برای موسسات بعد از متوسطه.</a:t>
            </a:r>
          </a:p>
          <a:p>
            <a:endParaRPr lang="en-US" sz="4000" dirty="0"/>
          </a:p>
        </p:txBody>
      </p:sp>
    </p:spTree>
    <p:extLst>
      <p:ext uri="{BB962C8B-B14F-4D97-AF65-F5344CB8AC3E}">
        <p14:creationId xmlns:p14="http://schemas.microsoft.com/office/powerpoint/2010/main" val="3201602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4400" dirty="0" smtClean="0"/>
              <a:t/>
            </a:r>
            <a:br>
              <a:rPr lang="en-US" sz="4400" dirty="0" smtClean="0"/>
            </a:br>
            <a:r>
              <a:rPr lang="en-US" sz="4400" dirty="0"/>
              <a:t/>
            </a:r>
            <a:br>
              <a:rPr lang="en-US" sz="4400" dirty="0"/>
            </a:br>
            <a:r>
              <a:rPr lang="en-US" sz="4400" dirty="0" smtClean="0"/>
              <a:t/>
            </a:r>
            <a:br>
              <a:rPr lang="en-US" sz="4400" dirty="0" smtClean="0"/>
            </a:br>
            <a:r>
              <a:rPr lang="fa-IR" sz="6600" b="1" dirty="0" smtClean="0"/>
              <a:t>بسم الله الرحمن الرحیم</a:t>
            </a:r>
            <a:endParaRPr lang="en-US" sz="6600" b="1" dirty="0"/>
          </a:p>
        </p:txBody>
      </p:sp>
    </p:spTree>
    <p:extLst>
      <p:ext uri="{BB962C8B-B14F-4D97-AF65-F5344CB8AC3E}">
        <p14:creationId xmlns:p14="http://schemas.microsoft.com/office/powerpoint/2010/main" val="23959026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طبیعت پشتیبانی :</a:t>
            </a:r>
            <a:endParaRPr lang="en-US" dirty="0"/>
          </a:p>
        </p:txBody>
      </p:sp>
      <p:sp>
        <p:nvSpPr>
          <p:cNvPr id="3" name="Content Placeholder 2"/>
          <p:cNvSpPr>
            <a:spLocks noGrp="1"/>
          </p:cNvSpPr>
          <p:nvPr>
            <p:ph idx="1"/>
          </p:nvPr>
        </p:nvSpPr>
        <p:spPr>
          <a:xfrm>
            <a:off x="1251678" y="1257300"/>
            <a:ext cx="9911622" cy="5600699"/>
          </a:xfrm>
        </p:spPr>
        <p:txBody>
          <a:bodyPr>
            <a:noAutofit/>
          </a:bodyPr>
          <a:lstStyle/>
          <a:p>
            <a:pPr marL="0" indent="0" algn="r">
              <a:buNone/>
            </a:pPr>
            <a:r>
              <a:rPr lang="fa-IR" sz="4000" dirty="0" smtClean="0">
                <a:cs typeface="B Nazanin" pitchFamily="2" charset="-78"/>
              </a:rPr>
              <a:t>1- ایجاد یک سیاست ملی برای مدارس تک معلمی و کلاس های چند پایه؛</a:t>
            </a:r>
          </a:p>
          <a:p>
            <a:pPr marL="0" indent="0" algn="r">
              <a:buNone/>
            </a:pPr>
            <a:r>
              <a:rPr lang="fa-IR" sz="4000" dirty="0" smtClean="0">
                <a:cs typeface="B Nazanin" pitchFamily="2" charset="-78"/>
              </a:rPr>
              <a:t>2-  توجه ویژه به این مدارس در برنامه ریزی ملی ؛</a:t>
            </a:r>
          </a:p>
          <a:p>
            <a:pPr marL="0" indent="0" algn="r">
              <a:buNone/>
            </a:pPr>
            <a:r>
              <a:rPr lang="fa-IR" sz="4000" dirty="0" smtClean="0">
                <a:cs typeface="B Nazanin" pitchFamily="2" charset="-78"/>
              </a:rPr>
              <a:t>3- تسهیل کردن رسیدگی مناسب و بودجه مجزا برای این مدارس؛</a:t>
            </a:r>
          </a:p>
          <a:p>
            <a:pPr marL="0" indent="0" algn="r">
              <a:buNone/>
            </a:pPr>
            <a:r>
              <a:rPr lang="fa-IR" sz="4000" dirty="0" smtClean="0">
                <a:cs typeface="B Nazanin" pitchFamily="2" charset="-78"/>
              </a:rPr>
              <a:t>4- تضمین ارتباط موثر با موسسات مرتبط؛معلمانی که در این زمینه کار می کنند،مراکز تربیت معلم و سایر بخش های مرتبط؛</a:t>
            </a:r>
          </a:p>
        </p:txBody>
      </p:sp>
    </p:spTree>
    <p:extLst>
      <p:ext uri="{BB962C8B-B14F-4D97-AF65-F5344CB8AC3E}">
        <p14:creationId xmlns:p14="http://schemas.microsoft.com/office/powerpoint/2010/main" val="10273485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1678" y="647701"/>
            <a:ext cx="10159272" cy="5231892"/>
          </a:xfrm>
        </p:spPr>
        <p:txBody>
          <a:bodyPr>
            <a:noAutofit/>
          </a:bodyPr>
          <a:lstStyle/>
          <a:p>
            <a:pPr marL="0" indent="0" algn="r">
              <a:buNone/>
            </a:pPr>
            <a:r>
              <a:rPr lang="fa-IR" sz="4000" dirty="0">
                <a:cs typeface="B Nazanin" pitchFamily="2" charset="-78"/>
              </a:rPr>
              <a:t>5- ایجاداستاندارد های کنترل از طریق آماده سازی افراد با آموزش مناسب و گنجانیدن روش های مناسب دربرنامه سنتی آموزش معلمان؛</a:t>
            </a:r>
          </a:p>
          <a:p>
            <a:pPr marL="0" indent="0" algn="r">
              <a:buNone/>
            </a:pPr>
            <a:r>
              <a:rPr lang="fa-IR" sz="4000" dirty="0">
                <a:cs typeface="B Nazanin" pitchFamily="2" charset="-78"/>
              </a:rPr>
              <a:t>6- تضمین اداره آن مدارس با افراد متخصص و متعهد؛ افرادی که تخصص های فنی مورد نیاز را داشته باشند و خود را متعهد به کار کردن در موقعیت کلاس های چند پایه بدانند؛</a:t>
            </a:r>
          </a:p>
          <a:p>
            <a:endParaRPr lang="en-US" sz="4000" dirty="0"/>
          </a:p>
        </p:txBody>
      </p:sp>
    </p:spTree>
    <p:extLst>
      <p:ext uri="{BB962C8B-B14F-4D97-AF65-F5344CB8AC3E}">
        <p14:creationId xmlns:p14="http://schemas.microsoft.com/office/powerpoint/2010/main" val="31417738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r">
              <a:buNone/>
            </a:pPr>
            <a:r>
              <a:rPr lang="fa-IR" sz="4000" dirty="0">
                <a:cs typeface="B Nazanin" pitchFamily="2" charset="-78"/>
              </a:rPr>
              <a:t>7- در نظر گرفتن مطالب و </a:t>
            </a:r>
            <a:r>
              <a:rPr lang="fa-IR" sz="4000" dirty="0">
                <a:solidFill>
                  <a:srgbClr val="FF0000"/>
                </a:solidFill>
                <a:cs typeface="B Nazanin" pitchFamily="2" charset="-78"/>
              </a:rPr>
              <a:t>فنون برای تدریس </a:t>
            </a:r>
            <a:r>
              <a:rPr lang="fa-IR" sz="4000" dirty="0">
                <a:cs typeface="B Nazanin" pitchFamily="2" charset="-78"/>
              </a:rPr>
              <a:t>چند پایه به عنوان بخشی از برنامه ی آموزش پیش از خدمت معلمان در موسسات آموزش مربوط؛</a:t>
            </a:r>
          </a:p>
          <a:p>
            <a:pPr marL="0" indent="0" algn="r">
              <a:buNone/>
            </a:pPr>
            <a:r>
              <a:rPr lang="fa-IR" sz="4000" dirty="0">
                <a:cs typeface="B Nazanin" pitchFamily="2" charset="-78"/>
              </a:rPr>
              <a:t>8-  توجه ویژه برای </a:t>
            </a:r>
            <a:r>
              <a:rPr lang="fa-IR" sz="4000" dirty="0">
                <a:solidFill>
                  <a:srgbClr val="FF0000"/>
                </a:solidFill>
                <a:cs typeface="B Nazanin" pitchFamily="2" charset="-78"/>
              </a:rPr>
              <a:t>رشد حرفه ای </a:t>
            </a:r>
            <a:r>
              <a:rPr lang="fa-IR" sz="4000" dirty="0">
                <a:cs typeface="B Nazanin" pitchFamily="2" charset="-78"/>
              </a:rPr>
              <a:t>معلمان چند پایه در برنامه های مناسب آموزش ضمن خدمت؛</a:t>
            </a:r>
            <a:endParaRPr lang="en-US" sz="4000" dirty="0"/>
          </a:p>
          <a:p>
            <a:endParaRPr lang="en-US" sz="4000" dirty="0"/>
          </a:p>
        </p:txBody>
      </p:sp>
    </p:spTree>
    <p:extLst>
      <p:ext uri="{BB962C8B-B14F-4D97-AF65-F5344CB8AC3E}">
        <p14:creationId xmlns:p14="http://schemas.microsoft.com/office/powerpoint/2010/main" val="42883903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1678" y="895351"/>
            <a:ext cx="10140222" cy="4984242"/>
          </a:xfrm>
        </p:spPr>
        <p:txBody>
          <a:bodyPr>
            <a:normAutofit/>
          </a:bodyPr>
          <a:lstStyle/>
          <a:p>
            <a:pPr marL="0" indent="0" algn="r">
              <a:buNone/>
            </a:pPr>
            <a:r>
              <a:rPr lang="fa-IR" sz="4000" dirty="0" smtClean="0">
                <a:cs typeface="B Nazanin" pitchFamily="2" charset="-78"/>
              </a:rPr>
              <a:t>9- </a:t>
            </a:r>
            <a:r>
              <a:rPr lang="fa-IR" sz="4000" dirty="0" smtClean="0">
                <a:solidFill>
                  <a:srgbClr val="FF0000"/>
                </a:solidFill>
                <a:cs typeface="B Nazanin" pitchFamily="2" charset="-78"/>
              </a:rPr>
              <a:t>ایجاد برنامه درسی مناسب یا تعدیل برنامه درسی ملی </a:t>
            </a:r>
            <a:r>
              <a:rPr lang="fa-IR" sz="4000" dirty="0" smtClean="0">
                <a:cs typeface="B Nazanin" pitchFamily="2" charset="-78"/>
              </a:rPr>
              <a:t>برای مناسب کردن آن جهت تدریس در کلاس چند پایه؛</a:t>
            </a:r>
          </a:p>
          <a:p>
            <a:pPr marL="0" indent="0" algn="r">
              <a:buNone/>
            </a:pPr>
            <a:r>
              <a:rPr lang="fa-IR" sz="4000" dirty="0" smtClean="0">
                <a:cs typeface="B Nazanin" pitchFamily="2" charset="-78"/>
              </a:rPr>
              <a:t>10- تولید مواد یادگیری – یاد دهی؛</a:t>
            </a:r>
          </a:p>
          <a:p>
            <a:pPr marL="0" indent="0" algn="r">
              <a:buNone/>
            </a:pPr>
            <a:r>
              <a:rPr lang="fa-IR" sz="4000" dirty="0" smtClean="0">
                <a:cs typeface="B Nazanin" pitchFamily="2" charset="-78"/>
              </a:rPr>
              <a:t>11 – ایجاد </a:t>
            </a:r>
            <a:r>
              <a:rPr lang="fa-IR" sz="4000" dirty="0" smtClean="0">
                <a:solidFill>
                  <a:srgbClr val="FF0000"/>
                </a:solidFill>
                <a:cs typeface="B Nazanin" pitchFamily="2" charset="-78"/>
              </a:rPr>
              <a:t>بخش پشتیبانی معلم </a:t>
            </a:r>
            <a:r>
              <a:rPr lang="fa-IR" sz="4000" dirty="0" smtClean="0">
                <a:cs typeface="B Nazanin" pitchFamily="2" charset="-78"/>
              </a:rPr>
              <a:t>برای معلمان چند پایه از طریق </a:t>
            </a:r>
            <a:r>
              <a:rPr lang="fa-IR" sz="4000" dirty="0" smtClean="0">
                <a:solidFill>
                  <a:srgbClr val="FF0000"/>
                </a:solidFill>
                <a:cs typeface="B Nazanin" pitchFamily="2" charset="-78"/>
              </a:rPr>
              <a:t>کارشناسان زبده </a:t>
            </a:r>
            <a:r>
              <a:rPr lang="fa-IR" sz="4000" dirty="0" smtClean="0">
                <a:cs typeface="B Nazanin" pitchFamily="2" charset="-78"/>
              </a:rPr>
              <a:t>در موضوعات و مشکلات مختلف؛</a:t>
            </a:r>
          </a:p>
          <a:p>
            <a:pPr marL="0" indent="0" algn="r">
              <a:buNone/>
            </a:pPr>
            <a:r>
              <a:rPr lang="fa-IR" sz="4000" dirty="0" smtClean="0">
                <a:cs typeface="B Nazanin" pitchFamily="2" charset="-78"/>
              </a:rPr>
              <a:t>12- تلاش برای </a:t>
            </a:r>
            <a:r>
              <a:rPr lang="fa-IR" sz="4000" dirty="0" smtClean="0">
                <a:solidFill>
                  <a:srgbClr val="FF0000"/>
                </a:solidFill>
                <a:cs typeface="B Nazanin" pitchFamily="2" charset="-78"/>
              </a:rPr>
              <a:t>تقویت پشتیبانی جامعه ی </a:t>
            </a:r>
            <a:r>
              <a:rPr lang="fa-IR" sz="4000" dirty="0" smtClean="0">
                <a:cs typeface="B Nazanin" pitchFamily="2" charset="-78"/>
              </a:rPr>
              <a:t>نزدیک به مدرسه؛</a:t>
            </a:r>
            <a:endParaRPr lang="en-US" sz="4000" dirty="0"/>
          </a:p>
        </p:txBody>
      </p:sp>
    </p:spTree>
    <p:extLst>
      <p:ext uri="{BB962C8B-B14F-4D97-AF65-F5344CB8AC3E}">
        <p14:creationId xmlns:p14="http://schemas.microsoft.com/office/powerpoint/2010/main" val="11097317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همکاری همگنان :</a:t>
            </a:r>
            <a:endParaRPr lang="en-US" dirty="0"/>
          </a:p>
        </p:txBody>
      </p:sp>
      <p:sp>
        <p:nvSpPr>
          <p:cNvPr id="3" name="Content Placeholder 2"/>
          <p:cNvSpPr>
            <a:spLocks noGrp="1"/>
          </p:cNvSpPr>
          <p:nvPr>
            <p:ph idx="1"/>
          </p:nvPr>
        </p:nvSpPr>
        <p:spPr/>
        <p:txBody>
          <a:bodyPr>
            <a:normAutofit/>
          </a:bodyPr>
          <a:lstStyle/>
          <a:p>
            <a:pPr marL="0" indent="0" algn="r">
              <a:buNone/>
            </a:pPr>
            <a:r>
              <a:rPr lang="fa-IR" sz="4000" dirty="0" smtClean="0">
                <a:cs typeface="B Nazanin" pitchFamily="2" charset="-78"/>
              </a:rPr>
              <a:t>معلمان چند پایه </a:t>
            </a:r>
            <a:r>
              <a:rPr lang="fa-IR" sz="4000" dirty="0" smtClean="0">
                <a:solidFill>
                  <a:srgbClr val="FF0000"/>
                </a:solidFill>
                <a:cs typeface="B Nazanin" pitchFamily="2" charset="-78"/>
              </a:rPr>
              <a:t>نیاز</a:t>
            </a:r>
            <a:r>
              <a:rPr lang="fa-IR" sz="4000" dirty="0" smtClean="0">
                <a:cs typeface="B Nazanin" pitchFamily="2" charset="-78"/>
              </a:rPr>
              <a:t> دارند که منتظر حمایت مسئولان باشند؛آنان می توانند </a:t>
            </a:r>
            <a:r>
              <a:rPr lang="fa-IR" sz="4000" dirty="0" smtClean="0">
                <a:solidFill>
                  <a:srgbClr val="FF0000"/>
                </a:solidFill>
                <a:cs typeface="B Nazanin" pitchFamily="2" charset="-78"/>
              </a:rPr>
              <a:t>با حمایت یکدیگر شروع کنند</a:t>
            </a:r>
            <a:r>
              <a:rPr lang="fa-IR" sz="4000" dirty="0" smtClean="0">
                <a:cs typeface="B Nazanin" pitchFamily="2" charset="-78"/>
              </a:rPr>
              <a:t>. این همکاری،همکاری </a:t>
            </a:r>
            <a:r>
              <a:rPr lang="fa-IR" sz="4000" dirty="0" smtClean="0">
                <a:solidFill>
                  <a:srgbClr val="FF0000"/>
                </a:solidFill>
                <a:cs typeface="B Nazanin" pitchFamily="2" charset="-78"/>
              </a:rPr>
              <a:t>همگنان</a:t>
            </a:r>
            <a:r>
              <a:rPr lang="fa-IR" sz="4000" dirty="0" smtClean="0">
                <a:cs typeface="B Nazanin" pitchFamily="2" charset="-78"/>
              </a:rPr>
              <a:t> نامیده می شود. از طریق این نوع همکاری،معلمان چند پایه می توانند : </a:t>
            </a:r>
          </a:p>
          <a:p>
            <a:pPr marL="0" indent="0" algn="r">
              <a:buNone/>
            </a:pPr>
            <a:endParaRPr lang="en-US" sz="4000" dirty="0"/>
          </a:p>
        </p:txBody>
      </p:sp>
    </p:spTree>
    <p:extLst>
      <p:ext uri="{BB962C8B-B14F-4D97-AF65-F5344CB8AC3E}">
        <p14:creationId xmlns:p14="http://schemas.microsoft.com/office/powerpoint/2010/main" val="21567427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1678" y="685801"/>
            <a:ext cx="10159272" cy="5193792"/>
          </a:xfrm>
        </p:spPr>
        <p:txBody>
          <a:bodyPr>
            <a:noAutofit/>
          </a:bodyPr>
          <a:lstStyle/>
          <a:p>
            <a:pPr marL="0" indent="0" algn="r">
              <a:buNone/>
            </a:pPr>
            <a:r>
              <a:rPr lang="fa-IR" sz="4000" dirty="0">
                <a:cs typeface="B Nazanin" pitchFamily="2" charset="-78"/>
              </a:rPr>
              <a:t>[] از یکدیگر خطاها،مشکلات،راه حل ها و موقعیت ها را یاد بگیرند.</a:t>
            </a:r>
          </a:p>
          <a:p>
            <a:pPr marL="0" indent="0" algn="r">
              <a:buNone/>
            </a:pPr>
            <a:r>
              <a:rPr lang="fa-IR" sz="4000" dirty="0">
                <a:cs typeface="B Nazanin" pitchFamily="2" charset="-78"/>
              </a:rPr>
              <a:t>[] زمینه های مهمی را که نیاز به پشتیبانی </a:t>
            </a:r>
            <a:r>
              <a:rPr lang="fa-IR" sz="4000" dirty="0" smtClean="0">
                <a:cs typeface="B Nazanin" pitchFamily="2" charset="-78"/>
              </a:rPr>
              <a:t>دارد مشخص </a:t>
            </a:r>
            <a:r>
              <a:rPr lang="fa-IR" sz="4000" dirty="0">
                <a:cs typeface="B Nazanin" pitchFamily="2" charset="-78"/>
              </a:rPr>
              <a:t>کنند.</a:t>
            </a:r>
          </a:p>
          <a:p>
            <a:pPr marL="0" indent="0" algn="r">
              <a:buNone/>
            </a:pPr>
            <a:r>
              <a:rPr lang="fa-IR" sz="4000" dirty="0">
                <a:cs typeface="B Nazanin" pitchFamily="2" charset="-78"/>
              </a:rPr>
              <a:t>[] مواد آموزشی مرتبط را </a:t>
            </a:r>
            <a:r>
              <a:rPr lang="fa-IR" sz="4000" dirty="0">
                <a:solidFill>
                  <a:srgbClr val="FF0000"/>
                </a:solidFill>
                <a:cs typeface="B Nazanin" pitchFamily="2" charset="-78"/>
              </a:rPr>
              <a:t>تولید</a:t>
            </a:r>
            <a:r>
              <a:rPr lang="fa-IR" sz="4000" dirty="0">
                <a:cs typeface="B Nazanin" pitchFamily="2" charset="-78"/>
              </a:rPr>
              <a:t>، واز آن به طور </a:t>
            </a:r>
            <a:r>
              <a:rPr lang="fa-IR" sz="4000" dirty="0">
                <a:solidFill>
                  <a:srgbClr val="FF0000"/>
                </a:solidFill>
                <a:cs typeface="B Nazanin" pitchFamily="2" charset="-78"/>
              </a:rPr>
              <a:t>مشترک</a:t>
            </a:r>
            <a:r>
              <a:rPr lang="fa-IR" sz="4000" dirty="0">
                <a:cs typeface="B Nazanin" pitchFamily="2" charset="-78"/>
              </a:rPr>
              <a:t> استفاده کنند.</a:t>
            </a:r>
          </a:p>
          <a:p>
            <a:pPr marL="0" indent="0" algn="r">
              <a:buNone/>
            </a:pPr>
            <a:r>
              <a:rPr lang="fa-IR" sz="4000" dirty="0">
                <a:cs typeface="B Nazanin" pitchFamily="2" charset="-78"/>
              </a:rPr>
              <a:t>[] برای ایجاد </a:t>
            </a:r>
            <a:r>
              <a:rPr lang="fa-IR" sz="4000" dirty="0">
                <a:solidFill>
                  <a:srgbClr val="FF0000"/>
                </a:solidFill>
                <a:cs typeface="B Nazanin" pitchFamily="2" charset="-78"/>
              </a:rPr>
              <a:t>تصویر بهتری </a:t>
            </a:r>
            <a:r>
              <a:rPr lang="fa-IR" sz="4000" dirty="0">
                <a:cs typeface="B Nazanin" pitchFamily="2" charset="-78"/>
              </a:rPr>
              <a:t>از تدریس چند پایه مذاکره کنند.</a:t>
            </a:r>
          </a:p>
          <a:p>
            <a:endParaRPr lang="en-US" sz="4000" dirty="0"/>
          </a:p>
        </p:txBody>
      </p:sp>
    </p:spTree>
    <p:extLst>
      <p:ext uri="{BB962C8B-B14F-4D97-AF65-F5344CB8AC3E}">
        <p14:creationId xmlns:p14="http://schemas.microsoft.com/office/powerpoint/2010/main" val="36588297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سازمان دادن همکاری همگنان :</a:t>
            </a:r>
            <a:endParaRPr lang="en-US" dirty="0"/>
          </a:p>
        </p:txBody>
      </p:sp>
      <p:sp>
        <p:nvSpPr>
          <p:cNvPr id="3" name="Content Placeholder 2"/>
          <p:cNvSpPr>
            <a:spLocks noGrp="1"/>
          </p:cNvSpPr>
          <p:nvPr>
            <p:ph idx="1"/>
          </p:nvPr>
        </p:nvSpPr>
        <p:spPr>
          <a:xfrm>
            <a:off x="1251678" y="1874517"/>
            <a:ext cx="9930672" cy="4983482"/>
          </a:xfrm>
        </p:spPr>
        <p:txBody>
          <a:bodyPr>
            <a:normAutofit/>
          </a:bodyPr>
          <a:lstStyle/>
          <a:p>
            <a:pPr marL="0" indent="0" algn="r">
              <a:buNone/>
            </a:pPr>
            <a:r>
              <a:rPr lang="fa-IR" sz="4000" dirty="0" smtClean="0">
                <a:cs typeface="B Nazanin" pitchFamily="2" charset="-78"/>
              </a:rPr>
              <a:t>1- پشتیبانی همگنان را </a:t>
            </a:r>
            <a:r>
              <a:rPr lang="fa-IR" sz="4000" dirty="0" smtClean="0">
                <a:solidFill>
                  <a:srgbClr val="FF0000"/>
                </a:solidFill>
                <a:cs typeface="B Nazanin" pitchFamily="2" charset="-78"/>
              </a:rPr>
              <a:t>با معلم ارشد و سایر </a:t>
            </a:r>
            <a:r>
              <a:rPr lang="fa-IR" sz="4000" dirty="0" smtClean="0">
                <a:cs typeface="B Nazanin" pitchFamily="2" charset="-78"/>
              </a:rPr>
              <a:t>معلمان در </a:t>
            </a:r>
            <a:r>
              <a:rPr lang="fa-IR" sz="4000" dirty="0" smtClean="0">
                <a:solidFill>
                  <a:srgbClr val="FF0000"/>
                </a:solidFill>
                <a:cs typeface="B Nazanin" pitchFamily="2" charset="-78"/>
              </a:rPr>
              <a:t>مدرسه مشابه </a:t>
            </a:r>
            <a:r>
              <a:rPr lang="fa-IR" sz="4000" dirty="0" smtClean="0">
                <a:cs typeface="B Nazanin" pitchFamily="2" charset="-78"/>
              </a:rPr>
              <a:t>در میان بگذارید.</a:t>
            </a:r>
          </a:p>
          <a:p>
            <a:pPr marL="0" indent="0" algn="r">
              <a:buNone/>
            </a:pPr>
            <a:r>
              <a:rPr lang="fa-IR" sz="4000" dirty="0" smtClean="0">
                <a:cs typeface="B Nazanin" pitchFamily="2" charset="-78"/>
              </a:rPr>
              <a:t>2- امکانات پشتیبانی همگنان را با</a:t>
            </a:r>
            <a:r>
              <a:rPr lang="fa-IR" sz="4000" dirty="0" smtClean="0">
                <a:solidFill>
                  <a:srgbClr val="FF0000"/>
                </a:solidFill>
                <a:cs typeface="B Nazanin" pitchFamily="2" charset="-78"/>
              </a:rPr>
              <a:t> بازرس- </a:t>
            </a:r>
            <a:r>
              <a:rPr lang="fa-IR" sz="4000" dirty="0" smtClean="0">
                <a:cs typeface="B Nazanin" pitchFamily="2" charset="-78"/>
              </a:rPr>
              <a:t>اگرازمدرسه بازدید می کند.- در میان بگذارید.</a:t>
            </a:r>
          </a:p>
          <a:p>
            <a:pPr marL="0" indent="0" algn="r">
              <a:buNone/>
            </a:pPr>
            <a:r>
              <a:rPr lang="fa-IR" sz="4000" dirty="0" smtClean="0">
                <a:cs typeface="B Nazanin" pitchFamily="2" charset="-78"/>
              </a:rPr>
              <a:t>3- از مدارس </a:t>
            </a:r>
            <a:r>
              <a:rPr lang="fa-IR" sz="4000" dirty="0" smtClean="0">
                <a:solidFill>
                  <a:srgbClr val="FF0000"/>
                </a:solidFill>
                <a:cs typeface="B Nazanin" pitchFamily="2" charset="-78"/>
              </a:rPr>
              <a:t>مجاور بازدید </a:t>
            </a:r>
            <a:r>
              <a:rPr lang="fa-IR" sz="4000" dirty="0" smtClean="0">
                <a:cs typeface="B Nazanin" pitchFamily="2" charset="-78"/>
              </a:rPr>
              <a:t>کنید و ببینید که مدارس چگونه سازمان دهی شده اند.</a:t>
            </a:r>
          </a:p>
        </p:txBody>
      </p:sp>
    </p:spTree>
    <p:extLst>
      <p:ext uri="{BB962C8B-B14F-4D97-AF65-F5344CB8AC3E}">
        <p14:creationId xmlns:p14="http://schemas.microsoft.com/office/powerpoint/2010/main" val="2589651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32628" y="476251"/>
            <a:ext cx="10083072" cy="5829299"/>
          </a:xfrm>
        </p:spPr>
        <p:txBody>
          <a:bodyPr>
            <a:noAutofit/>
          </a:bodyPr>
          <a:lstStyle/>
          <a:p>
            <a:pPr marL="0" indent="0" algn="r">
              <a:buNone/>
            </a:pPr>
            <a:r>
              <a:rPr lang="fa-IR" sz="4000" dirty="0">
                <a:cs typeface="B Nazanin" pitchFamily="2" charset="-78"/>
              </a:rPr>
              <a:t>4- همراه با رهبر مدرسه ، </a:t>
            </a:r>
            <a:r>
              <a:rPr lang="fa-IR" sz="4000" dirty="0">
                <a:solidFill>
                  <a:srgbClr val="FF0000"/>
                </a:solidFill>
                <a:cs typeface="B Nazanin" pitchFamily="2" charset="-78"/>
              </a:rPr>
              <a:t>نشست های ماهانه </a:t>
            </a:r>
            <a:r>
              <a:rPr lang="fa-IR" sz="4000" dirty="0">
                <a:cs typeface="B Nazanin" pitchFamily="2" charset="-78"/>
              </a:rPr>
              <a:t>را با گروه معلمان سازمان دهی کنید؛ برای مثال،هنگامی که همه برای خرید به شهر می آیند.</a:t>
            </a:r>
          </a:p>
          <a:p>
            <a:pPr marL="0" indent="0" algn="r">
              <a:buNone/>
            </a:pPr>
            <a:r>
              <a:rPr lang="fa-IR" sz="4000" dirty="0">
                <a:cs typeface="B Nazanin" pitchFamily="2" charset="-78"/>
              </a:rPr>
              <a:t>5- در این نشست ها می توانید </a:t>
            </a:r>
            <a:r>
              <a:rPr lang="fa-IR" sz="4000" dirty="0">
                <a:solidFill>
                  <a:srgbClr val="FF0000"/>
                </a:solidFill>
                <a:cs typeface="B Nazanin" pitchFamily="2" charset="-78"/>
              </a:rPr>
              <a:t>یک نفر </a:t>
            </a:r>
            <a:r>
              <a:rPr lang="fa-IR" sz="4000" dirty="0">
                <a:cs typeface="B Nazanin" pitchFamily="2" charset="-78"/>
              </a:rPr>
              <a:t>را برای شرکت در جلسات </a:t>
            </a:r>
            <a:r>
              <a:rPr lang="fa-IR" sz="4000" dirty="0">
                <a:solidFill>
                  <a:srgbClr val="FF0000"/>
                </a:solidFill>
                <a:cs typeface="B Nazanin" pitchFamily="2" charset="-78"/>
              </a:rPr>
              <a:t>در سطح منطقه یا ملی انتخاب کنید</a:t>
            </a:r>
            <a:r>
              <a:rPr lang="fa-IR" sz="4000" dirty="0">
                <a:cs typeface="B Nazanin" pitchFamily="2" charset="-78"/>
              </a:rPr>
              <a:t>. در سطح ملی می توان سازمان معلمان چند پایه را ایجاد کرد.</a:t>
            </a:r>
          </a:p>
          <a:p>
            <a:pPr marL="0" indent="0" algn="r">
              <a:buNone/>
            </a:pPr>
            <a:r>
              <a:rPr lang="fa-IR" sz="4000" dirty="0">
                <a:cs typeface="B Nazanin" pitchFamily="2" charset="-78"/>
              </a:rPr>
              <a:t>6 – </a:t>
            </a:r>
            <a:r>
              <a:rPr lang="fa-IR" sz="4000" b="1" dirty="0">
                <a:cs typeface="B Nazanin" pitchFamily="2" charset="-78"/>
              </a:rPr>
              <a:t>سازمان معلمان چند پایه در موارد زیر مسئول است : </a:t>
            </a:r>
          </a:p>
          <a:p>
            <a:endParaRPr lang="en-US" sz="4000" dirty="0"/>
          </a:p>
        </p:txBody>
      </p:sp>
    </p:spTree>
    <p:extLst>
      <p:ext uri="{BB962C8B-B14F-4D97-AF65-F5344CB8AC3E}">
        <p14:creationId xmlns:p14="http://schemas.microsoft.com/office/powerpoint/2010/main" val="12813905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1678" y="571501"/>
            <a:ext cx="10083072" cy="5308092"/>
          </a:xfrm>
        </p:spPr>
        <p:txBody>
          <a:bodyPr>
            <a:noAutofit/>
          </a:bodyPr>
          <a:lstStyle/>
          <a:p>
            <a:pPr marL="0" indent="0" algn="r">
              <a:buNone/>
            </a:pPr>
            <a:r>
              <a:rPr lang="fa-IR" sz="4000" dirty="0" smtClean="0">
                <a:cs typeface="B Nazanin" pitchFamily="2" charset="-78"/>
              </a:rPr>
              <a:t>[] </a:t>
            </a:r>
            <a:r>
              <a:rPr lang="fa-IR" sz="4000" b="1" dirty="0">
                <a:cs typeface="B Nazanin" pitchFamily="2" charset="-78"/>
              </a:rPr>
              <a:t>نمایندگی</a:t>
            </a:r>
            <a:r>
              <a:rPr lang="fa-IR" sz="4000" dirty="0">
                <a:cs typeface="B Nazanin" pitchFamily="2" charset="-78"/>
              </a:rPr>
              <a:t> </a:t>
            </a:r>
            <a:r>
              <a:rPr lang="fa-IR" sz="4000" b="1" dirty="0">
                <a:cs typeface="B Nazanin" pitchFamily="2" charset="-78"/>
              </a:rPr>
              <a:t>معلمان</a:t>
            </a:r>
            <a:r>
              <a:rPr lang="fa-IR" sz="4000" dirty="0">
                <a:cs typeface="B Nazanin" pitchFamily="2" charset="-78"/>
              </a:rPr>
              <a:t> چند پایه در موسسات وزارت آ.پ.</a:t>
            </a:r>
          </a:p>
          <a:p>
            <a:pPr marL="0" indent="0" algn="r">
              <a:buNone/>
            </a:pPr>
            <a:r>
              <a:rPr lang="fa-IR" sz="4000" dirty="0">
                <a:cs typeface="B Nazanin" pitchFamily="2" charset="-78"/>
              </a:rPr>
              <a:t>[] شرکت در </a:t>
            </a:r>
            <a:r>
              <a:rPr lang="fa-IR" sz="4000" b="1" dirty="0">
                <a:cs typeface="B Nazanin" pitchFamily="2" charset="-78"/>
              </a:rPr>
              <a:t>گروه های کار ملی جهت تولید مواد آموزشی </a:t>
            </a:r>
            <a:r>
              <a:rPr lang="fa-IR" sz="4000" dirty="0">
                <a:cs typeface="B Nazanin" pitchFamily="2" charset="-78"/>
              </a:rPr>
              <a:t>برای معلمان چند پایه؛</a:t>
            </a:r>
          </a:p>
          <a:p>
            <a:pPr marL="0" indent="0" algn="r">
              <a:buNone/>
            </a:pPr>
            <a:r>
              <a:rPr lang="fa-IR" sz="4000" dirty="0">
                <a:cs typeface="B Nazanin" pitchFamily="2" charset="-78"/>
              </a:rPr>
              <a:t>[] تشکیل گروه های افتخاری با معلمان مدارس در دسترس، برپا کردن کارگاه های آموزشی،برگزاری اجلاسها و سایرموقعیت ها برای توسعه ی مهارت ها و تبادل اطلاعات و تجربیات</a:t>
            </a:r>
            <a:r>
              <a:rPr lang="fa-IR" sz="4000" dirty="0" smtClean="0">
                <a:cs typeface="B Nazanin" pitchFamily="2" charset="-78"/>
              </a:rPr>
              <a:t>؛</a:t>
            </a:r>
            <a:endParaRPr lang="en-US" sz="4000" dirty="0"/>
          </a:p>
        </p:txBody>
      </p:sp>
    </p:spTree>
    <p:extLst>
      <p:ext uri="{BB962C8B-B14F-4D97-AF65-F5344CB8AC3E}">
        <p14:creationId xmlns:p14="http://schemas.microsoft.com/office/powerpoint/2010/main" val="34053349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1678" y="609601"/>
            <a:ext cx="9987822" cy="5269992"/>
          </a:xfrm>
        </p:spPr>
        <p:txBody>
          <a:bodyPr>
            <a:noAutofit/>
          </a:bodyPr>
          <a:lstStyle/>
          <a:p>
            <a:pPr marL="0" indent="0" algn="r">
              <a:buNone/>
            </a:pPr>
            <a:r>
              <a:rPr lang="fa-IR" sz="4000" dirty="0">
                <a:cs typeface="B Nazanin" pitchFamily="2" charset="-78"/>
              </a:rPr>
              <a:t>[]  تشکیل سمینارهای سالانه برای بحث درباره ی موضوعات ملی مرتبط با مدارس چندپایه؛</a:t>
            </a:r>
          </a:p>
          <a:p>
            <a:pPr marL="0" indent="0" algn="r">
              <a:buNone/>
            </a:pPr>
            <a:r>
              <a:rPr lang="fa-IR" sz="4000" dirty="0">
                <a:cs typeface="B Nazanin" pitchFamily="2" charset="-78"/>
              </a:rPr>
              <a:t>[] حمایت از کارگاه های آموزشی ضمن خدمت با گروه های مشابه منطقه ای و عمومی ؛</a:t>
            </a:r>
          </a:p>
          <a:p>
            <a:pPr marL="0" indent="0" algn="r">
              <a:buNone/>
            </a:pPr>
            <a:r>
              <a:rPr lang="fa-IR" sz="4000" dirty="0">
                <a:cs typeface="B Nazanin" pitchFamily="2" charset="-78"/>
              </a:rPr>
              <a:t>[] گسترش دادن </a:t>
            </a:r>
            <a:r>
              <a:rPr lang="fa-IR" sz="4000" b="1" dirty="0">
                <a:solidFill>
                  <a:srgbClr val="FF0000"/>
                </a:solidFill>
                <a:cs typeface="B Nazanin" pitchFamily="2" charset="-78"/>
              </a:rPr>
              <a:t>آموزش ها </a:t>
            </a:r>
            <a:r>
              <a:rPr lang="fa-IR" sz="4000" dirty="0">
                <a:cs typeface="B Nazanin" pitchFamily="2" charset="-78"/>
              </a:rPr>
              <a:t>برای مدارس تک معلم و کلاس های چند </a:t>
            </a:r>
            <a:r>
              <a:rPr lang="fa-IR" sz="4000" dirty="0" smtClean="0">
                <a:cs typeface="B Nazanin" pitchFamily="2" charset="-78"/>
              </a:rPr>
              <a:t>پایه </a:t>
            </a:r>
            <a:r>
              <a:rPr lang="fa-IR" sz="4000" dirty="0">
                <a:cs typeface="B Nazanin" pitchFamily="2" charset="-78"/>
              </a:rPr>
              <a:t>و شکستن احساس جدایی در معلمان آن ها.</a:t>
            </a:r>
          </a:p>
        </p:txBody>
      </p:sp>
    </p:spTree>
    <p:extLst>
      <p:ext uri="{BB962C8B-B14F-4D97-AF65-F5344CB8AC3E}">
        <p14:creationId xmlns:p14="http://schemas.microsoft.com/office/powerpoint/2010/main" val="2555816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فصل 4:دولت و پشتیبانی همگان</a:t>
            </a:r>
            <a:endParaRPr lang="en-US" dirty="0"/>
          </a:p>
        </p:txBody>
      </p:sp>
      <p:sp>
        <p:nvSpPr>
          <p:cNvPr id="3" name="Content Placeholder 2"/>
          <p:cNvSpPr>
            <a:spLocks noGrp="1"/>
          </p:cNvSpPr>
          <p:nvPr>
            <p:ph idx="1"/>
          </p:nvPr>
        </p:nvSpPr>
        <p:spPr>
          <a:xfrm>
            <a:off x="1251678" y="2266951"/>
            <a:ext cx="10425972" cy="4400549"/>
          </a:xfrm>
        </p:spPr>
        <p:txBody>
          <a:bodyPr>
            <a:normAutofit/>
          </a:bodyPr>
          <a:lstStyle/>
          <a:p>
            <a:pPr marL="0" indent="0" algn="ctr">
              <a:buNone/>
            </a:pPr>
            <a:r>
              <a:rPr lang="fa-IR" sz="5400" dirty="0" smtClean="0">
                <a:solidFill>
                  <a:srgbClr val="FF0000"/>
                </a:solidFill>
                <a:cs typeface="B Nazanin" pitchFamily="2" charset="-78"/>
              </a:rPr>
              <a:t>محتوا:</a:t>
            </a:r>
          </a:p>
          <a:p>
            <a:pPr marL="0" indent="0" algn="r">
              <a:buNone/>
            </a:pPr>
            <a:r>
              <a:rPr lang="fa-IR" sz="4000" b="1" dirty="0" smtClean="0">
                <a:solidFill>
                  <a:srgbClr val="FF0000"/>
                </a:solidFill>
                <a:cs typeface="B Nazanin" pitchFamily="2" charset="-78"/>
              </a:rPr>
              <a:t>نمونه 4-</a:t>
            </a:r>
            <a:r>
              <a:rPr lang="fa-IR" sz="4000" dirty="0" smtClean="0">
                <a:solidFill>
                  <a:srgbClr val="FF0000"/>
                </a:solidFill>
                <a:cs typeface="B Nazanin" pitchFamily="2" charset="-78"/>
              </a:rPr>
              <a:t>1 رشد حرفه ای</a:t>
            </a:r>
          </a:p>
          <a:p>
            <a:pPr marL="0" indent="0" algn="r">
              <a:buNone/>
            </a:pPr>
            <a:r>
              <a:rPr lang="fa-IR" sz="4000" dirty="0" smtClean="0">
                <a:solidFill>
                  <a:srgbClr val="FF0000"/>
                </a:solidFill>
                <a:cs typeface="B Nazanin" pitchFamily="2" charset="-78"/>
              </a:rPr>
              <a:t>نمونه ی 4-2 حمایت حرفه ای</a:t>
            </a:r>
          </a:p>
          <a:p>
            <a:pPr marL="0" indent="0" algn="r">
              <a:buNone/>
            </a:pPr>
            <a:r>
              <a:rPr lang="fa-IR" sz="4000" dirty="0" smtClean="0">
                <a:solidFill>
                  <a:srgbClr val="FF0000"/>
                </a:solidFill>
                <a:cs typeface="B Nazanin" pitchFamily="2" charset="-78"/>
              </a:rPr>
              <a:t>علایق معلمان</a:t>
            </a:r>
          </a:p>
          <a:p>
            <a:pPr marL="0" indent="0" algn="r">
              <a:buNone/>
            </a:pPr>
            <a:r>
              <a:rPr lang="fa-IR" sz="4000" dirty="0" smtClean="0">
                <a:solidFill>
                  <a:srgbClr val="FF0000"/>
                </a:solidFill>
                <a:cs typeface="B Nazanin" pitchFamily="2" charset="-78"/>
              </a:rPr>
              <a:t>پشتیبانی دولت</a:t>
            </a:r>
          </a:p>
        </p:txBody>
      </p:sp>
    </p:spTree>
    <p:extLst>
      <p:ext uri="{BB962C8B-B14F-4D97-AF65-F5344CB8AC3E}">
        <p14:creationId xmlns:p14="http://schemas.microsoft.com/office/powerpoint/2010/main" val="8568742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فعالیت 1-4 : پشتیبانی ممکن :</a:t>
            </a:r>
            <a:endParaRPr lang="en-US" dirty="0"/>
          </a:p>
        </p:txBody>
      </p:sp>
      <p:sp>
        <p:nvSpPr>
          <p:cNvPr id="3" name="Content Placeholder 2"/>
          <p:cNvSpPr>
            <a:spLocks noGrp="1"/>
          </p:cNvSpPr>
          <p:nvPr>
            <p:ph idx="1"/>
          </p:nvPr>
        </p:nvSpPr>
        <p:spPr>
          <a:xfrm>
            <a:off x="1251678" y="2286001"/>
            <a:ext cx="10178322" cy="4019549"/>
          </a:xfrm>
        </p:spPr>
        <p:txBody>
          <a:bodyPr>
            <a:normAutofit/>
          </a:bodyPr>
          <a:lstStyle/>
          <a:p>
            <a:pPr marL="0" indent="0" algn="r">
              <a:buNone/>
            </a:pPr>
            <a:r>
              <a:rPr lang="fa-IR" sz="4000" b="1" dirty="0" smtClean="0">
                <a:cs typeface="B Nazanin" pitchFamily="2" charset="-78"/>
              </a:rPr>
              <a:t>هدف :</a:t>
            </a:r>
          </a:p>
          <a:p>
            <a:pPr marL="0" indent="0" algn="r">
              <a:buNone/>
            </a:pPr>
            <a:r>
              <a:rPr lang="fa-IR" sz="4000" dirty="0" smtClean="0">
                <a:cs typeface="B Nazanin" pitchFamily="2" charset="-78"/>
              </a:rPr>
              <a:t>پشتیبانی هایی را که در نقش یک معلم چند پایه نیاز دارید و چگونگی کمک خودتان را مشخص کنید و فهرست انواع آن را بنویسید.</a:t>
            </a:r>
          </a:p>
        </p:txBody>
      </p:sp>
    </p:spTree>
    <p:extLst>
      <p:ext uri="{BB962C8B-B14F-4D97-AF65-F5344CB8AC3E}">
        <p14:creationId xmlns:p14="http://schemas.microsoft.com/office/powerpoint/2010/main" val="9967089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sz="5400" b="1" dirty="0"/>
              <a:t>سئوال ها :</a:t>
            </a:r>
            <a:br>
              <a:rPr lang="fa-IR" sz="5400" b="1" dirty="0"/>
            </a:br>
            <a:endParaRPr lang="en-US" dirty="0"/>
          </a:p>
        </p:txBody>
      </p:sp>
      <p:sp>
        <p:nvSpPr>
          <p:cNvPr id="3" name="Content Placeholder 2"/>
          <p:cNvSpPr>
            <a:spLocks noGrp="1"/>
          </p:cNvSpPr>
          <p:nvPr>
            <p:ph idx="1"/>
          </p:nvPr>
        </p:nvSpPr>
        <p:spPr/>
        <p:txBody>
          <a:bodyPr>
            <a:noAutofit/>
          </a:bodyPr>
          <a:lstStyle/>
          <a:p>
            <a:pPr marL="0" indent="0" algn="r">
              <a:buNone/>
            </a:pPr>
            <a:r>
              <a:rPr lang="fa-IR" sz="4000" dirty="0" smtClean="0">
                <a:cs typeface="B Nazanin" pitchFamily="2" charset="-78"/>
              </a:rPr>
              <a:t>علاقه </a:t>
            </a:r>
            <a:r>
              <a:rPr lang="fa-IR" sz="4000" dirty="0">
                <a:cs typeface="B Nazanin" pitchFamily="2" charset="-78"/>
              </a:rPr>
              <a:t>مندید چه پشتیبانی هایی را داشته باشید و چگونه ممکن است به خودتان کمک کنید :</a:t>
            </a:r>
          </a:p>
          <a:p>
            <a:pPr marL="0" indent="0" algn="r">
              <a:buNone/>
            </a:pPr>
            <a:r>
              <a:rPr lang="fa-IR" sz="4000" dirty="0">
                <a:cs typeface="B Nazanin" pitchFamily="2" charset="-78"/>
              </a:rPr>
              <a:t>1- در غلبه بر احساس تنهایی؟</a:t>
            </a:r>
          </a:p>
          <a:p>
            <a:pPr marL="0" indent="0" algn="r">
              <a:buNone/>
            </a:pPr>
            <a:r>
              <a:rPr lang="fa-IR" sz="4000" dirty="0">
                <a:cs typeface="B Nazanin" pitchFamily="2" charset="-78"/>
              </a:rPr>
              <a:t>2- در دریافت تسهیلات و مواد؟</a:t>
            </a:r>
          </a:p>
          <a:p>
            <a:pPr marL="0" indent="0" algn="r">
              <a:buNone/>
            </a:pPr>
            <a:r>
              <a:rPr lang="fa-IR" sz="4000" dirty="0">
                <a:cs typeface="B Nazanin" pitchFamily="2" charset="-78"/>
              </a:rPr>
              <a:t>3- در رشد حرفه ای؟</a:t>
            </a:r>
            <a:endParaRPr lang="en-US" sz="4000" dirty="0"/>
          </a:p>
          <a:p>
            <a:endParaRPr lang="en-US" sz="4000" dirty="0"/>
          </a:p>
        </p:txBody>
      </p:sp>
    </p:spTree>
    <p:extLst>
      <p:ext uri="{BB962C8B-B14F-4D97-AF65-F5344CB8AC3E}">
        <p14:creationId xmlns:p14="http://schemas.microsoft.com/office/powerpoint/2010/main" val="18769675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فعالیت 2-4 : ایجاد همکاری همگنان :</a:t>
            </a:r>
            <a:endParaRPr lang="en-US" dirty="0"/>
          </a:p>
        </p:txBody>
      </p:sp>
      <p:sp>
        <p:nvSpPr>
          <p:cNvPr id="3" name="Content Placeholder 2"/>
          <p:cNvSpPr>
            <a:spLocks noGrp="1"/>
          </p:cNvSpPr>
          <p:nvPr>
            <p:ph idx="1"/>
          </p:nvPr>
        </p:nvSpPr>
        <p:spPr>
          <a:xfrm>
            <a:off x="1251678" y="1409700"/>
            <a:ext cx="9873522" cy="5448299"/>
          </a:xfrm>
        </p:spPr>
        <p:txBody>
          <a:bodyPr>
            <a:normAutofit/>
          </a:bodyPr>
          <a:lstStyle/>
          <a:p>
            <a:pPr marL="0" indent="0" algn="r">
              <a:buNone/>
            </a:pPr>
            <a:r>
              <a:rPr lang="fa-IR" sz="4000" dirty="0" smtClean="0">
                <a:cs typeface="B Nazanin" pitchFamily="2" charset="-78"/>
              </a:rPr>
              <a:t> </a:t>
            </a:r>
            <a:r>
              <a:rPr lang="fa-IR" sz="4000" b="1" dirty="0" smtClean="0">
                <a:cs typeface="B Nazanin" pitchFamily="2" charset="-78"/>
              </a:rPr>
              <a:t>هدف :</a:t>
            </a:r>
          </a:p>
          <a:p>
            <a:pPr marL="0" indent="0" algn="r">
              <a:buNone/>
            </a:pPr>
            <a:r>
              <a:rPr lang="fa-IR" sz="4000" dirty="0" smtClean="0">
                <a:cs typeface="B Nazanin" pitchFamily="2" charset="-78"/>
              </a:rPr>
              <a:t>این فعالیت اولین قدم برای همکاری همگنان است.</a:t>
            </a:r>
          </a:p>
          <a:p>
            <a:pPr marL="0" indent="0" algn="r">
              <a:buNone/>
            </a:pPr>
            <a:r>
              <a:rPr lang="fa-IR" sz="4000" b="1" dirty="0" smtClean="0">
                <a:cs typeface="B Nazanin" pitchFamily="2" charset="-78"/>
              </a:rPr>
              <a:t>سئوال ها :</a:t>
            </a:r>
          </a:p>
          <a:p>
            <a:pPr marL="0" indent="0" algn="r">
              <a:buNone/>
            </a:pPr>
            <a:r>
              <a:rPr lang="fa-IR" sz="4000" dirty="0" smtClean="0">
                <a:cs typeface="B Nazanin" pitchFamily="2" charset="-78"/>
              </a:rPr>
              <a:t>1- هنگام بازدید کلاس همکار خود در مدرسه (با هماهنگی او)، چه چیزی می توانید یاد بگیرید؟</a:t>
            </a:r>
          </a:p>
          <a:p>
            <a:pPr marL="0" indent="0" algn="r">
              <a:buNone/>
            </a:pPr>
            <a:r>
              <a:rPr lang="fa-IR" sz="4000" dirty="0" smtClean="0">
                <a:cs typeface="B Nazanin" pitchFamily="2" charset="-78"/>
              </a:rPr>
              <a:t>2- کدام یک از معلمان چند پایه را در مدارس نزدیک می شناسید؟</a:t>
            </a:r>
          </a:p>
        </p:txBody>
      </p:sp>
    </p:spTree>
    <p:extLst>
      <p:ext uri="{BB962C8B-B14F-4D97-AF65-F5344CB8AC3E}">
        <p14:creationId xmlns:p14="http://schemas.microsoft.com/office/powerpoint/2010/main" val="31686983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1678" y="571500"/>
            <a:ext cx="10064022" cy="6095999"/>
          </a:xfrm>
        </p:spPr>
        <p:txBody>
          <a:bodyPr>
            <a:noAutofit/>
          </a:bodyPr>
          <a:lstStyle/>
          <a:p>
            <a:pPr marL="0" indent="0" algn="r">
              <a:buNone/>
            </a:pPr>
            <a:r>
              <a:rPr lang="fa-IR" sz="3600" dirty="0">
                <a:cs typeface="B Nazanin" pitchFamily="2" charset="-78"/>
              </a:rPr>
              <a:t>3- آیا اجازه می دهید که معلمی دیگر از کلاس شما بازدید کند؟برای پاسخ خود دلایلی را ذکر کنید.</a:t>
            </a:r>
          </a:p>
          <a:p>
            <a:pPr marL="0" indent="0" algn="r">
              <a:buNone/>
            </a:pPr>
            <a:r>
              <a:rPr lang="fa-IR" sz="3600" dirty="0">
                <a:cs typeface="B Nazanin" pitchFamily="2" charset="-78"/>
              </a:rPr>
              <a:t>4- چگونه می توانید اجتماعی از مدارس تک معلم/ کلاس های چند پایه در منطقه تشکیل دهید؟</a:t>
            </a:r>
          </a:p>
          <a:p>
            <a:pPr marL="0" indent="0" algn="r">
              <a:buNone/>
            </a:pPr>
            <a:r>
              <a:rPr lang="fa-IR" sz="3600" dirty="0">
                <a:cs typeface="B Nazanin" pitchFamily="2" charset="-78"/>
              </a:rPr>
              <a:t>5 – کجا برای ملاقات معلمان چند پایه مناسب است ؟</a:t>
            </a:r>
          </a:p>
          <a:p>
            <a:pPr marL="0" indent="0" algn="r">
              <a:buNone/>
            </a:pPr>
            <a:r>
              <a:rPr lang="fa-IR" sz="3600" dirty="0">
                <a:cs typeface="B Nazanin" pitchFamily="2" charset="-78"/>
              </a:rPr>
              <a:t>6- چگونه می توان رهبری را برای تشکیل این جلسه ی ملاقات معرفی کرد؟</a:t>
            </a:r>
          </a:p>
          <a:p>
            <a:pPr marL="0" indent="0" algn="r">
              <a:buNone/>
            </a:pPr>
            <a:r>
              <a:rPr lang="fa-IR" sz="3600" dirty="0">
                <a:cs typeface="B Nazanin" pitchFamily="2" charset="-78"/>
              </a:rPr>
              <a:t>7- یک طرح اقدام بنویس که اهداف،استراتژی ها و قدم هایی را که برای دست یابی به پشتیبانی این گروه لازم است شامل شود.</a:t>
            </a:r>
          </a:p>
          <a:p>
            <a:endParaRPr lang="en-US" sz="3600" dirty="0"/>
          </a:p>
        </p:txBody>
      </p:sp>
    </p:spTree>
    <p:extLst>
      <p:ext uri="{BB962C8B-B14F-4D97-AF65-F5344CB8AC3E}">
        <p14:creationId xmlns:p14="http://schemas.microsoft.com/office/powerpoint/2010/main" val="16087295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10178322" cy="1065415"/>
          </a:xfrm>
        </p:spPr>
        <p:txBody>
          <a:bodyPr/>
          <a:lstStyle/>
          <a:p>
            <a:pPr algn="ctr"/>
            <a:r>
              <a:rPr lang="fa-IR" dirty="0" smtClean="0"/>
              <a:t>پاسخ های ممکن :</a:t>
            </a:r>
            <a:endParaRPr lang="en-US" dirty="0"/>
          </a:p>
        </p:txBody>
      </p:sp>
      <p:sp>
        <p:nvSpPr>
          <p:cNvPr id="3" name="Content Placeholder 2"/>
          <p:cNvSpPr>
            <a:spLocks noGrp="1"/>
          </p:cNvSpPr>
          <p:nvPr>
            <p:ph idx="1"/>
          </p:nvPr>
        </p:nvSpPr>
        <p:spPr>
          <a:xfrm>
            <a:off x="1251678" y="1447801"/>
            <a:ext cx="10178322" cy="5029200"/>
          </a:xfrm>
        </p:spPr>
        <p:txBody>
          <a:bodyPr>
            <a:normAutofit/>
          </a:bodyPr>
          <a:lstStyle/>
          <a:p>
            <a:pPr marL="0" indent="0" algn="r">
              <a:buNone/>
            </a:pPr>
            <a:r>
              <a:rPr lang="fa-IR" sz="3200" dirty="0" smtClean="0">
                <a:cs typeface="B Nazanin" pitchFamily="2" charset="-78"/>
              </a:rPr>
              <a:t>معلمان باید سوابق اقدامات و پیشرفت های خود را ثبت کنند. در زیر به یک جدول پیشنهادی اشاره شده است : </a:t>
            </a:r>
          </a:p>
          <a:p>
            <a:pPr marL="0" indent="0" algn="r">
              <a:buNone/>
            </a:pPr>
            <a:r>
              <a:rPr lang="fa-IR" sz="2400" dirty="0" smtClean="0">
                <a:cs typeface="B Nazanin" pitchFamily="2" charset="-78"/>
              </a:rPr>
              <a:t>           </a:t>
            </a:r>
            <a:endParaRPr lang="en-US" sz="2400" dirty="0"/>
          </a:p>
        </p:txBody>
      </p:sp>
      <p:graphicFrame>
        <p:nvGraphicFramePr>
          <p:cNvPr id="6" name="Table 5"/>
          <p:cNvGraphicFramePr>
            <a:graphicFrameLocks noGrp="1"/>
          </p:cNvGraphicFramePr>
          <p:nvPr>
            <p:extLst>
              <p:ext uri="{D42A27DB-BD31-4B8C-83A1-F6EECF244321}">
                <p14:modId xmlns:p14="http://schemas.microsoft.com/office/powerpoint/2010/main" val="1935543066"/>
              </p:ext>
            </p:extLst>
          </p:nvPr>
        </p:nvGraphicFramePr>
        <p:xfrm>
          <a:off x="2127613" y="3351276"/>
          <a:ext cx="8426451" cy="4145280"/>
        </p:xfrm>
        <a:graphic>
          <a:graphicData uri="http://schemas.openxmlformats.org/drawingml/2006/table">
            <a:tbl>
              <a:tblPr firstRow="1" bandRow="1">
                <a:tableStyleId>{5C22544A-7EE6-4342-B048-85BDC9FD1C3A}</a:tableStyleId>
              </a:tblPr>
              <a:tblGrid>
                <a:gridCol w="2808817">
                  <a:extLst>
                    <a:ext uri="{9D8B030D-6E8A-4147-A177-3AD203B41FA5}">
                      <a16:colId xmlns:a16="http://schemas.microsoft.com/office/drawing/2014/main" xmlns="" val="4007050521"/>
                    </a:ext>
                  </a:extLst>
                </a:gridCol>
                <a:gridCol w="2808817">
                  <a:extLst>
                    <a:ext uri="{9D8B030D-6E8A-4147-A177-3AD203B41FA5}">
                      <a16:colId xmlns:a16="http://schemas.microsoft.com/office/drawing/2014/main" xmlns="" val="1215201173"/>
                    </a:ext>
                  </a:extLst>
                </a:gridCol>
                <a:gridCol w="2808817">
                  <a:extLst>
                    <a:ext uri="{9D8B030D-6E8A-4147-A177-3AD203B41FA5}">
                      <a16:colId xmlns:a16="http://schemas.microsoft.com/office/drawing/2014/main" xmlns="" val="10400545"/>
                    </a:ext>
                  </a:extLst>
                </a:gridCol>
              </a:tblGrid>
              <a:tr h="0">
                <a:tc>
                  <a:txBody>
                    <a:bodyPr/>
                    <a:lstStyle/>
                    <a:p>
                      <a:r>
                        <a:rPr lang="fa-IR" sz="3200" dirty="0" smtClean="0">
                          <a:cs typeface="B Nazanin" pitchFamily="2" charset="-78"/>
                        </a:rPr>
                        <a:t>پیشرفت              </a:t>
                      </a:r>
                      <a:endParaRPr lang="en-US" sz="3200" dirty="0"/>
                    </a:p>
                  </a:txBody>
                  <a:tcPr/>
                </a:tc>
                <a:tc>
                  <a:txBody>
                    <a:bodyPr/>
                    <a:lstStyle/>
                    <a:p>
                      <a:r>
                        <a:rPr lang="fa-IR" sz="3200" dirty="0" smtClean="0">
                          <a:cs typeface="B Nazanin" pitchFamily="2" charset="-78"/>
                        </a:rPr>
                        <a:t>اقدام                 </a:t>
                      </a:r>
                    </a:p>
                    <a:p>
                      <a:endParaRPr lang="en-US" dirty="0"/>
                    </a:p>
                  </a:txBody>
                  <a:tcPr/>
                </a:tc>
                <a:tc>
                  <a:txBody>
                    <a:bodyPr/>
                    <a:lstStyle/>
                    <a:p>
                      <a:r>
                        <a:rPr lang="fa-IR" sz="3200" dirty="0" smtClean="0">
                          <a:cs typeface="B Nazanin" pitchFamily="2" charset="-78"/>
                        </a:rPr>
                        <a:t>روز              </a:t>
                      </a:r>
                    </a:p>
                    <a:p>
                      <a:endParaRPr lang="fa-IR" dirty="0" smtClean="0">
                        <a:cs typeface="B Nazanin" pitchFamily="2" charset="-78"/>
                      </a:endParaRPr>
                    </a:p>
                    <a:p>
                      <a:endParaRPr lang="fa-IR" dirty="0" smtClean="0">
                        <a:cs typeface="B Nazanin" pitchFamily="2" charset="-78"/>
                      </a:endParaRPr>
                    </a:p>
                    <a:p>
                      <a:endParaRPr lang="fa-IR" dirty="0" smtClean="0">
                        <a:cs typeface="B Nazanin" pitchFamily="2" charset="-78"/>
                      </a:endParaRPr>
                    </a:p>
                    <a:p>
                      <a:endParaRPr lang="fa-IR" dirty="0" smtClean="0">
                        <a:cs typeface="B Nazanin" pitchFamily="2" charset="-78"/>
                      </a:endParaRPr>
                    </a:p>
                    <a:p>
                      <a:endParaRPr lang="fa-IR" dirty="0" smtClean="0">
                        <a:cs typeface="B Nazanin" pitchFamily="2" charset="-78"/>
                      </a:endParaRPr>
                    </a:p>
                    <a:p>
                      <a:endParaRPr lang="fa-IR" dirty="0" smtClean="0">
                        <a:cs typeface="B Nazanin" pitchFamily="2" charset="-78"/>
                      </a:endParaRPr>
                    </a:p>
                    <a:p>
                      <a:endParaRPr lang="fa-IR" dirty="0" smtClean="0">
                        <a:cs typeface="B Nazanin" pitchFamily="2" charset="-78"/>
                      </a:endParaRPr>
                    </a:p>
                    <a:p>
                      <a:endParaRPr lang="fa-IR" dirty="0" smtClean="0">
                        <a:cs typeface="B Nazanin" pitchFamily="2" charset="-78"/>
                      </a:endParaRPr>
                    </a:p>
                    <a:p>
                      <a:endParaRPr lang="en-US" dirty="0"/>
                    </a:p>
                  </a:txBody>
                  <a:tcPr/>
                </a:tc>
                <a:extLst>
                  <a:ext uri="{0D108BD9-81ED-4DB2-BD59-A6C34878D82A}">
                    <a16:rowId xmlns:a16="http://schemas.microsoft.com/office/drawing/2014/main" xmlns="" val="1103694251"/>
                  </a:ext>
                </a:extLst>
              </a:tr>
              <a:tr h="0">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xmlns="" val="2690010382"/>
                  </a:ext>
                </a:extLst>
              </a:tr>
              <a:tr h="0">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xmlns="" val="4149066867"/>
                  </a:ext>
                </a:extLst>
              </a:tr>
              <a:tr h="0">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xmlns="" val="1629237993"/>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656370219"/>
              </p:ext>
            </p:extLst>
          </p:nvPr>
        </p:nvGraphicFramePr>
        <p:xfrm>
          <a:off x="2228850" y="4152900"/>
          <a:ext cx="8273869" cy="640080"/>
        </p:xfrm>
        <a:graphic>
          <a:graphicData uri="http://schemas.openxmlformats.org/drawingml/2006/table">
            <a:tbl>
              <a:tblPr/>
              <a:tblGrid>
                <a:gridCol w="8273869">
                  <a:extLst>
                    <a:ext uri="{9D8B030D-6E8A-4147-A177-3AD203B41FA5}">
                      <a16:colId xmlns:a16="http://schemas.microsoft.com/office/drawing/2014/main" xmlns="" val="4090290623"/>
                    </a:ext>
                  </a:extLst>
                </a:gridCol>
              </a:tblGrid>
              <a:tr h="0">
                <a:tc>
                  <a:txBody>
                    <a:bodyPr/>
                    <a:lstStyle/>
                    <a:p>
                      <a:endParaRPr lang="fa-IR" dirty="0" smtClean="0">
                        <a:cs typeface="B Nazanin" pitchFamily="2" charset="-78"/>
                      </a:endParaRPr>
                    </a:p>
                    <a:p>
                      <a:endParaRPr lang="fa-IR" dirty="0" smtClean="0">
                        <a:cs typeface="B Nazanin" pitchFamily="2" charset="-78"/>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xmlns="" val="1313335197"/>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411152390"/>
              </p:ext>
            </p:extLst>
          </p:nvPr>
        </p:nvGraphicFramePr>
        <p:xfrm>
          <a:off x="2146845" y="5494782"/>
          <a:ext cx="8355874" cy="640080"/>
        </p:xfrm>
        <a:graphic>
          <a:graphicData uri="http://schemas.openxmlformats.org/drawingml/2006/table">
            <a:tbl>
              <a:tblPr/>
              <a:tblGrid>
                <a:gridCol w="8355874">
                  <a:extLst>
                    <a:ext uri="{9D8B030D-6E8A-4147-A177-3AD203B41FA5}">
                      <a16:colId xmlns:a16="http://schemas.microsoft.com/office/drawing/2014/main" xmlns="" val="3798582256"/>
                    </a:ext>
                  </a:extLst>
                </a:gridCol>
              </a:tblGrid>
              <a:tr h="508254">
                <a:tc>
                  <a:txBody>
                    <a:bodyPr/>
                    <a:lstStyle/>
                    <a:p>
                      <a:endParaRPr lang="fa-IR" dirty="0" smtClean="0">
                        <a:cs typeface="B Nazanin" pitchFamily="2" charset="-78"/>
                      </a:endParaRPr>
                    </a:p>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xmlns="" val="187437497"/>
                  </a:ext>
                </a:extLst>
              </a:tr>
            </a:tbl>
          </a:graphicData>
        </a:graphic>
      </p:graphicFrame>
    </p:spTree>
    <p:extLst>
      <p:ext uri="{BB962C8B-B14F-4D97-AF65-F5344CB8AC3E}">
        <p14:creationId xmlns:p14="http://schemas.microsoft.com/office/powerpoint/2010/main" val="10264213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خلاصه :</a:t>
            </a:r>
            <a:endParaRPr lang="en-US" dirty="0"/>
          </a:p>
        </p:txBody>
      </p:sp>
      <p:sp>
        <p:nvSpPr>
          <p:cNvPr id="3" name="Content Placeholder 2"/>
          <p:cNvSpPr>
            <a:spLocks noGrp="1"/>
          </p:cNvSpPr>
          <p:nvPr>
            <p:ph idx="1"/>
          </p:nvPr>
        </p:nvSpPr>
        <p:spPr>
          <a:xfrm>
            <a:off x="1251678" y="1485901"/>
            <a:ext cx="10178322" cy="5105400"/>
          </a:xfrm>
        </p:spPr>
        <p:txBody>
          <a:bodyPr>
            <a:noAutofit/>
          </a:bodyPr>
          <a:lstStyle/>
          <a:p>
            <a:pPr marL="0" indent="0" algn="r">
              <a:buNone/>
            </a:pPr>
            <a:r>
              <a:rPr lang="fa-IR" sz="4000" dirty="0" smtClean="0">
                <a:cs typeface="B Nazanin" pitchFamily="2" charset="-78"/>
              </a:rPr>
              <a:t>شما در چهار فصل قبلی ،مزایای داشتن تک معلمی و کلاس های چند پایه را تبیین کردید؛همانند مدرسه ای که اکنون در آن تدریس می کنید.</a:t>
            </a:r>
          </a:p>
          <a:p>
            <a:pPr marL="0" indent="0" algn="r">
              <a:buNone/>
            </a:pPr>
            <a:r>
              <a:rPr lang="fa-IR" sz="4000" dirty="0" smtClean="0">
                <a:cs typeface="B Nazanin" pitchFamily="2" charset="-78"/>
              </a:rPr>
              <a:t>همچنین نقش خود را به عنوان معلم چند پایه و محدودیت هایی را که با آن ها مواجه هستید،به خصوص از نظر تدارکاتی و اجتماعی،مشخص کردید.</a:t>
            </a:r>
          </a:p>
        </p:txBody>
      </p:sp>
    </p:spTree>
    <p:extLst>
      <p:ext uri="{BB962C8B-B14F-4D97-AF65-F5344CB8AC3E}">
        <p14:creationId xmlns:p14="http://schemas.microsoft.com/office/powerpoint/2010/main" val="41613759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1678" y="571501"/>
            <a:ext cx="10387872" cy="5308092"/>
          </a:xfrm>
        </p:spPr>
        <p:txBody>
          <a:bodyPr>
            <a:noAutofit/>
          </a:bodyPr>
          <a:lstStyle/>
          <a:p>
            <a:pPr marL="0" indent="0" algn="r">
              <a:buNone/>
            </a:pPr>
            <a:r>
              <a:rPr lang="fa-IR" sz="4000" dirty="0">
                <a:cs typeface="B Nazanin" pitchFamily="2" charset="-78"/>
              </a:rPr>
              <a:t>شما این مرحله را با توصیف محیط آموزشی و </a:t>
            </a:r>
            <a:r>
              <a:rPr lang="fa-IR" sz="4000" dirty="0" smtClean="0">
                <a:cs typeface="B Nazanin" pitchFamily="2" charset="-78"/>
              </a:rPr>
              <a:t>پرورشی مدرسه </a:t>
            </a:r>
            <a:r>
              <a:rPr lang="fa-IR" sz="4000" dirty="0">
                <a:cs typeface="B Nazanin" pitchFamily="2" charset="-78"/>
              </a:rPr>
              <a:t>ی خود،ادامه دادید؛به نحوی که می توانید منابعی را که برای کاهش محدودیت ها در دسترس دارید، تبیین کنید.سپس این را با اطلاعاتی در مورد منابع ارزشمند پشتیبانی برای معلمان چند پایه از جامعه ،دولت و گروه همکاران ترکیب کردید.</a:t>
            </a:r>
            <a:endParaRPr lang="en-US" sz="4000" dirty="0"/>
          </a:p>
          <a:p>
            <a:pPr algn="r"/>
            <a:endParaRPr lang="en-US" sz="4000" dirty="0"/>
          </a:p>
        </p:txBody>
      </p:sp>
    </p:spTree>
    <p:extLst>
      <p:ext uri="{BB962C8B-B14F-4D97-AF65-F5344CB8AC3E}">
        <p14:creationId xmlns:p14="http://schemas.microsoft.com/office/powerpoint/2010/main" val="40976897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فصل بعدی : </a:t>
            </a:r>
            <a:endParaRPr lang="en-US" dirty="0"/>
          </a:p>
        </p:txBody>
      </p:sp>
      <p:sp>
        <p:nvSpPr>
          <p:cNvPr id="3" name="Content Placeholder 2"/>
          <p:cNvSpPr>
            <a:spLocks noGrp="1"/>
          </p:cNvSpPr>
          <p:nvPr>
            <p:ph idx="1"/>
          </p:nvPr>
        </p:nvSpPr>
        <p:spPr/>
        <p:txBody>
          <a:bodyPr>
            <a:normAutofit/>
          </a:bodyPr>
          <a:lstStyle/>
          <a:p>
            <a:pPr marL="0" indent="0" algn="r">
              <a:buNone/>
            </a:pPr>
            <a:r>
              <a:rPr lang="fa-IR" sz="4000" dirty="0" smtClean="0">
                <a:cs typeface="B Nazanin" pitchFamily="2" charset="-78"/>
              </a:rPr>
              <a:t>فصل پایانی بخش </a:t>
            </a:r>
            <a:r>
              <a:rPr lang="fa-IR" sz="4000" dirty="0" smtClean="0">
                <a:solidFill>
                  <a:srgbClr val="FF0000"/>
                </a:solidFill>
                <a:cs typeface="B Nazanin" pitchFamily="2" charset="-78"/>
              </a:rPr>
              <a:t>اول،محیط آموزشی – پرورشی را پوشش </a:t>
            </a:r>
            <a:r>
              <a:rPr lang="fa-IR" sz="4000" dirty="0" smtClean="0">
                <a:cs typeface="B Nazanin" pitchFamily="2" charset="-78"/>
              </a:rPr>
              <a:t>می دهد که در آن </a:t>
            </a:r>
            <a:r>
              <a:rPr lang="fa-IR" sz="4000" dirty="0" smtClean="0">
                <a:solidFill>
                  <a:srgbClr val="FF0000"/>
                </a:solidFill>
                <a:cs typeface="B Nazanin" pitchFamily="2" charset="-78"/>
              </a:rPr>
              <a:t>معلمان باید به فعالیت بپردازند</a:t>
            </a:r>
            <a:r>
              <a:rPr lang="fa-IR" sz="4000" dirty="0" smtClean="0">
                <a:cs typeface="B Nazanin" pitchFamily="2" charset="-78"/>
              </a:rPr>
              <a:t>.این فصل نگاهی به </a:t>
            </a:r>
            <a:r>
              <a:rPr lang="fa-IR" sz="4000" dirty="0" smtClean="0">
                <a:solidFill>
                  <a:srgbClr val="FF0000"/>
                </a:solidFill>
                <a:cs typeface="B Nazanin" pitchFamily="2" charset="-78"/>
              </a:rPr>
              <a:t>دو بخش محیط محلی و ملی دارد </a:t>
            </a:r>
            <a:r>
              <a:rPr lang="fa-IR" sz="4000" dirty="0" smtClean="0">
                <a:cs typeface="B Nazanin" pitchFamily="2" charset="-78"/>
              </a:rPr>
              <a:t>و این که معلمان چگونه می توانند </a:t>
            </a:r>
            <a:r>
              <a:rPr lang="fa-IR" sz="4000" dirty="0" smtClean="0">
                <a:solidFill>
                  <a:srgbClr val="FF0000"/>
                </a:solidFill>
                <a:cs typeface="B Nazanin" pitchFamily="2" charset="-78"/>
              </a:rPr>
              <a:t>مواد مرجع و پشتیبان </a:t>
            </a:r>
            <a:r>
              <a:rPr lang="fa-IR" sz="4000" dirty="0" smtClean="0">
                <a:cs typeface="B Nazanin" pitchFamily="2" charset="-78"/>
              </a:rPr>
              <a:t>را مشخص کنند.</a:t>
            </a:r>
          </a:p>
          <a:p>
            <a:pPr algn="r"/>
            <a:endParaRPr lang="fa-IR" sz="4000" dirty="0">
              <a:cs typeface="B Nazanin" pitchFamily="2" charset="-78"/>
            </a:endParaRPr>
          </a:p>
          <a:p>
            <a:pPr marL="0" indent="0" algn="r">
              <a:buNone/>
            </a:pPr>
            <a:endParaRPr lang="fa-IR" sz="4000" dirty="0" smtClean="0">
              <a:cs typeface="B Nazanin" pitchFamily="2" charset="-78"/>
            </a:endParaRPr>
          </a:p>
        </p:txBody>
      </p:sp>
    </p:spTree>
    <p:extLst>
      <p:ext uri="{BB962C8B-B14F-4D97-AF65-F5344CB8AC3E}">
        <p14:creationId xmlns:p14="http://schemas.microsoft.com/office/powerpoint/2010/main" val="30517737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1678" y="933451"/>
            <a:ext cx="10254522" cy="4946142"/>
          </a:xfrm>
        </p:spPr>
        <p:txBody>
          <a:bodyPr>
            <a:normAutofit/>
          </a:bodyPr>
          <a:lstStyle/>
          <a:p>
            <a:pPr marL="0" indent="0" algn="ctr">
              <a:buNone/>
            </a:pPr>
            <a:r>
              <a:rPr lang="fa-IR" sz="8000" dirty="0">
                <a:cs typeface="B Titr" pitchFamily="2" charset="-78"/>
              </a:rPr>
              <a:t> با سپاس </a:t>
            </a:r>
            <a:r>
              <a:rPr lang="fa-IR" sz="8000" dirty="0" smtClean="0">
                <a:cs typeface="B Titr" pitchFamily="2" charset="-78"/>
              </a:rPr>
              <a:t>ازحسن </a:t>
            </a:r>
            <a:r>
              <a:rPr lang="fa-IR" sz="8000" dirty="0" smtClean="0">
                <a:cs typeface="B Titr" pitchFamily="2" charset="-78"/>
              </a:rPr>
              <a:t>توجه </a:t>
            </a:r>
          </a:p>
          <a:p>
            <a:pPr marL="0" indent="0" algn="ctr">
              <a:buNone/>
            </a:pPr>
            <a:endParaRPr lang="fa-IR" sz="8000">
              <a:cs typeface="B Titr" pitchFamily="2" charset="-78"/>
            </a:endParaRPr>
          </a:p>
          <a:p>
            <a:pPr marL="0" indent="0" algn="ctr">
              <a:buNone/>
            </a:pPr>
            <a:r>
              <a:rPr lang="fa-IR" sz="8000" smtClean="0">
                <a:cs typeface="B Titr" pitchFamily="2" charset="-78"/>
              </a:rPr>
              <a:t>شماعزیزان </a:t>
            </a:r>
            <a:r>
              <a:rPr lang="fa-IR" sz="8000" dirty="0" smtClean="0">
                <a:cs typeface="B Titr" pitchFamily="2" charset="-78"/>
              </a:rPr>
              <a:t>:هاشمی</a:t>
            </a:r>
            <a:endParaRPr lang="en-US" sz="8000" dirty="0">
              <a:cs typeface="B Titr" pitchFamily="2" charset="-78"/>
            </a:endParaRPr>
          </a:p>
        </p:txBody>
      </p:sp>
    </p:spTree>
    <p:extLst>
      <p:ext uri="{BB962C8B-B14F-4D97-AF65-F5344CB8AC3E}">
        <p14:creationId xmlns:p14="http://schemas.microsoft.com/office/powerpoint/2010/main" val="2754629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r">
              <a:buNone/>
            </a:pPr>
            <a:r>
              <a:rPr lang="fa-IR" sz="4000" dirty="0">
                <a:solidFill>
                  <a:srgbClr val="FF0000"/>
                </a:solidFill>
                <a:cs typeface="B Nazanin" pitchFamily="2" charset="-78"/>
              </a:rPr>
              <a:t>طبیعت حمایت دولت</a:t>
            </a:r>
          </a:p>
          <a:p>
            <a:pPr marL="0" indent="0" algn="r">
              <a:buNone/>
            </a:pPr>
            <a:r>
              <a:rPr lang="fa-IR" sz="4000" dirty="0">
                <a:solidFill>
                  <a:srgbClr val="FF0000"/>
                </a:solidFill>
                <a:cs typeface="B Nazanin" pitchFamily="2" charset="-78"/>
              </a:rPr>
              <a:t>فعالیت 4-1 حمایت ممکن</a:t>
            </a:r>
          </a:p>
          <a:p>
            <a:pPr marL="0" indent="0" algn="r">
              <a:buNone/>
            </a:pPr>
            <a:r>
              <a:rPr lang="fa-IR" sz="4000" dirty="0">
                <a:solidFill>
                  <a:srgbClr val="FF0000"/>
                </a:solidFill>
                <a:cs typeface="B Nazanin" pitchFamily="2" charset="-78"/>
              </a:rPr>
              <a:t>همکاری همگنان</a:t>
            </a:r>
          </a:p>
          <a:p>
            <a:pPr marL="0" indent="0" algn="r">
              <a:buNone/>
            </a:pPr>
            <a:r>
              <a:rPr lang="fa-IR" sz="4000" dirty="0">
                <a:solidFill>
                  <a:srgbClr val="FF0000"/>
                </a:solidFill>
                <a:cs typeface="B Nazanin" pitchFamily="2" charset="-78"/>
              </a:rPr>
              <a:t>فعالیت 4-2 ایجاد همکاری همگنان</a:t>
            </a:r>
          </a:p>
          <a:p>
            <a:endParaRPr lang="en-US" sz="4000" dirty="0">
              <a:solidFill>
                <a:srgbClr val="FF0000"/>
              </a:solidFill>
            </a:endParaRPr>
          </a:p>
        </p:txBody>
      </p:sp>
    </p:spTree>
    <p:extLst>
      <p:ext uri="{BB962C8B-B14F-4D97-AF65-F5344CB8AC3E}">
        <p14:creationId xmlns:p14="http://schemas.microsoft.com/office/powerpoint/2010/main" val="23267451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نمونه 4-1:پرورش حرفه ای</a:t>
            </a:r>
            <a:endParaRPr lang="en-US" dirty="0"/>
          </a:p>
        </p:txBody>
      </p:sp>
      <p:sp>
        <p:nvSpPr>
          <p:cNvPr id="3" name="Content Placeholder 2"/>
          <p:cNvSpPr>
            <a:spLocks noGrp="1"/>
          </p:cNvSpPr>
          <p:nvPr>
            <p:ph idx="1"/>
          </p:nvPr>
        </p:nvSpPr>
        <p:spPr>
          <a:xfrm>
            <a:off x="1251678" y="1276350"/>
            <a:ext cx="9987822" cy="5581649"/>
          </a:xfrm>
        </p:spPr>
        <p:txBody>
          <a:bodyPr>
            <a:normAutofit/>
          </a:bodyPr>
          <a:lstStyle/>
          <a:p>
            <a:pPr marL="0" indent="0" algn="r">
              <a:buNone/>
            </a:pPr>
            <a:r>
              <a:rPr lang="fa-IR" sz="4000" dirty="0" smtClean="0">
                <a:cs typeface="B Nazanin" pitchFamily="2" charset="-78"/>
              </a:rPr>
              <a:t>معلم تابالیموف تاًکید کرد که قادر نیست خود را نسبت به </a:t>
            </a:r>
            <a:r>
              <a:rPr lang="fa-IR" sz="4000" b="1" dirty="0" smtClean="0">
                <a:cs typeface="B Nazanin" pitchFamily="2" charset="-78"/>
              </a:rPr>
              <a:t>رشد حرفه ای اش به روز نگه دارد</a:t>
            </a:r>
            <a:r>
              <a:rPr lang="fa-IR" sz="4000" dirty="0" smtClean="0">
                <a:cs typeface="B Nazanin" pitchFamily="2" charset="-78"/>
              </a:rPr>
              <a:t>؛ زیرا او از شهر بسیار دور است؛بازرسان اغلب از مدرسه بازدید نمی کنند،حتی گاهی اوقات،این مدت به </a:t>
            </a:r>
            <a:r>
              <a:rPr lang="fa-IR" sz="4000" b="1" dirty="0" smtClean="0">
                <a:cs typeface="B Nazanin" pitchFamily="2" charset="-78"/>
              </a:rPr>
              <a:t>چهار یا پنج سال </a:t>
            </a:r>
            <a:r>
              <a:rPr lang="fa-IR" sz="4000" dirty="0" smtClean="0">
                <a:cs typeface="B Nazanin" pitchFamily="2" charset="-78"/>
              </a:rPr>
              <a:t>می رسد؛دسترسی به دهکده بسیار سخت است و هیچ موقعیتی برای او جهت </a:t>
            </a:r>
            <a:r>
              <a:rPr lang="fa-IR" sz="4000" b="1" dirty="0" smtClean="0">
                <a:cs typeface="B Nazanin" pitchFamily="2" charset="-78"/>
              </a:rPr>
              <a:t>حضور در کلاس های </a:t>
            </a:r>
            <a:r>
              <a:rPr lang="fa-IR" sz="4000" dirty="0" smtClean="0">
                <a:cs typeface="B Nazanin" pitchFamily="2" charset="-78"/>
              </a:rPr>
              <a:t>باز آموزی فراهم نمی کند.</a:t>
            </a:r>
          </a:p>
          <a:p>
            <a:pPr marL="0" indent="0" algn="r">
              <a:buNone/>
            </a:pPr>
            <a:endParaRPr lang="en-US" sz="4000" dirty="0"/>
          </a:p>
        </p:txBody>
      </p:sp>
    </p:spTree>
    <p:extLst>
      <p:ext uri="{BB962C8B-B14F-4D97-AF65-F5344CB8AC3E}">
        <p14:creationId xmlns:p14="http://schemas.microsoft.com/office/powerpoint/2010/main" val="24961016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1678" y="323851"/>
            <a:ext cx="10406922" cy="5555742"/>
          </a:xfrm>
        </p:spPr>
        <p:txBody>
          <a:bodyPr>
            <a:normAutofit/>
          </a:bodyPr>
          <a:lstStyle/>
          <a:p>
            <a:pPr marL="0" indent="0" algn="r">
              <a:buNone/>
            </a:pPr>
            <a:r>
              <a:rPr lang="fa-IR" sz="4000" dirty="0">
                <a:cs typeface="B Nazanin" pitchFamily="2" charset="-78"/>
              </a:rPr>
              <a:t>یک روز او </a:t>
            </a:r>
            <a:r>
              <a:rPr lang="fa-IR" sz="4000" dirty="0">
                <a:solidFill>
                  <a:srgbClr val="FF0000"/>
                </a:solidFill>
                <a:cs typeface="B Nazanin" pitchFamily="2" charset="-78"/>
              </a:rPr>
              <a:t>فکر بزرگی به ذهنش </a:t>
            </a:r>
            <a:r>
              <a:rPr lang="fa-IR" sz="4000" dirty="0">
                <a:cs typeface="B Nazanin" pitchFamily="2" charset="-78"/>
              </a:rPr>
              <a:t>رسید و با معلمانی که از محله های نزدیک که </a:t>
            </a:r>
            <a:r>
              <a:rPr lang="fa-IR" sz="4000" dirty="0" smtClean="0">
                <a:cs typeface="B Nazanin" pitchFamily="2" charset="-78"/>
              </a:rPr>
              <a:t>آنان </a:t>
            </a:r>
            <a:r>
              <a:rPr lang="fa-IR" sz="4000" dirty="0">
                <a:cs typeface="B Nazanin" pitchFamily="2" charset="-78"/>
              </a:rPr>
              <a:t>نیز همین احساس را داشتند.،تماس گرفت.آنان توافق کردند که </a:t>
            </a:r>
            <a:r>
              <a:rPr lang="fa-IR" sz="4000" dirty="0">
                <a:solidFill>
                  <a:srgbClr val="FF0000"/>
                </a:solidFill>
                <a:cs typeface="B Nazanin" pitchFamily="2" charset="-78"/>
              </a:rPr>
              <a:t>درسمینارهای فصلی شرکت و سخنرانانی را از دانشگاه های </a:t>
            </a:r>
            <a:r>
              <a:rPr lang="fa-IR" sz="4000" dirty="0" smtClean="0">
                <a:solidFill>
                  <a:srgbClr val="FF0000"/>
                </a:solidFill>
                <a:cs typeface="B Nazanin" pitchFamily="2" charset="-78"/>
              </a:rPr>
              <a:t>شهردعوت </a:t>
            </a:r>
            <a:r>
              <a:rPr lang="fa-IR" sz="4000" dirty="0">
                <a:solidFill>
                  <a:srgbClr val="FF0000"/>
                </a:solidFill>
                <a:cs typeface="B Nazanin" pitchFamily="2" charset="-78"/>
              </a:rPr>
              <a:t>کنند تا برای شرکت در این سمینارها به روستا بیایند.</a:t>
            </a:r>
          </a:p>
          <a:p>
            <a:endParaRPr lang="en-US" sz="4000" dirty="0"/>
          </a:p>
        </p:txBody>
      </p:sp>
    </p:spTree>
    <p:extLst>
      <p:ext uri="{BB962C8B-B14F-4D97-AF65-F5344CB8AC3E}">
        <p14:creationId xmlns:p14="http://schemas.microsoft.com/office/powerpoint/2010/main" val="19347069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1678" y="590551"/>
            <a:ext cx="10159272" cy="5289042"/>
          </a:xfrm>
        </p:spPr>
        <p:txBody>
          <a:bodyPr>
            <a:noAutofit/>
          </a:bodyPr>
          <a:lstStyle/>
          <a:p>
            <a:pPr marL="0" indent="0" algn="r">
              <a:buNone/>
            </a:pPr>
            <a:r>
              <a:rPr lang="fa-IR" sz="4000" dirty="0">
                <a:solidFill>
                  <a:srgbClr val="FF0000"/>
                </a:solidFill>
                <a:cs typeface="B Nazanin" pitchFamily="2" charset="-78"/>
              </a:rPr>
              <a:t>او از کمیته ی آموزش و پرورش دهکده یا کمیته ی مدیریت مدرسه،انجمن اولیا و مربیان محله های مدارس مختلف درخواست کرد تا با حمایت مالی</a:t>
            </a:r>
            <a:r>
              <a:rPr lang="fa-IR" sz="4000" dirty="0" smtClean="0">
                <a:solidFill>
                  <a:srgbClr val="FF0000"/>
                </a:solidFill>
                <a:cs typeface="B Nazanin" pitchFamily="2" charset="-78"/>
              </a:rPr>
              <a:t>، آنان </a:t>
            </a:r>
            <a:r>
              <a:rPr lang="fa-IR" sz="4000" dirty="0">
                <a:solidFill>
                  <a:srgbClr val="FF0000"/>
                </a:solidFill>
                <a:cs typeface="B Nazanin" pitchFamily="2" charset="-78"/>
              </a:rPr>
              <a:t>را یاری کنند. </a:t>
            </a:r>
          </a:p>
          <a:p>
            <a:pPr marL="0" indent="0" algn="r">
              <a:buNone/>
            </a:pPr>
            <a:r>
              <a:rPr lang="fa-IR" sz="4000" b="1" dirty="0">
                <a:cs typeface="B Nazanin" pitchFamily="2" charset="-78"/>
              </a:rPr>
              <a:t>اعضای جامعه </a:t>
            </a:r>
            <a:r>
              <a:rPr lang="fa-IR" sz="4000" dirty="0">
                <a:cs typeface="B Nazanin" pitchFamily="2" charset="-78"/>
              </a:rPr>
              <a:t>او نیز گفتند که </a:t>
            </a:r>
            <a:r>
              <a:rPr lang="fa-IR" sz="4000" b="1" dirty="0">
                <a:cs typeface="B Nazanin" pitchFamily="2" charset="-78"/>
              </a:rPr>
              <a:t>امکانات پذیرایی </a:t>
            </a:r>
            <a:r>
              <a:rPr lang="fa-IR" sz="4000" dirty="0">
                <a:cs typeface="B Nazanin" pitchFamily="2" charset="-78"/>
              </a:rPr>
              <a:t>از سخنرانان را فراهم خواهند کرد.او به وزارت آ.پ. نامه نوشت و درخواست کرد که برنامه را تاًیید کنند؛به طوری که معلمان نیز برای ارتقای کیفیت از آن بهره مند شوند.</a:t>
            </a:r>
          </a:p>
          <a:p>
            <a:endParaRPr lang="en-US" sz="4000" dirty="0"/>
          </a:p>
        </p:txBody>
      </p:sp>
    </p:spTree>
    <p:extLst>
      <p:ext uri="{BB962C8B-B14F-4D97-AF65-F5344CB8AC3E}">
        <p14:creationId xmlns:p14="http://schemas.microsoft.com/office/powerpoint/2010/main" val="5891051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نمونه 4-2 :مرکز تواناسازی</a:t>
            </a:r>
            <a:endParaRPr lang="en-US" dirty="0"/>
          </a:p>
        </p:txBody>
      </p:sp>
      <p:sp>
        <p:nvSpPr>
          <p:cNvPr id="3" name="Content Placeholder 2"/>
          <p:cNvSpPr>
            <a:spLocks noGrp="1"/>
          </p:cNvSpPr>
          <p:nvPr>
            <p:ph idx="1"/>
          </p:nvPr>
        </p:nvSpPr>
        <p:spPr>
          <a:xfrm>
            <a:off x="1251678" y="1874517"/>
            <a:ext cx="10178322" cy="4850133"/>
          </a:xfrm>
        </p:spPr>
        <p:txBody>
          <a:bodyPr>
            <a:noAutofit/>
          </a:bodyPr>
          <a:lstStyle/>
          <a:p>
            <a:pPr marL="0" indent="0" algn="r">
              <a:buNone/>
            </a:pPr>
            <a:r>
              <a:rPr lang="fa-IR" sz="4000" dirty="0" smtClean="0">
                <a:cs typeface="B Nazanin" pitchFamily="2" charset="-78"/>
              </a:rPr>
              <a:t>مدیر یک مدرسه ی روستایی در جاماییکا متوجه شد که یک معلم دوپایه را با حدود 8 یا 9 سطح توانایی تدریس می کرد.با همکاری محله،مدیر،انجمن دانش آموزان گذشته و دوستان مدرسه، </a:t>
            </a:r>
            <a:r>
              <a:rPr lang="fa-IR" sz="4000" b="1" dirty="0" smtClean="0">
                <a:cs typeface="B Nazanin" pitchFamily="2" charset="-78"/>
              </a:rPr>
              <a:t>منابع مالی را برای ایجاد مرکز تواناسازی </a:t>
            </a:r>
            <a:r>
              <a:rPr lang="fa-IR" sz="4000" dirty="0" smtClean="0">
                <a:cs typeface="B Nazanin" pitchFamily="2" charset="-78"/>
              </a:rPr>
              <a:t>برای دانش آموزان در پایین ترین سطح خواندن تهیه کردند.</a:t>
            </a:r>
          </a:p>
        </p:txBody>
      </p:sp>
    </p:spTree>
    <p:extLst>
      <p:ext uri="{BB962C8B-B14F-4D97-AF65-F5344CB8AC3E}">
        <p14:creationId xmlns:p14="http://schemas.microsoft.com/office/powerpoint/2010/main" val="30785274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1678" y="876300"/>
            <a:ext cx="10197372" cy="5772149"/>
          </a:xfrm>
        </p:spPr>
        <p:txBody>
          <a:bodyPr>
            <a:noAutofit/>
          </a:bodyPr>
          <a:lstStyle/>
          <a:p>
            <a:pPr marL="0" indent="0" algn="r">
              <a:buNone/>
            </a:pPr>
            <a:r>
              <a:rPr lang="fa-IR" sz="4000" dirty="0" smtClean="0">
                <a:cs typeface="B Nazanin" pitchFamily="2" charset="-78"/>
              </a:rPr>
              <a:t> مدیرمدرسه </a:t>
            </a:r>
            <a:r>
              <a:rPr lang="fa-IR" sz="4000" dirty="0">
                <a:cs typeface="B Nazanin" pitchFamily="2" charset="-78"/>
              </a:rPr>
              <a:t>یک معلم جدید درخواست کرد؛اما آ.پ.بودجه ای را  برای استخدام یک معلم اضافی برای مدرسه اختصاص نداد</a:t>
            </a:r>
            <a:r>
              <a:rPr lang="fa-IR" sz="4000" dirty="0" smtClean="0">
                <a:cs typeface="B Nazanin" pitchFamily="2" charset="-78"/>
              </a:rPr>
              <a:t>. با </a:t>
            </a:r>
            <a:r>
              <a:rPr lang="fa-IR" sz="4000" dirty="0">
                <a:cs typeface="B Nazanin" pitchFamily="2" charset="-78"/>
              </a:rPr>
              <a:t>کمک انجمن اولیا و مربیان،و انجمن دانش آموزان گذشته و جامعه،منابع مالی لازم </a:t>
            </a:r>
            <a:r>
              <a:rPr lang="fa-IR" sz="4000" dirty="0">
                <a:solidFill>
                  <a:srgbClr val="FF0000"/>
                </a:solidFill>
                <a:cs typeface="B Nazanin" pitchFamily="2" charset="-78"/>
              </a:rPr>
              <a:t>برای استخدام یک معلم </a:t>
            </a:r>
            <a:r>
              <a:rPr lang="fa-IR" sz="4000" dirty="0">
                <a:cs typeface="B Nazanin" pitchFamily="2" charset="-78"/>
              </a:rPr>
              <a:t>تاًمین شد تا مسئولان بتوانند پرداخت ها را بر عهده گیرند.</a:t>
            </a:r>
          </a:p>
          <a:p>
            <a:pPr marL="0" indent="0" algn="r">
              <a:buNone/>
            </a:pPr>
            <a:r>
              <a:rPr lang="fa-IR" sz="4000" b="1" dirty="0">
                <a:solidFill>
                  <a:srgbClr val="FF0000"/>
                </a:solidFill>
                <a:cs typeface="B Nazanin" pitchFamily="2" charset="-78"/>
              </a:rPr>
              <a:t>مرکز توانا سازی </a:t>
            </a:r>
            <a:r>
              <a:rPr lang="fa-IR" sz="4000" dirty="0">
                <a:cs typeface="B Nazanin" pitchFamily="2" charset="-78"/>
              </a:rPr>
              <a:t>از آن به بعد،محلی شد تا دانش آموزانی با </a:t>
            </a:r>
            <a:r>
              <a:rPr lang="fa-IR" sz="4000" dirty="0">
                <a:solidFill>
                  <a:srgbClr val="FF0000"/>
                </a:solidFill>
                <a:cs typeface="B Nazanin" pitchFamily="2" charset="-78"/>
              </a:rPr>
              <a:t>توانایی پایین خواندن،بتوانند </a:t>
            </a:r>
            <a:r>
              <a:rPr lang="fa-IR" sz="4000" dirty="0">
                <a:cs typeface="B Nazanin" pitchFamily="2" charset="-78"/>
              </a:rPr>
              <a:t>مهارت خواندن خود را افزایش دهند.</a:t>
            </a:r>
          </a:p>
          <a:p>
            <a:endParaRPr lang="en-US" sz="4000" dirty="0"/>
          </a:p>
        </p:txBody>
      </p:sp>
    </p:spTree>
    <p:extLst>
      <p:ext uri="{BB962C8B-B14F-4D97-AF65-F5344CB8AC3E}">
        <p14:creationId xmlns:p14="http://schemas.microsoft.com/office/powerpoint/2010/main" val="8026857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292</TotalTime>
  <Words>1987</Words>
  <Application>Microsoft Office PowerPoint</Application>
  <PresentationFormat>Custom</PresentationFormat>
  <Paragraphs>120</Paragraphs>
  <Slides>38</Slides>
  <Notes>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PowerPoint Presentation</vt:lpstr>
      <vt:lpstr>   بسم الله الرحمن الرحیم</vt:lpstr>
      <vt:lpstr>فصل 4:دولت و پشتیبانی همگان</vt:lpstr>
      <vt:lpstr>PowerPoint Presentation</vt:lpstr>
      <vt:lpstr>نمونه 4-1:پرورش حرفه ای</vt:lpstr>
      <vt:lpstr>PowerPoint Presentation</vt:lpstr>
      <vt:lpstr>PowerPoint Presentation</vt:lpstr>
      <vt:lpstr>نمونه 4-2 :مرکز تواناسازی</vt:lpstr>
      <vt:lpstr>PowerPoint Presentation</vt:lpstr>
      <vt:lpstr>علایق معلمان :</vt:lpstr>
      <vt:lpstr>PowerPoint Presentation</vt:lpstr>
      <vt:lpstr>PowerPoint Presentation</vt:lpstr>
      <vt:lpstr>PowerPoint Presentation</vt:lpstr>
      <vt:lpstr>PowerPoint Presentation</vt:lpstr>
      <vt:lpstr>PowerPoint Presentation</vt:lpstr>
      <vt:lpstr>پشتیبانی دولت :</vt:lpstr>
      <vt:lpstr>PowerPoint Presentation</vt:lpstr>
      <vt:lpstr>PowerPoint Presentation</vt:lpstr>
      <vt:lpstr>PowerPoint Presentation</vt:lpstr>
      <vt:lpstr>طبیعت پشتیبانی :</vt:lpstr>
      <vt:lpstr>PowerPoint Presentation</vt:lpstr>
      <vt:lpstr>PowerPoint Presentation</vt:lpstr>
      <vt:lpstr>PowerPoint Presentation</vt:lpstr>
      <vt:lpstr>همکاری همگنان :</vt:lpstr>
      <vt:lpstr>PowerPoint Presentation</vt:lpstr>
      <vt:lpstr>سازمان دادن همکاری همگنان :</vt:lpstr>
      <vt:lpstr>PowerPoint Presentation</vt:lpstr>
      <vt:lpstr>PowerPoint Presentation</vt:lpstr>
      <vt:lpstr>PowerPoint Presentation</vt:lpstr>
      <vt:lpstr>فعالیت 1-4 : پشتیبانی ممکن :</vt:lpstr>
      <vt:lpstr>سئوال ها : </vt:lpstr>
      <vt:lpstr>فعالیت 2-4 : ایجاد همکاری همگنان :</vt:lpstr>
      <vt:lpstr>PowerPoint Presentation</vt:lpstr>
      <vt:lpstr>پاسخ های ممکن :</vt:lpstr>
      <vt:lpstr>خلاصه :</vt:lpstr>
      <vt:lpstr>PowerPoint Presentation</vt:lpstr>
      <vt:lpstr>فصل بعدی : </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Windows User</dc:creator>
  <cp:lastModifiedBy>LaptopEvi</cp:lastModifiedBy>
  <cp:revision>39</cp:revision>
  <dcterms:created xsi:type="dcterms:W3CDTF">2019-03-27T17:23:46Z</dcterms:created>
  <dcterms:modified xsi:type="dcterms:W3CDTF">2020-04-12T16:51:01Z</dcterms:modified>
</cp:coreProperties>
</file>