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97" r:id="rId2"/>
    <p:sldId id="298" r:id="rId3"/>
    <p:sldId id="257" r:id="rId4"/>
    <p:sldId id="258" r:id="rId5"/>
    <p:sldId id="259" r:id="rId6"/>
    <p:sldId id="260" r:id="rId7"/>
    <p:sldId id="274" r:id="rId8"/>
    <p:sldId id="275" r:id="rId9"/>
    <p:sldId id="276" r:id="rId10"/>
    <p:sldId id="280" r:id="rId11"/>
    <p:sldId id="281" r:id="rId12"/>
    <p:sldId id="282" r:id="rId13"/>
    <p:sldId id="283" r:id="rId14"/>
    <p:sldId id="277" r:id="rId15"/>
    <p:sldId id="278" r:id="rId16"/>
    <p:sldId id="279" r:id="rId17"/>
    <p:sldId id="284" r:id="rId18"/>
    <p:sldId id="285" r:id="rId19"/>
    <p:sldId id="286" r:id="rId20"/>
    <p:sldId id="287" r:id="rId21"/>
    <p:sldId id="288" r:id="rId22"/>
    <p:sldId id="289" r:id="rId23"/>
    <p:sldId id="290" r:id="rId24"/>
    <p:sldId id="291" r:id="rId25"/>
    <p:sldId id="292" r:id="rId26"/>
    <p:sldId id="293" r:id="rId27"/>
    <p:sldId id="294" r:id="rId28"/>
    <p:sldId id="295" r:id="rId29"/>
    <p:sldId id="296" r:id="rId30"/>
    <p:sldId id="269" r:id="rId31"/>
    <p:sldId id="270" r:id="rId32"/>
    <p:sldId id="271" r:id="rId33"/>
    <p:sldId id="272" r:id="rId34"/>
    <p:sldId id="273"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9" autoAdjust="0"/>
    <p:restoredTop sz="92031" autoAdjust="0"/>
  </p:normalViewPr>
  <p:slideViewPr>
    <p:cSldViewPr snapToGrid="0">
      <p:cViewPr varScale="1">
        <p:scale>
          <a:sx n="48" d="100"/>
          <a:sy n="48" d="100"/>
        </p:scale>
        <p:origin x="70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5546FF-E3A0-402C-81FB-1404C7BE2BCD}" type="datetimeFigureOut">
              <a:rPr lang="en-US" smtClean="0"/>
              <a:t>5/6/20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BEF439-EF34-4BE3-9A8D-14BA7FB49EBC}" type="slidenum">
              <a:rPr lang="en-US" smtClean="0"/>
              <a:t>‹#›</a:t>
            </a:fld>
            <a:endParaRPr lang="en-US"/>
          </a:p>
        </p:txBody>
      </p:sp>
    </p:spTree>
    <p:extLst>
      <p:ext uri="{BB962C8B-B14F-4D97-AF65-F5344CB8AC3E}">
        <p14:creationId xmlns:p14="http://schemas.microsoft.com/office/powerpoint/2010/main" val="1468386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Footer Placeholder 3"/>
          <p:cNvSpPr>
            <a:spLocks noGrp="1"/>
          </p:cNvSpPr>
          <p:nvPr>
            <p:ph type="ftr" sz="quarter" idx="10"/>
          </p:nvPr>
        </p:nvSpPr>
        <p:spPr/>
        <p:txBody>
          <a:bodyPr/>
          <a:lstStyle/>
          <a:p>
            <a:endParaRPr lang="fa-IR"/>
          </a:p>
        </p:txBody>
      </p:sp>
      <p:sp>
        <p:nvSpPr>
          <p:cNvPr id="5" name="Slide Number Placeholder 4"/>
          <p:cNvSpPr>
            <a:spLocks noGrp="1"/>
          </p:cNvSpPr>
          <p:nvPr>
            <p:ph type="sldNum" sz="quarter" idx="11"/>
          </p:nvPr>
        </p:nvSpPr>
        <p:spPr/>
        <p:txBody>
          <a:bodyPr/>
          <a:lstStyle/>
          <a:p>
            <a:fld id="{37105DC0-190A-4999-9991-3E8CFBE57EE2}" type="slidenum">
              <a:rPr lang="fa-IR" smtClean="0"/>
              <a:t>3</a:t>
            </a:fld>
            <a:endParaRPr lang="fa-IR"/>
          </a:p>
        </p:txBody>
      </p:sp>
      <p:sp>
        <p:nvSpPr>
          <p:cNvPr id="6" name="Date Placeholder 5"/>
          <p:cNvSpPr>
            <a:spLocks noGrp="1"/>
          </p:cNvSpPr>
          <p:nvPr>
            <p:ph type="dt" idx="12"/>
          </p:nvPr>
        </p:nvSpPr>
        <p:spPr/>
        <p:txBody>
          <a:bodyPr/>
          <a:lstStyle/>
          <a:p>
            <a:r>
              <a:rPr lang="fa-IR"/>
              <a:t>1</a:t>
            </a:r>
          </a:p>
        </p:txBody>
      </p:sp>
    </p:spTree>
    <p:extLst>
      <p:ext uri="{BB962C8B-B14F-4D97-AF65-F5344CB8AC3E}">
        <p14:creationId xmlns:p14="http://schemas.microsoft.com/office/powerpoint/2010/main" val="4019208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BEF439-EF34-4BE3-9A8D-14BA7FB49EBC}" type="slidenum">
              <a:rPr lang="en-US" smtClean="0"/>
              <a:t>11</a:t>
            </a:fld>
            <a:endParaRPr lang="en-US"/>
          </a:p>
        </p:txBody>
      </p:sp>
    </p:spTree>
    <p:extLst>
      <p:ext uri="{BB962C8B-B14F-4D97-AF65-F5344CB8AC3E}">
        <p14:creationId xmlns:p14="http://schemas.microsoft.com/office/powerpoint/2010/main" val="203568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4E66F93-3845-4C0B-8F8E-01C410564C07}"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3539992192"/>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E66F93-3845-4C0B-8F8E-01C410564C07}"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2653865514"/>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E66F93-3845-4C0B-8F8E-01C410564C07}"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1498137366"/>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0"/>
            <a:ext cx="10972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9600" y="3938589"/>
            <a:ext cx="10972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245225"/>
            <a:ext cx="2844800" cy="476250"/>
          </a:xfrm>
        </p:spPr>
        <p:txBody>
          <a:bodyPr/>
          <a:lstStyle>
            <a:lvl1pPr>
              <a:defRPr/>
            </a:lvl1pPr>
          </a:lstStyle>
          <a:p>
            <a:endParaRPr lang="en-US"/>
          </a:p>
        </p:txBody>
      </p:sp>
      <p:sp>
        <p:nvSpPr>
          <p:cNvPr id="6" name="Footer Placeholder 5"/>
          <p:cNvSpPr>
            <a:spLocks noGrp="1"/>
          </p:cNvSpPr>
          <p:nvPr>
            <p:ph type="ftr" sz="quarter" idx="11"/>
          </p:nvPr>
        </p:nvSpPr>
        <p:spPr>
          <a:xfrm>
            <a:off x="4165600" y="6245225"/>
            <a:ext cx="38608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8737600" y="6245225"/>
            <a:ext cx="2844800" cy="476250"/>
          </a:xfrm>
        </p:spPr>
        <p:txBody>
          <a:bodyPr/>
          <a:lstStyle>
            <a:lvl1pPr>
              <a:defRPr/>
            </a:lvl1pPr>
          </a:lstStyle>
          <a:p>
            <a:fld id="{B2CBC18B-E5C6-49C8-8103-B2BA3CDBD05B}" type="slidenum">
              <a:rPr lang="en-US"/>
              <a:pPr/>
              <a:t>‹#›</a:t>
            </a:fld>
            <a:endParaRPr lang="en-US"/>
          </a:p>
        </p:txBody>
      </p:sp>
    </p:spTree>
    <p:extLst>
      <p:ext uri="{BB962C8B-B14F-4D97-AF65-F5344CB8AC3E}">
        <p14:creationId xmlns:p14="http://schemas.microsoft.com/office/powerpoint/2010/main" val="3113545814"/>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Online Image Placeholder 2"/>
          <p:cNvSpPr>
            <a:spLocks noGrp="1"/>
          </p:cNvSpPr>
          <p:nvPr>
            <p:ph type="clipArt" sz="half" idx="1"/>
          </p:nvPr>
        </p:nvSpPr>
        <p:spPr>
          <a:xfrm>
            <a:off x="609600" y="1600201"/>
            <a:ext cx="5384800" cy="4525963"/>
          </a:xfrm>
        </p:spPr>
        <p:txBody>
          <a:bodyPr/>
          <a:lstStyle/>
          <a:p>
            <a:endParaRPr lang="en-US"/>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245225"/>
            <a:ext cx="2844800" cy="476250"/>
          </a:xfrm>
        </p:spPr>
        <p:txBody>
          <a:bodyPr/>
          <a:lstStyle>
            <a:lvl1pPr>
              <a:defRPr/>
            </a:lvl1pPr>
          </a:lstStyle>
          <a:p>
            <a:endParaRPr lang="en-US"/>
          </a:p>
        </p:txBody>
      </p:sp>
      <p:sp>
        <p:nvSpPr>
          <p:cNvPr id="6" name="Footer Placeholder 5"/>
          <p:cNvSpPr>
            <a:spLocks noGrp="1"/>
          </p:cNvSpPr>
          <p:nvPr>
            <p:ph type="ftr" sz="quarter" idx="11"/>
          </p:nvPr>
        </p:nvSpPr>
        <p:spPr>
          <a:xfrm>
            <a:off x="4165600" y="6245225"/>
            <a:ext cx="38608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8737600" y="6245225"/>
            <a:ext cx="2844800" cy="476250"/>
          </a:xfrm>
        </p:spPr>
        <p:txBody>
          <a:bodyPr/>
          <a:lstStyle>
            <a:lvl1pPr>
              <a:defRPr/>
            </a:lvl1pPr>
          </a:lstStyle>
          <a:p>
            <a:fld id="{2C4C1D88-32F8-4F35-9F9B-64456455E029}" type="slidenum">
              <a:rPr lang="en-US"/>
              <a:pPr/>
              <a:t>‹#›</a:t>
            </a:fld>
            <a:endParaRPr lang="en-US"/>
          </a:p>
        </p:txBody>
      </p:sp>
    </p:spTree>
    <p:extLst>
      <p:ext uri="{BB962C8B-B14F-4D97-AF65-F5344CB8AC3E}">
        <p14:creationId xmlns:p14="http://schemas.microsoft.com/office/powerpoint/2010/main" val="1195273982"/>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E66F93-3845-4C0B-8F8E-01C410564C07}"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1940958592"/>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E66F93-3845-4C0B-8F8E-01C410564C07}"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2692486803"/>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4E66F93-3845-4C0B-8F8E-01C410564C07}" type="datetimeFigureOut">
              <a:rPr lang="en-US" smtClean="0"/>
              <a:t>5/6/20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3449547071"/>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4E66F93-3845-4C0B-8F8E-01C410564C07}" type="datetimeFigureOut">
              <a:rPr lang="en-US" smtClean="0"/>
              <a:t>5/6/20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460996764"/>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4E66F93-3845-4C0B-8F8E-01C410564C07}" type="datetimeFigureOut">
              <a:rPr lang="en-US" smtClean="0"/>
              <a:t>5/6/20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1979692702"/>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E66F93-3845-4C0B-8F8E-01C410564C07}" type="datetimeFigureOut">
              <a:rPr lang="en-US" smtClean="0"/>
              <a:t>5/6/20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2255736924"/>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E66F93-3845-4C0B-8F8E-01C410564C07}" type="datetimeFigureOut">
              <a:rPr lang="en-US" smtClean="0"/>
              <a:t>5/6/20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3526430954"/>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E66F93-3845-4C0B-8F8E-01C410564C07}" type="datetimeFigureOut">
              <a:rPr lang="en-US" smtClean="0"/>
              <a:t>5/6/20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49668-52A3-426A-BA78-C3AEFE28706B}" type="slidenum">
              <a:rPr lang="en-US" smtClean="0"/>
              <a:t>‹#›</a:t>
            </a:fld>
            <a:endParaRPr lang="en-US"/>
          </a:p>
        </p:txBody>
      </p:sp>
    </p:spTree>
    <p:extLst>
      <p:ext uri="{BB962C8B-B14F-4D97-AF65-F5344CB8AC3E}">
        <p14:creationId xmlns:p14="http://schemas.microsoft.com/office/powerpoint/2010/main" val="219065251"/>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E66F93-3845-4C0B-8F8E-01C410564C07}" type="datetimeFigureOut">
              <a:rPr lang="en-US" smtClean="0"/>
              <a:t>5/6/20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49668-52A3-426A-BA78-C3AEFE28706B}" type="slidenum">
              <a:rPr lang="en-US" smtClean="0"/>
              <a:t>‹#›</a:t>
            </a:fld>
            <a:endParaRPr lang="en-US"/>
          </a:p>
        </p:txBody>
      </p:sp>
    </p:spTree>
    <p:extLst>
      <p:ext uri="{BB962C8B-B14F-4D97-AF65-F5344CB8AC3E}">
        <p14:creationId xmlns:p14="http://schemas.microsoft.com/office/powerpoint/2010/main" val="3276345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p:wipe dir="r"/>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A8FA00E-54A3-8147-943B-2DE6EBFE2136}"/>
              </a:ext>
            </a:extLst>
          </p:cNvPr>
          <p:cNvPicPr>
            <a:picLocks noChangeAspect="1"/>
          </p:cNvPicPr>
          <p:nvPr/>
        </p:nvPicPr>
        <p:blipFill>
          <a:blip r:embed="rId2"/>
          <a:stretch>
            <a:fillRect/>
          </a:stretch>
        </p:blipFill>
        <p:spPr>
          <a:xfrm>
            <a:off x="1968500" y="1466850"/>
            <a:ext cx="8255000" cy="3924300"/>
          </a:xfrm>
          <a:prstGeom prst="rect">
            <a:avLst/>
          </a:prstGeom>
        </p:spPr>
      </p:pic>
    </p:spTree>
    <p:extLst>
      <p:ext uri="{BB962C8B-B14F-4D97-AF65-F5344CB8AC3E}">
        <p14:creationId xmlns:p14="http://schemas.microsoft.com/office/powerpoint/2010/main" val="1712730010"/>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701DF89-3DC6-40DE-AA97-5BAC8E24F377}" type="slidenum">
              <a:rPr lang="en-US"/>
              <a:pPr/>
              <a:t>10</a:t>
            </a:fld>
            <a:endParaRPr lang="en-US"/>
          </a:p>
        </p:txBody>
      </p:sp>
      <p:sp>
        <p:nvSpPr>
          <p:cNvPr id="378883" name="Rectangle 3"/>
          <p:cNvSpPr>
            <a:spLocks noGrp="1" noChangeArrowheads="1"/>
          </p:cNvSpPr>
          <p:nvPr>
            <p:ph type="body" idx="1"/>
          </p:nvPr>
        </p:nvSpPr>
        <p:spPr>
          <a:xfrm>
            <a:off x="1752600" y="838201"/>
            <a:ext cx="8534400" cy="4606925"/>
          </a:xfrm>
        </p:spPr>
        <p:txBody>
          <a:bodyPr>
            <a:normAutofit fontScale="92500" lnSpcReduction="10000"/>
          </a:bodyPr>
          <a:lstStyle/>
          <a:p>
            <a:pPr algn="just" rtl="1">
              <a:lnSpc>
                <a:spcPct val="110000"/>
              </a:lnSpc>
              <a:buFontTx/>
              <a:buNone/>
            </a:pPr>
            <a:r>
              <a:rPr lang="ar-SA" b="1" u="sng" dirty="0">
                <a:solidFill>
                  <a:srgbClr val="FF0000"/>
                </a:solidFill>
                <a:cs typeface="B Lotus" panose="00000400000000000000" pitchFamily="2" charset="-78"/>
              </a:rPr>
              <a:t>انعطاف</a:t>
            </a:r>
          </a:p>
          <a:p>
            <a:pPr algn="just" rtl="1">
              <a:lnSpc>
                <a:spcPct val="110000"/>
              </a:lnSpc>
              <a:buFontTx/>
              <a:buNone/>
            </a:pPr>
            <a:r>
              <a:rPr lang="ar-SA" sz="2400" b="1" dirty="0">
                <a:cs typeface="B Lotus" panose="00000400000000000000" pitchFamily="2" charset="-78"/>
              </a:rPr>
              <a:t>انعطاف</a:t>
            </a:r>
            <a:r>
              <a:rPr lang="en-US" sz="2400" b="1" dirty="0">
                <a:cs typeface="B Lotus" panose="00000400000000000000" pitchFamily="2" charset="-78"/>
              </a:rPr>
              <a:t>‎</a:t>
            </a:r>
            <a:r>
              <a:rPr lang="ar-SA" sz="2400" b="1" dirty="0">
                <a:cs typeface="B Lotus" panose="00000400000000000000" pitchFamily="2" charset="-78"/>
              </a:rPr>
              <a:t>پذيري يكي از اجزاي مهم آمادگي جسماني مرتبط با تندرستي است.</a:t>
            </a:r>
            <a:endParaRPr lang="en-US" sz="2400" b="1" dirty="0">
              <a:cs typeface="B Lotus" panose="00000400000000000000" pitchFamily="2" charset="-78"/>
            </a:endParaRPr>
          </a:p>
          <a:p>
            <a:pPr algn="just" rtl="1">
              <a:lnSpc>
                <a:spcPct val="110000"/>
              </a:lnSpc>
              <a:buFontTx/>
              <a:buNone/>
            </a:pPr>
            <a:r>
              <a:rPr lang="ar-SA" sz="2400" b="1" dirty="0">
                <a:cs typeface="B Lotus" panose="00000400000000000000" pitchFamily="2" charset="-78"/>
              </a:rPr>
              <a:t> اين قابليت جسماني عبارت است از توانايي حركت آزادانه مفصل در هر جهت و يا به طور اختصاصي</a:t>
            </a:r>
            <a:r>
              <a:rPr lang="en-US" sz="2400" b="1" dirty="0">
                <a:cs typeface="B Lotus" panose="00000400000000000000" pitchFamily="2" charset="-78"/>
              </a:rPr>
              <a:t>‎</a:t>
            </a:r>
            <a:r>
              <a:rPr lang="ar-SA" sz="2400" b="1" dirty="0">
                <a:cs typeface="B Lotus" panose="00000400000000000000" pitchFamily="2" charset="-78"/>
              </a:rPr>
              <a:t>تر در تمام طول دامنه حركتي مفصل، بدون اينكه صدمه يا فشاري بر مفصل وارد آيد. </a:t>
            </a:r>
            <a:endParaRPr lang="en-US" sz="2400" b="1" dirty="0">
              <a:cs typeface="B Lotus" panose="00000400000000000000" pitchFamily="2" charset="-78"/>
            </a:endParaRPr>
          </a:p>
          <a:p>
            <a:pPr algn="just" rtl="1">
              <a:lnSpc>
                <a:spcPct val="110000"/>
              </a:lnSpc>
              <a:buFontTx/>
              <a:buNone/>
            </a:pPr>
            <a:r>
              <a:rPr lang="ar-SA" sz="2400" b="1" dirty="0">
                <a:cs typeface="B Lotus" panose="00000400000000000000" pitchFamily="2" charset="-78"/>
              </a:rPr>
              <a:t>. انعطاف</a:t>
            </a:r>
            <a:r>
              <a:rPr lang="en-US" sz="2400" b="1" dirty="0">
                <a:cs typeface="B Lotus" panose="00000400000000000000" pitchFamily="2" charset="-78"/>
              </a:rPr>
              <a:t>‎</a:t>
            </a:r>
            <a:r>
              <a:rPr lang="ar-SA" sz="2400" b="1" dirty="0">
                <a:cs typeface="B Lotus" panose="00000400000000000000" pitchFamily="2" charset="-78"/>
              </a:rPr>
              <a:t>پذيري مفاصل مختلف ممكن است با يكديگر متفاوت باشد. اين موضوع حتي در مفاصل قرينه نيز صادق است براي مثال ممكن است دامنه حركتي و انعطاف</a:t>
            </a:r>
            <a:r>
              <a:rPr lang="en-US" sz="2400" b="1" dirty="0">
                <a:cs typeface="B Lotus" panose="00000400000000000000" pitchFamily="2" charset="-78"/>
              </a:rPr>
              <a:t>‎</a:t>
            </a:r>
            <a:r>
              <a:rPr lang="ar-SA" sz="2400" b="1" dirty="0">
                <a:cs typeface="B Lotus" panose="00000400000000000000" pitchFamily="2" charset="-78"/>
              </a:rPr>
              <a:t>پذيري مفصل و عضلات ران راست بيشتر از ران چپ باشد.</a:t>
            </a:r>
            <a:endParaRPr lang="en-US" sz="2400" b="1" dirty="0">
              <a:cs typeface="B Lotus" panose="00000400000000000000" pitchFamily="2" charset="-78"/>
            </a:endParaRPr>
          </a:p>
          <a:p>
            <a:pPr algn="just" rtl="1">
              <a:lnSpc>
                <a:spcPct val="110000"/>
              </a:lnSpc>
              <a:buFontTx/>
              <a:buNone/>
            </a:pPr>
            <a:r>
              <a:rPr lang="ar-SA" sz="2400" b="1" dirty="0">
                <a:cs typeface="B Lotus" panose="00000400000000000000" pitchFamily="2" charset="-78"/>
              </a:rPr>
              <a:t> انعطاف</a:t>
            </a:r>
            <a:r>
              <a:rPr lang="en-US" sz="2400" b="1" dirty="0">
                <a:cs typeface="B Lotus" panose="00000400000000000000" pitchFamily="2" charset="-78"/>
              </a:rPr>
              <a:t>‎</a:t>
            </a:r>
            <a:r>
              <a:rPr lang="ar-SA" sz="2400" b="1" dirty="0">
                <a:cs typeface="B Lotus" panose="00000400000000000000" pitchFamily="2" charset="-78"/>
              </a:rPr>
              <a:t>پذيري مفاصل و عضلات با افزايش سن كاهش مي</a:t>
            </a:r>
            <a:r>
              <a:rPr lang="en-US" sz="2400" b="1" dirty="0">
                <a:cs typeface="B Lotus" panose="00000400000000000000" pitchFamily="2" charset="-78"/>
              </a:rPr>
              <a:t>‎</a:t>
            </a:r>
            <a:r>
              <a:rPr lang="ar-SA" sz="2400" b="1" dirty="0">
                <a:cs typeface="B Lotus" panose="00000400000000000000" pitchFamily="2" charset="-78"/>
              </a:rPr>
              <a:t>يابد. يكي از علايم كاهش انعطاف</a:t>
            </a:r>
            <a:r>
              <a:rPr lang="en-US" sz="2400" b="1" dirty="0">
                <a:cs typeface="B Lotus" panose="00000400000000000000" pitchFamily="2" charset="-78"/>
              </a:rPr>
              <a:t>‎</a:t>
            </a:r>
            <a:r>
              <a:rPr lang="ar-SA" sz="2400" b="1" dirty="0">
                <a:cs typeface="B Lotus" panose="00000400000000000000" pitchFamily="2" charset="-78"/>
              </a:rPr>
              <a:t>پذيري كاهش دامنه حركتي و بروز درد در مفصل، بافتهاي همبند و عضلات اطراف مفصل مي</a:t>
            </a:r>
            <a:r>
              <a:rPr lang="en-US" sz="2400" b="1" dirty="0">
                <a:cs typeface="B Lotus" panose="00000400000000000000" pitchFamily="2" charset="-78"/>
              </a:rPr>
              <a:t>‎</a:t>
            </a:r>
            <a:r>
              <a:rPr lang="ar-SA" sz="2400" b="1" dirty="0">
                <a:cs typeface="B Lotus" panose="00000400000000000000" pitchFamily="2" charset="-78"/>
              </a:rPr>
              <a:t>باشد.</a:t>
            </a:r>
            <a:endParaRPr lang="en-US" sz="2400" b="1" dirty="0">
              <a:cs typeface="B Lotus" panose="00000400000000000000" pitchFamily="2" charset="-78"/>
            </a:endParaRPr>
          </a:p>
        </p:txBody>
      </p:sp>
    </p:spTree>
    <p:extLst>
      <p:ext uri="{BB962C8B-B14F-4D97-AF65-F5344CB8AC3E}">
        <p14:creationId xmlns:p14="http://schemas.microsoft.com/office/powerpoint/2010/main" val="2103047678"/>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F26C328-20B0-4805-92E3-B3BB6B6D59A9}" type="slidenum">
              <a:rPr lang="en-US"/>
              <a:pPr/>
              <a:t>11</a:t>
            </a:fld>
            <a:endParaRPr lang="en-US"/>
          </a:p>
        </p:txBody>
      </p:sp>
      <p:sp>
        <p:nvSpPr>
          <p:cNvPr id="439299" name="Rectangle 3"/>
          <p:cNvSpPr>
            <a:spLocks noGrp="1" noChangeArrowheads="1"/>
          </p:cNvSpPr>
          <p:nvPr>
            <p:ph type="body" idx="1"/>
          </p:nvPr>
        </p:nvSpPr>
        <p:spPr>
          <a:xfrm>
            <a:off x="1828800" y="228600"/>
            <a:ext cx="8839200" cy="4953000"/>
          </a:xfrm>
        </p:spPr>
        <p:txBody>
          <a:bodyPr>
            <a:normAutofit lnSpcReduction="10000"/>
          </a:bodyPr>
          <a:lstStyle/>
          <a:p>
            <a:pPr algn="just" rtl="1">
              <a:lnSpc>
                <a:spcPct val="80000"/>
              </a:lnSpc>
              <a:buFontTx/>
              <a:buNone/>
            </a:pPr>
            <a:r>
              <a:rPr lang="ar-SA" sz="3600" b="1" u="sng" dirty="0">
                <a:solidFill>
                  <a:srgbClr val="FF0000"/>
                </a:solidFill>
                <a:cs typeface="B Lotus" panose="00000400000000000000" pitchFamily="2" charset="-78"/>
              </a:rPr>
              <a:t>قدرت عضلاني</a:t>
            </a:r>
          </a:p>
          <a:p>
            <a:pPr algn="just" rtl="1">
              <a:lnSpc>
                <a:spcPct val="80000"/>
              </a:lnSpc>
              <a:buFontTx/>
              <a:buNone/>
            </a:pPr>
            <a:r>
              <a:rPr lang="ar-SA" b="1" dirty="0">
                <a:cs typeface="B Lotus" panose="00000400000000000000" pitchFamily="2" charset="-78"/>
              </a:rPr>
              <a:t>قدرت عضلاني جزء ديگر آمادگي جسماني است كه در سلامتي و تندرستي افراد نقش مهمي ايفا مي</a:t>
            </a:r>
            <a:r>
              <a:rPr lang="en-US" b="1" dirty="0">
                <a:cs typeface="B Lotus" panose="00000400000000000000" pitchFamily="2" charset="-78"/>
              </a:rPr>
              <a:t>‎</a:t>
            </a:r>
            <a:r>
              <a:rPr lang="ar-SA" b="1" dirty="0">
                <a:cs typeface="B Lotus" panose="00000400000000000000" pitchFamily="2" charset="-78"/>
              </a:rPr>
              <a:t>كند. قدرت به توانايي يك عضله يا گروهي از عضلات براي اعمال نيرو روي يك مقاومت اطلاق مي</a:t>
            </a:r>
            <a:r>
              <a:rPr lang="en-US" b="1" dirty="0">
                <a:cs typeface="B Lotus" panose="00000400000000000000" pitchFamily="2" charset="-78"/>
              </a:rPr>
              <a:t>‎</a:t>
            </a:r>
            <a:r>
              <a:rPr lang="ar-SA" b="1" dirty="0">
                <a:cs typeface="B Lotus" panose="00000400000000000000" pitchFamily="2" charset="-78"/>
              </a:rPr>
              <a:t>شود. قدرت قابليتي است كه موجب افزايش توانايي عمومي بدن مي</a:t>
            </a:r>
            <a:r>
              <a:rPr lang="en-US" b="1" dirty="0">
                <a:cs typeface="B Lotus" panose="00000400000000000000" pitchFamily="2" charset="-78"/>
              </a:rPr>
              <a:t>‎</a:t>
            </a:r>
            <a:r>
              <a:rPr lang="ar-SA" b="1" dirty="0">
                <a:cs typeface="B Lotus" panose="00000400000000000000" pitchFamily="2" charset="-78"/>
              </a:rPr>
              <a:t>شود. </a:t>
            </a:r>
          </a:p>
          <a:p>
            <a:pPr algn="just" rtl="1">
              <a:lnSpc>
                <a:spcPct val="80000"/>
              </a:lnSpc>
              <a:buFontTx/>
              <a:buNone/>
            </a:pPr>
            <a:r>
              <a:rPr lang="ar-SA" b="1" dirty="0">
                <a:cs typeface="B Lotus" panose="00000400000000000000" pitchFamily="2" charset="-78"/>
              </a:rPr>
              <a:t>قدرت پويا يا ديناميك عبارت است از نيروي اعمال شده توسط يك عضله هنگام حركت بدن مثل شنا است. در صورتي كه قدرت ايستا،نيروي اعمال شده در برابر شي</a:t>
            </a:r>
            <a:r>
              <a:rPr lang="en-US" b="1" dirty="0">
                <a:cs typeface="B Lotus" panose="00000400000000000000" pitchFamily="2" charset="-78"/>
              </a:rPr>
              <a:t>‎</a:t>
            </a:r>
            <a:r>
              <a:rPr lang="ar-SA" b="1" dirty="0">
                <a:cs typeface="B Lotus" panose="00000400000000000000" pitchFamily="2" charset="-78"/>
              </a:rPr>
              <a:t>ء غيرمتحرك يا ساكن مي</a:t>
            </a:r>
            <a:r>
              <a:rPr lang="en-US" b="1" dirty="0">
                <a:cs typeface="B Lotus" panose="00000400000000000000" pitchFamily="2" charset="-78"/>
              </a:rPr>
              <a:t>‎</a:t>
            </a:r>
            <a:r>
              <a:rPr lang="ar-SA" b="1" dirty="0">
                <a:cs typeface="B Lotus" panose="00000400000000000000" pitchFamily="2" charset="-78"/>
              </a:rPr>
              <a:t>باشد مانند فشار آوردن به ديوار.</a:t>
            </a:r>
          </a:p>
          <a:p>
            <a:pPr algn="just" rtl="1">
              <a:lnSpc>
                <a:spcPct val="80000"/>
              </a:lnSpc>
              <a:buFontTx/>
              <a:buNone/>
            </a:pPr>
            <a:r>
              <a:rPr lang="ar-SA" b="1" dirty="0">
                <a:cs typeface="B Lotus" panose="00000400000000000000" pitchFamily="2" charset="-78"/>
              </a:rPr>
              <a:t> بنابراين هر فردي مقداري قدرت نياز دارد كه بدون آن نمي</a:t>
            </a:r>
            <a:r>
              <a:rPr lang="en-US" b="1" dirty="0">
                <a:cs typeface="B Lotus" panose="00000400000000000000" pitchFamily="2" charset="-78"/>
              </a:rPr>
              <a:t>‎</a:t>
            </a:r>
            <a:r>
              <a:rPr lang="ar-SA" b="1" dirty="0">
                <a:cs typeface="B Lotus" panose="00000400000000000000" pitchFamily="2" charset="-78"/>
              </a:rPr>
              <a:t>تواند كارهاي روزانه را انجام دهد. مثل بلند كردن يك كيف، ايستادن و يا نشستن روي صندلي. </a:t>
            </a:r>
          </a:p>
          <a:p>
            <a:pPr algn="just" rtl="1">
              <a:lnSpc>
                <a:spcPct val="80000"/>
              </a:lnSpc>
              <a:buFontTx/>
              <a:buNone/>
            </a:pPr>
            <a:r>
              <a:rPr lang="ar-SA" b="1" dirty="0">
                <a:cs typeface="B Lotus" panose="00000400000000000000" pitchFamily="2" charset="-78"/>
              </a:rPr>
              <a:t>توسعة قدرت مستلزم كار در برابر مقاومت به شيوة فزاينده است. قدرت عضلات را مي</a:t>
            </a:r>
            <a:r>
              <a:rPr lang="en-US" b="1" dirty="0">
                <a:cs typeface="B Lotus" panose="00000400000000000000" pitchFamily="2" charset="-78"/>
              </a:rPr>
              <a:t>‎</a:t>
            </a:r>
            <a:r>
              <a:rPr lang="ar-SA" b="1" dirty="0">
                <a:cs typeface="B Lotus" panose="00000400000000000000" pitchFamily="2" charset="-78"/>
              </a:rPr>
              <a:t>توان بهبود بخشيد. </a:t>
            </a:r>
            <a:endParaRPr lang="en-US" b="1" dirty="0">
              <a:cs typeface="B Lotus" panose="00000400000000000000" pitchFamily="2" charset="-78"/>
            </a:endParaRPr>
          </a:p>
        </p:txBody>
      </p:sp>
    </p:spTree>
    <p:extLst>
      <p:ext uri="{BB962C8B-B14F-4D97-AF65-F5344CB8AC3E}">
        <p14:creationId xmlns:p14="http://schemas.microsoft.com/office/powerpoint/2010/main" val="1031157517"/>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1B5368B9-244B-49B7-9F5C-FA4BCC9F8EAD}" type="slidenum">
              <a:rPr lang="en-US"/>
              <a:pPr/>
              <a:t>12</a:t>
            </a:fld>
            <a:endParaRPr lang="en-US"/>
          </a:p>
        </p:txBody>
      </p:sp>
      <p:sp>
        <p:nvSpPr>
          <p:cNvPr id="456706" name="Text Box 2"/>
          <p:cNvSpPr txBox="1">
            <a:spLocks noChangeArrowheads="1"/>
          </p:cNvSpPr>
          <p:nvPr/>
        </p:nvSpPr>
        <p:spPr bwMode="auto">
          <a:xfrm>
            <a:off x="2133600" y="381001"/>
            <a:ext cx="7391400" cy="6392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just" rtl="1">
              <a:lnSpc>
                <a:spcPct val="90000"/>
              </a:lnSpc>
              <a:spcBef>
                <a:spcPct val="20000"/>
              </a:spcBef>
            </a:pPr>
            <a:r>
              <a:rPr lang="ar-SA" sz="3600" b="1" u="sng" dirty="0">
                <a:solidFill>
                  <a:srgbClr val="FF0000"/>
                </a:solidFill>
                <a:latin typeface="Times New Roman" panose="02020603050405020304" pitchFamily="18" charset="0"/>
                <a:cs typeface="B Lotus" panose="00000400000000000000" pitchFamily="2" charset="-78"/>
              </a:rPr>
              <a:t>استقامت</a:t>
            </a:r>
            <a:r>
              <a:rPr lang="ar-SA" sz="2800" b="1" u="sng" dirty="0">
                <a:solidFill>
                  <a:srgbClr val="FF0000"/>
                </a:solidFill>
                <a:latin typeface="Times New Roman" panose="02020603050405020304" pitchFamily="18" charset="0"/>
                <a:cs typeface="B Lotus" panose="00000400000000000000" pitchFamily="2" charset="-78"/>
              </a:rPr>
              <a:t> </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استقامت در آمادگي جسماني شامل دو بخش استقامت قلبي – ريوي و استقامت عضلات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شود. متخصصان علوم ورزشي تعاريف زيادي براي اين واژه</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ها ارائه كرده</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اند كه به چند مورد آن اشاره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شود:</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آمادگي قلبي عروقي عبارت است از « سطحي از آمادگي هوازي كه با انجام پيوستة تمرين با مدت و شدت كافي حاصل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شود» به طوري كه دستگاه قلبي عروقي را تا حد سازش فيزيولوژيكي زير فشار قرار دهد. به عبارت ديگر توانايي بدن براي رساندن و مصرف اكسيژن در كار و ورزش</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هاي شديد و طولاني مدت را آمادگي قلبي عروقي گويند. هم چنين استقامت دستگاه گردش خون به عنوان توانايي سيستم گردش خون در انتقال اكسيژن به ماهيچه</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ها هنگام تداوم فعاليتهاي ورزشي تعريف شده است.</a:t>
            </a:r>
          </a:p>
          <a:p>
            <a:pPr algn="ctr" eaLnBrk="0" hangingPunct="0">
              <a:spcBef>
                <a:spcPct val="50000"/>
              </a:spcBef>
            </a:pPr>
            <a:endParaRPr lang="en-US" sz="2800" dirty="0">
              <a:latin typeface="Lotus" pitchFamily="2" charset="-78"/>
              <a:cs typeface="Lotus" pitchFamily="2" charset="-78"/>
            </a:endParaRPr>
          </a:p>
        </p:txBody>
      </p:sp>
    </p:spTree>
    <p:extLst>
      <p:ext uri="{BB962C8B-B14F-4D97-AF65-F5344CB8AC3E}">
        <p14:creationId xmlns:p14="http://schemas.microsoft.com/office/powerpoint/2010/main" val="3320566047"/>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721FD777-8F69-4B9B-9115-65D42B409B39}" type="slidenum">
              <a:rPr lang="en-US"/>
              <a:pPr/>
              <a:t>13</a:t>
            </a:fld>
            <a:endParaRPr lang="en-US"/>
          </a:p>
        </p:txBody>
      </p:sp>
      <p:sp>
        <p:nvSpPr>
          <p:cNvPr id="457730" name="Text Box 2"/>
          <p:cNvSpPr txBox="1">
            <a:spLocks noChangeArrowheads="1"/>
          </p:cNvSpPr>
          <p:nvPr/>
        </p:nvSpPr>
        <p:spPr bwMode="auto">
          <a:xfrm>
            <a:off x="1752600" y="609600"/>
            <a:ext cx="8686800" cy="6110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just" rtl="1">
              <a:lnSpc>
                <a:spcPct val="80000"/>
              </a:lnSpc>
              <a:spcBef>
                <a:spcPct val="20000"/>
              </a:spcBef>
            </a:pPr>
            <a:r>
              <a:rPr lang="ar-SA" sz="2800" b="1">
                <a:latin typeface="Times New Roman" panose="02020603050405020304" pitchFamily="18" charset="0"/>
                <a:cs typeface="B Lotus" panose="00000400000000000000" pitchFamily="2" charset="-78"/>
              </a:rPr>
              <a:t>استقامت قلبي تنفسي مستلزم توانايي قلب و ششها براي تأمين اكسيژن عضلات در حال كار به مدت زمان طولاني است. به عبارت ديگر، توانايي دستگاههاي گردش خون و تنفس براي تنظيم و بهبودي ناشي از اثرات فعاليت بدني متوسط تا شديد تند راه رفتن، دويدن، شنا يا دوچرخه</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سواري است كه به آن استقامت يا آمادگي هوازي نيز مي</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گويند.</a:t>
            </a:r>
            <a:endParaRPr lang="en-US" sz="2800" b="1">
              <a:latin typeface="Times New Roman" panose="02020603050405020304" pitchFamily="18" charset="0"/>
              <a:cs typeface="B Lotus" panose="00000400000000000000" pitchFamily="2" charset="-78"/>
            </a:endParaRPr>
          </a:p>
          <a:p>
            <a:pPr algn="just" rtl="1">
              <a:lnSpc>
                <a:spcPct val="80000"/>
              </a:lnSpc>
              <a:spcBef>
                <a:spcPct val="20000"/>
              </a:spcBef>
            </a:pPr>
            <a:r>
              <a:rPr lang="ar-SA" sz="2800" b="1">
                <a:latin typeface="Times New Roman" panose="02020603050405020304" pitchFamily="18" charset="0"/>
                <a:cs typeface="B Lotus" panose="00000400000000000000" pitchFamily="2" charset="-78"/>
              </a:rPr>
              <a:t>اجراي چنين كاري به توانايي حمل اكسيژن جهت كار عضلات و توانايي اين عضلات براي انقباض و استفاده از اكسيژن بستگي دارد.</a:t>
            </a:r>
          </a:p>
          <a:p>
            <a:pPr algn="just" rtl="1">
              <a:lnSpc>
                <a:spcPct val="80000"/>
              </a:lnSpc>
              <a:spcBef>
                <a:spcPct val="20000"/>
              </a:spcBef>
            </a:pPr>
            <a:r>
              <a:rPr lang="ar-SA" sz="2800" b="1">
                <a:latin typeface="Times New Roman" panose="02020603050405020304" pitchFamily="18" charset="0"/>
                <a:cs typeface="B Lotus" panose="00000400000000000000" pitchFamily="2" charset="-78"/>
              </a:rPr>
              <a:t> استقامت قلبي تنفسي رابطه بسيار نزديكي با توانايي بدن در رساندن اكسيژن كافي به بافتهاي فعال دارد تا امكان تأمين اكسيژن مورد نياز ميسر شود. انتقال و تحويل اكسيژن جزء عملكردهاي مهم به حساب مي</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آيند كه با مشاركت دستگاه قلبي عروقي و تنفسي انجام مي</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پذيرند. كليه بخش‌هاي اين دو دستگاه كه به انتقال اكسيژن مربوط مي</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شوند، مجموعاً به </a:t>
            </a:r>
            <a:r>
              <a:rPr lang="ar-SA" sz="2800" b="1">
                <a:latin typeface="Times New Roman" panose="02020603050405020304" pitchFamily="18" charset="0"/>
                <a:cs typeface="Arabic Transparent" panose="020B0604020202020204" pitchFamily="34" charset="0"/>
              </a:rPr>
              <a:t>دستگاه انتقال اكسيژن</a:t>
            </a:r>
            <a:r>
              <a:rPr lang="ar-SA" sz="2800" b="1">
                <a:latin typeface="Times New Roman" panose="02020603050405020304" pitchFamily="18" charset="0"/>
                <a:cs typeface="B Lotus" panose="00000400000000000000" pitchFamily="2" charset="-78"/>
              </a:rPr>
              <a:t> معروف است. </a:t>
            </a:r>
          </a:p>
          <a:p>
            <a:pPr algn="just" rtl="1">
              <a:lnSpc>
                <a:spcPct val="80000"/>
              </a:lnSpc>
              <a:spcBef>
                <a:spcPct val="20000"/>
              </a:spcBef>
            </a:pPr>
            <a:r>
              <a:rPr lang="ar-SA" sz="2800" b="1">
                <a:latin typeface="Times New Roman" panose="02020603050405020304" pitchFamily="18" charset="0"/>
                <a:cs typeface="B Lotus" panose="00000400000000000000" pitchFamily="2" charset="-78"/>
              </a:rPr>
              <a:t> هر قدر بدن بتواند اكسيژن بيشتري جذب كند، به همان اندازه نيز كار بيشتري را مي</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تواند انجام دهد و بدن با خستگي كمتري نيز روبرو مي</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شود. </a:t>
            </a:r>
          </a:p>
          <a:p>
            <a:pPr algn="ctr" eaLnBrk="0" hangingPunct="0">
              <a:spcBef>
                <a:spcPct val="50000"/>
              </a:spcBef>
            </a:pPr>
            <a:endParaRPr lang="en-US" sz="2800">
              <a:latin typeface="Lotus" pitchFamily="2" charset="-78"/>
              <a:cs typeface="Lotus" pitchFamily="2" charset="-78"/>
            </a:endParaRPr>
          </a:p>
        </p:txBody>
      </p:sp>
    </p:spTree>
    <p:extLst>
      <p:ext uri="{BB962C8B-B14F-4D97-AF65-F5344CB8AC3E}">
        <p14:creationId xmlns:p14="http://schemas.microsoft.com/office/powerpoint/2010/main" val="2823516390"/>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738A925-C3C6-422C-BEA3-0793E31F0E1D}" type="slidenum">
              <a:rPr lang="en-US"/>
              <a:pPr/>
              <a:t>14</a:t>
            </a:fld>
            <a:endParaRPr lang="en-US"/>
          </a:p>
        </p:txBody>
      </p:sp>
      <p:sp>
        <p:nvSpPr>
          <p:cNvPr id="404483" name="Rectangle 3"/>
          <p:cNvSpPr>
            <a:spLocks noGrp="1" noChangeArrowheads="1"/>
          </p:cNvSpPr>
          <p:nvPr>
            <p:ph type="body" idx="1"/>
          </p:nvPr>
        </p:nvSpPr>
        <p:spPr>
          <a:xfrm>
            <a:off x="2209800" y="1125538"/>
            <a:ext cx="7989888" cy="4608512"/>
          </a:xfrm>
          <a:noFill/>
        </p:spPr>
        <p:txBody>
          <a:bodyPr>
            <a:normAutofit lnSpcReduction="10000"/>
          </a:bodyPr>
          <a:lstStyle/>
          <a:p>
            <a:pPr algn="just" rtl="1">
              <a:lnSpc>
                <a:spcPct val="80000"/>
              </a:lnSpc>
              <a:buFontTx/>
              <a:buNone/>
            </a:pPr>
            <a:endParaRPr lang="ar-SA" sz="1600" b="1" dirty="0">
              <a:cs typeface="B Lotus" panose="00000400000000000000" pitchFamily="2" charset="-78"/>
            </a:endParaRPr>
          </a:p>
          <a:p>
            <a:pPr algn="just" rtl="1">
              <a:lnSpc>
                <a:spcPct val="80000"/>
              </a:lnSpc>
              <a:buFontTx/>
              <a:buNone/>
            </a:pPr>
            <a:r>
              <a:rPr lang="ar-SA" b="1" u="sng" dirty="0">
                <a:solidFill>
                  <a:srgbClr val="FF0000"/>
                </a:solidFill>
                <a:cs typeface="B Lotus" panose="00000400000000000000" pitchFamily="2" charset="-78"/>
              </a:rPr>
              <a:t>استقامت عضلاني</a:t>
            </a:r>
            <a:endParaRPr lang="en-US" b="1" u="sng" dirty="0">
              <a:solidFill>
                <a:srgbClr val="FF0000"/>
              </a:solidFill>
              <a:cs typeface="B Lotus" panose="00000400000000000000" pitchFamily="2" charset="-78"/>
            </a:endParaRPr>
          </a:p>
          <a:p>
            <a:pPr algn="just" rtl="1">
              <a:lnSpc>
                <a:spcPct val="80000"/>
              </a:lnSpc>
              <a:buFontTx/>
              <a:buNone/>
            </a:pPr>
            <a:endParaRPr lang="en-US" b="1" dirty="0">
              <a:solidFill>
                <a:srgbClr val="FFFF00"/>
              </a:solidFill>
              <a:cs typeface="B Lotus" panose="00000400000000000000" pitchFamily="2" charset="-78"/>
            </a:endParaRPr>
          </a:p>
          <a:p>
            <a:pPr algn="just" rtl="1">
              <a:lnSpc>
                <a:spcPct val="80000"/>
              </a:lnSpc>
              <a:buFontTx/>
              <a:buNone/>
            </a:pPr>
            <a:endParaRPr lang="fa-IR" b="1" dirty="0">
              <a:solidFill>
                <a:srgbClr val="FFFF00"/>
              </a:solidFill>
              <a:cs typeface="B Lotus" panose="00000400000000000000" pitchFamily="2" charset="-78"/>
            </a:endParaRPr>
          </a:p>
          <a:p>
            <a:pPr algn="just" rtl="1">
              <a:lnSpc>
                <a:spcPct val="130000"/>
              </a:lnSpc>
              <a:buFontTx/>
              <a:buNone/>
            </a:pPr>
            <a:r>
              <a:rPr lang="ar-SA" sz="2400" b="1" dirty="0">
                <a:cs typeface="B Lotus" panose="00000400000000000000" pitchFamily="2" charset="-78"/>
              </a:rPr>
              <a:t>استقامت عضلاني براي اجراي بهتر بسياري از مهارتهاي ورزشي ضرورت دارد. به همين دليل يكي از عوامل آمادگي جسماني به شمار مي</a:t>
            </a:r>
            <a:r>
              <a:rPr lang="en-US" sz="2400" b="1" dirty="0">
                <a:cs typeface="B Lotus" panose="00000400000000000000" pitchFamily="2" charset="-78"/>
              </a:rPr>
              <a:t>‎</a:t>
            </a:r>
            <a:r>
              <a:rPr lang="ar-SA" sz="2400" b="1" dirty="0">
                <a:cs typeface="B Lotus" panose="00000400000000000000" pitchFamily="2" charset="-78"/>
              </a:rPr>
              <a:t>آيد. استقامت عضلاني، توانايي يك عضله يا گروهي از عضلات براي انجام تعدادي حركات يكنواخت و يا انقباض نسبتاً طولاني است. قابليت مذكور، معمولاً با شمارش تكرار (مانند دراز و نشست) يا مدت انقباض (كشش بارفيكس در زنان) در حركتي خاص مورد ارزيابي قرار مي</a:t>
            </a:r>
            <a:r>
              <a:rPr lang="en-US" sz="2400" b="1" dirty="0">
                <a:cs typeface="B Lotus" panose="00000400000000000000" pitchFamily="2" charset="-78"/>
              </a:rPr>
              <a:t>‎</a:t>
            </a:r>
            <a:r>
              <a:rPr lang="ar-SA" sz="2400" b="1" dirty="0">
                <a:cs typeface="B Lotus" panose="00000400000000000000" pitchFamily="2" charset="-78"/>
              </a:rPr>
              <a:t>گيرد.</a:t>
            </a:r>
          </a:p>
        </p:txBody>
      </p:sp>
      <p:pic>
        <p:nvPicPr>
          <p:cNvPr id="404484" name="Picture 4" descr="D:\تصاویر کتابهای درسی و ورزشی\ترجمه امادگی جسمانی\DSC0104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3124200" y="304800"/>
            <a:ext cx="2971800" cy="222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2978715"/>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DCFC375-4474-4EF9-9C12-5CE44E4EA0BC}" type="slidenum">
              <a:rPr lang="en-US"/>
              <a:pPr/>
              <a:t>15</a:t>
            </a:fld>
            <a:endParaRPr lang="en-US"/>
          </a:p>
        </p:txBody>
      </p:sp>
      <p:sp>
        <p:nvSpPr>
          <p:cNvPr id="441347" name="Rectangle 3"/>
          <p:cNvSpPr>
            <a:spLocks noGrp="1" noChangeArrowheads="1"/>
          </p:cNvSpPr>
          <p:nvPr>
            <p:ph type="body" idx="1"/>
          </p:nvPr>
        </p:nvSpPr>
        <p:spPr>
          <a:xfrm>
            <a:off x="2209800" y="533401"/>
            <a:ext cx="8153400" cy="5064125"/>
          </a:xfrm>
        </p:spPr>
        <p:txBody>
          <a:bodyPr/>
          <a:lstStyle/>
          <a:p>
            <a:pPr algn="just" rtl="1">
              <a:lnSpc>
                <a:spcPct val="80000"/>
              </a:lnSpc>
              <a:buFontTx/>
              <a:buNone/>
            </a:pPr>
            <a:r>
              <a:rPr lang="ar-SA" b="1" dirty="0">
                <a:cs typeface="B Lotus" panose="00000400000000000000" pitchFamily="2" charset="-78"/>
              </a:rPr>
              <a:t>استقامت عضلاني تا حد زيادي به قدرت و قابليت هوازي مربوط مي</a:t>
            </a:r>
            <a:r>
              <a:rPr lang="en-US" b="1" dirty="0">
                <a:cs typeface="B Lotus" panose="00000400000000000000" pitchFamily="2" charset="-78"/>
              </a:rPr>
              <a:t>‎</a:t>
            </a:r>
            <a:r>
              <a:rPr lang="ar-SA" b="1" dirty="0">
                <a:cs typeface="B Lotus" panose="00000400000000000000" pitchFamily="2" charset="-78"/>
              </a:rPr>
              <a:t>شود. به عبارت ديگر، استقامت عضلاني، توانايي انقباض يك عضله يا گروهي عضله به طور مداوم و پايدار بدون ايجاد خستگي مفرط است. هر چه از عضله</a:t>
            </a:r>
            <a:r>
              <a:rPr lang="en-US" b="1" dirty="0">
                <a:cs typeface="B Lotus" panose="00000400000000000000" pitchFamily="2" charset="-78"/>
              </a:rPr>
              <a:t>‎</a:t>
            </a:r>
            <a:r>
              <a:rPr lang="ar-SA" b="1" dirty="0">
                <a:cs typeface="B Lotus" panose="00000400000000000000" pitchFamily="2" charset="-78"/>
              </a:rPr>
              <a:t>اي به مدت طولاني</a:t>
            </a:r>
            <a:r>
              <a:rPr lang="en-US" b="1" dirty="0">
                <a:cs typeface="B Lotus" panose="00000400000000000000" pitchFamily="2" charset="-78"/>
              </a:rPr>
              <a:t>‎</a:t>
            </a:r>
            <a:r>
              <a:rPr lang="ar-SA" b="1" dirty="0">
                <a:cs typeface="B Lotus" panose="00000400000000000000" pitchFamily="2" charset="-78"/>
              </a:rPr>
              <a:t>تري استفاده شود، استقامت آن نيز بيشتر مي</a:t>
            </a:r>
            <a:r>
              <a:rPr lang="en-US" b="1" dirty="0">
                <a:cs typeface="B Lotus" panose="00000400000000000000" pitchFamily="2" charset="-78"/>
              </a:rPr>
              <a:t>‎</a:t>
            </a:r>
            <a:r>
              <a:rPr lang="ar-SA" b="1" dirty="0">
                <a:cs typeface="B Lotus" panose="00000400000000000000" pitchFamily="2" charset="-78"/>
              </a:rPr>
              <a:t>شود. فعاليت</a:t>
            </a:r>
            <a:r>
              <a:rPr lang="en-US" b="1" dirty="0">
                <a:cs typeface="B Lotus" panose="00000400000000000000" pitchFamily="2" charset="-78"/>
              </a:rPr>
              <a:t>‎</a:t>
            </a:r>
            <a:r>
              <a:rPr lang="ar-SA" b="1" dirty="0">
                <a:cs typeface="B Lotus" panose="00000400000000000000" pitchFamily="2" charset="-78"/>
              </a:rPr>
              <a:t>هاي حركتي به ايجاد استقامت عضلاني كمك مي</a:t>
            </a:r>
            <a:r>
              <a:rPr lang="en-US" b="1" dirty="0">
                <a:cs typeface="B Lotus" panose="00000400000000000000" pitchFamily="2" charset="-78"/>
              </a:rPr>
              <a:t>‎</a:t>
            </a:r>
            <a:r>
              <a:rPr lang="ar-SA" b="1" dirty="0">
                <a:cs typeface="B Lotus" panose="00000400000000000000" pitchFamily="2" charset="-78"/>
              </a:rPr>
              <a:t>كنند. </a:t>
            </a:r>
          </a:p>
          <a:p>
            <a:pPr algn="just" rtl="1">
              <a:lnSpc>
                <a:spcPct val="80000"/>
              </a:lnSpc>
              <a:buFontTx/>
              <a:buNone/>
            </a:pPr>
            <a:endParaRPr lang="fa-IR" b="1" dirty="0">
              <a:cs typeface="B Lotus" panose="00000400000000000000" pitchFamily="2" charset="-78"/>
            </a:endParaRPr>
          </a:p>
          <a:p>
            <a:pPr algn="just" rtl="1">
              <a:lnSpc>
                <a:spcPct val="80000"/>
              </a:lnSpc>
              <a:buFontTx/>
              <a:buNone/>
            </a:pPr>
            <a:r>
              <a:rPr lang="ar-SA" b="1" dirty="0">
                <a:cs typeface="B Lotus" panose="00000400000000000000" pitchFamily="2" charset="-78"/>
              </a:rPr>
              <a:t>هدف اوليه توسعه استقامت عضلاني افراد توانايي مشاركت در فعاليت براي دوره</a:t>
            </a:r>
            <a:r>
              <a:rPr lang="en-US" b="1" dirty="0">
                <a:cs typeface="B Lotus" panose="00000400000000000000" pitchFamily="2" charset="-78"/>
              </a:rPr>
              <a:t>‎</a:t>
            </a:r>
            <a:r>
              <a:rPr lang="ar-SA" b="1" dirty="0">
                <a:cs typeface="B Lotus" panose="00000400000000000000" pitchFamily="2" charset="-78"/>
              </a:rPr>
              <a:t>هاي زماني طولاني</a:t>
            </a:r>
            <a:r>
              <a:rPr lang="en-US" b="1" dirty="0">
                <a:cs typeface="B Lotus" panose="00000400000000000000" pitchFamily="2" charset="-78"/>
              </a:rPr>
              <a:t>‎</a:t>
            </a:r>
            <a:r>
              <a:rPr lang="ar-SA" b="1" dirty="0">
                <a:cs typeface="B Lotus" panose="00000400000000000000" pitchFamily="2" charset="-78"/>
              </a:rPr>
              <a:t>تر، قبل از احساس خستگي عضلاني است. البته بين قدرت و استقامت عضلاني رابطة بسيار نزديكي وجود دارد. </a:t>
            </a:r>
            <a:endParaRPr lang="en-US" b="1" dirty="0">
              <a:cs typeface="B Lotus" panose="00000400000000000000" pitchFamily="2" charset="-78"/>
            </a:endParaRPr>
          </a:p>
        </p:txBody>
      </p:sp>
    </p:spTree>
    <p:extLst>
      <p:ext uri="{BB962C8B-B14F-4D97-AF65-F5344CB8AC3E}">
        <p14:creationId xmlns:p14="http://schemas.microsoft.com/office/powerpoint/2010/main" val="1758450929"/>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97661BB-5473-413D-936F-C62AB2E2F1AA}" type="slidenum">
              <a:rPr lang="en-US"/>
              <a:pPr/>
              <a:t>16</a:t>
            </a:fld>
            <a:endParaRPr lang="en-US"/>
          </a:p>
        </p:txBody>
      </p:sp>
      <p:sp>
        <p:nvSpPr>
          <p:cNvPr id="458754" name="Rectangle 2"/>
          <p:cNvSpPr>
            <a:spLocks noGrp="1" noChangeArrowheads="1"/>
          </p:cNvSpPr>
          <p:nvPr>
            <p:ph type="title"/>
          </p:nvPr>
        </p:nvSpPr>
        <p:spPr>
          <a:xfrm>
            <a:off x="2209800" y="609600"/>
            <a:ext cx="7772400" cy="4495800"/>
          </a:xfrm>
        </p:spPr>
        <p:txBody>
          <a:bodyPr>
            <a:normAutofit fontScale="90000"/>
          </a:bodyPr>
          <a:lstStyle/>
          <a:p>
            <a:pPr algn="r" rtl="1">
              <a:lnSpc>
                <a:spcPct val="110000"/>
              </a:lnSpc>
            </a:pPr>
            <a:r>
              <a:rPr lang="ar-SA" sz="2800" b="1">
                <a:cs typeface="B Lotus" panose="00000400000000000000" pitchFamily="2" charset="-78"/>
              </a:rPr>
              <a:t>بدنبال يك دوره تمريني كه در اثر اجراي آنها استقامت عضلاني افزايش يابد. سازگاريهاي زير در بدن ايجاد مي</a:t>
            </a:r>
            <a:r>
              <a:rPr lang="en-US" sz="2800" b="1">
                <a:cs typeface="B Lotus" panose="00000400000000000000" pitchFamily="2" charset="-78"/>
              </a:rPr>
              <a:t>‎</a:t>
            </a:r>
            <a:r>
              <a:rPr lang="ar-SA" sz="2800" b="1">
                <a:cs typeface="B Lotus" panose="00000400000000000000" pitchFamily="2" charset="-78"/>
              </a:rPr>
              <a:t>شود:</a:t>
            </a:r>
            <a:br>
              <a:rPr lang="en-US" sz="2800" b="1">
                <a:cs typeface="B Lotus" panose="00000400000000000000" pitchFamily="2" charset="-78"/>
              </a:rPr>
            </a:br>
            <a:br>
              <a:rPr lang="fa-IR" sz="2800" b="1">
                <a:cs typeface="B Lotus" panose="00000400000000000000" pitchFamily="2" charset="-78"/>
              </a:rPr>
            </a:br>
            <a:r>
              <a:rPr lang="ar-SA" sz="2800" b="1">
                <a:cs typeface="B Lotus" panose="00000400000000000000" pitchFamily="2" charset="-78"/>
              </a:rPr>
              <a:t>افزايش قطر و تعداد تارهاي كند انقباض (</a:t>
            </a:r>
            <a:r>
              <a:rPr lang="en-US" sz="2800" b="1">
                <a:cs typeface="B Lotus" panose="00000400000000000000" pitchFamily="2" charset="-78"/>
              </a:rPr>
              <a:t>st</a:t>
            </a:r>
            <a:r>
              <a:rPr lang="ar-SA" sz="2800" b="1">
                <a:cs typeface="B Lotus" panose="00000400000000000000" pitchFamily="2" charset="-78"/>
              </a:rPr>
              <a:t>)، </a:t>
            </a:r>
            <a:br>
              <a:rPr lang="ar-SA" sz="2800" b="1">
                <a:cs typeface="B Lotus" panose="00000400000000000000" pitchFamily="2" charset="-78"/>
              </a:rPr>
            </a:br>
            <a:r>
              <a:rPr lang="ar-SA" sz="2800" b="1">
                <a:cs typeface="B Lotus" panose="00000400000000000000" pitchFamily="2" charset="-78"/>
              </a:rPr>
              <a:t>افزايش ذخاير انرژي (كربوهيدرات و چربي) عضله.</a:t>
            </a:r>
            <a:br>
              <a:rPr lang="ar-SA" sz="2800" b="1">
                <a:cs typeface="B Lotus" panose="00000400000000000000" pitchFamily="2" charset="-78"/>
              </a:rPr>
            </a:br>
            <a:r>
              <a:rPr lang="ar-SA" sz="2800" b="1">
                <a:cs typeface="B Lotus" panose="00000400000000000000" pitchFamily="2" charset="-78"/>
              </a:rPr>
              <a:t> افزايش تراكم مويرگي عضله، </a:t>
            </a:r>
            <a:br>
              <a:rPr lang="ar-SA" sz="2800" b="1">
                <a:cs typeface="B Lotus" panose="00000400000000000000" pitchFamily="2" charset="-78"/>
              </a:rPr>
            </a:br>
            <a:r>
              <a:rPr lang="ar-SA" sz="2800" b="1">
                <a:cs typeface="B Lotus" panose="00000400000000000000" pitchFamily="2" charset="-78"/>
              </a:rPr>
              <a:t>افزايش تعداد ميتوكندريها،</a:t>
            </a:r>
            <a:br>
              <a:rPr lang="ar-SA" sz="2800" b="1">
                <a:cs typeface="B Lotus" panose="00000400000000000000" pitchFamily="2" charset="-78"/>
              </a:rPr>
            </a:br>
            <a:r>
              <a:rPr lang="ar-SA" sz="2800" b="1">
                <a:cs typeface="B Lotus" panose="00000400000000000000" pitchFamily="2" charset="-78"/>
              </a:rPr>
              <a:t> افزايش غلظت ميوگلوبين عضله </a:t>
            </a:r>
            <a:br>
              <a:rPr lang="ar-SA" sz="2800" b="1">
                <a:cs typeface="B Lotus" panose="00000400000000000000" pitchFamily="2" charset="-78"/>
              </a:rPr>
            </a:br>
            <a:r>
              <a:rPr lang="ar-SA" sz="2800" b="1">
                <a:cs typeface="B Lotus" panose="00000400000000000000" pitchFamily="2" charset="-78"/>
              </a:rPr>
              <a:t>و افزايش مقاومت بافتهاي همبند عضله.</a:t>
            </a:r>
            <a:br>
              <a:rPr lang="en-US" sz="2800"/>
            </a:br>
            <a:endParaRPr lang="en-US" sz="2800"/>
          </a:p>
        </p:txBody>
      </p:sp>
    </p:spTree>
    <p:extLst>
      <p:ext uri="{BB962C8B-B14F-4D97-AF65-F5344CB8AC3E}">
        <p14:creationId xmlns:p14="http://schemas.microsoft.com/office/powerpoint/2010/main" val="2337617145"/>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61E4772-4E33-45C4-BB23-0C76A9963317}" type="slidenum">
              <a:rPr lang="en-US"/>
              <a:pPr/>
              <a:t>17</a:t>
            </a:fld>
            <a:endParaRPr lang="en-US"/>
          </a:p>
        </p:txBody>
      </p:sp>
      <p:sp>
        <p:nvSpPr>
          <p:cNvPr id="406531" name="Rectangle 3"/>
          <p:cNvSpPr>
            <a:spLocks noGrp="1" noChangeArrowheads="1"/>
          </p:cNvSpPr>
          <p:nvPr>
            <p:ph type="body" idx="1"/>
          </p:nvPr>
        </p:nvSpPr>
        <p:spPr>
          <a:xfrm>
            <a:off x="1992314" y="520700"/>
            <a:ext cx="8277225" cy="5861050"/>
          </a:xfrm>
          <a:noFill/>
        </p:spPr>
        <p:txBody>
          <a:bodyPr/>
          <a:lstStyle/>
          <a:p>
            <a:pPr algn="just" rtl="1">
              <a:buFontTx/>
              <a:buNone/>
            </a:pPr>
            <a:r>
              <a:rPr lang="ar-SA" b="1" u="sng" dirty="0">
                <a:solidFill>
                  <a:srgbClr val="FF0000"/>
                </a:solidFill>
                <a:cs typeface="B Lotus" panose="00000400000000000000" pitchFamily="2" charset="-78"/>
              </a:rPr>
              <a:t>تركيب بدن</a:t>
            </a:r>
          </a:p>
          <a:p>
            <a:pPr algn="just" rtl="1">
              <a:buFontTx/>
              <a:buNone/>
            </a:pPr>
            <a:r>
              <a:rPr lang="ar-SA" sz="2400" b="1" dirty="0">
                <a:cs typeface="B Lotus" panose="00000400000000000000" pitchFamily="2" charset="-78"/>
              </a:rPr>
              <a:t>تجزيه و تحليل تركيب بدن و مطالعه در اين مورد ابزار مناسبي براي ارزيابي وضعيت آمادگي جسماني است. اخيراً ثابت شده است كه تركيب بدن يكي از اجزاي آمادگي جسماني در ارتباط با سلامتي است كه به كيفيت يا ساخت كل توده بدن اطلاق مي</a:t>
            </a:r>
            <a:r>
              <a:rPr lang="en-US" sz="2400" b="1" dirty="0">
                <a:cs typeface="B Lotus" panose="00000400000000000000" pitchFamily="2" charset="-78"/>
              </a:rPr>
              <a:t>‎</a:t>
            </a:r>
            <a:r>
              <a:rPr lang="ar-SA" sz="2400" b="1" dirty="0">
                <a:cs typeface="B Lotus" panose="00000400000000000000" pitchFamily="2" charset="-78"/>
              </a:rPr>
              <a:t>شود. كل توده بدن از توده بدون چربي (خالص) و توده چربي تشكيل شده است تودة بدون چربي (خالص) شامل استخوانها، عضلات، ارگانها و آب مي</a:t>
            </a:r>
            <a:r>
              <a:rPr lang="en-US" sz="2400" b="1" dirty="0">
                <a:cs typeface="B Lotus" panose="00000400000000000000" pitchFamily="2" charset="-78"/>
              </a:rPr>
              <a:t>‎</a:t>
            </a:r>
            <a:r>
              <a:rPr lang="ar-SA" sz="2400" b="1" dirty="0">
                <a:cs typeface="B Lotus" panose="00000400000000000000" pitchFamily="2" charset="-78"/>
              </a:rPr>
              <a:t>شود. تركيب بدن مفهوم نسبي درصد ماهيچه، چربي و استخوان را توصيف مي</a:t>
            </a:r>
            <a:r>
              <a:rPr lang="en-US" sz="2400" b="1" dirty="0">
                <a:cs typeface="B Lotus" panose="00000400000000000000" pitchFamily="2" charset="-78"/>
              </a:rPr>
              <a:t>‎</a:t>
            </a:r>
            <a:r>
              <a:rPr lang="ar-SA" sz="2400" b="1" dirty="0">
                <a:cs typeface="B Lotus" panose="00000400000000000000" pitchFamily="2" charset="-78"/>
              </a:rPr>
              <a:t>كند. بدن شما وقتي كه از مقدار چربي بيشتري برخوردار باشد، در رديف افراد چاق قرار مي</a:t>
            </a:r>
            <a:r>
              <a:rPr lang="en-US" sz="2400" b="1" dirty="0">
                <a:cs typeface="B Lotus" panose="00000400000000000000" pitchFamily="2" charset="-78"/>
              </a:rPr>
              <a:t>‎</a:t>
            </a:r>
            <a:r>
              <a:rPr lang="ar-SA" sz="2400" b="1" dirty="0">
                <a:cs typeface="B Lotus" panose="00000400000000000000" pitchFamily="2" charset="-78"/>
              </a:rPr>
              <a:t>گيرد. شخص چاق به مشكلات بدني مثل بيماري قلبي و قند مبتلا مي</a:t>
            </a:r>
            <a:r>
              <a:rPr lang="en-US" sz="2400" b="1" dirty="0">
                <a:cs typeface="B Lotus" panose="00000400000000000000" pitchFamily="2" charset="-78"/>
              </a:rPr>
              <a:t>‎</a:t>
            </a:r>
            <a:r>
              <a:rPr lang="ar-SA" sz="2400" b="1" dirty="0">
                <a:cs typeface="B Lotus" panose="00000400000000000000" pitchFamily="2" charset="-78"/>
              </a:rPr>
              <a:t>شود. به علاوه چربي اضافي، بازده كار را كم كرده و باعث محدود شدن فعاليت جسماني و اجراي حركات ورزشي و مهارت مي</a:t>
            </a:r>
            <a:r>
              <a:rPr lang="en-US" sz="2400" b="1" dirty="0">
                <a:cs typeface="B Lotus" panose="00000400000000000000" pitchFamily="2" charset="-78"/>
              </a:rPr>
              <a:t>‎</a:t>
            </a:r>
            <a:r>
              <a:rPr lang="ar-SA" sz="2400" b="1" dirty="0">
                <a:cs typeface="B Lotus" panose="00000400000000000000" pitchFamily="2" charset="-78"/>
              </a:rPr>
              <a:t>شود. بنابراين، در ارزيابي تركيب بدن درصد نسبي تودة بدون چربي و تودة چربي فرد تعيين مي</a:t>
            </a:r>
            <a:r>
              <a:rPr lang="en-US" sz="2400" b="1" dirty="0">
                <a:cs typeface="B Lotus" panose="00000400000000000000" pitchFamily="2" charset="-78"/>
              </a:rPr>
              <a:t>‎</a:t>
            </a:r>
            <a:r>
              <a:rPr lang="ar-SA" sz="2400" b="1" dirty="0">
                <a:cs typeface="B Lotus" panose="00000400000000000000" pitchFamily="2" charset="-78"/>
              </a:rPr>
              <a:t>شود. آزمون سنجش ضخامت چربي زير پوست شايع</a:t>
            </a:r>
            <a:r>
              <a:rPr lang="en-US" sz="2400" b="1" dirty="0">
                <a:cs typeface="B Lotus" panose="00000400000000000000" pitchFamily="2" charset="-78"/>
              </a:rPr>
              <a:t>‎</a:t>
            </a:r>
            <a:r>
              <a:rPr lang="ar-SA" sz="2400" b="1" dirty="0">
                <a:cs typeface="B Lotus" panose="00000400000000000000" pitchFamily="2" charset="-78"/>
              </a:rPr>
              <a:t>ترين روش براي اندازه</a:t>
            </a:r>
            <a:r>
              <a:rPr lang="en-US" sz="2400" b="1" dirty="0">
                <a:cs typeface="B Lotus" panose="00000400000000000000" pitchFamily="2" charset="-78"/>
              </a:rPr>
              <a:t>‎</a:t>
            </a:r>
            <a:r>
              <a:rPr lang="ar-SA" sz="2400" b="1" dirty="0">
                <a:cs typeface="B Lotus" panose="00000400000000000000" pitchFamily="2" charset="-78"/>
              </a:rPr>
              <a:t>گيري تركيب بدن است.</a:t>
            </a:r>
          </a:p>
          <a:p>
            <a:pPr algn="just" rtl="1">
              <a:buFontTx/>
              <a:buNone/>
            </a:pPr>
            <a:endParaRPr lang="ar-SA" sz="2400" b="1" dirty="0">
              <a:cs typeface="B Lotus" panose="00000400000000000000" pitchFamily="2" charset="-78"/>
            </a:endParaRPr>
          </a:p>
        </p:txBody>
      </p:sp>
    </p:spTree>
    <p:extLst>
      <p:ext uri="{BB962C8B-B14F-4D97-AF65-F5344CB8AC3E}">
        <p14:creationId xmlns:p14="http://schemas.microsoft.com/office/powerpoint/2010/main" val="3780473913"/>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2BD1558-59CD-4593-A2AD-CCEBB4CCD364}" type="slidenum">
              <a:rPr lang="en-US"/>
              <a:pPr/>
              <a:t>18</a:t>
            </a:fld>
            <a:endParaRPr lang="en-US"/>
          </a:p>
        </p:txBody>
      </p:sp>
      <p:pic>
        <p:nvPicPr>
          <p:cNvPr id="409604" name="Picture 4" descr="D:\تصاویر کتابهای درسی و ورزشی\sport picturs\New Folder (1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0"/>
            <a:ext cx="9677400" cy="6865938"/>
          </a:xfrm>
          <a:prstGeom prst="rect">
            <a:avLst/>
          </a:prstGeom>
          <a:noFill/>
          <a:extLst>
            <a:ext uri="{909E8E84-426E-40DD-AFC4-6F175D3DCCD1}">
              <a14:hiddenFill xmlns:a14="http://schemas.microsoft.com/office/drawing/2010/main">
                <a:solidFill>
                  <a:srgbClr val="FFFFFF"/>
                </a:solidFill>
              </a14:hiddenFill>
            </a:ext>
          </a:extLst>
        </p:spPr>
      </p:pic>
      <p:sp>
        <p:nvSpPr>
          <p:cNvPr id="409605" name="Text Box 5"/>
          <p:cNvSpPr txBox="1">
            <a:spLocks noChangeArrowheads="1"/>
          </p:cNvSpPr>
          <p:nvPr/>
        </p:nvSpPr>
        <p:spPr bwMode="auto">
          <a:xfrm>
            <a:off x="7848600" y="304800"/>
            <a:ext cx="2514600" cy="69865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rtl="1">
              <a:lnSpc>
                <a:spcPct val="90000"/>
              </a:lnSpc>
              <a:spcBef>
                <a:spcPct val="20000"/>
              </a:spcBef>
            </a:pPr>
            <a:r>
              <a:rPr lang="ar-SA" sz="3200" b="1">
                <a:solidFill>
                  <a:srgbClr val="FF9900"/>
                </a:solidFill>
                <a:latin typeface="Times New Roman" panose="02020603050405020304" pitchFamily="18" charset="0"/>
                <a:cs typeface="B Lotus" panose="00000400000000000000" pitchFamily="2" charset="-78"/>
              </a:rPr>
              <a:t>بخش دوم: </a:t>
            </a:r>
          </a:p>
          <a:p>
            <a:pPr algn="ctr" rtl="1">
              <a:lnSpc>
                <a:spcPct val="90000"/>
              </a:lnSpc>
              <a:spcBef>
                <a:spcPct val="20000"/>
              </a:spcBef>
            </a:pPr>
            <a:r>
              <a:rPr lang="ar-SA" sz="3200" b="1">
                <a:solidFill>
                  <a:srgbClr val="FF9900"/>
                </a:solidFill>
                <a:latin typeface="Times New Roman" panose="02020603050405020304" pitchFamily="18" charset="0"/>
                <a:cs typeface="B Lotus" panose="00000400000000000000" pitchFamily="2" charset="-78"/>
              </a:rPr>
              <a:t>اجزاي آمادگي جسماني مرتبط با مهارتهاي ورزشي (آمادگي حركتي)</a:t>
            </a:r>
          </a:p>
          <a:p>
            <a:pPr algn="ctr" rtl="1">
              <a:lnSpc>
                <a:spcPct val="90000"/>
              </a:lnSpc>
              <a:spcBef>
                <a:spcPct val="20000"/>
              </a:spcBef>
            </a:pPr>
            <a:r>
              <a:rPr lang="ar-SA" sz="3200" b="1">
                <a:solidFill>
                  <a:srgbClr val="FF9900"/>
                </a:solidFill>
                <a:latin typeface="Times New Roman" panose="02020603050405020304" pitchFamily="18" charset="0"/>
                <a:cs typeface="B Lotus" panose="00000400000000000000" pitchFamily="2" charset="-78"/>
              </a:rPr>
              <a:t>هدف كلّي</a:t>
            </a:r>
          </a:p>
          <a:p>
            <a:pPr algn="ctr" rtl="1">
              <a:lnSpc>
                <a:spcPct val="90000"/>
              </a:lnSpc>
              <a:spcBef>
                <a:spcPct val="20000"/>
              </a:spcBef>
            </a:pPr>
            <a:r>
              <a:rPr lang="ar-SA" sz="3200" b="1">
                <a:solidFill>
                  <a:srgbClr val="FF9900"/>
                </a:solidFill>
                <a:latin typeface="Times New Roman" panose="02020603050405020304" pitchFamily="18" charset="0"/>
                <a:cs typeface="B Lotus" panose="00000400000000000000" pitchFamily="2" charset="-78"/>
              </a:rPr>
              <a:t>شناخت مفاهيم و اجزاء آمادگي جسماني مرتبط با مهارتهاي ورزشي و روش</a:t>
            </a:r>
            <a:r>
              <a:rPr lang="en-US" sz="3200" b="1">
                <a:solidFill>
                  <a:srgbClr val="FF9900"/>
                </a:solidFill>
                <a:latin typeface="Times New Roman" panose="02020603050405020304" pitchFamily="18" charset="0"/>
                <a:cs typeface="B Lotus" panose="00000400000000000000" pitchFamily="2" charset="-78"/>
              </a:rPr>
              <a:t>‎</a:t>
            </a:r>
            <a:r>
              <a:rPr lang="ar-SA" sz="3200" b="1">
                <a:solidFill>
                  <a:srgbClr val="FF9900"/>
                </a:solidFill>
                <a:latin typeface="Times New Roman" panose="02020603050405020304" pitchFamily="18" charset="0"/>
                <a:cs typeface="B Lotus" panose="00000400000000000000" pitchFamily="2" charset="-78"/>
              </a:rPr>
              <a:t>هاي توسعه آن</a:t>
            </a:r>
          </a:p>
          <a:p>
            <a:pPr algn="ctr" rtl="1">
              <a:lnSpc>
                <a:spcPct val="90000"/>
              </a:lnSpc>
              <a:spcBef>
                <a:spcPct val="20000"/>
              </a:spcBef>
            </a:pPr>
            <a:r>
              <a:rPr lang="ar-SA" sz="3200" b="1">
                <a:solidFill>
                  <a:srgbClr val="FF9900"/>
                </a:solidFill>
                <a:latin typeface="Times New Roman" panose="02020603050405020304" pitchFamily="18" charset="0"/>
                <a:cs typeface="B Lotus" panose="00000400000000000000" pitchFamily="2" charset="-78"/>
              </a:rPr>
              <a:t> </a:t>
            </a:r>
          </a:p>
          <a:p>
            <a:pPr algn="ctr" eaLnBrk="0" hangingPunct="0">
              <a:spcBef>
                <a:spcPct val="50000"/>
              </a:spcBef>
            </a:pPr>
            <a:endParaRPr lang="en-US" sz="3200">
              <a:solidFill>
                <a:srgbClr val="FF9900"/>
              </a:solidFill>
              <a:latin typeface="Lotus" pitchFamily="2" charset="-78"/>
              <a:cs typeface="Lotus" pitchFamily="2" charset="-78"/>
            </a:endParaRPr>
          </a:p>
        </p:txBody>
      </p:sp>
    </p:spTree>
    <p:extLst>
      <p:ext uri="{BB962C8B-B14F-4D97-AF65-F5344CB8AC3E}">
        <p14:creationId xmlns:p14="http://schemas.microsoft.com/office/powerpoint/2010/main" val="2284285047"/>
      </p:ext>
    </p:extLst>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3807D327-72BB-4A7E-BB87-9CC03CED81B7}" type="slidenum">
              <a:rPr lang="en-US"/>
              <a:pPr/>
              <a:t>19</a:t>
            </a:fld>
            <a:endParaRPr lang="en-US"/>
          </a:p>
        </p:txBody>
      </p:sp>
      <p:sp>
        <p:nvSpPr>
          <p:cNvPr id="442371" name="Rectangle 3"/>
          <p:cNvSpPr>
            <a:spLocks noGrp="1" noChangeArrowheads="1"/>
          </p:cNvSpPr>
          <p:nvPr>
            <p:ph type="body" sz="half" idx="1"/>
          </p:nvPr>
        </p:nvSpPr>
        <p:spPr>
          <a:xfrm>
            <a:off x="1919289" y="476250"/>
            <a:ext cx="8277225" cy="5229606"/>
          </a:xfrm>
          <a:noFill/>
        </p:spPr>
        <p:txBody>
          <a:bodyPr>
            <a:normAutofit fontScale="92500"/>
          </a:bodyPr>
          <a:lstStyle/>
          <a:p>
            <a:pPr algn="just" rtl="1">
              <a:lnSpc>
                <a:spcPct val="120000"/>
              </a:lnSpc>
              <a:buFontTx/>
              <a:buNone/>
            </a:pPr>
            <a:r>
              <a:rPr lang="ar-SA" sz="2400" b="1" dirty="0">
                <a:cs typeface="B Lotus" panose="00000400000000000000" pitchFamily="2" charset="-78"/>
              </a:rPr>
              <a:t>آمادگي حركتي به توانايي شخص در اجراي موفقيت</a:t>
            </a:r>
            <a:r>
              <a:rPr lang="en-US" sz="2400" b="1" dirty="0">
                <a:cs typeface="B Lotus" panose="00000400000000000000" pitchFamily="2" charset="-78"/>
              </a:rPr>
              <a:t>‎</a:t>
            </a:r>
            <a:r>
              <a:rPr lang="ar-SA" sz="2400" b="1" dirty="0">
                <a:cs typeface="B Lotus" panose="00000400000000000000" pitchFamily="2" charset="-78"/>
              </a:rPr>
              <a:t>آميز بازي يا يك فعاليت خاص اطلاق مي</a:t>
            </a:r>
            <a:r>
              <a:rPr lang="en-US" sz="2400" b="1" dirty="0">
                <a:cs typeface="B Lotus" panose="00000400000000000000" pitchFamily="2" charset="-78"/>
              </a:rPr>
              <a:t>‎</a:t>
            </a:r>
            <a:r>
              <a:rPr lang="ar-SA" sz="2400" b="1" dirty="0">
                <a:cs typeface="B Lotus" panose="00000400000000000000" pitchFamily="2" charset="-78"/>
              </a:rPr>
              <a:t>شود. براي انجام موفقيت</a:t>
            </a:r>
            <a:r>
              <a:rPr lang="en-US" sz="2400" b="1" dirty="0">
                <a:cs typeface="B Lotus" panose="00000400000000000000" pitchFamily="2" charset="-78"/>
              </a:rPr>
              <a:t>‎</a:t>
            </a:r>
            <a:r>
              <a:rPr lang="ar-SA" sz="2400" b="1" dirty="0">
                <a:cs typeface="B Lotus" panose="00000400000000000000" pitchFamily="2" charset="-78"/>
              </a:rPr>
              <a:t>آميز مهارت</a:t>
            </a:r>
            <a:r>
              <a:rPr lang="en-US" sz="2400" b="1" dirty="0">
                <a:cs typeface="B Lotus" panose="00000400000000000000" pitchFamily="2" charset="-78"/>
              </a:rPr>
              <a:t>‎</a:t>
            </a:r>
            <a:r>
              <a:rPr lang="ar-SA" sz="2400" b="1" dirty="0">
                <a:cs typeface="B Lotus" panose="00000400000000000000" pitchFamily="2" charset="-78"/>
              </a:rPr>
              <a:t>هاي مختلف ورزشي، چندين جزء وجود دارد. اين اجزاء شامل چابكي، تعادل، هماهنگي، سرعت، توان و زمان عكس</a:t>
            </a:r>
            <a:r>
              <a:rPr lang="en-US" sz="2400" b="1" dirty="0">
                <a:cs typeface="B Lotus" panose="00000400000000000000" pitchFamily="2" charset="-78"/>
              </a:rPr>
              <a:t>‎</a:t>
            </a:r>
            <a:r>
              <a:rPr lang="ar-SA" sz="2400" b="1" dirty="0">
                <a:cs typeface="B Lotus" panose="00000400000000000000" pitchFamily="2" charset="-78"/>
              </a:rPr>
              <a:t>العمل مي</a:t>
            </a:r>
            <a:r>
              <a:rPr lang="en-US" sz="2400" b="1" dirty="0">
                <a:cs typeface="B Lotus" panose="00000400000000000000" pitchFamily="2" charset="-78"/>
              </a:rPr>
              <a:t>‎</a:t>
            </a:r>
            <a:r>
              <a:rPr lang="ar-SA" sz="2400" b="1" dirty="0">
                <a:cs typeface="B Lotus" panose="00000400000000000000" pitchFamily="2" charset="-78"/>
              </a:rPr>
              <a:t>باشد. ورزشكاراني كه در زمينه مهارت، در سطح بالايي هستند اصولاً در داشتن اين اجزا (چابكي، تعادل، هماهنگي، سرعت، توان و زمان عكس</a:t>
            </a:r>
            <a:r>
              <a:rPr lang="en-US" sz="2400" b="1" dirty="0">
                <a:cs typeface="B Lotus" panose="00000400000000000000" pitchFamily="2" charset="-78"/>
              </a:rPr>
              <a:t>‎</a:t>
            </a:r>
            <a:r>
              <a:rPr lang="ar-SA" sz="2400" b="1" dirty="0">
                <a:cs typeface="B Lotus" panose="00000400000000000000" pitchFamily="2" charset="-78"/>
              </a:rPr>
              <a:t>العمل) نيز در سطح بالايي قرار دارند. نكته قابل ذكر اين است كه ورزشكاري كه از نظر مهارت ورزشي در حد بالايي قـرار دارد، لازم نيست كه حتـماً از نظر جسماني هم در ســطح</a:t>
            </a:r>
            <a:r>
              <a:rPr lang="en-US" sz="2400" b="1" dirty="0">
                <a:cs typeface="B Lotus" panose="00000400000000000000" pitchFamily="2" charset="-78"/>
              </a:rPr>
              <a:t>    </a:t>
            </a:r>
            <a:r>
              <a:rPr lang="ar-SA" sz="2400" b="1" dirty="0">
                <a:cs typeface="B Lotus" panose="00000400000000000000" pitchFamily="2" charset="-78"/>
              </a:rPr>
              <a:t>بالايي باشد. زيرا فعاليت</a:t>
            </a:r>
            <a:r>
              <a:rPr lang="en-US" sz="2400" b="1" dirty="0">
                <a:cs typeface="B Lotus" panose="00000400000000000000" pitchFamily="2" charset="-78"/>
              </a:rPr>
              <a:t>‎</a:t>
            </a:r>
            <a:r>
              <a:rPr lang="ar-SA" sz="2400" b="1" dirty="0">
                <a:cs typeface="B Lotus" panose="00000400000000000000" pitchFamily="2" charset="-78"/>
              </a:rPr>
              <a:t>هايي وجود دارد كه در برنامه آمادگي جسماني او به حداقل مهارت نياز است. بـه هر حـال براي كساني كه در حـد قهرماني هستند و كساني كه از نظر مهارت در حد بــالايي هستند فعاليت</a:t>
            </a:r>
            <a:r>
              <a:rPr lang="en-US" sz="2400" b="1" dirty="0">
                <a:cs typeface="B Lotus" panose="00000400000000000000" pitchFamily="2" charset="-78"/>
              </a:rPr>
              <a:t>‎</a:t>
            </a:r>
            <a:r>
              <a:rPr lang="ar-SA" sz="2400" b="1" dirty="0">
                <a:cs typeface="B Lotus" panose="00000400000000000000" pitchFamily="2" charset="-78"/>
              </a:rPr>
              <a:t>هايي وجود دارد كه براي توسعه و افزايش جسماني مفيد است.</a:t>
            </a:r>
            <a:endParaRPr lang="en-US" sz="2400" b="1" dirty="0">
              <a:cs typeface="B Lotus" panose="00000400000000000000" pitchFamily="2" charset="-78"/>
            </a:endParaRPr>
          </a:p>
          <a:p>
            <a:pPr algn="just" rtl="1">
              <a:lnSpc>
                <a:spcPct val="120000"/>
              </a:lnSpc>
              <a:buFontTx/>
              <a:buNone/>
            </a:pPr>
            <a:r>
              <a:rPr lang="ar-SA" sz="2400" b="1" dirty="0">
                <a:cs typeface="B Lotus" panose="00000400000000000000" pitchFamily="2" charset="-78"/>
              </a:rPr>
              <a:t>اجــزاي خاصي هم وجود دارند كه شخص را در اجـراي مـوفقيت</a:t>
            </a:r>
            <a:r>
              <a:rPr lang="en-US" sz="2400" b="1" dirty="0">
                <a:cs typeface="B Lotus" panose="00000400000000000000" pitchFamily="2" charset="-78"/>
              </a:rPr>
              <a:t>‎</a:t>
            </a:r>
            <a:r>
              <a:rPr lang="ar-SA" sz="2400" b="1" dirty="0">
                <a:cs typeface="B Lotus" panose="00000400000000000000" pitchFamily="2" charset="-78"/>
              </a:rPr>
              <a:t>آمير مهـارتها كمك دهند كه بيشتر با آمادگي حركتي ارتباط دارند</a:t>
            </a:r>
            <a:r>
              <a:rPr lang="en-US" sz="2400" b="1" dirty="0">
                <a:cs typeface="B Lotus" panose="00000400000000000000" pitchFamily="2" charset="-78"/>
              </a:rPr>
              <a:t>.</a:t>
            </a:r>
          </a:p>
        </p:txBody>
      </p:sp>
    </p:spTree>
    <p:extLst>
      <p:ext uri="{BB962C8B-B14F-4D97-AF65-F5344CB8AC3E}">
        <p14:creationId xmlns:p14="http://schemas.microsoft.com/office/powerpoint/2010/main" val="4221592521"/>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5D735A1-35C0-C04B-B4CF-96B769BC26B2}"/>
              </a:ext>
            </a:extLst>
          </p:cNvPr>
          <p:cNvPicPr>
            <a:picLocks noChangeAspect="1"/>
          </p:cNvPicPr>
          <p:nvPr/>
        </p:nvPicPr>
        <p:blipFill>
          <a:blip r:embed="rId2"/>
          <a:stretch>
            <a:fillRect/>
          </a:stretch>
        </p:blipFill>
        <p:spPr>
          <a:xfrm>
            <a:off x="3987711" y="0"/>
            <a:ext cx="3602774" cy="4341547"/>
          </a:xfrm>
          <a:prstGeom prst="rect">
            <a:avLst/>
          </a:prstGeom>
        </p:spPr>
      </p:pic>
      <p:sp>
        <p:nvSpPr>
          <p:cNvPr id="3" name="TextBox 2">
            <a:extLst>
              <a:ext uri="{FF2B5EF4-FFF2-40B4-BE49-F238E27FC236}">
                <a16:creationId xmlns:a16="http://schemas.microsoft.com/office/drawing/2014/main" id="{F519343D-8282-E841-85B9-348FF845F60B}"/>
              </a:ext>
            </a:extLst>
          </p:cNvPr>
          <p:cNvSpPr txBox="1"/>
          <p:nvPr/>
        </p:nvSpPr>
        <p:spPr>
          <a:xfrm>
            <a:off x="5178306" y="2512747"/>
            <a:ext cx="1828800" cy="1828800"/>
          </a:xfrm>
          <a:prstGeom prst="rect">
            <a:avLst/>
          </a:prstGeom>
          <a:noFill/>
        </p:spPr>
        <p:txBody>
          <a:bodyPr wrap="square" rtlCol="0">
            <a:spAutoFit/>
          </a:bodyPr>
          <a:lstStyle/>
          <a:p>
            <a:pPr algn="l"/>
            <a:endParaRPr lang="en-AF" dirty="0"/>
          </a:p>
        </p:txBody>
      </p:sp>
      <p:sp>
        <p:nvSpPr>
          <p:cNvPr id="5" name="TextBox 4">
            <a:extLst>
              <a:ext uri="{FF2B5EF4-FFF2-40B4-BE49-F238E27FC236}">
                <a16:creationId xmlns:a16="http://schemas.microsoft.com/office/drawing/2014/main" id="{3DB17FD7-89E8-AD4B-B903-9B212956A268}"/>
              </a:ext>
            </a:extLst>
          </p:cNvPr>
          <p:cNvSpPr txBox="1"/>
          <p:nvPr/>
        </p:nvSpPr>
        <p:spPr>
          <a:xfrm>
            <a:off x="5187795" y="2508405"/>
            <a:ext cx="1317083" cy="1177693"/>
          </a:xfrm>
          <a:prstGeom prst="rect">
            <a:avLst/>
          </a:prstGeom>
          <a:noFill/>
        </p:spPr>
        <p:txBody>
          <a:bodyPr wrap="square" rtlCol="0">
            <a:spAutoFit/>
          </a:bodyPr>
          <a:lstStyle/>
          <a:p>
            <a:pPr algn="l"/>
            <a:endParaRPr lang="en-AF" dirty="0"/>
          </a:p>
        </p:txBody>
      </p:sp>
      <p:sp>
        <p:nvSpPr>
          <p:cNvPr id="6" name="TextBox 5">
            <a:extLst>
              <a:ext uri="{FF2B5EF4-FFF2-40B4-BE49-F238E27FC236}">
                <a16:creationId xmlns:a16="http://schemas.microsoft.com/office/drawing/2014/main" id="{23F9ECAB-38F5-8D45-8B3B-2260534351E9}"/>
              </a:ext>
            </a:extLst>
          </p:cNvPr>
          <p:cNvSpPr txBox="1"/>
          <p:nvPr/>
        </p:nvSpPr>
        <p:spPr>
          <a:xfrm>
            <a:off x="4739268" y="5089304"/>
            <a:ext cx="3353508" cy="369332"/>
          </a:xfrm>
          <a:prstGeom prst="rect">
            <a:avLst/>
          </a:prstGeom>
          <a:noFill/>
        </p:spPr>
        <p:txBody>
          <a:bodyPr wrap="square" rtlCol="0">
            <a:spAutoFit/>
          </a:bodyPr>
          <a:lstStyle/>
          <a:p>
            <a:pPr algn="l"/>
            <a:r>
              <a:rPr lang="ar-SA" b="1" i="1" dirty="0"/>
              <a:t>گردآورنده: ميلاد انصافى</a:t>
            </a:r>
            <a:endParaRPr lang="en-AF" b="1" i="1" dirty="0"/>
          </a:p>
        </p:txBody>
      </p:sp>
      <p:sp>
        <p:nvSpPr>
          <p:cNvPr id="9" name="TextBox 8">
            <a:extLst>
              <a:ext uri="{FF2B5EF4-FFF2-40B4-BE49-F238E27FC236}">
                <a16:creationId xmlns:a16="http://schemas.microsoft.com/office/drawing/2014/main" id="{09540023-F983-0C4A-BB14-B75A44D5384D}"/>
              </a:ext>
            </a:extLst>
          </p:cNvPr>
          <p:cNvSpPr txBox="1"/>
          <p:nvPr/>
        </p:nvSpPr>
        <p:spPr>
          <a:xfrm>
            <a:off x="5041679" y="5458636"/>
            <a:ext cx="6102194" cy="369332"/>
          </a:xfrm>
          <a:prstGeom prst="rect">
            <a:avLst/>
          </a:prstGeom>
          <a:noFill/>
        </p:spPr>
        <p:txBody>
          <a:bodyPr wrap="square">
            <a:spAutoFit/>
          </a:bodyPr>
          <a:lstStyle/>
          <a:p>
            <a:r>
              <a:rPr lang="ar-SA" sz="1800" dirty="0">
                <a:solidFill>
                  <a:prstClr val="black"/>
                </a:solidFill>
                <a:latin typeface=".ArabicUIText-Regular"/>
              </a:rPr>
              <a:t>بهار</a:t>
            </a:r>
            <a:r>
              <a:rPr lang="ar-SA" sz="1800" dirty="0">
                <a:solidFill>
                  <a:prstClr val="black"/>
                </a:solidFill>
                <a:latin typeface="TimesNewRomanPSMT"/>
              </a:rPr>
              <a:t> </a:t>
            </a:r>
            <a:r>
              <a:rPr lang="ar-SA" sz="1800" dirty="0">
                <a:solidFill>
                  <a:prstClr val="black"/>
                </a:solidFill>
                <a:latin typeface=".ArabicUIText-Regular"/>
              </a:rPr>
              <a:t>١٣٩٩</a:t>
            </a:r>
            <a:endParaRPr lang="en-AF" dirty="0"/>
          </a:p>
        </p:txBody>
      </p:sp>
      <p:sp>
        <p:nvSpPr>
          <p:cNvPr id="10" name="TextBox 9">
            <a:extLst>
              <a:ext uri="{FF2B5EF4-FFF2-40B4-BE49-F238E27FC236}">
                <a16:creationId xmlns:a16="http://schemas.microsoft.com/office/drawing/2014/main" id="{AFE91621-2A80-CD42-B327-EFD2A67A7105}"/>
              </a:ext>
            </a:extLst>
          </p:cNvPr>
          <p:cNvSpPr txBox="1"/>
          <p:nvPr/>
        </p:nvSpPr>
        <p:spPr>
          <a:xfrm>
            <a:off x="5187795" y="2508405"/>
            <a:ext cx="1828800" cy="1828800"/>
          </a:xfrm>
          <a:prstGeom prst="rect">
            <a:avLst/>
          </a:prstGeom>
          <a:noFill/>
        </p:spPr>
        <p:txBody>
          <a:bodyPr wrap="square" rtlCol="0">
            <a:spAutoFit/>
          </a:bodyPr>
          <a:lstStyle/>
          <a:p>
            <a:pPr algn="l"/>
            <a:endParaRPr lang="en-AF"/>
          </a:p>
        </p:txBody>
      </p:sp>
    </p:spTree>
    <p:extLst>
      <p:ext uri="{BB962C8B-B14F-4D97-AF65-F5344CB8AC3E}">
        <p14:creationId xmlns:p14="http://schemas.microsoft.com/office/powerpoint/2010/main" val="2649740310"/>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8A856B19-4376-495B-B824-D0B768D8B288}" type="slidenum">
              <a:rPr lang="en-US"/>
              <a:pPr/>
              <a:t>20</a:t>
            </a:fld>
            <a:endParaRPr lang="en-US"/>
          </a:p>
        </p:txBody>
      </p:sp>
      <p:sp>
        <p:nvSpPr>
          <p:cNvPr id="410630" name="Rectangle 6"/>
          <p:cNvSpPr>
            <a:spLocks noGrp="1" noChangeArrowheads="1"/>
          </p:cNvSpPr>
          <p:nvPr>
            <p:ph type="body" sz="half" idx="2"/>
          </p:nvPr>
        </p:nvSpPr>
        <p:spPr>
          <a:xfrm>
            <a:off x="1922464" y="765176"/>
            <a:ext cx="8277225" cy="5400675"/>
          </a:xfrm>
          <a:noFill/>
        </p:spPr>
        <p:txBody>
          <a:bodyPr/>
          <a:lstStyle/>
          <a:p>
            <a:pPr algn="just" rtl="1">
              <a:lnSpc>
                <a:spcPct val="80000"/>
              </a:lnSpc>
              <a:buFontTx/>
              <a:buNone/>
            </a:pPr>
            <a:r>
              <a:rPr lang="ar-SA" sz="3600" b="1" u="sng" dirty="0">
                <a:solidFill>
                  <a:srgbClr val="FF0000"/>
                </a:solidFill>
                <a:cs typeface="B Lotus" panose="00000400000000000000" pitchFamily="2" charset="-78"/>
              </a:rPr>
              <a:t>هماهنگي و اهميت آن در فعاليتهاي ورزشي</a:t>
            </a:r>
          </a:p>
          <a:p>
            <a:pPr algn="just" rtl="1">
              <a:lnSpc>
                <a:spcPct val="80000"/>
              </a:lnSpc>
              <a:buFontTx/>
              <a:buNone/>
            </a:pPr>
            <a:r>
              <a:rPr lang="ar-SA" b="1" dirty="0">
                <a:cs typeface="B Lotus" panose="00000400000000000000" pitchFamily="2" charset="-78"/>
              </a:rPr>
              <a:t>هماهنگي يكي از اجزاء آمادگي جسماني به شمار مي</a:t>
            </a:r>
            <a:r>
              <a:rPr lang="en-US" b="1" dirty="0">
                <a:cs typeface="B Lotus" panose="00000400000000000000" pitchFamily="2" charset="-78"/>
              </a:rPr>
              <a:t>‎</a:t>
            </a:r>
            <a:r>
              <a:rPr lang="ar-SA" b="1" dirty="0">
                <a:cs typeface="B Lotus" panose="00000400000000000000" pitchFamily="2" charset="-78"/>
              </a:rPr>
              <a:t>رود. هماهنگي به معناي توانايي اجراي آرام و دقيق حركات بدني است كه اغلب شامل استفاده از حواس در يك سري انقباض</a:t>
            </a:r>
            <a:r>
              <a:rPr lang="en-US" b="1" dirty="0">
                <a:cs typeface="B Lotus" panose="00000400000000000000" pitchFamily="2" charset="-78"/>
              </a:rPr>
              <a:t>‎</a:t>
            </a:r>
            <a:r>
              <a:rPr lang="ar-SA" b="1" dirty="0">
                <a:cs typeface="B Lotus" panose="00000400000000000000" pitchFamily="2" charset="-78"/>
              </a:rPr>
              <a:t>هاي مرتبط عضلاني و همكاري اعصاب، عضلات و برخي ارگانهاي حسي مي</a:t>
            </a:r>
            <a:r>
              <a:rPr lang="en-US" b="1" dirty="0">
                <a:cs typeface="B Lotus" panose="00000400000000000000" pitchFamily="2" charset="-78"/>
              </a:rPr>
              <a:t>‎</a:t>
            </a:r>
            <a:r>
              <a:rPr lang="ar-SA" b="1" dirty="0">
                <a:cs typeface="B Lotus" panose="00000400000000000000" pitchFamily="2" charset="-78"/>
              </a:rPr>
              <a:t>شود.</a:t>
            </a:r>
          </a:p>
          <a:p>
            <a:pPr algn="just" rtl="1">
              <a:lnSpc>
                <a:spcPct val="80000"/>
              </a:lnSpc>
              <a:buFontTx/>
              <a:buNone/>
            </a:pPr>
            <a:r>
              <a:rPr lang="ar-SA" b="1" dirty="0">
                <a:cs typeface="B Lotus" panose="00000400000000000000" pitchFamily="2" charset="-78"/>
              </a:rPr>
              <a:t>به عبارت ديگر هماهنگي عبارتست از عمل هماهنگ گروههاي عضلات در هنگام اجراي يك عملكرد حركتي كه در آن درجاتي از مهارت نمايش داده شود. برخي ديگر از محققان، هماهنگي را همكاري متقابل سيستم عصبي- عضلاني و نقش آن را در اجراي حركتهاي بدني بسيار مؤثر مي</a:t>
            </a:r>
            <a:r>
              <a:rPr lang="en-US" b="1" dirty="0">
                <a:cs typeface="B Lotus" panose="00000400000000000000" pitchFamily="2" charset="-78"/>
              </a:rPr>
              <a:t>‎</a:t>
            </a:r>
            <a:r>
              <a:rPr lang="ar-SA" b="1" dirty="0">
                <a:cs typeface="B Lotus" panose="00000400000000000000" pitchFamily="2" charset="-78"/>
              </a:rPr>
              <a:t>دانند. </a:t>
            </a:r>
          </a:p>
          <a:p>
            <a:pPr algn="just" rtl="1">
              <a:lnSpc>
                <a:spcPct val="80000"/>
              </a:lnSpc>
              <a:buFontTx/>
              <a:buNone/>
            </a:pPr>
            <a:r>
              <a:rPr lang="ar-SA" b="1" dirty="0">
                <a:cs typeface="B Lotus" panose="00000400000000000000" pitchFamily="2" charset="-78"/>
              </a:rPr>
              <a:t>هماهنگي جزء لاينفك تمام ورزشهاست كه فقدان آن ممكن است منجر به ايجاد حركتهاي بدني ضعيف و ناقص شود. هماهنگي با تمرين افزايش مي</a:t>
            </a:r>
            <a:r>
              <a:rPr lang="en-US" b="1" dirty="0">
                <a:cs typeface="B Lotus" panose="00000400000000000000" pitchFamily="2" charset="-78"/>
              </a:rPr>
              <a:t>‎</a:t>
            </a:r>
            <a:r>
              <a:rPr lang="ar-SA" b="1" dirty="0">
                <a:cs typeface="B Lotus" panose="00000400000000000000" pitchFamily="2" charset="-78"/>
              </a:rPr>
              <a:t>يابد.</a:t>
            </a:r>
            <a:endParaRPr lang="en-US" b="1" dirty="0">
              <a:cs typeface="B Lotus" panose="00000400000000000000" pitchFamily="2" charset="-78"/>
            </a:endParaRPr>
          </a:p>
        </p:txBody>
      </p:sp>
    </p:spTree>
    <p:extLst>
      <p:ext uri="{BB962C8B-B14F-4D97-AF65-F5344CB8AC3E}">
        <p14:creationId xmlns:p14="http://schemas.microsoft.com/office/powerpoint/2010/main" val="526623394"/>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7D8049F7-84F4-44D2-942A-1530BD77C401}" type="slidenum">
              <a:rPr lang="en-US"/>
              <a:pPr/>
              <a:t>21</a:t>
            </a:fld>
            <a:endParaRPr lang="en-US"/>
          </a:p>
        </p:txBody>
      </p:sp>
      <p:sp>
        <p:nvSpPr>
          <p:cNvPr id="459778" name="Text Box 2"/>
          <p:cNvSpPr txBox="1">
            <a:spLocks noChangeArrowheads="1"/>
          </p:cNvSpPr>
          <p:nvPr/>
        </p:nvSpPr>
        <p:spPr bwMode="auto">
          <a:xfrm>
            <a:off x="1676400" y="381001"/>
            <a:ext cx="8686800" cy="72943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just" rtl="1">
              <a:lnSpc>
                <a:spcPct val="120000"/>
              </a:lnSpc>
              <a:spcBef>
                <a:spcPct val="20000"/>
              </a:spcBef>
            </a:pPr>
            <a:r>
              <a:rPr lang="ar-SA" sz="2800" b="1" u="sng" dirty="0">
                <a:solidFill>
                  <a:srgbClr val="FF0000"/>
                </a:solidFill>
                <a:latin typeface="Times New Roman" panose="02020603050405020304" pitchFamily="18" charset="0"/>
                <a:cs typeface="B Lotus" panose="00000400000000000000" pitchFamily="2" charset="-78"/>
              </a:rPr>
              <a:t>عوامل زير در افت هماهنگي بدن مؤثر است.</a:t>
            </a:r>
          </a:p>
          <a:p>
            <a:pPr algn="just" rtl="1">
              <a:lnSpc>
                <a:spcPct val="120000"/>
              </a:lnSpc>
              <a:spcBef>
                <a:spcPct val="20000"/>
              </a:spcBef>
            </a:pPr>
            <a:r>
              <a:rPr lang="ar-SA" sz="2400" b="1" dirty="0">
                <a:latin typeface="Times New Roman" panose="02020603050405020304" pitchFamily="18" charset="0"/>
                <a:cs typeface="B Lotus" panose="00000400000000000000" pitchFamily="2" charset="-78"/>
              </a:rPr>
              <a:t>1- ترس، عدم رشد هماهنگ بين اندامهاي تحتاني و بالا تنه</a:t>
            </a:r>
          </a:p>
          <a:p>
            <a:pPr algn="just" rtl="1">
              <a:lnSpc>
                <a:spcPct val="120000"/>
              </a:lnSpc>
              <a:spcBef>
                <a:spcPct val="20000"/>
              </a:spcBef>
            </a:pPr>
            <a:r>
              <a:rPr lang="ar-SA" sz="2400" b="1" dirty="0">
                <a:latin typeface="Times New Roman" panose="02020603050405020304" pitchFamily="18" charset="0"/>
                <a:cs typeface="B Lotus" panose="00000400000000000000" pitchFamily="2" charset="-78"/>
              </a:rPr>
              <a:t>2- كم تحركي در انسان موجب كاهش هماهنگي مي</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شود.</a:t>
            </a:r>
          </a:p>
          <a:p>
            <a:pPr algn="just" rtl="1">
              <a:lnSpc>
                <a:spcPct val="120000"/>
              </a:lnSpc>
              <a:spcBef>
                <a:spcPct val="20000"/>
              </a:spcBef>
            </a:pPr>
            <a:r>
              <a:rPr lang="ar-SA" sz="2400" b="1" dirty="0">
                <a:latin typeface="Times New Roman" panose="02020603050405020304" pitchFamily="18" charset="0"/>
                <a:cs typeface="B Lotus" panose="00000400000000000000" pitchFamily="2" charset="-78"/>
              </a:rPr>
              <a:t>هماهنگي چگونه افزايش مي</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يابد؟ براي افزايش هماهنگي مي</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توان به طرق زير عمل كرد.</a:t>
            </a:r>
            <a:endParaRPr lang="en-US" sz="2400" b="1" dirty="0">
              <a:latin typeface="Times New Roman" panose="02020603050405020304" pitchFamily="18" charset="0"/>
              <a:cs typeface="B Lotus" panose="00000400000000000000" pitchFamily="2" charset="-78"/>
            </a:endParaRPr>
          </a:p>
          <a:p>
            <a:pPr algn="just" rtl="1">
              <a:lnSpc>
                <a:spcPct val="120000"/>
              </a:lnSpc>
              <a:spcBef>
                <a:spcPct val="20000"/>
              </a:spcBef>
            </a:pPr>
            <a:r>
              <a:rPr lang="ar-SA" sz="2400" b="1" dirty="0">
                <a:latin typeface="Times New Roman" panose="02020603050405020304" pitchFamily="18" charset="0"/>
                <a:cs typeface="B Lotus" panose="00000400000000000000" pitchFamily="2" charset="-78"/>
              </a:rPr>
              <a:t>1- براي بهبود و افزايش هماهنگي بهتر است در ابتداي هر جلسه تمرين، كه ورزشكار هنوز خسته نشده است، اجزاي مختلف يك تكنيك يا مهارت را تمرين دهيد.</a:t>
            </a:r>
          </a:p>
          <a:p>
            <a:pPr algn="just" rtl="1">
              <a:lnSpc>
                <a:spcPct val="120000"/>
              </a:lnSpc>
              <a:spcBef>
                <a:spcPct val="20000"/>
              </a:spcBef>
            </a:pPr>
            <a:r>
              <a:rPr lang="ar-SA" sz="2400" b="1" dirty="0">
                <a:latin typeface="Times New Roman" panose="02020603050405020304" pitchFamily="18" charset="0"/>
                <a:cs typeface="B Lotus" panose="00000400000000000000" pitchFamily="2" charset="-78"/>
              </a:rPr>
              <a:t>2- با انجام دوهاي استقامتي (هوازي) كه باعث افزايش ميزان اكسيژن مصرفي هنگام فعاليتهاي بدني مي</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شود مي</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توان هماهنگي حركتي را افزايش داد.</a:t>
            </a:r>
          </a:p>
          <a:p>
            <a:pPr algn="just" rtl="1">
              <a:lnSpc>
                <a:spcPct val="120000"/>
              </a:lnSpc>
              <a:spcBef>
                <a:spcPct val="20000"/>
              </a:spcBef>
            </a:pPr>
            <a:r>
              <a:rPr lang="ar-SA" sz="2400" b="1" dirty="0">
                <a:latin typeface="Times New Roman" panose="02020603050405020304" pitchFamily="18" charset="0"/>
                <a:cs typeface="B Lotus" panose="00000400000000000000" pitchFamily="2" charset="-78"/>
              </a:rPr>
              <a:t>تطبيق</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پذيري يعني وفق دادن شخص به عوامل و شرايط موجود جهت انجام فعاليت</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هاي ورزشي نيز باعث افزايش هماهنگي بدن مي</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شود.</a:t>
            </a:r>
          </a:p>
          <a:p>
            <a:pPr algn="just" rtl="1">
              <a:lnSpc>
                <a:spcPct val="120000"/>
              </a:lnSpc>
              <a:spcBef>
                <a:spcPct val="20000"/>
              </a:spcBef>
            </a:pPr>
            <a:r>
              <a:rPr lang="ar-SA" sz="2400" b="1" dirty="0">
                <a:latin typeface="Times New Roman" panose="02020603050405020304" pitchFamily="18" charset="0"/>
                <a:cs typeface="B Lotus" panose="00000400000000000000" pitchFamily="2" charset="-78"/>
              </a:rPr>
              <a:t>توجه به دستورات بالا باعث مي</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شود مغز پيامها را با سرعت بيشتري تفسير و تعبير كند و دستورات ويژه</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اي به عضله </a:t>
            </a:r>
            <a:r>
              <a:rPr lang="en-US" sz="2400" b="1" dirty="0">
                <a:latin typeface="Times New Roman" panose="02020603050405020304" pitchFamily="18" charset="0"/>
                <a:cs typeface="B Lotus" panose="00000400000000000000" pitchFamily="2" charset="-78"/>
              </a:rPr>
              <a:t>‎</a:t>
            </a:r>
            <a:r>
              <a:rPr lang="ar-SA" sz="2400" b="1" dirty="0">
                <a:latin typeface="Times New Roman" panose="02020603050405020304" pitchFamily="18" charset="0"/>
                <a:cs typeface="B Lotus" panose="00000400000000000000" pitchFamily="2" charset="-78"/>
              </a:rPr>
              <a:t>دهد كه در اين صورت حركت با دقت و كارايي بيشتري اجرا خواهد شد.</a:t>
            </a:r>
          </a:p>
          <a:p>
            <a:pPr algn="just" rtl="1">
              <a:lnSpc>
                <a:spcPct val="90000"/>
              </a:lnSpc>
              <a:spcBef>
                <a:spcPct val="20000"/>
              </a:spcBef>
            </a:pPr>
            <a:r>
              <a:rPr lang="ar-SA" sz="2400" b="1" dirty="0">
                <a:latin typeface="Times New Roman" panose="02020603050405020304" pitchFamily="18" charset="0"/>
                <a:cs typeface="B Lotus" panose="00000400000000000000" pitchFamily="2" charset="-78"/>
              </a:rPr>
              <a:t> </a:t>
            </a:r>
          </a:p>
          <a:p>
            <a:pPr algn="just" rtl="1">
              <a:spcBef>
                <a:spcPct val="20000"/>
              </a:spcBef>
            </a:pPr>
            <a:endParaRPr lang="en-US" sz="2400" dirty="0">
              <a:latin typeface="Lotus" pitchFamily="2" charset="-78"/>
              <a:cs typeface="Lotus" pitchFamily="2" charset="-78"/>
            </a:endParaRPr>
          </a:p>
        </p:txBody>
      </p:sp>
    </p:spTree>
    <p:extLst>
      <p:ext uri="{BB962C8B-B14F-4D97-AF65-F5344CB8AC3E}">
        <p14:creationId xmlns:p14="http://schemas.microsoft.com/office/powerpoint/2010/main" val="222224864"/>
      </p:ext>
    </p:extLst>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40BD299-0FCB-4FA1-94A5-FA5E52404231}" type="slidenum">
              <a:rPr lang="en-US"/>
              <a:pPr/>
              <a:t>22</a:t>
            </a:fld>
            <a:endParaRPr lang="en-US"/>
          </a:p>
        </p:txBody>
      </p:sp>
      <p:sp>
        <p:nvSpPr>
          <p:cNvPr id="412675" name="Rectangle 3"/>
          <p:cNvSpPr>
            <a:spLocks noGrp="1" noChangeArrowheads="1"/>
          </p:cNvSpPr>
          <p:nvPr>
            <p:ph type="body" idx="1"/>
          </p:nvPr>
        </p:nvSpPr>
        <p:spPr>
          <a:xfrm>
            <a:off x="1992314" y="433389"/>
            <a:ext cx="8277225" cy="5875337"/>
          </a:xfrm>
          <a:noFill/>
        </p:spPr>
        <p:txBody>
          <a:bodyPr/>
          <a:lstStyle/>
          <a:p>
            <a:pPr algn="just" rtl="1">
              <a:buFontTx/>
              <a:buNone/>
            </a:pPr>
            <a:r>
              <a:rPr lang="ar-SA" sz="3600" b="1" u="sng" dirty="0">
                <a:solidFill>
                  <a:srgbClr val="FF0000"/>
                </a:solidFill>
                <a:cs typeface="B Lotus" panose="00000400000000000000" pitchFamily="2" charset="-78"/>
              </a:rPr>
              <a:t>3- چابكي</a:t>
            </a:r>
          </a:p>
          <a:p>
            <a:pPr algn="just" rtl="1">
              <a:buFontTx/>
              <a:buNone/>
            </a:pPr>
            <a:r>
              <a:rPr lang="ar-SA" b="1" dirty="0">
                <a:cs typeface="B Lotus" panose="00000400000000000000" pitchFamily="2" charset="-78"/>
              </a:rPr>
              <a:t>چابكي عبارت است از توانائي فيزيكي شخص كه او را قادر مي</a:t>
            </a:r>
            <a:r>
              <a:rPr lang="en-US" b="1" dirty="0">
                <a:cs typeface="B Lotus" panose="00000400000000000000" pitchFamily="2" charset="-78"/>
              </a:rPr>
              <a:t>‎</a:t>
            </a:r>
            <a:r>
              <a:rPr lang="ar-SA" b="1" dirty="0">
                <a:cs typeface="B Lotus" panose="00000400000000000000" pitchFamily="2" charset="-78"/>
              </a:rPr>
              <a:t>سازد تا موقعيت و جهت بدنش را سريعاً به يك حالت جديد تغيير دهد. چابكي اغلب با واژه</a:t>
            </a:r>
            <a:r>
              <a:rPr lang="en-US" b="1" dirty="0">
                <a:cs typeface="B Lotus" panose="00000400000000000000" pitchFamily="2" charset="-78"/>
              </a:rPr>
              <a:t>‎</a:t>
            </a:r>
            <a:r>
              <a:rPr lang="ar-SA" b="1" dirty="0">
                <a:cs typeface="B Lotus" panose="00000400000000000000" pitchFamily="2" charset="-78"/>
              </a:rPr>
              <a:t>هايي مانند تغيير مسيردادن ، تغيير جهت دادن و رواني حركت بيان مي</a:t>
            </a:r>
            <a:r>
              <a:rPr lang="en-US" b="1" dirty="0">
                <a:cs typeface="B Lotus" panose="00000400000000000000" pitchFamily="2" charset="-78"/>
              </a:rPr>
              <a:t>‎</a:t>
            </a:r>
            <a:r>
              <a:rPr lang="ar-SA" b="1" dirty="0">
                <a:cs typeface="B Lotus" panose="00000400000000000000" pitchFamily="2" charset="-78"/>
              </a:rPr>
              <a:t>شود. </a:t>
            </a:r>
            <a:endParaRPr lang="en-US" b="1" dirty="0">
              <a:cs typeface="B Lotus" panose="00000400000000000000" pitchFamily="2" charset="-78"/>
            </a:endParaRPr>
          </a:p>
          <a:p>
            <a:pPr algn="just" rtl="1">
              <a:buFontTx/>
              <a:buNone/>
            </a:pPr>
            <a:r>
              <a:rPr lang="ar-SA" b="1" dirty="0">
                <a:cs typeface="B Lotus" panose="00000400000000000000" pitchFamily="2" charset="-78"/>
              </a:rPr>
              <a:t>چابكي عبارت است از توانايي تغيير مسير بدن يا بخش</a:t>
            </a:r>
            <a:r>
              <a:rPr lang="en-US" b="1" dirty="0">
                <a:cs typeface="B Lotus" panose="00000400000000000000" pitchFamily="2" charset="-78"/>
              </a:rPr>
              <a:t>‎</a:t>
            </a:r>
            <a:r>
              <a:rPr lang="ar-SA" b="1" dirty="0">
                <a:cs typeface="B Lotus" panose="00000400000000000000" pitchFamily="2" charset="-78"/>
              </a:rPr>
              <a:t>هايي از بدن با سرعت و دقت هر چه تمامتر. عوامل متعددي نظير سرعت، قدرت، زمان عكس</a:t>
            </a:r>
            <a:r>
              <a:rPr lang="en-US" b="1" dirty="0">
                <a:cs typeface="B Lotus" panose="00000400000000000000" pitchFamily="2" charset="-78"/>
              </a:rPr>
              <a:t>‎</a:t>
            </a:r>
            <a:r>
              <a:rPr lang="ar-SA" b="1" dirty="0">
                <a:cs typeface="B Lotus" panose="00000400000000000000" pitchFamily="2" charset="-78"/>
              </a:rPr>
              <a:t>العمل و توان بر چابكي اثر مي</a:t>
            </a:r>
            <a:r>
              <a:rPr lang="en-US" b="1" dirty="0">
                <a:cs typeface="B Lotus" panose="00000400000000000000" pitchFamily="2" charset="-78"/>
              </a:rPr>
              <a:t>‎</a:t>
            </a:r>
            <a:r>
              <a:rPr lang="ar-SA" b="1" dirty="0">
                <a:cs typeface="B Lotus" panose="00000400000000000000" pitchFamily="2" charset="-78"/>
              </a:rPr>
              <a:t>گذارند.</a:t>
            </a:r>
            <a:endParaRPr lang="en-US" b="1" dirty="0">
              <a:cs typeface="B Lotus" panose="00000400000000000000" pitchFamily="2" charset="-78"/>
            </a:endParaRPr>
          </a:p>
          <a:p>
            <a:pPr algn="just" rtl="1">
              <a:buFontTx/>
              <a:buNone/>
            </a:pPr>
            <a:r>
              <a:rPr lang="ar-SA" b="1" dirty="0">
                <a:cs typeface="B Lotus" panose="00000400000000000000" pitchFamily="2" charset="-78"/>
              </a:rPr>
              <a:t> چابكي را به صور عمومي يا ويژه مي</a:t>
            </a:r>
            <a:r>
              <a:rPr lang="en-US" b="1" dirty="0">
                <a:cs typeface="B Lotus" panose="00000400000000000000" pitchFamily="2" charset="-78"/>
              </a:rPr>
              <a:t>‎</a:t>
            </a:r>
            <a:r>
              <a:rPr lang="ar-SA" b="1" dirty="0">
                <a:cs typeface="B Lotus" panose="00000400000000000000" pitchFamily="2" charset="-78"/>
              </a:rPr>
              <a:t>شناسند. چابكي عمومي (چابكي تمام بدن)، به اجراي حركات و فعاليت</a:t>
            </a:r>
            <a:r>
              <a:rPr lang="en-US" b="1" dirty="0">
                <a:cs typeface="B Lotus" panose="00000400000000000000" pitchFamily="2" charset="-78"/>
              </a:rPr>
              <a:t>‎</a:t>
            </a:r>
            <a:r>
              <a:rPr lang="ar-SA" b="1" dirty="0">
                <a:cs typeface="B Lotus" panose="00000400000000000000" pitchFamily="2" charset="-78"/>
              </a:rPr>
              <a:t>هاي ورزشي اختصاص دارد. چابكي ويژه</a:t>
            </a:r>
            <a:r>
              <a:rPr lang="en-US" b="1" dirty="0">
                <a:cs typeface="B Lotus" panose="00000400000000000000" pitchFamily="2" charset="-78"/>
              </a:rPr>
              <a:t>‎</a:t>
            </a:r>
            <a:r>
              <a:rPr lang="ar-SA" b="1" dirty="0">
                <a:cs typeface="B Lotus" panose="00000400000000000000" pitchFamily="2" charset="-78"/>
              </a:rPr>
              <a:t> (چابكي دست يا پا)، به اجراي حركات سريع يك عضو از بدن اختصاص دارد.</a:t>
            </a:r>
            <a:endParaRPr lang="en-US" b="1" dirty="0">
              <a:cs typeface="B Lotus" panose="00000400000000000000" pitchFamily="2" charset="-78"/>
            </a:endParaRPr>
          </a:p>
          <a:p>
            <a:pPr algn="just" rtl="1">
              <a:buFontTx/>
              <a:buNone/>
            </a:pPr>
            <a:endParaRPr lang="en-US" b="1" dirty="0">
              <a:cs typeface="B Lotus" panose="00000400000000000000" pitchFamily="2" charset="-78"/>
            </a:endParaRPr>
          </a:p>
        </p:txBody>
      </p:sp>
    </p:spTree>
    <p:extLst>
      <p:ext uri="{BB962C8B-B14F-4D97-AF65-F5344CB8AC3E}">
        <p14:creationId xmlns:p14="http://schemas.microsoft.com/office/powerpoint/2010/main" val="482845816"/>
      </p:ext>
    </p:extLst>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F441D876-F065-4059-AAE3-87192BADC02C}" type="slidenum">
              <a:rPr lang="en-US"/>
              <a:pPr/>
              <a:t>23</a:t>
            </a:fld>
            <a:endParaRPr lang="en-US"/>
          </a:p>
        </p:txBody>
      </p:sp>
      <p:sp>
        <p:nvSpPr>
          <p:cNvPr id="460802" name="Text Box 2"/>
          <p:cNvSpPr txBox="1">
            <a:spLocks noChangeArrowheads="1"/>
          </p:cNvSpPr>
          <p:nvPr/>
        </p:nvSpPr>
        <p:spPr bwMode="auto">
          <a:xfrm>
            <a:off x="2438400" y="609601"/>
            <a:ext cx="7696200" cy="6208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just" rtl="1">
              <a:lnSpc>
                <a:spcPct val="90000"/>
              </a:lnSpc>
              <a:spcBef>
                <a:spcPct val="20000"/>
              </a:spcBef>
            </a:pPr>
            <a:r>
              <a:rPr lang="ar-SA" sz="3200" b="1" u="sng" dirty="0">
                <a:solidFill>
                  <a:srgbClr val="FF0000"/>
                </a:solidFill>
                <a:latin typeface="Times New Roman" panose="02020603050405020304" pitchFamily="18" charset="0"/>
                <a:cs typeface="B Lotus" panose="00000400000000000000" pitchFamily="2" charset="-78"/>
              </a:rPr>
              <a:t>اهميت چابكي در فعاليتهاي ورزشي</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نقش چابكي در اجراي مهارتهاي ورزشي غيرقابل انكار است. چابكي يكي از عوامل آمادگي حركتي است كه حتي در جهت جلوگيري از شتاب، دستپاچگي و آسيب بدني در فعاليت</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هاي تفريحي و در شرايط كاري بالقوه خطرناك، مفيد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باشد. چابكي در فعاليت‌هايي كه نياز به تغيير مسيردادن سريع و ناگهاني بدن يا قسمتي از آن نظير بسكتبال، تنيس، بدمينتون، واليبال، فوتبال، اسكي و … دارد نقش ارزنده</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اي دارد.</a:t>
            </a:r>
          </a:p>
          <a:p>
            <a:pPr algn="just" rtl="1">
              <a:lnSpc>
                <a:spcPct val="80000"/>
              </a:lnSpc>
              <a:spcBef>
                <a:spcPct val="20000"/>
              </a:spcBef>
            </a:pPr>
            <a:r>
              <a:rPr lang="ar-SA" sz="2800" b="1" dirty="0">
                <a:latin typeface="Times New Roman" panose="02020603050405020304" pitchFamily="18" charset="0"/>
                <a:cs typeface="B Lotus" panose="00000400000000000000" pitchFamily="2" charset="-78"/>
              </a:rPr>
              <a:t>چابكي چگونه افزايش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يابد؟ چابكي عمومي و ويژه در هر ورزش بخصوص بوسيله تمرين و تجربه كه به اجزاء تشكيل دهنده همان مهارت اختصاص دارد،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توان افزايش داد. اين اجزاء عبارتند از: هماهنگي، قدرت، توان، زمان عكس العمل سريع و انعطاف</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پذيري.</a:t>
            </a:r>
          </a:p>
          <a:p>
            <a:pPr algn="just" rtl="1">
              <a:lnSpc>
                <a:spcPct val="90000"/>
              </a:lnSpc>
              <a:spcBef>
                <a:spcPct val="20000"/>
              </a:spcBef>
            </a:pPr>
            <a:endParaRPr lang="en-US" sz="2800" b="1" dirty="0">
              <a:latin typeface="Times New Roman" panose="02020603050405020304" pitchFamily="18" charset="0"/>
              <a:cs typeface="B Lotus" panose="00000400000000000000" pitchFamily="2" charset="-78"/>
            </a:endParaRPr>
          </a:p>
          <a:p>
            <a:pPr algn="ctr" eaLnBrk="0" hangingPunct="0">
              <a:spcBef>
                <a:spcPct val="50000"/>
              </a:spcBef>
            </a:pPr>
            <a:endParaRPr lang="en-US" sz="2800" dirty="0">
              <a:latin typeface="Lotus" pitchFamily="2" charset="-78"/>
              <a:cs typeface="Lotus" pitchFamily="2" charset="-78"/>
            </a:endParaRPr>
          </a:p>
        </p:txBody>
      </p:sp>
    </p:spTree>
    <p:extLst>
      <p:ext uri="{BB962C8B-B14F-4D97-AF65-F5344CB8AC3E}">
        <p14:creationId xmlns:p14="http://schemas.microsoft.com/office/powerpoint/2010/main" val="3079758479"/>
      </p:ext>
    </p:extLst>
  </p:cSld>
  <p:clrMapOvr>
    <a:masterClrMapping/>
  </p:clrMapOvr>
  <p:transition>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4BF7498-07C4-40F6-B0E1-EF19C3A75546}" type="slidenum">
              <a:rPr lang="en-US"/>
              <a:pPr/>
              <a:t>24</a:t>
            </a:fld>
            <a:endParaRPr lang="en-US"/>
          </a:p>
        </p:txBody>
      </p:sp>
      <p:sp>
        <p:nvSpPr>
          <p:cNvPr id="413699" name="Rectangle 3"/>
          <p:cNvSpPr>
            <a:spLocks noGrp="1" noChangeArrowheads="1"/>
          </p:cNvSpPr>
          <p:nvPr>
            <p:ph type="body" idx="1"/>
          </p:nvPr>
        </p:nvSpPr>
        <p:spPr>
          <a:xfrm>
            <a:off x="1922464" y="428625"/>
            <a:ext cx="8277225" cy="6096000"/>
          </a:xfrm>
          <a:noFill/>
        </p:spPr>
        <p:txBody>
          <a:bodyPr/>
          <a:lstStyle/>
          <a:p>
            <a:pPr algn="just" rtl="1">
              <a:lnSpc>
                <a:spcPct val="80000"/>
              </a:lnSpc>
              <a:buFontTx/>
              <a:buNone/>
            </a:pPr>
            <a:r>
              <a:rPr lang="ar-SA" sz="1600" b="1" dirty="0">
                <a:cs typeface="B Lotus" panose="00000400000000000000" pitchFamily="2" charset="-78"/>
              </a:rPr>
              <a:t> </a:t>
            </a:r>
            <a:r>
              <a:rPr lang="ar-SA" sz="1400" b="1" dirty="0">
                <a:cs typeface="B Lotus" panose="00000400000000000000" pitchFamily="2" charset="-78"/>
              </a:rPr>
              <a:t> </a:t>
            </a:r>
          </a:p>
          <a:p>
            <a:pPr algn="just" rtl="1">
              <a:lnSpc>
                <a:spcPct val="80000"/>
              </a:lnSpc>
              <a:buFontTx/>
              <a:buNone/>
            </a:pPr>
            <a:r>
              <a:rPr lang="ar-SA" b="1" u="sng" dirty="0">
                <a:solidFill>
                  <a:srgbClr val="FF0000"/>
                </a:solidFill>
                <a:cs typeface="B Lotus" panose="00000400000000000000" pitchFamily="2" charset="-78"/>
              </a:rPr>
              <a:t>عوامل مؤثر در چابكي:</a:t>
            </a:r>
          </a:p>
          <a:p>
            <a:pPr algn="just" rtl="1">
              <a:buFontTx/>
              <a:buNone/>
            </a:pPr>
            <a:r>
              <a:rPr lang="ar-SA" sz="2400" b="1" dirty="0">
                <a:cs typeface="B Lotus" panose="00000400000000000000" pitchFamily="2" charset="-78"/>
              </a:rPr>
              <a:t>1. اندازه بدن و قامت: معمولاً افراد بلند قامت، لاغر، تنومند و فربه از چابكي كمتري برخوردارند. بر عكس، افراد كوتاه قد و متوسط قامت، با عضلات مناسب</a:t>
            </a:r>
            <a:r>
              <a:rPr lang="en-US" sz="2400" b="1" dirty="0">
                <a:cs typeface="B Lotus" panose="00000400000000000000" pitchFamily="2" charset="-78"/>
              </a:rPr>
              <a:t>‎</a:t>
            </a:r>
            <a:r>
              <a:rPr lang="ar-SA" sz="2400" b="1" dirty="0">
                <a:cs typeface="B Lotus" panose="00000400000000000000" pitchFamily="2" charset="-78"/>
              </a:rPr>
              <a:t>تر، موقعيت</a:t>
            </a:r>
            <a:r>
              <a:rPr lang="en-US" sz="2400" b="1" dirty="0">
                <a:cs typeface="B Lotus" panose="00000400000000000000" pitchFamily="2" charset="-78"/>
              </a:rPr>
              <a:t>‎</a:t>
            </a:r>
            <a:r>
              <a:rPr lang="ar-SA" sz="2400" b="1" dirty="0">
                <a:cs typeface="B Lotus" panose="00000400000000000000" pitchFamily="2" charset="-78"/>
              </a:rPr>
              <a:t> بهتري براي اجراي حركات چابكي دارند.</a:t>
            </a:r>
          </a:p>
          <a:p>
            <a:pPr algn="just" rtl="1">
              <a:buFontTx/>
              <a:buNone/>
            </a:pPr>
            <a:r>
              <a:rPr lang="ar-SA" sz="2400" b="1" dirty="0">
                <a:cs typeface="B Lotus" panose="00000400000000000000" pitchFamily="2" charset="-78"/>
              </a:rPr>
              <a:t>2. سن و نوع جنسيت: چابكي بچه</a:t>
            </a:r>
            <a:r>
              <a:rPr lang="en-US" sz="2400" b="1" dirty="0">
                <a:cs typeface="B Lotus" panose="00000400000000000000" pitchFamily="2" charset="-78"/>
              </a:rPr>
              <a:t>‎</a:t>
            </a:r>
            <a:r>
              <a:rPr lang="ar-SA" sz="2400" b="1" dirty="0">
                <a:cs typeface="B Lotus" panose="00000400000000000000" pitchFamily="2" charset="-78"/>
              </a:rPr>
              <a:t>ها تا حدود 12 سالگي به طور مداوم و پيوسته افزايش مي</a:t>
            </a:r>
            <a:r>
              <a:rPr lang="en-US" sz="2400" b="1" dirty="0">
                <a:cs typeface="B Lotus" panose="00000400000000000000" pitchFamily="2" charset="-78"/>
              </a:rPr>
              <a:t>‎</a:t>
            </a:r>
            <a:r>
              <a:rPr lang="ar-SA" sz="2400" b="1" dirty="0">
                <a:cs typeface="B Lotus" panose="00000400000000000000" pitchFamily="2" charset="-78"/>
              </a:rPr>
              <a:t>يابد و هنگامي كه به سالهاي رشد سريع (حدود 13 سالگي) مي</a:t>
            </a:r>
            <a:r>
              <a:rPr lang="en-US" sz="2400" b="1" dirty="0">
                <a:cs typeface="B Lotus" panose="00000400000000000000" pitchFamily="2" charset="-78"/>
              </a:rPr>
              <a:t>‎</a:t>
            </a:r>
            <a:r>
              <a:rPr lang="ar-SA" sz="2400" b="1" dirty="0">
                <a:cs typeface="B Lotus" panose="00000400000000000000" pitchFamily="2" charset="-78"/>
              </a:rPr>
              <a:t>رسند، چابكي</a:t>
            </a:r>
            <a:r>
              <a:rPr lang="en-US" sz="2400" b="1" dirty="0">
                <a:cs typeface="B Lotus" panose="00000400000000000000" pitchFamily="2" charset="-78"/>
              </a:rPr>
              <a:t>‎</a:t>
            </a:r>
            <a:r>
              <a:rPr lang="ar-SA" sz="2400" b="1" dirty="0">
                <a:cs typeface="B Lotus" panose="00000400000000000000" pitchFamily="2" charset="-78"/>
              </a:rPr>
              <a:t>شان كاهش پيدا مي</a:t>
            </a:r>
            <a:r>
              <a:rPr lang="en-US" sz="2400" b="1" dirty="0">
                <a:cs typeface="B Lotus" panose="00000400000000000000" pitchFamily="2" charset="-78"/>
              </a:rPr>
              <a:t>‎</a:t>
            </a:r>
            <a:r>
              <a:rPr lang="ar-SA" sz="2400" b="1" dirty="0">
                <a:cs typeface="B Lotus" panose="00000400000000000000" pitchFamily="2" charset="-78"/>
              </a:rPr>
              <a:t>كند. و بعد از اين مرحله (رشد سريع) تا رسيدن به مرحله بلوغ، چابكي بطور پيوسته افزايش مي</a:t>
            </a:r>
            <a:r>
              <a:rPr lang="en-US" sz="2400" b="1" dirty="0">
                <a:cs typeface="B Lotus" panose="00000400000000000000" pitchFamily="2" charset="-78"/>
              </a:rPr>
              <a:t>‎</a:t>
            </a:r>
            <a:r>
              <a:rPr lang="ar-SA" sz="2400" b="1" dirty="0">
                <a:cs typeface="B Lotus" panose="00000400000000000000" pitchFamily="2" charset="-78"/>
              </a:rPr>
              <a:t>يابد. </a:t>
            </a:r>
            <a:endParaRPr lang="en-US" sz="2400" b="1" dirty="0">
              <a:cs typeface="B Lotus" panose="00000400000000000000" pitchFamily="2" charset="-78"/>
            </a:endParaRPr>
          </a:p>
          <a:p>
            <a:pPr algn="just" rtl="1">
              <a:buFontTx/>
              <a:buNone/>
            </a:pPr>
            <a:r>
              <a:rPr lang="ar-SA" sz="2400" b="1" dirty="0">
                <a:cs typeface="B Lotus" panose="00000400000000000000" pitchFamily="2" charset="-78"/>
              </a:rPr>
              <a:t>3. چاقي يا وزن اضافي: چاقي موجب كاهش چابكي مي</a:t>
            </a:r>
            <a:r>
              <a:rPr lang="en-US" sz="2400" b="1" dirty="0">
                <a:cs typeface="B Lotus" panose="00000400000000000000" pitchFamily="2" charset="-78"/>
              </a:rPr>
              <a:t>‎</a:t>
            </a:r>
            <a:r>
              <a:rPr lang="ar-SA" sz="2400" b="1" dirty="0">
                <a:cs typeface="B Lotus" panose="00000400000000000000" pitchFamily="2" charset="-78"/>
              </a:rPr>
              <a:t>شود. و به طور مستقيم موجب كاهش تندي انقباض و در نتيجه به كندي سرعت اجراي حركت منتهي مي</a:t>
            </a:r>
            <a:r>
              <a:rPr lang="en-US" sz="2400" b="1" dirty="0">
                <a:cs typeface="B Lotus" panose="00000400000000000000" pitchFamily="2" charset="-78"/>
              </a:rPr>
              <a:t>‎</a:t>
            </a:r>
            <a:r>
              <a:rPr lang="ar-SA" sz="2400" b="1" dirty="0">
                <a:cs typeface="B Lotus" panose="00000400000000000000" pitchFamily="2" charset="-78"/>
              </a:rPr>
              <a:t>شود.</a:t>
            </a:r>
          </a:p>
          <a:p>
            <a:pPr algn="just" rtl="1">
              <a:buFontTx/>
              <a:buNone/>
            </a:pPr>
            <a:r>
              <a:rPr lang="ar-SA" sz="2400" b="1" dirty="0">
                <a:cs typeface="B Lotus" panose="00000400000000000000" pitchFamily="2" charset="-78"/>
              </a:rPr>
              <a:t>4. خستگي: اگر چه برخورداري از حداكثر قدرت و آمادگي هوازي براي چابكي پيش نياز نيست، ولي از آنجا كه چابكي با خستگي كاهش مي</a:t>
            </a:r>
            <a:r>
              <a:rPr lang="en-US" sz="2400" b="1" dirty="0">
                <a:cs typeface="B Lotus" panose="00000400000000000000" pitchFamily="2" charset="-78"/>
              </a:rPr>
              <a:t>‎</a:t>
            </a:r>
            <a:r>
              <a:rPr lang="ar-SA" sz="2400" b="1" dirty="0">
                <a:cs typeface="B Lotus" panose="00000400000000000000" pitchFamily="2" charset="-78"/>
              </a:rPr>
              <a:t>يابد. بنابراين آمادگي عضلاني و هوازي براي دوام و حفظ چابكي لازم به نظر مي</a:t>
            </a:r>
            <a:r>
              <a:rPr lang="en-US" sz="2400" b="1" dirty="0">
                <a:cs typeface="B Lotus" panose="00000400000000000000" pitchFamily="2" charset="-78"/>
              </a:rPr>
              <a:t>‎</a:t>
            </a:r>
            <a:r>
              <a:rPr lang="ar-SA" sz="2400" b="1" dirty="0">
                <a:cs typeface="B Lotus" panose="00000400000000000000" pitchFamily="2" charset="-78"/>
              </a:rPr>
              <a:t>رسد.</a:t>
            </a:r>
          </a:p>
          <a:p>
            <a:pPr algn="just" rtl="1">
              <a:lnSpc>
                <a:spcPct val="80000"/>
              </a:lnSpc>
              <a:buFontTx/>
              <a:buNone/>
            </a:pPr>
            <a:endParaRPr lang="en-US" sz="2400" b="1" dirty="0">
              <a:cs typeface="B Lotus" panose="00000400000000000000" pitchFamily="2" charset="-78"/>
            </a:endParaRPr>
          </a:p>
        </p:txBody>
      </p:sp>
    </p:spTree>
    <p:extLst>
      <p:ext uri="{BB962C8B-B14F-4D97-AF65-F5344CB8AC3E}">
        <p14:creationId xmlns:p14="http://schemas.microsoft.com/office/powerpoint/2010/main" val="2997862073"/>
      </p:ext>
    </p:extLst>
  </p:cSld>
  <p:clrMapOvr>
    <a:masterClrMapping/>
  </p:clrMapOvr>
  <p:transition>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9E040CDB-F354-482E-89B7-71200E05928C}" type="slidenum">
              <a:rPr lang="en-US"/>
              <a:pPr/>
              <a:t>25</a:t>
            </a:fld>
            <a:endParaRPr lang="en-US"/>
          </a:p>
        </p:txBody>
      </p:sp>
      <p:sp>
        <p:nvSpPr>
          <p:cNvPr id="461826" name="Text Box 2"/>
          <p:cNvSpPr txBox="1">
            <a:spLocks noChangeArrowheads="1"/>
          </p:cNvSpPr>
          <p:nvPr/>
        </p:nvSpPr>
        <p:spPr bwMode="auto">
          <a:xfrm>
            <a:off x="2286000" y="685801"/>
            <a:ext cx="6781800" cy="63955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just" rtl="1">
              <a:lnSpc>
                <a:spcPct val="80000"/>
              </a:lnSpc>
              <a:spcBef>
                <a:spcPct val="20000"/>
              </a:spcBef>
            </a:pPr>
            <a:r>
              <a:rPr lang="ar-SA" sz="3600" b="1" u="sng" dirty="0">
                <a:solidFill>
                  <a:srgbClr val="FF0000"/>
                </a:solidFill>
                <a:latin typeface="Times New Roman" panose="02020603050405020304" pitchFamily="18" charset="0"/>
                <a:cs typeface="B Lotus" panose="00000400000000000000" pitchFamily="2" charset="-78"/>
              </a:rPr>
              <a:t>تعادل</a:t>
            </a:r>
          </a:p>
          <a:p>
            <a:pPr algn="just" rtl="1">
              <a:spcBef>
                <a:spcPct val="20000"/>
              </a:spcBef>
            </a:pPr>
            <a:r>
              <a:rPr lang="ar-SA" sz="3200" b="1" dirty="0">
                <a:latin typeface="Times New Roman" panose="02020603050405020304" pitchFamily="18" charset="0"/>
                <a:cs typeface="B Lotus" panose="00000400000000000000" pitchFamily="2" charset="-78"/>
              </a:rPr>
              <a:t>تعادل يكي را بخشهاي آمادگي جسماني است كه نقش بسيار مهمي در فعاليتهاي جسماني به خصوص مهارتهاي ورزشي دارد. </a:t>
            </a:r>
          </a:p>
          <a:p>
            <a:pPr algn="just" rtl="1">
              <a:spcBef>
                <a:spcPct val="20000"/>
              </a:spcBef>
            </a:pPr>
            <a:r>
              <a:rPr lang="ar-SA" sz="3200" b="1" dirty="0">
                <a:latin typeface="Times New Roman" panose="02020603050405020304" pitchFamily="18" charset="0"/>
                <a:cs typeface="B Lotus" panose="00000400000000000000" pitchFamily="2" charset="-78"/>
              </a:rPr>
              <a:t> تعادل عبارتست از توانايي نگه</a:t>
            </a:r>
            <a:r>
              <a:rPr lang="en-US" sz="3200" b="1" dirty="0">
                <a:latin typeface="Times New Roman" panose="02020603050405020304" pitchFamily="18" charset="0"/>
                <a:cs typeface="B Lotus" panose="00000400000000000000" pitchFamily="2" charset="-78"/>
              </a:rPr>
              <a:t>‎</a:t>
            </a:r>
            <a:r>
              <a:rPr lang="ar-SA" sz="3200" b="1" dirty="0">
                <a:latin typeface="Times New Roman" panose="02020603050405020304" pitchFamily="18" charset="0"/>
                <a:cs typeface="B Lotus" panose="00000400000000000000" pitchFamily="2" charset="-78"/>
              </a:rPr>
              <a:t>داشتن نقطه ثقل بدن در محدوده سطح اتكا شخص. تعادل به آگاهي شخص از موقعيت بدنش در فضا گفته مي</a:t>
            </a:r>
            <a:r>
              <a:rPr lang="en-US" sz="3200" b="1" dirty="0">
                <a:latin typeface="Times New Roman" panose="02020603050405020304" pitchFamily="18" charset="0"/>
                <a:cs typeface="B Lotus" panose="00000400000000000000" pitchFamily="2" charset="-78"/>
              </a:rPr>
              <a:t>‎</a:t>
            </a:r>
            <a:r>
              <a:rPr lang="ar-SA" sz="3200" b="1" dirty="0">
                <a:latin typeface="Times New Roman" panose="02020603050405020304" pitchFamily="18" charset="0"/>
                <a:cs typeface="B Lotus" panose="00000400000000000000" pitchFamily="2" charset="-78"/>
              </a:rPr>
              <a:t>شود. تعادل ثابت به توانايي حفظ تعادل بدن در يك موقعيت ثابت گفته مي</a:t>
            </a:r>
            <a:r>
              <a:rPr lang="en-US" sz="3200" b="1" dirty="0">
                <a:latin typeface="Times New Roman" panose="02020603050405020304" pitchFamily="18" charset="0"/>
                <a:cs typeface="B Lotus" panose="00000400000000000000" pitchFamily="2" charset="-78"/>
              </a:rPr>
              <a:t>‎</a:t>
            </a:r>
            <a:r>
              <a:rPr lang="ar-SA" sz="3200" b="1" dirty="0">
                <a:latin typeface="Times New Roman" panose="02020603050405020304" pitchFamily="18" charset="0"/>
                <a:cs typeface="B Lotus" panose="00000400000000000000" pitchFamily="2" charset="-78"/>
              </a:rPr>
              <a:t>شود و تعادل متحرك به توانائي حفظ تعادل بدن در شرايط ناشي از تغيير حركات، شكل و جهات اطلاق مي</a:t>
            </a:r>
            <a:r>
              <a:rPr lang="en-US" sz="3200" b="1" dirty="0">
                <a:latin typeface="Times New Roman" panose="02020603050405020304" pitchFamily="18" charset="0"/>
                <a:cs typeface="B Lotus" panose="00000400000000000000" pitchFamily="2" charset="-78"/>
              </a:rPr>
              <a:t>‎</a:t>
            </a:r>
            <a:r>
              <a:rPr lang="ar-SA" sz="3200" b="1" dirty="0">
                <a:latin typeface="Times New Roman" panose="02020603050405020304" pitchFamily="18" charset="0"/>
                <a:cs typeface="B Lotus" panose="00000400000000000000" pitchFamily="2" charset="-78"/>
              </a:rPr>
              <a:t>شود.</a:t>
            </a:r>
            <a:endParaRPr lang="en-US" sz="3200" b="1" dirty="0">
              <a:latin typeface="Times New Roman" panose="02020603050405020304" pitchFamily="18" charset="0"/>
              <a:cs typeface="B Lotus" panose="00000400000000000000" pitchFamily="2" charset="-78"/>
            </a:endParaRPr>
          </a:p>
          <a:p>
            <a:pPr algn="ctr" eaLnBrk="0" hangingPunct="0">
              <a:spcBef>
                <a:spcPct val="50000"/>
              </a:spcBef>
            </a:pPr>
            <a:endParaRPr lang="en-US" sz="3200" dirty="0">
              <a:latin typeface="Lotus" pitchFamily="2" charset="-78"/>
              <a:cs typeface="Lotus" pitchFamily="2" charset="-78"/>
            </a:endParaRPr>
          </a:p>
        </p:txBody>
      </p:sp>
    </p:spTree>
    <p:extLst>
      <p:ext uri="{BB962C8B-B14F-4D97-AF65-F5344CB8AC3E}">
        <p14:creationId xmlns:p14="http://schemas.microsoft.com/office/powerpoint/2010/main" val="3929992724"/>
      </p:ext>
    </p:extLst>
  </p:cSld>
  <p:clrMapOvr>
    <a:masterClrMapping/>
  </p:clrMapOvr>
  <p:transition>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A607666-C81E-494A-BF13-FDBB0FF34013}" type="slidenum">
              <a:rPr lang="en-US"/>
              <a:pPr/>
              <a:t>26</a:t>
            </a:fld>
            <a:endParaRPr lang="en-US"/>
          </a:p>
        </p:txBody>
      </p:sp>
      <p:sp>
        <p:nvSpPr>
          <p:cNvPr id="415747" name="Rectangle 3"/>
          <p:cNvSpPr>
            <a:spLocks noGrp="1" noChangeArrowheads="1"/>
          </p:cNvSpPr>
          <p:nvPr>
            <p:ph type="body" idx="1"/>
          </p:nvPr>
        </p:nvSpPr>
        <p:spPr>
          <a:xfrm>
            <a:off x="1922464" y="725489"/>
            <a:ext cx="8277225" cy="5367337"/>
          </a:xfrm>
          <a:noFill/>
        </p:spPr>
        <p:txBody>
          <a:bodyPr>
            <a:normAutofit fontScale="92500"/>
          </a:bodyPr>
          <a:lstStyle/>
          <a:p>
            <a:pPr algn="just" rtl="1">
              <a:lnSpc>
                <a:spcPct val="90000"/>
              </a:lnSpc>
              <a:buFontTx/>
              <a:buNone/>
            </a:pPr>
            <a:r>
              <a:rPr lang="ar-SA" b="1" u="sng" dirty="0">
                <a:solidFill>
                  <a:srgbClr val="FF0000"/>
                </a:solidFill>
                <a:cs typeface="B Lotus" panose="00000400000000000000" pitchFamily="2" charset="-78"/>
              </a:rPr>
              <a:t>چگونگي افزايش تعادل</a:t>
            </a:r>
          </a:p>
          <a:p>
            <a:pPr algn="just" rtl="1">
              <a:lnSpc>
                <a:spcPct val="90000"/>
              </a:lnSpc>
              <a:buFontTx/>
              <a:buNone/>
            </a:pPr>
            <a:r>
              <a:rPr lang="ar-SA" sz="2400" b="1" dirty="0">
                <a:cs typeface="B Lotus" panose="00000400000000000000" pitchFamily="2" charset="-78"/>
              </a:rPr>
              <a:t>براي افزايش تعادل مي</a:t>
            </a:r>
            <a:r>
              <a:rPr lang="en-US" sz="2400" b="1" dirty="0">
                <a:cs typeface="B Lotus" panose="00000400000000000000" pitchFamily="2" charset="-78"/>
              </a:rPr>
              <a:t>‎</a:t>
            </a:r>
            <a:r>
              <a:rPr lang="ar-SA" sz="2400" b="1" dirty="0">
                <a:cs typeface="B Lotus" panose="00000400000000000000" pitchFamily="2" charset="-78"/>
              </a:rPr>
              <a:t>توان از تمرينات زير استفاده كرد:</a:t>
            </a:r>
          </a:p>
          <a:p>
            <a:pPr algn="just" rtl="1">
              <a:lnSpc>
                <a:spcPct val="90000"/>
              </a:lnSpc>
              <a:buFontTx/>
              <a:buNone/>
            </a:pPr>
            <a:r>
              <a:rPr lang="ar-SA" sz="2400" b="1" dirty="0">
                <a:cs typeface="B Lotus" panose="00000400000000000000" pitchFamily="2" charset="-78"/>
              </a:rPr>
              <a:t>1. دويدن و ايستادن روي پنجة پا (يك پا و دو پا).</a:t>
            </a:r>
          </a:p>
          <a:p>
            <a:pPr algn="just" rtl="1">
              <a:lnSpc>
                <a:spcPct val="90000"/>
              </a:lnSpc>
              <a:buFontTx/>
              <a:buNone/>
            </a:pPr>
            <a:r>
              <a:rPr lang="ar-SA" sz="2400" b="1" dirty="0">
                <a:cs typeface="B Lotus" panose="00000400000000000000" pitchFamily="2" charset="-78"/>
              </a:rPr>
              <a:t>2. ايستادن روي پاشنة پا.</a:t>
            </a:r>
          </a:p>
          <a:p>
            <a:pPr algn="just" rtl="1">
              <a:lnSpc>
                <a:spcPct val="90000"/>
              </a:lnSpc>
              <a:buFontTx/>
              <a:buNone/>
            </a:pPr>
            <a:r>
              <a:rPr lang="ar-SA" sz="2400" b="1" dirty="0">
                <a:cs typeface="B Lotus" panose="00000400000000000000" pitchFamily="2" charset="-78"/>
              </a:rPr>
              <a:t>3. دويدن و چرخش 90 درجه در حال دو و فرود آمدن بر روي دو پا و حفظ تعادل. </a:t>
            </a:r>
          </a:p>
          <a:p>
            <a:pPr algn="just" rtl="1">
              <a:lnSpc>
                <a:spcPct val="90000"/>
              </a:lnSpc>
              <a:buFontTx/>
              <a:buNone/>
            </a:pPr>
            <a:r>
              <a:rPr lang="ar-SA" sz="2400" b="1" dirty="0">
                <a:cs typeface="B Lotus" panose="00000400000000000000" pitchFamily="2" charset="-78"/>
              </a:rPr>
              <a:t>4. پريدن از روي بلندي در ارتفاعات متفاوت و دوباره پريدن بر روي سطح قبلي و حفظ تعادل.</a:t>
            </a:r>
          </a:p>
          <a:p>
            <a:pPr algn="just" rtl="1">
              <a:lnSpc>
                <a:spcPct val="90000"/>
              </a:lnSpc>
              <a:buFontTx/>
              <a:buNone/>
            </a:pPr>
            <a:r>
              <a:rPr lang="ar-SA" sz="2400" b="1" dirty="0">
                <a:cs typeface="B Lotus" panose="00000400000000000000" pitchFamily="2" charset="-78"/>
              </a:rPr>
              <a:t>5. نشستن روي يك پا در حالي كه پاي ديگر به صورت كاملاً كشيده و به حالت افقي در فضاست.</a:t>
            </a:r>
          </a:p>
          <a:p>
            <a:pPr algn="just" rtl="1">
              <a:lnSpc>
                <a:spcPct val="90000"/>
              </a:lnSpc>
              <a:buFontTx/>
              <a:buNone/>
            </a:pPr>
            <a:r>
              <a:rPr lang="ar-SA" sz="2400" b="1" dirty="0">
                <a:cs typeface="B Lotus" panose="00000400000000000000" pitchFamily="2" charset="-78"/>
              </a:rPr>
              <a:t>6. اجراي انواع حركات تعادلي كه در ژيمناستيك انجام مي</a:t>
            </a:r>
            <a:r>
              <a:rPr lang="en-US" sz="2400" b="1" dirty="0">
                <a:cs typeface="B Lotus" panose="00000400000000000000" pitchFamily="2" charset="-78"/>
              </a:rPr>
              <a:t>‎</a:t>
            </a:r>
            <a:r>
              <a:rPr lang="ar-SA" sz="2400" b="1" dirty="0">
                <a:cs typeface="B Lotus" panose="00000400000000000000" pitchFamily="2" charset="-78"/>
              </a:rPr>
              <a:t>گيرد مثل حركت تعادلي فرشته.</a:t>
            </a:r>
          </a:p>
          <a:p>
            <a:pPr algn="just" rtl="1">
              <a:lnSpc>
                <a:spcPct val="90000"/>
              </a:lnSpc>
              <a:buFontTx/>
              <a:buNone/>
            </a:pPr>
            <a:r>
              <a:rPr lang="ar-SA" sz="2400" b="1" dirty="0">
                <a:cs typeface="B Lotus" panose="00000400000000000000" pitchFamily="2" charset="-78"/>
              </a:rPr>
              <a:t>7. راه رفتن و ايستادن بر روي چوب موازنه و پرتاب و دريافت اشيايي مثل توپ.</a:t>
            </a:r>
          </a:p>
          <a:p>
            <a:pPr algn="just" rtl="1">
              <a:lnSpc>
                <a:spcPct val="90000"/>
              </a:lnSpc>
              <a:buFontTx/>
              <a:buNone/>
            </a:pPr>
            <a:r>
              <a:rPr lang="ar-SA" sz="2400" b="1" dirty="0">
                <a:cs typeface="B Lotus" panose="00000400000000000000" pitchFamily="2" charset="-78"/>
              </a:rPr>
              <a:t>8. حركات لي</a:t>
            </a:r>
            <a:r>
              <a:rPr lang="en-US" sz="2400" b="1" dirty="0">
                <a:cs typeface="B Lotus" panose="00000400000000000000" pitchFamily="2" charset="-78"/>
              </a:rPr>
              <a:t>‎</a:t>
            </a:r>
            <a:r>
              <a:rPr lang="ar-SA" sz="2400" b="1" dirty="0">
                <a:cs typeface="B Lotus" panose="00000400000000000000" pitchFamily="2" charset="-78"/>
              </a:rPr>
              <a:t>لي و مقاومت در آن حال در مقابل نيروهاي بر هم زنندة تعادل</a:t>
            </a:r>
            <a:r>
              <a:rPr lang="en-US" sz="2400" b="1" dirty="0">
                <a:cs typeface="B Lotus" panose="00000400000000000000" pitchFamily="2" charset="-78"/>
              </a:rPr>
              <a:t>.</a:t>
            </a:r>
            <a:r>
              <a:rPr lang="ar-SA" sz="2400" b="1" dirty="0">
                <a:cs typeface="B Lotus" panose="00000400000000000000" pitchFamily="2" charset="-78"/>
              </a:rPr>
              <a:t> </a:t>
            </a:r>
            <a:endParaRPr lang="en-US" sz="2400" b="1" dirty="0">
              <a:cs typeface="B Lotus" panose="00000400000000000000" pitchFamily="2" charset="-78"/>
            </a:endParaRPr>
          </a:p>
          <a:p>
            <a:pPr algn="just" rtl="1">
              <a:lnSpc>
                <a:spcPct val="90000"/>
              </a:lnSpc>
              <a:buFontTx/>
              <a:buNone/>
            </a:pPr>
            <a:r>
              <a:rPr lang="ar-SA" sz="2000" b="1" dirty="0">
                <a:cs typeface="B Lotus" panose="00000400000000000000" pitchFamily="2" charset="-78"/>
              </a:rPr>
              <a:t> </a:t>
            </a:r>
          </a:p>
        </p:txBody>
      </p:sp>
    </p:spTree>
    <p:extLst>
      <p:ext uri="{BB962C8B-B14F-4D97-AF65-F5344CB8AC3E}">
        <p14:creationId xmlns:p14="http://schemas.microsoft.com/office/powerpoint/2010/main" val="3702987707"/>
      </p:ext>
    </p:extLst>
  </p:cSld>
  <p:clrMapOvr>
    <a:masterClrMapping/>
  </p:clrMapOvr>
  <p:transition>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2DC96653-7DBB-4A64-93B1-96DC4A2A170E}" type="slidenum">
              <a:rPr lang="en-US"/>
              <a:pPr/>
              <a:t>27</a:t>
            </a:fld>
            <a:endParaRPr lang="en-US"/>
          </a:p>
        </p:txBody>
      </p:sp>
      <p:sp>
        <p:nvSpPr>
          <p:cNvPr id="462850" name="Text Box 2"/>
          <p:cNvSpPr txBox="1">
            <a:spLocks noChangeArrowheads="1"/>
          </p:cNvSpPr>
          <p:nvPr/>
        </p:nvSpPr>
        <p:spPr bwMode="auto">
          <a:xfrm>
            <a:off x="1828800" y="685801"/>
            <a:ext cx="8534400" cy="6519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just" rtl="1">
              <a:lnSpc>
                <a:spcPct val="90000"/>
              </a:lnSpc>
              <a:spcBef>
                <a:spcPct val="20000"/>
              </a:spcBef>
            </a:pPr>
            <a:r>
              <a:rPr lang="ar-SA" sz="3600" b="1" u="sng" dirty="0">
                <a:solidFill>
                  <a:srgbClr val="FF0000"/>
                </a:solidFill>
                <a:latin typeface="Times New Roman" panose="02020603050405020304" pitchFamily="18" charset="0"/>
                <a:cs typeface="B Lotus" panose="00000400000000000000" pitchFamily="2" charset="-78"/>
              </a:rPr>
              <a:t>سرعت و اهميت آن در فعاليتهاي ورزشي</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 سرعت يكي از عوامل مهم تشكيل دهنده آمادگي حركتي است كه نقش بسيار مهمي در اكثر ورزشها دارد. سرعت قابليتي است كه اعمال حركتي سريع بدن را بدنبال دارد . سرعت به شكلهاي گوناگون مورد بررسي قرار مي گيرد كه دو بخش مهم آن سرعت حركت و سرعت عكس العمل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باشد. </a:t>
            </a:r>
          </a:p>
          <a:p>
            <a:pPr algn="just" rtl="1">
              <a:lnSpc>
                <a:spcPct val="80000"/>
              </a:lnSpc>
              <a:spcBef>
                <a:spcPct val="20000"/>
              </a:spcBef>
            </a:pPr>
            <a:r>
              <a:rPr lang="ar-SA" sz="2800" b="1" dirty="0">
                <a:solidFill>
                  <a:srgbClr val="FFFF00"/>
                </a:solidFill>
                <a:latin typeface="Times New Roman" panose="02020603050405020304" pitchFamily="18" charset="0"/>
                <a:cs typeface="B Lotus" panose="00000400000000000000" pitchFamily="2" charset="-78"/>
              </a:rPr>
              <a:t>سرعت و سرعت عكس العمل</a:t>
            </a:r>
            <a:r>
              <a:rPr lang="ar-SA" sz="2800" b="1" dirty="0">
                <a:latin typeface="Times New Roman" panose="02020603050405020304" pitchFamily="18" charset="0"/>
                <a:cs typeface="B Lotus" panose="00000400000000000000" pitchFamily="2" charset="-78"/>
              </a:rPr>
              <a:t>. با آنكه سرعت حركت و زمان عكس العمل به يكديگر پيوند نزديك دارند، اما در اين دو مفهوم تفاوت</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هايي نيز وجود دارد. ممكن است ورزشكاري ضمن اجراي حركات سريع، زمان عكس</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العمل ضعيفي داشته باشد يا برعكس. از طرفي اگر اين مفاهيم به يكديگر پيوند داده شوند، ارتباط بسيار نزديكي پيدا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كنند. سرعت عبارت است از پيمودن بيشترين مسافت در كمترين زمان توسط يكي از اعضاي بدن يا كل بدن. سرعت حركت نيز خود به دو نوع سرعت اندامها و سرعت حركت بدن تقسيم</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بندي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شود.</a:t>
            </a:r>
            <a:endParaRPr lang="en-US" sz="2800" b="1" dirty="0">
              <a:latin typeface="Times New Roman" panose="02020603050405020304" pitchFamily="18" charset="0"/>
              <a:cs typeface="B Lotus" panose="00000400000000000000" pitchFamily="2" charset="-78"/>
            </a:endParaRPr>
          </a:p>
          <a:p>
            <a:pPr algn="just" rtl="1">
              <a:lnSpc>
                <a:spcPct val="90000"/>
              </a:lnSpc>
              <a:spcBef>
                <a:spcPct val="20000"/>
              </a:spcBef>
            </a:pPr>
            <a:endParaRPr lang="fa-IR" sz="2800" b="1" dirty="0">
              <a:latin typeface="Times New Roman" panose="02020603050405020304" pitchFamily="18" charset="0"/>
              <a:cs typeface="B Lotus" panose="00000400000000000000" pitchFamily="2" charset="-78"/>
            </a:endParaRPr>
          </a:p>
          <a:p>
            <a:pPr algn="ctr" eaLnBrk="0" hangingPunct="0">
              <a:spcBef>
                <a:spcPct val="50000"/>
              </a:spcBef>
            </a:pPr>
            <a:endParaRPr lang="en-US" sz="2800" dirty="0">
              <a:latin typeface="Lotus" pitchFamily="2" charset="-78"/>
              <a:cs typeface="Lotus" pitchFamily="2" charset="-78"/>
            </a:endParaRPr>
          </a:p>
        </p:txBody>
      </p:sp>
    </p:spTree>
    <p:extLst>
      <p:ext uri="{BB962C8B-B14F-4D97-AF65-F5344CB8AC3E}">
        <p14:creationId xmlns:p14="http://schemas.microsoft.com/office/powerpoint/2010/main" val="1020036423"/>
      </p:ext>
    </p:extLst>
  </p:cSld>
  <p:clrMapOvr>
    <a:masterClrMapping/>
  </p:clrMapOvr>
  <p:transition>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46843C3-BBDC-46A6-896D-1A895F904227}" type="slidenum">
              <a:rPr lang="en-US"/>
              <a:pPr/>
              <a:t>28</a:t>
            </a:fld>
            <a:endParaRPr lang="en-US"/>
          </a:p>
        </p:txBody>
      </p:sp>
      <p:sp>
        <p:nvSpPr>
          <p:cNvPr id="416771" name="Rectangle 3"/>
          <p:cNvSpPr>
            <a:spLocks noGrp="1" noChangeArrowheads="1"/>
          </p:cNvSpPr>
          <p:nvPr>
            <p:ph type="body" idx="1"/>
          </p:nvPr>
        </p:nvSpPr>
        <p:spPr>
          <a:xfrm>
            <a:off x="1919289" y="533400"/>
            <a:ext cx="8277225" cy="5867400"/>
          </a:xfrm>
          <a:noFill/>
        </p:spPr>
        <p:txBody>
          <a:bodyPr>
            <a:normAutofit lnSpcReduction="10000"/>
          </a:bodyPr>
          <a:lstStyle/>
          <a:p>
            <a:pPr algn="just" rtl="1">
              <a:lnSpc>
                <a:spcPct val="120000"/>
              </a:lnSpc>
              <a:buFontTx/>
              <a:buNone/>
            </a:pPr>
            <a:r>
              <a:rPr lang="ar-SA" sz="2400" b="1">
                <a:solidFill>
                  <a:srgbClr val="FFFF00"/>
                </a:solidFill>
                <a:cs typeface="B Lotus" panose="00000400000000000000" pitchFamily="2" charset="-78"/>
              </a:rPr>
              <a:t>سرعت اندامها</a:t>
            </a:r>
            <a:r>
              <a:rPr lang="ar-SA" sz="2400" b="1">
                <a:cs typeface="B Lotus" panose="00000400000000000000" pitchFamily="2" charset="-78"/>
              </a:rPr>
              <a:t>. عبارت است از حركت دادن بخشي از بدن مانند دست يا پا در كوتاه</a:t>
            </a:r>
            <a:r>
              <a:rPr lang="en-US" sz="2400" b="1">
                <a:cs typeface="B Lotus" panose="00000400000000000000" pitchFamily="2" charset="-78"/>
              </a:rPr>
              <a:t>‎</a:t>
            </a:r>
            <a:r>
              <a:rPr lang="ar-SA" sz="2400" b="1">
                <a:cs typeface="B Lotus" panose="00000400000000000000" pitchFamily="2" charset="-78"/>
              </a:rPr>
              <a:t>ترين زمان ممكن، مانند حركت دست از پهلو به جلو. سرعت حركت بدن عبارت است از كوتاه</a:t>
            </a:r>
            <a:r>
              <a:rPr lang="en-US" sz="2400" b="1">
                <a:cs typeface="B Lotus" panose="00000400000000000000" pitchFamily="2" charset="-78"/>
              </a:rPr>
              <a:t>‎</a:t>
            </a:r>
            <a:r>
              <a:rPr lang="ar-SA" sz="2400" b="1">
                <a:cs typeface="B Lotus" panose="00000400000000000000" pitchFamily="2" charset="-78"/>
              </a:rPr>
              <a:t>ترين فاصلة زماني كه شخص بتواند كل بدن خود را از يك نقطه به نقطه ديگر منتقل كند. سرعت اندامها در اجراي مهارت</a:t>
            </a:r>
            <a:r>
              <a:rPr lang="en-US" sz="2400" b="1">
                <a:cs typeface="B Lotus" panose="00000400000000000000" pitchFamily="2" charset="-78"/>
              </a:rPr>
              <a:t>‎</a:t>
            </a:r>
            <a:r>
              <a:rPr lang="ar-SA" sz="2400" b="1">
                <a:cs typeface="B Lotus" panose="00000400000000000000" pitchFamily="2" charset="-78"/>
              </a:rPr>
              <a:t>هاي ورزشي نقش بسيار تعيين كننده</a:t>
            </a:r>
            <a:r>
              <a:rPr lang="en-US" sz="2400" b="1">
                <a:cs typeface="B Lotus" panose="00000400000000000000" pitchFamily="2" charset="-78"/>
              </a:rPr>
              <a:t>‎</a:t>
            </a:r>
            <a:r>
              <a:rPr lang="ar-SA" sz="2400" b="1">
                <a:cs typeface="B Lotus" panose="00000400000000000000" pitchFamily="2" charset="-78"/>
              </a:rPr>
              <a:t>اي دارد. براي مثال شوت</a:t>
            </a:r>
            <a:r>
              <a:rPr lang="en-US" sz="2400" b="1">
                <a:cs typeface="B Lotus" panose="00000400000000000000" pitchFamily="2" charset="-78"/>
              </a:rPr>
              <a:t>‎</a:t>
            </a:r>
            <a:r>
              <a:rPr lang="ar-SA" sz="2400" b="1">
                <a:cs typeface="B Lotus" panose="00000400000000000000" pitchFamily="2" charset="-78"/>
              </a:rPr>
              <a:t>هاي سنگين و سريع، حاصل حركت سريع پاي فوتباليست است و آبشار محكم و سريع در واليبال نيز حاصل حركت سريع دست از بالا به سمت توپ است.</a:t>
            </a:r>
          </a:p>
          <a:p>
            <a:pPr algn="just" rtl="1">
              <a:lnSpc>
                <a:spcPct val="120000"/>
              </a:lnSpc>
              <a:buFontTx/>
              <a:buNone/>
            </a:pPr>
            <a:r>
              <a:rPr lang="ar-SA" sz="2400" b="1">
                <a:solidFill>
                  <a:srgbClr val="FFFF00"/>
                </a:solidFill>
                <a:cs typeface="B Lotus" panose="00000400000000000000" pitchFamily="2" charset="-78"/>
              </a:rPr>
              <a:t>سرعت عكس</a:t>
            </a:r>
            <a:r>
              <a:rPr lang="en-US" sz="2400" b="1">
                <a:solidFill>
                  <a:srgbClr val="FFFF00"/>
                </a:solidFill>
                <a:cs typeface="B Lotus" panose="00000400000000000000" pitchFamily="2" charset="-78"/>
              </a:rPr>
              <a:t>‎</a:t>
            </a:r>
            <a:r>
              <a:rPr lang="ar-SA" sz="2400" b="1">
                <a:solidFill>
                  <a:srgbClr val="FFFF00"/>
                </a:solidFill>
                <a:cs typeface="B Lotus" panose="00000400000000000000" pitchFamily="2" charset="-78"/>
              </a:rPr>
              <a:t>العمل:</a:t>
            </a:r>
            <a:r>
              <a:rPr lang="ar-SA" sz="2400" b="1">
                <a:cs typeface="B Lotus" panose="00000400000000000000" pitchFamily="2" charset="-78"/>
              </a:rPr>
              <a:t> عبارت است از حداقل فاصله زماني بين محرك و پاسخ حركتي به آن. هر قدر زمان بين محرك و پاسخ كوتاه</a:t>
            </a:r>
            <a:r>
              <a:rPr lang="en-US" sz="2400" b="1">
                <a:cs typeface="B Lotus" panose="00000400000000000000" pitchFamily="2" charset="-78"/>
              </a:rPr>
              <a:t>‎</a:t>
            </a:r>
            <a:r>
              <a:rPr lang="ar-SA" sz="2400" b="1">
                <a:cs typeface="B Lotus" panose="00000400000000000000" pitchFamily="2" charset="-78"/>
              </a:rPr>
              <a:t>تر باشد، سرعت عكس</a:t>
            </a:r>
            <a:r>
              <a:rPr lang="en-US" sz="2400" b="1">
                <a:cs typeface="B Lotus" panose="00000400000000000000" pitchFamily="2" charset="-78"/>
              </a:rPr>
              <a:t>‎</a:t>
            </a:r>
            <a:r>
              <a:rPr lang="ar-SA" sz="2400" b="1">
                <a:cs typeface="B Lotus" panose="00000400000000000000" pitchFamily="2" charset="-78"/>
              </a:rPr>
              <a:t>العمل نيز بهتر خواهد بود. سرعت عكس</a:t>
            </a:r>
            <a:r>
              <a:rPr lang="en-US" sz="2400" b="1">
                <a:cs typeface="B Lotus" panose="00000400000000000000" pitchFamily="2" charset="-78"/>
              </a:rPr>
              <a:t>‎</a:t>
            </a:r>
            <a:r>
              <a:rPr lang="ar-SA" sz="2400" b="1">
                <a:cs typeface="B Lotus" panose="00000400000000000000" pitchFamily="2" charset="-78"/>
              </a:rPr>
              <a:t>العمل در استارت دوها و در شنا ديده مي</a:t>
            </a:r>
            <a:r>
              <a:rPr lang="en-US" sz="2400" b="1">
                <a:cs typeface="B Lotus" panose="00000400000000000000" pitchFamily="2" charset="-78"/>
              </a:rPr>
              <a:t>‎</a:t>
            </a:r>
            <a:r>
              <a:rPr lang="ar-SA" sz="2400" b="1">
                <a:cs typeface="B Lotus" panose="00000400000000000000" pitchFamily="2" charset="-78"/>
              </a:rPr>
              <a:t>شود. مثل فاصله بين صداي تپانچه و اولين حركت دونده است كه ممكن است سرعت حركت و سرعت عكس</a:t>
            </a:r>
            <a:r>
              <a:rPr lang="en-US" sz="2400" b="1">
                <a:cs typeface="B Lotus" panose="00000400000000000000" pitchFamily="2" charset="-78"/>
              </a:rPr>
              <a:t>‎</a:t>
            </a:r>
            <a:r>
              <a:rPr lang="ar-SA" sz="2400" b="1">
                <a:cs typeface="B Lotus" panose="00000400000000000000" pitchFamily="2" charset="-78"/>
              </a:rPr>
              <a:t>العمل شخص خوب باشد و يا سرعت عمل او خوب نباشد و بالعكس.</a:t>
            </a:r>
          </a:p>
          <a:p>
            <a:pPr algn="just" rtl="1">
              <a:lnSpc>
                <a:spcPct val="80000"/>
              </a:lnSpc>
              <a:buFontTx/>
              <a:buNone/>
            </a:pPr>
            <a:r>
              <a:rPr lang="ar-SA" sz="2400" b="1">
                <a:cs typeface="B Lotus" panose="00000400000000000000" pitchFamily="2" charset="-78"/>
              </a:rPr>
              <a:t>. </a:t>
            </a:r>
          </a:p>
        </p:txBody>
      </p:sp>
    </p:spTree>
    <p:extLst>
      <p:ext uri="{BB962C8B-B14F-4D97-AF65-F5344CB8AC3E}">
        <p14:creationId xmlns:p14="http://schemas.microsoft.com/office/powerpoint/2010/main" val="1907252754"/>
      </p:ext>
    </p:extLst>
  </p:cSld>
  <p:clrMapOvr>
    <a:masterClrMapping/>
  </p:clrMapOvr>
  <p:transition>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DCF7E07B-C6FC-4566-A9D9-58DEE5DCB6BC}" type="slidenum">
              <a:rPr lang="en-US"/>
              <a:pPr/>
              <a:t>29</a:t>
            </a:fld>
            <a:endParaRPr lang="en-US"/>
          </a:p>
        </p:txBody>
      </p:sp>
      <p:sp>
        <p:nvSpPr>
          <p:cNvPr id="463874" name="Text Box 2"/>
          <p:cNvSpPr txBox="1">
            <a:spLocks noChangeArrowheads="1"/>
          </p:cNvSpPr>
          <p:nvPr/>
        </p:nvSpPr>
        <p:spPr bwMode="auto">
          <a:xfrm>
            <a:off x="1905000" y="228601"/>
            <a:ext cx="8305800" cy="52737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just" rtl="1">
              <a:lnSpc>
                <a:spcPct val="90000"/>
              </a:lnSpc>
              <a:spcBef>
                <a:spcPct val="20000"/>
              </a:spcBef>
            </a:pPr>
            <a:r>
              <a:rPr lang="ar-SA" sz="2800" b="1" u="sng" dirty="0">
                <a:solidFill>
                  <a:srgbClr val="FF0000"/>
                </a:solidFill>
                <a:latin typeface="Times New Roman" panose="02020603050405020304" pitchFamily="18" charset="0"/>
                <a:cs typeface="B Lotus" panose="00000400000000000000" pitchFamily="2" charset="-78"/>
              </a:rPr>
              <a:t>عواملي كه بر سرعت اثر مي</a:t>
            </a:r>
            <a:r>
              <a:rPr lang="en-US" sz="2800" b="1" u="sng" dirty="0">
                <a:solidFill>
                  <a:srgbClr val="FF0000"/>
                </a:solidFill>
                <a:latin typeface="Times New Roman" panose="02020603050405020304" pitchFamily="18" charset="0"/>
                <a:cs typeface="B Lotus" panose="00000400000000000000" pitchFamily="2" charset="-78"/>
              </a:rPr>
              <a:t>‎</a:t>
            </a:r>
            <a:r>
              <a:rPr lang="ar-SA" sz="2800" b="1" u="sng" dirty="0">
                <a:solidFill>
                  <a:srgbClr val="FF0000"/>
                </a:solidFill>
                <a:latin typeface="Times New Roman" panose="02020603050405020304" pitchFamily="18" charset="0"/>
                <a:cs typeface="B Lotus" panose="00000400000000000000" pitchFamily="2" charset="-78"/>
              </a:rPr>
              <a:t>گذارد:</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1. طول عضله: هر چه طول تار عضلاني بيشتر باشد به همان نسبت سريع</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تر منقبض خواهد شد.</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2. نيرو و شتاب: اگر مقدار نيرو دو برابر شود، ميزان شتاب نيز دو برابر خواهد شد.</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3. سن و جنسيت: معمولاً سرعت اجراي حركات بدن در نزد مردان تا حدود 20 سالگي و در نزد زنان حدود 17-16 سالگي به حداكثر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رسد. </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4. درجه حرارت: با افزايش 2 درجه سانتي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گراد سرعت انقباض عضلات به ميزان 20% افزايش مي</a:t>
            </a:r>
            <a:r>
              <a:rPr lang="en-US" sz="2800" b="1" dirty="0">
                <a:latin typeface="Times New Roman" panose="02020603050405020304" pitchFamily="18" charset="0"/>
                <a:cs typeface="B Lotus" panose="00000400000000000000" pitchFamily="2" charset="-78"/>
              </a:rPr>
              <a:t>‎</a:t>
            </a:r>
            <a:r>
              <a:rPr lang="ar-SA" sz="2800" b="1" dirty="0">
                <a:latin typeface="Times New Roman" panose="02020603050405020304" pitchFamily="18" charset="0"/>
                <a:cs typeface="B Lotus" panose="00000400000000000000" pitchFamily="2" charset="-78"/>
              </a:rPr>
              <a:t>يابد.</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5. تيپ بدني: اشخاص چاق از سرعت كمتري برخوردار هستند.</a:t>
            </a:r>
          </a:p>
          <a:p>
            <a:pPr algn="just" rtl="1">
              <a:lnSpc>
                <a:spcPct val="90000"/>
              </a:lnSpc>
              <a:spcBef>
                <a:spcPct val="20000"/>
              </a:spcBef>
            </a:pPr>
            <a:r>
              <a:rPr lang="ar-SA" sz="2800" b="1" dirty="0">
                <a:latin typeface="Times New Roman" panose="02020603050405020304" pitchFamily="18" charset="0"/>
                <a:cs typeface="B Lotus" panose="00000400000000000000" pitchFamily="2" charset="-78"/>
              </a:rPr>
              <a:t>6. قدرت: بين قدرت پويا و سرعت ارتباط زيادي وجود دارد.</a:t>
            </a:r>
          </a:p>
        </p:txBody>
      </p:sp>
    </p:spTree>
    <p:extLst>
      <p:ext uri="{BB962C8B-B14F-4D97-AF65-F5344CB8AC3E}">
        <p14:creationId xmlns:p14="http://schemas.microsoft.com/office/powerpoint/2010/main" val="491716767"/>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7648" y="1947715"/>
            <a:ext cx="5832648" cy="2585323"/>
          </a:xfrm>
          <a:prstGeom prst="rect">
            <a:avLst/>
          </a:prstGeom>
        </p:spPr>
        <p:txBody>
          <a:bodyPr wrap="square">
            <a:spAutoFit/>
          </a:bodyPr>
          <a:lstStyle/>
          <a:p>
            <a:pPr algn="ctr"/>
            <a:r>
              <a:rPr lang="fa-IR" sz="2400" dirty="0">
                <a:solidFill>
                  <a:srgbClr val="92D050"/>
                </a:solidFill>
              </a:rPr>
              <a:t> </a:t>
            </a:r>
            <a:r>
              <a:rPr lang="fa-IR" sz="5400" b="1" dirty="0">
                <a:solidFill>
                  <a:srgbClr val="92D050"/>
                </a:solidFill>
              </a:rPr>
              <a:t>اصول و مبانی تمرین </a:t>
            </a:r>
          </a:p>
          <a:p>
            <a:pPr algn="ctr"/>
            <a:r>
              <a:rPr lang="fa-IR" sz="5400" b="1" dirty="0">
                <a:solidFill>
                  <a:srgbClr val="92D050"/>
                </a:solidFill>
              </a:rPr>
              <a:t>و </a:t>
            </a:r>
          </a:p>
          <a:p>
            <a:pPr algn="ctr"/>
            <a:r>
              <a:rPr lang="fa-IR" sz="5400" b="1" dirty="0">
                <a:solidFill>
                  <a:srgbClr val="92D050"/>
                </a:solidFill>
              </a:rPr>
              <a:t>آمادگی جسمانی </a:t>
            </a:r>
          </a:p>
        </p:txBody>
      </p:sp>
      <p:sp>
        <p:nvSpPr>
          <p:cNvPr id="5" name="Slide Number Placeholder 4"/>
          <p:cNvSpPr>
            <a:spLocks noGrp="1"/>
          </p:cNvSpPr>
          <p:nvPr>
            <p:ph type="sldNum" sz="quarter" idx="12"/>
          </p:nvPr>
        </p:nvSpPr>
        <p:spPr/>
        <p:txBody>
          <a:bodyPr/>
          <a:lstStyle/>
          <a:p>
            <a:fld id="{28C99427-422C-4C07-A6CF-B0EB77FE9385}" type="slidenum">
              <a:rPr lang="fa-IR" smtClean="0"/>
              <a:t>3</a:t>
            </a:fld>
            <a:endParaRPr lang="fa-IR"/>
          </a:p>
        </p:txBody>
      </p:sp>
    </p:spTree>
    <p:extLst>
      <p:ext uri="{BB962C8B-B14F-4D97-AF65-F5344CB8AC3E}">
        <p14:creationId xmlns:p14="http://schemas.microsoft.com/office/powerpoint/2010/main" val="174380492"/>
      </p:ext>
    </p:extLst>
  </p:cSld>
  <p:clrMapOvr>
    <a:masterClrMapping/>
  </p:clrMapOvr>
  <p:transition>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30</a:t>
            </a:fld>
            <a:endParaRPr lang="fa-IR"/>
          </a:p>
        </p:txBody>
      </p:sp>
      <p:sp>
        <p:nvSpPr>
          <p:cNvPr id="3" name="Rectangle 2"/>
          <p:cNvSpPr/>
          <p:nvPr/>
        </p:nvSpPr>
        <p:spPr>
          <a:xfrm>
            <a:off x="2927648" y="2204865"/>
            <a:ext cx="7272808" cy="3877985"/>
          </a:xfrm>
          <a:prstGeom prst="rect">
            <a:avLst/>
          </a:prstGeom>
        </p:spPr>
        <p:txBody>
          <a:bodyPr wrap="square">
            <a:spAutoFit/>
          </a:bodyPr>
          <a:lstStyle/>
          <a:p>
            <a:pPr algn="r" rtl="1"/>
            <a:r>
              <a:rPr lang="fa-IR" sz="2800" b="1" dirty="0">
                <a:solidFill>
                  <a:srgbClr val="92D050"/>
                </a:solidFill>
              </a:rPr>
              <a:t>۱۰ فایده ورزش کردن:</a:t>
            </a:r>
          </a:p>
          <a:p>
            <a:pPr algn="r" rtl="1"/>
            <a:endParaRPr lang="fa-IR" dirty="0"/>
          </a:p>
          <a:p>
            <a:pPr algn="r" rtl="1"/>
            <a:r>
              <a:rPr lang="fa-IR" sz="2000" dirty="0"/>
              <a:t>۱- کمک می کند که بهتر و راحت تر بخوابید.</a:t>
            </a:r>
          </a:p>
          <a:p>
            <a:pPr algn="r" rtl="1"/>
            <a:r>
              <a:rPr lang="fa-IR" sz="2000" dirty="0"/>
              <a:t>۲- باعث می شود دیرتر پیر شوید و از مرگ نابهنگام هم جلوگیری می کند.</a:t>
            </a:r>
          </a:p>
          <a:p>
            <a:pPr algn="r" rtl="1"/>
            <a:r>
              <a:rPr lang="fa-IR" sz="2000" dirty="0"/>
              <a:t>۳- مفصل ها، استخوان ها و ماهیچه های شما را سالم تر نگاه خواهد داشت.</a:t>
            </a:r>
          </a:p>
          <a:p>
            <a:pPr algn="r" rtl="1"/>
            <a:r>
              <a:rPr lang="fa-IR" sz="2000" dirty="0"/>
              <a:t>۴- سیستم دفاعی بدنتان را تقویت خواهد کرد.</a:t>
            </a:r>
          </a:p>
          <a:p>
            <a:pPr algn="r" rtl="1"/>
            <a:r>
              <a:rPr lang="fa-IR" sz="2000" dirty="0"/>
              <a:t>۵- حافظه را قوی تر خواهد کرد.</a:t>
            </a:r>
          </a:p>
          <a:p>
            <a:pPr algn="r" rtl="1"/>
            <a:r>
              <a:rPr lang="fa-IR" sz="2000" dirty="0"/>
              <a:t>۶- اعتماد به نفس را بالا می برد.</a:t>
            </a:r>
          </a:p>
          <a:p>
            <a:pPr algn="r" rtl="1"/>
            <a:r>
              <a:rPr lang="fa-IR" sz="2000" dirty="0"/>
              <a:t>۷- انرژی و تحمل شما را بالا می برد.</a:t>
            </a:r>
          </a:p>
          <a:p>
            <a:pPr algn="r" rtl="1"/>
            <a:r>
              <a:rPr lang="fa-IR" sz="2000" dirty="0"/>
              <a:t>۸- شور جنسی و قدرت شما را در مسائل جنسی افزایش می دهد.</a:t>
            </a:r>
          </a:p>
          <a:p>
            <a:pPr algn="r" rtl="1"/>
            <a:r>
              <a:rPr lang="fa-IR" sz="2000" dirty="0"/>
              <a:t>۹- فشارهای عصبی، افسردگی و اضطراب را کاهش می دهد.</a:t>
            </a:r>
          </a:p>
          <a:p>
            <a:pPr algn="r" rtl="1"/>
            <a:r>
              <a:rPr lang="fa-IR" sz="2000" dirty="0"/>
              <a:t>۱۰- احتمال ابتلا به بسیاری از بیماری ها را کاهش می دهد.</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7568" y="980728"/>
            <a:ext cx="2916324" cy="2160240"/>
          </a:xfrm>
          <a:prstGeom prst="rect">
            <a:avLst/>
          </a:prstGeom>
        </p:spPr>
      </p:pic>
    </p:spTree>
    <p:extLst>
      <p:ext uri="{BB962C8B-B14F-4D97-AF65-F5344CB8AC3E}">
        <p14:creationId xmlns:p14="http://schemas.microsoft.com/office/powerpoint/2010/main" val="3532182542"/>
      </p:ext>
    </p:extLst>
  </p:cSld>
  <p:clrMapOvr>
    <a:masterClrMapping/>
  </p:clrMapOvr>
  <p:transition>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31</a:t>
            </a:fld>
            <a:endParaRPr lang="fa-IR"/>
          </a:p>
        </p:txBody>
      </p:sp>
      <p:sp>
        <p:nvSpPr>
          <p:cNvPr id="4" name="Rectangle 3"/>
          <p:cNvSpPr/>
          <p:nvPr/>
        </p:nvSpPr>
        <p:spPr>
          <a:xfrm>
            <a:off x="6960096" y="1844824"/>
            <a:ext cx="2986608" cy="4154984"/>
          </a:xfrm>
          <a:prstGeom prst="rect">
            <a:avLst/>
          </a:prstGeom>
        </p:spPr>
        <p:txBody>
          <a:bodyPr wrap="square">
            <a:spAutoFit/>
          </a:bodyPr>
          <a:lstStyle/>
          <a:p>
            <a:pPr algn="r" rtl="1"/>
            <a:r>
              <a:rPr lang="fa-IR" sz="2400" b="1" dirty="0">
                <a:solidFill>
                  <a:srgbClr val="92D050"/>
                </a:solidFill>
              </a:rPr>
              <a:t>کدام زمان بهتر است ورزش کنیم صبح یا عصر ؟</a:t>
            </a:r>
          </a:p>
          <a:p>
            <a:pPr algn="r" rtl="1"/>
            <a:endParaRPr lang="fa-IR" dirty="0"/>
          </a:p>
          <a:p>
            <a:pPr algn="just" rtl="1"/>
            <a:r>
              <a:rPr lang="fa-IR" dirty="0"/>
              <a:t>نتایج یک مطالعه جدید نشان می‌دهد، ورزش کردن در ساعات پایانی روز هنگام غروب خورشید بهتر از ورزش کردن در اول صبح است. محققان تأکید می‌کنند که ورزش کردن در این ساعات روز می‌تواند بهترین اثر را بر تولید هورمون‌ها در بدن گذاشته و به فعالیت بهتر مغز کمک کند. از سوی دیگر، ورزش هنگام غروب آفتاب به کنترل مناسب دمای بدن کمک خواهد کرد.</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8338" y="2204864"/>
            <a:ext cx="4043023" cy="2664296"/>
          </a:xfrm>
          <a:prstGeom prst="rect">
            <a:avLst/>
          </a:prstGeom>
        </p:spPr>
      </p:pic>
    </p:spTree>
    <p:extLst>
      <p:ext uri="{BB962C8B-B14F-4D97-AF65-F5344CB8AC3E}">
        <p14:creationId xmlns:p14="http://schemas.microsoft.com/office/powerpoint/2010/main" val="3993045380"/>
      </p:ext>
    </p:extLst>
  </p:cSld>
  <p:clrMapOvr>
    <a:masterClrMapping/>
  </p:clrMapOvr>
  <p:transition>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32</a:t>
            </a:fld>
            <a:endParaRPr lang="fa-IR"/>
          </a:p>
        </p:txBody>
      </p:sp>
      <p:sp>
        <p:nvSpPr>
          <p:cNvPr id="3" name="Rectangle 2"/>
          <p:cNvSpPr/>
          <p:nvPr/>
        </p:nvSpPr>
        <p:spPr>
          <a:xfrm>
            <a:off x="1781944" y="1556793"/>
            <a:ext cx="8640960" cy="4401205"/>
          </a:xfrm>
          <a:prstGeom prst="rect">
            <a:avLst/>
          </a:prstGeom>
        </p:spPr>
        <p:txBody>
          <a:bodyPr wrap="square">
            <a:spAutoFit/>
          </a:bodyPr>
          <a:lstStyle/>
          <a:p>
            <a:pPr algn="r" rtl="1"/>
            <a:r>
              <a:rPr lang="fa-IR" sz="2800" u="sng" dirty="0">
                <a:solidFill>
                  <a:srgbClr val="FF0000"/>
                </a:solidFill>
              </a:rPr>
              <a:t>● اهمیت ساعت بدن:</a:t>
            </a:r>
          </a:p>
          <a:p>
            <a:pPr algn="justLow" rtl="1"/>
            <a:r>
              <a:rPr lang="fa-IR" dirty="0"/>
              <a:t>محققان هنوز به‌درستی نمی‌دانند که چرا بهترین نتایج در هنگام ورزش کردن بعد از ظهر به‌دست می‌آید ولی به‌نظر می‌رسد ساعت زیستی بدن در این میان نقش اصلی را برعهده دارد. این تنظیم داخلی موجب می‌شود دمای بدن انسان در صبح کاهش و در ساعات بعدی روز و پس از غروب آفتاب، افزایش یابد. محققان می‌گویند افزایش دمای بدن به فرد کمک می‌کند بتواند ورزش‌های غیرهوازی و تمرینات کششی را بهتر انجام دهد.</a:t>
            </a:r>
          </a:p>
          <a:p>
            <a:pPr algn="justLow" rtl="1"/>
            <a:r>
              <a:rPr lang="fa-IR" dirty="0"/>
              <a:t>به‌نظر می‌رسد افزایش دمای بدن در ساعات پایان شبانه‌ روز که تحت کنترل ساعات زیستی بدن است، می‌تواند بر خلق و خوی ورزشکاران نیز اثر مثبت بگذارد. به این ترتیب، ورزشکاران می‌توانند با روحیه بهتر، نتایج چشمگیرتری را به‌دست آورند و مؤثرتر ورزش کنند.</a:t>
            </a:r>
          </a:p>
          <a:p>
            <a:pPr algn="justLow" rtl="1"/>
            <a:r>
              <a:rPr lang="fa-IR" dirty="0"/>
              <a:t>به‌نظر می‌رسد نتایج این مطالعه می‌تواند برای ورزشکاران حرفه‌ای بسیار مفید باشد. هنگامی که این ورزشکاران برای مسابقات ورزشی به کشور دیگری می‌روند، مدتی طول خواهد کشید که به آب و هوای کشور جدید خو بگیرند و ساعت زیستی بدنشان با موقعیت جدید انطباق پیدا کند. بنابر توصیه‌های جدید بهتر است ورزشکاران دو هفته پیش از مسابقات در کشور موردنظر حاضر شوند تا در روزهای مسابقه ساعت زیستی بدنشان کاملاً با فضای جدید منطبق شود این محققان اعتقاد دارند حتی می‌توان ورزشکاران را در شرایطی نگه داشت که گرچه مسابقات در ساعات روز برگزار می‌شود، تصور کنند که هنوز بعد از ظهر است و این تصور که از توجه به ساعت زیستی بدنشان در شرایط شبیه‌سازی شده به‌دست می‌آید به آنها کمک کند که در رقابت‌ها موفق‌تر ظاهر شوند.</a:t>
            </a:r>
          </a:p>
        </p:txBody>
      </p:sp>
    </p:spTree>
    <p:extLst>
      <p:ext uri="{BB962C8B-B14F-4D97-AF65-F5344CB8AC3E}">
        <p14:creationId xmlns:p14="http://schemas.microsoft.com/office/powerpoint/2010/main" val="4004418345"/>
      </p:ext>
    </p:extLst>
  </p:cSld>
  <p:clrMapOvr>
    <a:masterClrMapping/>
  </p:clrMapOvr>
  <p:transition>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33</a:t>
            </a:fld>
            <a:endParaRPr lang="fa-IR"/>
          </a:p>
        </p:txBody>
      </p:sp>
      <p:sp>
        <p:nvSpPr>
          <p:cNvPr id="3" name="Rectangle 2"/>
          <p:cNvSpPr/>
          <p:nvPr/>
        </p:nvSpPr>
        <p:spPr>
          <a:xfrm>
            <a:off x="1919536" y="1687116"/>
            <a:ext cx="8280920" cy="3724096"/>
          </a:xfrm>
          <a:prstGeom prst="rect">
            <a:avLst/>
          </a:prstGeom>
        </p:spPr>
        <p:txBody>
          <a:bodyPr wrap="square">
            <a:spAutoFit/>
          </a:bodyPr>
          <a:lstStyle/>
          <a:p>
            <a:pPr algn="r" rtl="1"/>
            <a:r>
              <a:rPr lang="fa-IR" sz="2800" b="1" u="sng" dirty="0">
                <a:solidFill>
                  <a:srgbClr val="FF0000"/>
                </a:solidFill>
              </a:rPr>
              <a:t>گرم کردن بدن:</a:t>
            </a:r>
          </a:p>
          <a:p>
            <a:pPr algn="r" rtl="1"/>
            <a:endParaRPr lang="fa-IR" sz="2800" b="1" dirty="0">
              <a:solidFill>
                <a:srgbClr val="92D050"/>
              </a:solidFill>
            </a:endParaRPr>
          </a:p>
          <a:p>
            <a:pPr algn="justLow" rtl="1"/>
            <a:r>
              <a:rPr lang="fa-IR" sz="2000" dirty="0"/>
              <a:t>۱) گرم کردن بدن به نسبت تمرین یا مسابقه و سنگینی و سبکی تمرین و اساساً متناسب با اجزاء بعدی باشد .</a:t>
            </a:r>
          </a:p>
          <a:p>
            <a:pPr algn="justLow" rtl="1"/>
            <a:r>
              <a:rPr lang="fa-IR" sz="2000" dirty="0"/>
              <a:t>۲) کلیه ماهیچه ها باید در گرم کردن بکار گرفته شوند .</a:t>
            </a:r>
          </a:p>
          <a:p>
            <a:pPr algn="justLow" rtl="1"/>
            <a:r>
              <a:rPr lang="fa-IR" sz="2000" dirty="0"/>
              <a:t>۳) با گرم کردن باید زاویه مفاصل را باید بتوانیم به حداکثر انعطاف اش برسانیم .</a:t>
            </a:r>
          </a:p>
          <a:p>
            <a:pPr algn="justLow" rtl="1"/>
            <a:r>
              <a:rPr lang="fa-IR" sz="2000" dirty="0"/>
              <a:t>۴) به فعالیت وا داشتن دستگاه گردش خون برای رسانیدن اکسیژن و مواد غذایی جهت سوخت و ساز به ماهیچه ها و برگردانیدن مواد زائد از ماهیچه ها از اهداف اساسی در گرم کردن می باشد .</a:t>
            </a:r>
          </a:p>
          <a:p>
            <a:pPr algn="justLow" rtl="1"/>
            <a:r>
              <a:rPr lang="fa-IR" sz="2000" dirty="0"/>
              <a:t>۵) گرم کردن،دستگاه تنفس را به فعالیت وا د اشته تا جذب اکسیژن بیشتری صورت گیرد .</a:t>
            </a:r>
          </a:p>
          <a:p>
            <a:pPr algn="justLow" rtl="1"/>
            <a:r>
              <a:rPr lang="fa-IR" sz="2000" dirty="0"/>
              <a:t>۶) گرم کردن باید طوری باشد تا دستگاه عصبی را برای صدور فرامین در مهارتهای سریع و یا در عکس العمل های مختلف آماده نماید .</a:t>
            </a:r>
          </a:p>
        </p:txBody>
      </p:sp>
    </p:spTree>
    <p:extLst>
      <p:ext uri="{BB962C8B-B14F-4D97-AF65-F5344CB8AC3E}">
        <p14:creationId xmlns:p14="http://schemas.microsoft.com/office/powerpoint/2010/main" val="369525291"/>
      </p:ext>
    </p:extLst>
  </p:cSld>
  <p:clrMapOvr>
    <a:masterClrMapping/>
  </p:clrMapOvr>
  <p:transition>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C99427-422C-4C07-A6CF-B0EB77FE9385}" type="slidenum">
              <a:rPr lang="fa-IR" smtClean="0"/>
              <a:t>34</a:t>
            </a:fld>
            <a:endParaRPr lang="fa-IR"/>
          </a:p>
        </p:txBody>
      </p:sp>
      <p:sp>
        <p:nvSpPr>
          <p:cNvPr id="3" name="Rectangle 2"/>
          <p:cNvSpPr/>
          <p:nvPr/>
        </p:nvSpPr>
        <p:spPr>
          <a:xfrm>
            <a:off x="1923306" y="1772817"/>
            <a:ext cx="8316416" cy="4401205"/>
          </a:xfrm>
          <a:prstGeom prst="rect">
            <a:avLst/>
          </a:prstGeom>
        </p:spPr>
        <p:txBody>
          <a:bodyPr wrap="square">
            <a:spAutoFit/>
          </a:bodyPr>
          <a:lstStyle/>
          <a:p>
            <a:pPr algn="justLow" rtl="1"/>
            <a:r>
              <a:rPr lang="fa-IR" sz="2000" dirty="0"/>
              <a:t>۷) گرم کردن باید بصورتی انجام شود که جلوگیری از کلیه صدمات بدن بویژه در تمرینات و اجرای مسابقات را بنماید . و بدن را از در رفتگی مفاصل،پارگی ماهیچه ها ، شکستگی استخوانها ،گرفتگی عضلات و کشیدگی آنها ،پیچ خوردگی مفاصل ،پارگی تاندومی و لیگا نستی دور نگه دارد و این در سایه یک گرم کردن صحیح و کامل و همه جانبه صورت می پذیرد .</a:t>
            </a:r>
          </a:p>
          <a:p>
            <a:pPr algn="justLow" rtl="1"/>
            <a:r>
              <a:rPr lang="fa-IR" sz="2000" dirty="0"/>
              <a:t>۸) حرکات گرم کردن باید از آسانی و آرام شروع و به مشکل و سریع ختم شود .</a:t>
            </a:r>
          </a:p>
          <a:p>
            <a:pPr algn="justLow" rtl="1"/>
            <a:r>
              <a:rPr lang="fa-IR" sz="2000" dirty="0"/>
              <a:t>۹) گرم کردن نباید باعث خستگی شدید و اتلاف انرژی شود که نهایتاً از اجرا و کمیت و کیفیت تمرین بکاهد .</a:t>
            </a:r>
          </a:p>
          <a:p>
            <a:pPr algn="justLow" rtl="1"/>
            <a:r>
              <a:rPr lang="fa-IR" sz="2000" dirty="0"/>
              <a:t>۱۰) قبل از مسابقات و تمرین باید تمرین فکر و ذهن ( تمرکز حواسی ) حواس فرد به گرم کردن اعضاء بدن باشد تا مغز از آرامش بهره مند شود و از فشار زیاد به مغز قبل از مسابقه بکاهد زیرا فشار زیاد و سایر مشغولیتهای ذهنی باعث افت اجرا و بازدهی تمرین می گردد .</a:t>
            </a:r>
          </a:p>
          <a:p>
            <a:pPr algn="justLow" rtl="1"/>
            <a:r>
              <a:rPr lang="fa-IR" sz="2000" dirty="0"/>
              <a:t>۱۱) در یک برنامه کامل گرم کردن ، حرکات کششی ،چرخشی مفاصل و تمرینات ویژه افزایش ضربان قلب و تنفس و تحرک تمام اعضاء و عضلات بایستی گنجانیده شود .</a:t>
            </a:r>
          </a:p>
          <a:p>
            <a:pPr algn="justLow" rtl="1"/>
            <a:r>
              <a:rPr lang="fa-IR" sz="2000" dirty="0"/>
              <a:t>۱۲) نهایتاً د ر راستای یک گرم کردن صحیح اولاً بهبود عملکرد جسمی و حرکتی را در بر خواهد داشت و ثانیاً از کلیه صدمات جلوگیری خواهد نمود .</a:t>
            </a:r>
          </a:p>
        </p:txBody>
      </p:sp>
    </p:spTree>
    <p:extLst>
      <p:ext uri="{BB962C8B-B14F-4D97-AF65-F5344CB8AC3E}">
        <p14:creationId xmlns:p14="http://schemas.microsoft.com/office/powerpoint/2010/main" val="1358174941"/>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3552" y="1720841"/>
            <a:ext cx="7704856" cy="3539430"/>
          </a:xfrm>
          <a:prstGeom prst="rect">
            <a:avLst/>
          </a:prstGeom>
        </p:spPr>
        <p:txBody>
          <a:bodyPr wrap="square">
            <a:spAutoFit/>
          </a:bodyPr>
          <a:lstStyle/>
          <a:p>
            <a:pPr algn="r" rtl="1"/>
            <a:r>
              <a:rPr lang="fa-IR" sz="3200" b="1" dirty="0">
                <a:solidFill>
                  <a:srgbClr val="FF0000"/>
                </a:solidFill>
              </a:rPr>
              <a:t>● اصول و مبانی تمرین:</a:t>
            </a:r>
          </a:p>
          <a:p>
            <a:pPr algn="r" rtl="1"/>
            <a:r>
              <a:rPr lang="fa-IR" sz="2400" b="1" dirty="0"/>
              <a:t>آماده‌سازی صحیح بدنی علاوه بر اینکه باعث توانائی انجام بهتر فعالیت ورزشی و کسب نتایج مطلوب در رقابت‌ها می‌گردد. از صدمات و آسیب‌های جسمانی نیز جلوگیری می‌نماید. عدم تمرینات کافی و آماده‌سازی غلط بدنی که باعث عدم هماهنگی لازم عصبی عضلانی، کمی انعطاف‌پذیری، عدم وجود قدرت و مقاومت کافی در عضلات، تاندون‌ها و رباط‌ها و ... می‌گردد، باعث افزایش میزان آسیب‌های جسمانی خواهد شد. آمادگی بدنی یا ورزشی را می‌توان به طرق مختلف طبقه‌بندی نمود. در زیر عناصر آمادگی جسمانی، تعریف و کاربرد این عوامل در پیشگیری از آسیب‌دیدگی را ارائه می‌دهد.</a:t>
            </a:r>
          </a:p>
        </p:txBody>
      </p:sp>
      <p:sp>
        <p:nvSpPr>
          <p:cNvPr id="5" name="Slide Number Placeholder 4"/>
          <p:cNvSpPr>
            <a:spLocks noGrp="1"/>
          </p:cNvSpPr>
          <p:nvPr>
            <p:ph type="sldNum" sz="quarter" idx="12"/>
          </p:nvPr>
        </p:nvSpPr>
        <p:spPr/>
        <p:txBody>
          <a:bodyPr/>
          <a:lstStyle/>
          <a:p>
            <a:fld id="{28C99427-422C-4C07-A6CF-B0EB77FE9385}" type="slidenum">
              <a:rPr lang="fa-IR" smtClean="0"/>
              <a:t>4</a:t>
            </a:fld>
            <a:endParaRPr lang="fa-IR"/>
          </a:p>
        </p:txBody>
      </p:sp>
    </p:spTree>
    <p:extLst>
      <p:ext uri="{BB962C8B-B14F-4D97-AF65-F5344CB8AC3E}">
        <p14:creationId xmlns:p14="http://schemas.microsoft.com/office/powerpoint/2010/main" val="2454060403"/>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C99427-422C-4C07-A6CF-B0EB77FE9385}" type="slidenum">
              <a:rPr lang="fa-IR" smtClean="0"/>
              <a:t>5</a:t>
            </a:fld>
            <a:endParaRPr lang="fa-IR"/>
          </a:p>
        </p:txBody>
      </p:sp>
      <p:sp>
        <p:nvSpPr>
          <p:cNvPr id="5" name="Rectangle 4"/>
          <p:cNvSpPr/>
          <p:nvPr/>
        </p:nvSpPr>
        <p:spPr>
          <a:xfrm>
            <a:off x="2051704" y="1308814"/>
            <a:ext cx="8388424" cy="5047536"/>
          </a:xfrm>
          <a:prstGeom prst="rect">
            <a:avLst/>
          </a:prstGeom>
        </p:spPr>
        <p:txBody>
          <a:bodyPr wrap="square">
            <a:spAutoFit/>
          </a:bodyPr>
          <a:lstStyle/>
          <a:p>
            <a:pPr algn="r" rtl="1"/>
            <a:r>
              <a:rPr lang="fa-IR" sz="2800" b="1" dirty="0">
                <a:solidFill>
                  <a:srgbClr val="92D050"/>
                </a:solidFill>
              </a:rPr>
              <a:t>● اصول ده‌گانه آمادگی جسمانی جهت پیشگیری از آسیب‌های ورزشی:</a:t>
            </a:r>
          </a:p>
          <a:p>
            <a:endParaRPr lang="fa-IR" dirty="0"/>
          </a:p>
          <a:p>
            <a:pPr algn="r" rtl="1"/>
            <a:r>
              <a:rPr lang="fa-IR" b="1" dirty="0">
                <a:solidFill>
                  <a:srgbClr val="FF0000"/>
                </a:solidFill>
              </a:rPr>
              <a:t>اصول ده‌ گانه ذیل را می‌توان در آماده‌سازی بدن در رشته‌های مختلف ورزشی جهت پیشگیری از آسیب‌ دیدگی‌ها به‌کار برد:</a:t>
            </a:r>
          </a:p>
          <a:p>
            <a:pPr algn="r" rtl="1"/>
            <a:r>
              <a:rPr lang="fa-IR" sz="2400" b="1" dirty="0"/>
              <a:t>۱) گرم کردن و سرد کردن </a:t>
            </a:r>
          </a:p>
          <a:p>
            <a:pPr algn="r" rtl="1"/>
            <a:r>
              <a:rPr lang="fa-IR" sz="2400" b="1" dirty="0"/>
              <a:t>۲) افزایش تدریجی</a:t>
            </a:r>
          </a:p>
          <a:p>
            <a:pPr algn="r" rtl="1"/>
            <a:r>
              <a:rPr lang="fa-IR" sz="2400" b="1" dirty="0"/>
              <a:t>۳) زمانبندی </a:t>
            </a:r>
          </a:p>
          <a:p>
            <a:pPr algn="r" rtl="1"/>
            <a:r>
              <a:rPr lang="fa-IR" sz="2400" b="1" dirty="0"/>
              <a:t>۴) شدت عمل</a:t>
            </a:r>
          </a:p>
          <a:p>
            <a:pPr algn="r" rtl="1"/>
            <a:r>
              <a:rPr lang="fa-IR" sz="2400" b="1" dirty="0"/>
              <a:t>۵) میزان ظرفیت </a:t>
            </a:r>
          </a:p>
          <a:p>
            <a:pPr algn="r" rtl="1"/>
            <a:r>
              <a:rPr lang="fa-IR" sz="2400" b="1" dirty="0"/>
              <a:t>۶) قدرت بدنی </a:t>
            </a:r>
          </a:p>
          <a:p>
            <a:pPr algn="r" rtl="1"/>
            <a:r>
              <a:rPr lang="fa-IR" sz="2400" b="1" dirty="0"/>
              <a:t>۷) انگیزش</a:t>
            </a:r>
          </a:p>
          <a:p>
            <a:pPr algn="r" rtl="1"/>
            <a:r>
              <a:rPr lang="fa-IR" sz="2400" b="1" dirty="0"/>
              <a:t>۸) اختصاصی بودن</a:t>
            </a:r>
          </a:p>
          <a:p>
            <a:pPr algn="r" rtl="1"/>
            <a:r>
              <a:rPr lang="fa-IR" sz="2400" b="1" dirty="0"/>
              <a:t>۹) آرام‌سازی و شل کردن عضلات</a:t>
            </a:r>
          </a:p>
          <a:p>
            <a:pPr algn="r" rtl="1"/>
            <a:r>
              <a:rPr lang="fa-IR" sz="2400" b="1" dirty="0"/>
              <a:t>۱۰) شیوه معمول</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9616" y="3107750"/>
            <a:ext cx="2982093" cy="2265466"/>
          </a:xfrm>
          <a:prstGeom prst="rect">
            <a:avLst/>
          </a:prstGeom>
          <a:ln>
            <a:noFill/>
          </a:ln>
          <a:effectLst>
            <a:softEdge rad="112500"/>
          </a:effectLst>
        </p:spPr>
      </p:pic>
    </p:spTree>
    <p:extLst>
      <p:ext uri="{BB962C8B-B14F-4D97-AF65-F5344CB8AC3E}">
        <p14:creationId xmlns:p14="http://schemas.microsoft.com/office/powerpoint/2010/main" val="2588236967"/>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 </a:t>
            </a:r>
            <a:endParaRPr lang="en-US" dirty="0"/>
          </a:p>
        </p:txBody>
      </p:sp>
      <p:sp>
        <p:nvSpPr>
          <p:cNvPr id="3" name="Content Placeholder 2"/>
          <p:cNvSpPr>
            <a:spLocks noGrp="1"/>
          </p:cNvSpPr>
          <p:nvPr>
            <p:ph idx="1"/>
          </p:nvPr>
        </p:nvSpPr>
        <p:spPr>
          <a:xfrm>
            <a:off x="1981200" y="2214554"/>
            <a:ext cx="8229600" cy="4110046"/>
          </a:xfrm>
          <a:solidFill>
            <a:schemeClr val="bg1">
              <a:lumMod val="95000"/>
            </a:schemeClr>
          </a:solidFill>
        </p:spPr>
        <p:txBody>
          <a:bodyPr>
            <a:normAutofit lnSpcReduction="10000"/>
          </a:bodyPr>
          <a:lstStyle/>
          <a:p>
            <a:pPr algn="ctr"/>
            <a:endParaRPr lang="fa-IR" sz="3600" dirty="0"/>
          </a:p>
          <a:p>
            <a:pPr algn="ctr" rtl="1"/>
            <a:r>
              <a:rPr lang="fa-IR" sz="3600" dirty="0"/>
              <a:t>آماده سازی عمومی واختصاصی ورزشکاران برای </a:t>
            </a:r>
          </a:p>
          <a:p>
            <a:pPr algn="ctr" rtl="1"/>
            <a:r>
              <a:rPr lang="fa-IR" sz="3600" dirty="0"/>
              <a:t> رسیدن به اوج در روز موعود </a:t>
            </a:r>
          </a:p>
          <a:p>
            <a:pPr algn="ctr"/>
            <a:endParaRPr lang="fa-IR" sz="3600" dirty="0"/>
          </a:p>
          <a:p>
            <a:pPr marL="0" indent="0" algn="r">
              <a:buNone/>
            </a:pPr>
            <a:endParaRPr lang="fa-IR" sz="3600" dirty="0"/>
          </a:p>
          <a:p>
            <a:pPr algn="ctr" rtl="1"/>
            <a:r>
              <a:rPr lang="fa-IR" sz="3600" dirty="0"/>
              <a:t>        آمادگی جسمانی – تکنیکی- تاکتیکی- روانی و                                سیستم های انرژی</a:t>
            </a:r>
            <a:endParaRPr lang="en-US" sz="3600" dirty="0"/>
          </a:p>
        </p:txBody>
      </p:sp>
      <p:sp>
        <p:nvSpPr>
          <p:cNvPr id="5" name="Down Ribbon 4"/>
          <p:cNvSpPr/>
          <p:nvPr/>
        </p:nvSpPr>
        <p:spPr>
          <a:xfrm>
            <a:off x="3452794" y="785794"/>
            <a:ext cx="5357850" cy="1214446"/>
          </a:xfrm>
          <a:prstGeom prst="ribb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solidFill>
                  <a:schemeClr val="tx1">
                    <a:lumMod val="95000"/>
                    <a:lumOff val="5000"/>
                  </a:schemeClr>
                </a:solidFill>
              </a:rPr>
              <a:t>هدف هر برنامه تمرینی چیست؟</a:t>
            </a:r>
            <a:endParaRPr lang="en-US" sz="3200" b="1" dirty="0">
              <a:solidFill>
                <a:schemeClr val="tx1">
                  <a:lumMod val="95000"/>
                  <a:lumOff val="5000"/>
                </a:schemeClr>
              </a:solidFill>
            </a:endParaRPr>
          </a:p>
        </p:txBody>
      </p:sp>
      <p:sp>
        <p:nvSpPr>
          <p:cNvPr id="7" name="Down Arrow 6"/>
          <p:cNvSpPr/>
          <p:nvPr/>
        </p:nvSpPr>
        <p:spPr>
          <a:xfrm>
            <a:off x="5953124" y="3929066"/>
            <a:ext cx="413194"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4281488"/>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BD9E5B8-3365-4ADE-9C77-90800F00F8A8}" type="slidenum">
              <a:rPr lang="en-US"/>
              <a:pPr/>
              <a:t>7</a:t>
            </a:fld>
            <a:endParaRPr lang="en-US"/>
          </a:p>
        </p:txBody>
      </p:sp>
      <p:sp>
        <p:nvSpPr>
          <p:cNvPr id="377859" name="Rectangle 3"/>
          <p:cNvSpPr>
            <a:spLocks noGrp="1" noChangeArrowheads="1"/>
          </p:cNvSpPr>
          <p:nvPr>
            <p:ph type="body" idx="1"/>
          </p:nvPr>
        </p:nvSpPr>
        <p:spPr>
          <a:xfrm>
            <a:off x="1995489" y="533400"/>
            <a:ext cx="8277225" cy="5943600"/>
          </a:xfrm>
          <a:noFill/>
        </p:spPr>
        <p:txBody>
          <a:bodyPr/>
          <a:lstStyle/>
          <a:p>
            <a:pPr algn="just" rtl="1">
              <a:lnSpc>
                <a:spcPct val="90000"/>
              </a:lnSpc>
              <a:buFontTx/>
              <a:buNone/>
            </a:pPr>
            <a:r>
              <a:rPr lang="ar-SA" b="1" dirty="0">
                <a:cs typeface="B Lotus" panose="00000400000000000000" pitchFamily="2" charset="-78"/>
              </a:rPr>
              <a:t>آمادگي جسماني يكي از نيازهاي اساسي زندگي بشر است. منظور از آمادگي جسماني توانايي انجام امور روزانه بدون احساس خستگي مي</a:t>
            </a:r>
            <a:r>
              <a:rPr lang="en-US" b="1" dirty="0">
                <a:cs typeface="B Lotus" panose="00000400000000000000" pitchFamily="2" charset="-78"/>
              </a:rPr>
              <a:t>‎</a:t>
            </a:r>
            <a:r>
              <a:rPr lang="ar-SA" b="1" dirty="0">
                <a:cs typeface="B Lotus" panose="00000400000000000000" pitchFamily="2" charset="-78"/>
              </a:rPr>
              <a:t>باشد. </a:t>
            </a:r>
            <a:endParaRPr lang="en-US" b="1" dirty="0">
              <a:cs typeface="B Lotus" panose="00000400000000000000" pitchFamily="2" charset="-78"/>
            </a:endParaRPr>
          </a:p>
          <a:p>
            <a:pPr algn="just" rtl="1">
              <a:lnSpc>
                <a:spcPct val="90000"/>
              </a:lnSpc>
              <a:buFontTx/>
              <a:buNone/>
            </a:pPr>
            <a:r>
              <a:rPr lang="ar-SA" b="1" dirty="0">
                <a:cs typeface="B Lotus" panose="00000400000000000000" pitchFamily="2" charset="-78"/>
              </a:rPr>
              <a:t>اين تعريف از آمادگي جسماني بر سلامت جسماني (نه قابليت اجراي ورزشي) تاكيد دارد. در اين حالت اجزاي آمادگي جسماني عبارت خواهند بود از قدرت، استقامت عضلاني، انعطاف</a:t>
            </a:r>
            <a:r>
              <a:rPr lang="en-US" b="1" dirty="0">
                <a:cs typeface="B Lotus" panose="00000400000000000000" pitchFamily="2" charset="-78"/>
              </a:rPr>
              <a:t>‎</a:t>
            </a:r>
            <a:r>
              <a:rPr lang="ar-SA" b="1" dirty="0">
                <a:cs typeface="B Lotus" panose="00000400000000000000" pitchFamily="2" charset="-78"/>
              </a:rPr>
              <a:t>پذيري، توان هوازي و تركيب بدني.</a:t>
            </a:r>
            <a:endParaRPr lang="en-US" b="1" dirty="0">
              <a:cs typeface="B Lotus" panose="00000400000000000000" pitchFamily="2" charset="-78"/>
            </a:endParaRPr>
          </a:p>
          <a:p>
            <a:pPr algn="just" rtl="1">
              <a:lnSpc>
                <a:spcPct val="90000"/>
              </a:lnSpc>
              <a:buFontTx/>
              <a:buNone/>
            </a:pPr>
            <a:r>
              <a:rPr lang="ar-SA" b="1" dirty="0">
                <a:cs typeface="B Lotus" panose="00000400000000000000" pitchFamily="2" charset="-78"/>
              </a:rPr>
              <a:t>          متخصصان معاصر آمادگي جسماني را كيفيتي متشكل از اجزاي متعدد مي</a:t>
            </a:r>
            <a:r>
              <a:rPr lang="en-US" b="1" dirty="0">
                <a:cs typeface="B Lotus" panose="00000400000000000000" pitchFamily="2" charset="-78"/>
              </a:rPr>
              <a:t>‎</a:t>
            </a:r>
            <a:r>
              <a:rPr lang="ar-SA" b="1" dirty="0">
                <a:cs typeface="B Lotus" panose="00000400000000000000" pitchFamily="2" charset="-78"/>
              </a:rPr>
              <a:t>پندارند، كه هر جزء آن براي حفظ و توسعه، به ابزار و اقدامات خاصي نياز دارد. ايفرد و بسياري از ديگر افراد حرفه</a:t>
            </a:r>
            <a:r>
              <a:rPr lang="en-US" b="1" dirty="0">
                <a:cs typeface="B Lotus" panose="00000400000000000000" pitchFamily="2" charset="-78"/>
              </a:rPr>
              <a:t>‎</a:t>
            </a:r>
            <a:r>
              <a:rPr lang="ar-SA" b="1" dirty="0">
                <a:cs typeface="B Lotus" panose="00000400000000000000" pitchFamily="2" charset="-78"/>
              </a:rPr>
              <a:t>اي اجزاء و عناصر آمادگي جسماني را در دو طبقه تقسيم</a:t>
            </a:r>
            <a:r>
              <a:rPr lang="en-US" b="1" dirty="0">
                <a:cs typeface="B Lotus" panose="00000400000000000000" pitchFamily="2" charset="-78"/>
              </a:rPr>
              <a:t>‎</a:t>
            </a:r>
            <a:r>
              <a:rPr lang="ar-SA" b="1" dirty="0">
                <a:cs typeface="B Lotus" panose="00000400000000000000" pitchFamily="2" charset="-78"/>
              </a:rPr>
              <a:t>بندي مي</a:t>
            </a:r>
            <a:r>
              <a:rPr lang="en-US" b="1" dirty="0">
                <a:cs typeface="B Lotus" panose="00000400000000000000" pitchFamily="2" charset="-78"/>
              </a:rPr>
              <a:t>‎</a:t>
            </a:r>
            <a:r>
              <a:rPr lang="ar-SA" b="1" dirty="0">
                <a:cs typeface="B Lotus" panose="00000400000000000000" pitchFamily="2" charset="-78"/>
              </a:rPr>
              <a:t>كنند: عناصر مرتبط با تندرستي، و اجزاي وابسته به اجراي مهارت حركتي، در اين طبقه</a:t>
            </a:r>
            <a:r>
              <a:rPr lang="en-US" b="1" dirty="0">
                <a:cs typeface="B Lotus" panose="00000400000000000000" pitchFamily="2" charset="-78"/>
              </a:rPr>
              <a:t>‎</a:t>
            </a:r>
            <a:r>
              <a:rPr lang="ar-SA" b="1" dirty="0">
                <a:cs typeface="B Lotus" panose="00000400000000000000" pitchFamily="2" charset="-78"/>
              </a:rPr>
              <a:t>بندي از اصطلاحات آمادگي تندرستي</a:t>
            </a:r>
            <a:r>
              <a:rPr lang="ar-SA" b="1" baseline="30000" dirty="0">
                <a:cs typeface="B Lotus" panose="00000400000000000000" pitchFamily="2" charset="-78"/>
              </a:rPr>
              <a:t>1</a:t>
            </a:r>
            <a:r>
              <a:rPr lang="ar-SA" b="1" dirty="0">
                <a:cs typeface="B Lotus" panose="00000400000000000000" pitchFamily="2" charset="-78"/>
              </a:rPr>
              <a:t> و آمادگي حركتي</a:t>
            </a:r>
            <a:r>
              <a:rPr lang="ar-SA" b="1" baseline="30000" dirty="0">
                <a:cs typeface="B Lotus" panose="00000400000000000000" pitchFamily="2" charset="-78"/>
              </a:rPr>
              <a:t>2</a:t>
            </a:r>
            <a:r>
              <a:rPr lang="ar-SA" b="1" dirty="0">
                <a:cs typeface="B Lotus" panose="00000400000000000000" pitchFamily="2" charset="-78"/>
              </a:rPr>
              <a:t> استفاده مي</a:t>
            </a:r>
            <a:r>
              <a:rPr lang="en-US" b="1" dirty="0">
                <a:cs typeface="B Lotus" panose="00000400000000000000" pitchFamily="2" charset="-78"/>
              </a:rPr>
              <a:t>‎</a:t>
            </a:r>
            <a:r>
              <a:rPr lang="ar-SA" b="1" dirty="0">
                <a:cs typeface="B Lotus" panose="00000400000000000000" pitchFamily="2" charset="-78"/>
              </a:rPr>
              <a:t>شود. </a:t>
            </a:r>
          </a:p>
        </p:txBody>
      </p:sp>
    </p:spTree>
    <p:extLst>
      <p:ext uri="{BB962C8B-B14F-4D97-AF65-F5344CB8AC3E}">
        <p14:creationId xmlns:p14="http://schemas.microsoft.com/office/powerpoint/2010/main" val="336741837"/>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C2DBAFBB-37A3-41F0-8B91-11FCC743F772}" type="slidenum">
              <a:rPr lang="en-US"/>
              <a:pPr/>
              <a:t>8</a:t>
            </a:fld>
            <a:endParaRPr lang="en-US"/>
          </a:p>
        </p:txBody>
      </p:sp>
      <p:sp>
        <p:nvSpPr>
          <p:cNvPr id="449538" name="Text Box 2"/>
          <p:cNvSpPr txBox="1">
            <a:spLocks noChangeArrowheads="1"/>
          </p:cNvSpPr>
          <p:nvPr/>
        </p:nvSpPr>
        <p:spPr bwMode="auto">
          <a:xfrm>
            <a:off x="2209800" y="350839"/>
            <a:ext cx="8153400" cy="6154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just" rtl="1">
              <a:lnSpc>
                <a:spcPct val="90000"/>
              </a:lnSpc>
              <a:spcBef>
                <a:spcPct val="20000"/>
              </a:spcBef>
            </a:pPr>
            <a:r>
              <a:rPr lang="ar-SA" sz="2800" b="1">
                <a:latin typeface="Times New Roman" panose="02020603050405020304" pitchFamily="18" charset="0"/>
                <a:cs typeface="B Lotus" panose="00000400000000000000" pitchFamily="2" charset="-78"/>
              </a:rPr>
              <a:t>در آمادگي حركتي بر توسعه كيفيت</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هاي بهبود دهنده اجراي فعاليت</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هاي جسماني (ورزش) تأكيد مي</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شود. در حالي كه در آمادگي تندرستي بر زندگي بهتر توجه مي</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شود، آمادگي حركتي با اجراي مؤثر و بهتر مهارت‌ها در ارتباط است.</a:t>
            </a:r>
          </a:p>
          <a:p>
            <a:pPr algn="just" rtl="1">
              <a:lnSpc>
                <a:spcPct val="90000"/>
              </a:lnSpc>
              <a:spcBef>
                <a:spcPct val="20000"/>
              </a:spcBef>
            </a:pPr>
            <a:r>
              <a:rPr lang="ar-SA" sz="2800" b="1">
                <a:latin typeface="Times New Roman" panose="02020603050405020304" pitchFamily="18" charset="0"/>
                <a:cs typeface="B Lotus" panose="00000400000000000000" pitchFamily="2" charset="-78"/>
              </a:rPr>
              <a:t>بعلاوه آمادگي حركتي، مختص ورزش و فعاليت‌هاي حركتي است. تركيب تشكيل و درجات متفاوتي از اجزاي آمادگي حركتي، بر ويژگي فعاليت حركتي مورد نياز مبتني است؛ مثلاً علي رغم اينكه يك بازيكن تنيس و يك فوتباليست براي اجراي بهينة فعاليت به درجه</a:t>
            </a:r>
            <a:r>
              <a:rPr lang="en-US" sz="2800" b="1">
                <a:latin typeface="Times New Roman" panose="02020603050405020304" pitchFamily="18" charset="0"/>
                <a:cs typeface="B Lotus" panose="00000400000000000000" pitchFamily="2" charset="-78"/>
              </a:rPr>
              <a:t>‎</a:t>
            </a:r>
            <a:r>
              <a:rPr lang="ar-SA" sz="2800" b="1">
                <a:latin typeface="Times New Roman" panose="02020603050405020304" pitchFamily="18" charset="0"/>
                <a:cs typeface="B Lotus" panose="00000400000000000000" pitchFamily="2" charset="-78"/>
              </a:rPr>
              <a:t>اي از توان، چابكي، سرعت نياز دارند، ولي ميزان نياز اين بازيكنان به هر يك از عوامل با هم متفاوت است. آمادگي جسماني چه در زمينة تندرستي و چه در زمينة مهارت حركتي، بايد با ويژگيهاي شخصي مانند سن، نيازها، اهداف و كار و وظيفه او متناسب باشد. تمام افراد داراي حد معيني از اجزاي آمادگي تندرستي و آمادگي اجراي حركتي هستند و محدودة رشد و تكامل اين اجزا با خصوصيات شخصي متناسب است.</a:t>
            </a:r>
          </a:p>
          <a:p>
            <a:pPr algn="ctr" eaLnBrk="0" hangingPunct="0">
              <a:lnSpc>
                <a:spcPct val="90000"/>
              </a:lnSpc>
              <a:spcBef>
                <a:spcPct val="50000"/>
              </a:spcBef>
            </a:pPr>
            <a:endParaRPr lang="en-US" sz="2800">
              <a:latin typeface="Lotus" pitchFamily="2" charset="-78"/>
              <a:cs typeface="Lotus" pitchFamily="2" charset="-78"/>
            </a:endParaRPr>
          </a:p>
        </p:txBody>
      </p:sp>
    </p:spTree>
    <p:extLst>
      <p:ext uri="{BB962C8B-B14F-4D97-AF65-F5344CB8AC3E}">
        <p14:creationId xmlns:p14="http://schemas.microsoft.com/office/powerpoint/2010/main" val="282713124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p:txBody>
          <a:bodyPr/>
          <a:lstStyle/>
          <a:p>
            <a:fld id="{16B33113-DAFC-476E-BB7B-279F357F956B}" type="slidenum">
              <a:rPr lang="en-US"/>
              <a:pPr/>
              <a:t>9</a:t>
            </a:fld>
            <a:endParaRPr lang="en-US"/>
          </a:p>
        </p:txBody>
      </p:sp>
      <p:sp>
        <p:nvSpPr>
          <p:cNvPr id="433155" name="Rectangle 3"/>
          <p:cNvSpPr>
            <a:spLocks noGrp="1" noChangeArrowheads="1"/>
          </p:cNvSpPr>
          <p:nvPr>
            <p:ph type="body" idx="1"/>
          </p:nvPr>
        </p:nvSpPr>
        <p:spPr>
          <a:xfrm>
            <a:off x="2209800" y="827088"/>
            <a:ext cx="7772400" cy="4114800"/>
          </a:xfrm>
        </p:spPr>
        <p:txBody>
          <a:bodyPr/>
          <a:lstStyle/>
          <a:p>
            <a:pPr algn="just" rtl="1">
              <a:buFontTx/>
              <a:buNone/>
            </a:pPr>
            <a:r>
              <a:rPr lang="ar-SA" sz="3600" b="1">
                <a:solidFill>
                  <a:srgbClr val="FFFF00"/>
                </a:solidFill>
                <a:cs typeface="B Lotus" panose="00000400000000000000" pitchFamily="2" charset="-78"/>
              </a:rPr>
              <a:t>اجزاي آمادگي جسماني و مرتبط با سلامتي</a:t>
            </a:r>
          </a:p>
          <a:p>
            <a:pPr algn="just" rtl="1">
              <a:buFontTx/>
              <a:buNone/>
            </a:pPr>
            <a:r>
              <a:rPr lang="ar-SA" sz="2400" b="1">
                <a:cs typeface="B Lotus" panose="00000400000000000000" pitchFamily="2" charset="-78"/>
              </a:rPr>
              <a:t>به طور كلي امروزه اين موضوع مورد قبول همگان قرار گرفته است كه يك برنامة خوب آمادگي جسماني بر چهار جزء آمادگي در ارتباط با سلامتي جهت افزايش سلامتي و ظرفيت عملي بدن شامل استقامت قلبي – عروقي</a:t>
            </a:r>
            <a:r>
              <a:rPr lang="ar-SA" sz="2400" b="1" baseline="30000">
                <a:cs typeface="B Lotus" panose="00000400000000000000" pitchFamily="2" charset="-78"/>
              </a:rPr>
              <a:t>1</a:t>
            </a:r>
            <a:r>
              <a:rPr lang="ar-SA" sz="2400" b="1">
                <a:cs typeface="B Lotus" panose="00000400000000000000" pitchFamily="2" charset="-78"/>
              </a:rPr>
              <a:t>، قدرت و استقامت عضلاني</a:t>
            </a:r>
            <a:r>
              <a:rPr lang="ar-SA" sz="2400" b="1" baseline="30000">
                <a:cs typeface="B Lotus" panose="00000400000000000000" pitchFamily="2" charset="-78"/>
              </a:rPr>
              <a:t>2</a:t>
            </a:r>
            <a:r>
              <a:rPr lang="ar-SA" sz="2400" b="1">
                <a:cs typeface="B Lotus" panose="00000400000000000000" pitchFamily="2" charset="-78"/>
              </a:rPr>
              <a:t>، انعطاف</a:t>
            </a:r>
            <a:r>
              <a:rPr lang="en-US" sz="2400" b="1">
                <a:cs typeface="B Lotus" panose="00000400000000000000" pitchFamily="2" charset="-78"/>
              </a:rPr>
              <a:t>‎</a:t>
            </a:r>
            <a:r>
              <a:rPr lang="ar-SA" sz="2400" b="1">
                <a:cs typeface="B Lotus" panose="00000400000000000000" pitchFamily="2" charset="-78"/>
              </a:rPr>
              <a:t>پذيري</a:t>
            </a:r>
            <a:r>
              <a:rPr lang="ar-SA" sz="2400" b="1" baseline="30000">
                <a:cs typeface="B Lotus" panose="00000400000000000000" pitchFamily="2" charset="-78"/>
              </a:rPr>
              <a:t>3</a:t>
            </a:r>
            <a:r>
              <a:rPr lang="ar-SA" sz="2400" b="1">
                <a:cs typeface="B Lotus" panose="00000400000000000000" pitchFamily="2" charset="-78"/>
              </a:rPr>
              <a:t> و تركيب بدن</a:t>
            </a:r>
            <a:r>
              <a:rPr lang="ar-SA" sz="2400" b="1" baseline="30000">
                <a:cs typeface="B Lotus" panose="00000400000000000000" pitchFamily="2" charset="-78"/>
              </a:rPr>
              <a:t>4</a:t>
            </a:r>
            <a:r>
              <a:rPr lang="ar-SA" sz="2400" b="1">
                <a:cs typeface="B Lotus" panose="00000400000000000000" pitchFamily="2" charset="-78"/>
              </a:rPr>
              <a:t> تأكيد مي</a:t>
            </a:r>
            <a:r>
              <a:rPr lang="en-US" sz="2400" b="1">
                <a:cs typeface="B Lotus" panose="00000400000000000000" pitchFamily="2" charset="-78"/>
              </a:rPr>
              <a:t>‎</a:t>
            </a:r>
            <a:r>
              <a:rPr lang="ar-SA" sz="2400" b="1">
                <a:cs typeface="B Lotus" panose="00000400000000000000" pitchFamily="2" charset="-78"/>
              </a:rPr>
              <a:t>كند (شكل (2-1)</a:t>
            </a:r>
            <a:endParaRPr lang="en-US" sz="2400" b="1">
              <a:cs typeface="B Lotus" panose="00000400000000000000" pitchFamily="2" charset="-78"/>
            </a:endParaRPr>
          </a:p>
          <a:p>
            <a:pPr>
              <a:lnSpc>
                <a:spcPct val="80000"/>
              </a:lnSpc>
              <a:buFontTx/>
              <a:buNone/>
            </a:pPr>
            <a:endParaRPr lang="en-US" sz="2400"/>
          </a:p>
        </p:txBody>
      </p:sp>
      <p:sp>
        <p:nvSpPr>
          <p:cNvPr id="433156" name="Oval 4"/>
          <p:cNvSpPr>
            <a:spLocks noChangeArrowheads="1"/>
          </p:cNvSpPr>
          <p:nvPr/>
        </p:nvSpPr>
        <p:spPr bwMode="auto">
          <a:xfrm>
            <a:off x="5143500" y="3868739"/>
            <a:ext cx="1828800" cy="1360487"/>
          </a:xfrm>
          <a:prstGeom prst="ellipse">
            <a:avLst/>
          </a:prstGeom>
          <a:solidFill>
            <a:srgbClr val="C9FCC0"/>
          </a:solidFill>
          <a:ln w="9525">
            <a:solidFill>
              <a:srgbClr val="000000"/>
            </a:solidFill>
            <a:round/>
            <a:headEnd/>
            <a:tailEnd/>
          </a:ln>
        </p:spPr>
        <p:txBody>
          <a:bodyPr/>
          <a:lstStyle/>
          <a:p>
            <a:pPr eaLnBrk="0" hangingPunct="0"/>
            <a:endParaRPr lang="en-US" sz="1300">
              <a:latin typeface="Lotus" pitchFamily="2" charset="-78"/>
              <a:cs typeface="Lotus" pitchFamily="2" charset="-78"/>
            </a:endParaRPr>
          </a:p>
          <a:p>
            <a:pPr eaLnBrk="0" hangingPunct="0"/>
            <a:endParaRPr lang="en-US" sz="1300">
              <a:latin typeface="Lotus" pitchFamily="2" charset="-78"/>
              <a:cs typeface="Lotus" pitchFamily="2" charset="-78"/>
            </a:endParaRPr>
          </a:p>
          <a:p>
            <a:pPr algn="ctr" rtl="1" eaLnBrk="0" hangingPunct="0"/>
            <a:r>
              <a:rPr lang="ar-SA" sz="1400">
                <a:latin typeface="Lotus" pitchFamily="2" charset="-78"/>
                <a:cs typeface="Lotus" pitchFamily="2" charset="-78"/>
              </a:rPr>
              <a:t>آمادگي جسماني</a:t>
            </a:r>
          </a:p>
        </p:txBody>
      </p:sp>
      <p:sp>
        <p:nvSpPr>
          <p:cNvPr id="433157" name="Rectangle 5"/>
          <p:cNvSpPr>
            <a:spLocks noChangeArrowheads="1"/>
          </p:cNvSpPr>
          <p:nvPr/>
        </p:nvSpPr>
        <p:spPr bwMode="auto">
          <a:xfrm>
            <a:off x="6743700" y="3983038"/>
            <a:ext cx="1143000" cy="404812"/>
          </a:xfrm>
          <a:prstGeom prst="rect">
            <a:avLst/>
          </a:prstGeom>
          <a:solidFill>
            <a:srgbClr val="CCCC00"/>
          </a:solidFill>
          <a:ln w="9525">
            <a:solidFill>
              <a:srgbClr val="000000"/>
            </a:solidFill>
            <a:miter lim="800000"/>
            <a:headEnd/>
            <a:tailEnd/>
          </a:ln>
        </p:spPr>
        <p:txBody>
          <a:bodyPr/>
          <a:lstStyle/>
          <a:p>
            <a:pPr algn="ctr" eaLnBrk="0" hangingPunct="0"/>
            <a:r>
              <a:rPr lang="ar-SA" sz="1300">
                <a:latin typeface="Lotus" pitchFamily="2" charset="-78"/>
                <a:cs typeface="Lotus" pitchFamily="2" charset="-78"/>
              </a:rPr>
              <a:t>تركيب بدن</a:t>
            </a:r>
            <a:endParaRPr lang="en-US" sz="1200">
              <a:latin typeface="Lotus" pitchFamily="2" charset="-78"/>
              <a:cs typeface="Lotus" pitchFamily="2" charset="-78"/>
            </a:endParaRPr>
          </a:p>
        </p:txBody>
      </p:sp>
      <p:sp>
        <p:nvSpPr>
          <p:cNvPr id="433158" name="Rectangle 6"/>
          <p:cNvSpPr>
            <a:spLocks noChangeArrowheads="1"/>
          </p:cNvSpPr>
          <p:nvPr/>
        </p:nvSpPr>
        <p:spPr bwMode="auto">
          <a:xfrm>
            <a:off x="6743700" y="4554538"/>
            <a:ext cx="1257300" cy="457200"/>
          </a:xfrm>
          <a:prstGeom prst="rect">
            <a:avLst/>
          </a:prstGeom>
          <a:solidFill>
            <a:srgbClr val="CCCC00"/>
          </a:solidFill>
          <a:ln w="9525">
            <a:solidFill>
              <a:srgbClr val="000000"/>
            </a:solidFill>
            <a:miter lim="800000"/>
            <a:headEnd/>
            <a:tailEnd/>
          </a:ln>
        </p:spPr>
        <p:txBody>
          <a:bodyPr/>
          <a:lstStyle/>
          <a:p>
            <a:pPr algn="ctr" eaLnBrk="0" hangingPunct="0"/>
            <a:r>
              <a:rPr lang="ar-SA" sz="1300">
                <a:latin typeface="Lotus" pitchFamily="2" charset="-78"/>
                <a:cs typeface="Lotus" pitchFamily="2" charset="-78"/>
              </a:rPr>
              <a:t>استقامت عضلاني</a:t>
            </a:r>
            <a:endParaRPr lang="en-US" sz="1200">
              <a:latin typeface="Lotus" pitchFamily="2" charset="-78"/>
              <a:cs typeface="Lotus" pitchFamily="2" charset="-78"/>
            </a:endParaRPr>
          </a:p>
        </p:txBody>
      </p:sp>
      <p:sp>
        <p:nvSpPr>
          <p:cNvPr id="433159" name="Rectangle 7"/>
          <p:cNvSpPr>
            <a:spLocks noChangeArrowheads="1"/>
          </p:cNvSpPr>
          <p:nvPr/>
        </p:nvSpPr>
        <p:spPr bwMode="auto">
          <a:xfrm>
            <a:off x="4229100" y="4554538"/>
            <a:ext cx="1143000" cy="457200"/>
          </a:xfrm>
          <a:prstGeom prst="rect">
            <a:avLst/>
          </a:prstGeom>
          <a:solidFill>
            <a:srgbClr val="CCCC00"/>
          </a:solidFill>
          <a:ln w="9525">
            <a:solidFill>
              <a:srgbClr val="000000"/>
            </a:solidFill>
            <a:miter lim="800000"/>
            <a:headEnd/>
            <a:tailEnd/>
          </a:ln>
        </p:spPr>
        <p:txBody>
          <a:bodyPr/>
          <a:lstStyle/>
          <a:p>
            <a:pPr algn="ctr" eaLnBrk="0" hangingPunct="0"/>
            <a:r>
              <a:rPr lang="ar-SA" sz="1300">
                <a:latin typeface="Lotus" pitchFamily="2" charset="-78"/>
                <a:cs typeface="Lotus" pitchFamily="2" charset="-78"/>
              </a:rPr>
              <a:t>قدرت</a:t>
            </a:r>
            <a:endParaRPr lang="en-US" sz="1200">
              <a:latin typeface="Lotus" pitchFamily="2" charset="-78"/>
              <a:cs typeface="Lotus" pitchFamily="2" charset="-78"/>
            </a:endParaRPr>
          </a:p>
        </p:txBody>
      </p:sp>
      <p:sp>
        <p:nvSpPr>
          <p:cNvPr id="433160" name="Rectangle 8"/>
          <p:cNvSpPr>
            <a:spLocks noChangeArrowheads="1"/>
          </p:cNvSpPr>
          <p:nvPr/>
        </p:nvSpPr>
        <p:spPr bwMode="auto">
          <a:xfrm>
            <a:off x="4229100" y="3930650"/>
            <a:ext cx="1143000" cy="457200"/>
          </a:xfrm>
          <a:prstGeom prst="rect">
            <a:avLst/>
          </a:prstGeom>
          <a:solidFill>
            <a:srgbClr val="CCCC00"/>
          </a:solidFill>
          <a:ln w="9525">
            <a:solidFill>
              <a:srgbClr val="C9FCC0"/>
            </a:solidFill>
            <a:miter lim="800000"/>
            <a:headEnd/>
            <a:tailEnd/>
          </a:ln>
        </p:spPr>
        <p:txBody>
          <a:bodyPr/>
          <a:lstStyle/>
          <a:p>
            <a:pPr algn="ctr" eaLnBrk="0" hangingPunct="0"/>
            <a:r>
              <a:rPr lang="ar-SA" sz="1300">
                <a:latin typeface="Lotus" pitchFamily="2" charset="-78"/>
                <a:cs typeface="Lotus" pitchFamily="2" charset="-78"/>
              </a:rPr>
              <a:t>انعطاف</a:t>
            </a:r>
            <a:r>
              <a:rPr lang="en-US" sz="1300">
                <a:latin typeface="Lotus" pitchFamily="2" charset="-78"/>
                <a:cs typeface="Lotus" pitchFamily="2" charset="-78"/>
              </a:rPr>
              <a:t>‎</a:t>
            </a:r>
            <a:r>
              <a:rPr lang="ar-SA" sz="1300">
                <a:latin typeface="Lotus" pitchFamily="2" charset="-78"/>
                <a:cs typeface="Lotus" pitchFamily="2" charset="-78"/>
              </a:rPr>
              <a:t>پذيري</a:t>
            </a:r>
            <a:endParaRPr lang="en-US" sz="1200">
              <a:latin typeface="Lotus" pitchFamily="2" charset="-78"/>
              <a:cs typeface="Lotus" pitchFamily="2" charset="-78"/>
            </a:endParaRPr>
          </a:p>
        </p:txBody>
      </p:sp>
      <p:sp>
        <p:nvSpPr>
          <p:cNvPr id="433161" name="Rectangle 9"/>
          <p:cNvSpPr>
            <a:spLocks noChangeArrowheads="1"/>
          </p:cNvSpPr>
          <p:nvPr/>
        </p:nvSpPr>
        <p:spPr bwMode="auto">
          <a:xfrm>
            <a:off x="5372100" y="3406775"/>
            <a:ext cx="1371600" cy="457200"/>
          </a:xfrm>
          <a:prstGeom prst="rect">
            <a:avLst/>
          </a:prstGeom>
          <a:solidFill>
            <a:srgbClr val="CCCC00"/>
          </a:solidFill>
          <a:ln w="9525">
            <a:solidFill>
              <a:srgbClr val="000000"/>
            </a:solidFill>
            <a:miter lim="800000"/>
            <a:headEnd/>
            <a:tailEnd/>
          </a:ln>
        </p:spPr>
        <p:txBody>
          <a:bodyPr/>
          <a:lstStyle/>
          <a:p>
            <a:pPr algn="ctr" eaLnBrk="0" hangingPunct="0"/>
            <a:r>
              <a:rPr lang="ar-SA" sz="1300">
                <a:latin typeface="Lotus" pitchFamily="2" charset="-78"/>
                <a:cs typeface="Lotus" pitchFamily="2" charset="-78"/>
              </a:rPr>
              <a:t>استقامت قلبي عروقي</a:t>
            </a:r>
            <a:endParaRPr lang="en-US" sz="1200">
              <a:latin typeface="Lotus" pitchFamily="2" charset="-78"/>
              <a:cs typeface="Lotus" pitchFamily="2" charset="-78"/>
            </a:endParaRPr>
          </a:p>
        </p:txBody>
      </p:sp>
      <p:sp>
        <p:nvSpPr>
          <p:cNvPr id="433162" name="Rectangle 10"/>
          <p:cNvSpPr>
            <a:spLocks noChangeArrowheads="1"/>
          </p:cNvSpPr>
          <p:nvPr/>
        </p:nvSpPr>
        <p:spPr bwMode="auto">
          <a:xfrm>
            <a:off x="2855914" y="5589588"/>
            <a:ext cx="6408737"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rtl="1">
              <a:lnSpc>
                <a:spcPct val="90000"/>
              </a:lnSpc>
              <a:spcBef>
                <a:spcPct val="20000"/>
              </a:spcBef>
            </a:pPr>
            <a:r>
              <a:rPr lang="ar-SA" b="1" i="1">
                <a:latin typeface="Lotus" pitchFamily="2" charset="-78"/>
                <a:cs typeface="Lotus" pitchFamily="2" charset="-78"/>
              </a:rPr>
              <a:t>شكل2-1 : اجزاي آمادگي جسماني مرتبط با سلامتي</a:t>
            </a:r>
            <a:endParaRPr lang="en-US">
              <a:latin typeface="Lotus" pitchFamily="2" charset="-78"/>
              <a:cs typeface="Lotus" pitchFamily="2" charset="-78"/>
            </a:endParaRPr>
          </a:p>
        </p:txBody>
      </p:sp>
    </p:spTree>
    <p:extLst>
      <p:ext uri="{BB962C8B-B14F-4D97-AF65-F5344CB8AC3E}">
        <p14:creationId xmlns:p14="http://schemas.microsoft.com/office/powerpoint/2010/main" val="2757388176"/>
      </p:ext>
    </p:extLst>
  </p:cSld>
  <p:clrMapOvr>
    <a:masterClrMapping/>
  </p:clrMapOvr>
  <p:transition>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4038</Words>
  <Application>Microsoft Office PowerPoint</Application>
  <PresentationFormat>Widescreen</PresentationFormat>
  <Paragraphs>197</Paragraphs>
  <Slides>34</Slides>
  <Notes>2</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بدنبال يك دوره تمريني كه در اثر اجراي آنها استقامت عضلاني افزايش يابد. سازگاريهاي زير در بدن ايجاد مي‎شود:  افزايش قطر و تعداد تارهاي كند انقباض (st)،  افزايش ذخاير انرژي (كربوهيدرات و چربي) عضله.  افزايش تراكم مويرگي عضله،  افزايش تعداد ميتوكندريها،  افزايش غلظت ميوگلوبين عضله  و افزايش مقاومت بافتهاي همبند عضله.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Solmaz</dc:creator>
  <cp:lastModifiedBy>rubi orj</cp:lastModifiedBy>
  <cp:revision>13</cp:revision>
  <dcterms:created xsi:type="dcterms:W3CDTF">2016-07-20T16:23:04Z</dcterms:created>
  <dcterms:modified xsi:type="dcterms:W3CDTF">2020-05-06T09:34:33Z</dcterms:modified>
</cp:coreProperties>
</file>