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3" r:id="rId1"/>
  </p:sldMasterIdLst>
  <p:notesMasterIdLst>
    <p:notesMasterId r:id="rId18"/>
  </p:notesMasterIdLst>
  <p:handoutMasterIdLst>
    <p:handoutMasterId r:id="rId19"/>
  </p:handoutMasterIdLst>
  <p:sldIdLst>
    <p:sldId id="495" r:id="rId2"/>
    <p:sldId id="260" r:id="rId3"/>
    <p:sldId id="485" r:id="rId4"/>
    <p:sldId id="261" r:id="rId5"/>
    <p:sldId id="494" r:id="rId6"/>
    <p:sldId id="297" r:id="rId7"/>
    <p:sldId id="298" r:id="rId8"/>
    <p:sldId id="299" r:id="rId9"/>
    <p:sldId id="482" r:id="rId10"/>
    <p:sldId id="300" r:id="rId11"/>
    <p:sldId id="301" r:id="rId12"/>
    <p:sldId id="302" r:id="rId13"/>
    <p:sldId id="303" r:id="rId14"/>
    <p:sldId id="304" r:id="rId15"/>
    <p:sldId id="305" r:id="rId16"/>
    <p:sldId id="306" r:id="rId17"/>
  </p:sldIdLst>
  <p:sldSz cx="9144000" cy="6858000" type="screen4x3"/>
  <p:notesSz cx="6858000" cy="9144000"/>
  <p:defaultTextStyle>
    <a:defPPr>
      <a:defRPr lang="ar-SA"/>
    </a:defPPr>
    <a:lvl1pPr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1pPr>
    <a:lvl2pPr marL="457200"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2pPr>
    <a:lvl3pPr marL="914400"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3pPr>
    <a:lvl4pPr marL="1371600"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4pPr>
    <a:lvl5pPr marL="1828800" algn="ctr" rtl="1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Verdana" pitchFamily="34" charset="0"/>
        <a:ea typeface="+mn-ea"/>
        <a:cs typeface="Nazanin" pitchFamily="2" charset="-7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6CCFF"/>
    <a:srgbClr val="6699FF"/>
    <a:srgbClr val="328C9E"/>
    <a:srgbClr val="B7CFE7"/>
    <a:srgbClr val="336699"/>
    <a:srgbClr val="CCEC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97" autoAdjust="0"/>
    <p:restoredTop sz="94660"/>
  </p:normalViewPr>
  <p:slideViewPr>
    <p:cSldViewPr>
      <p:cViewPr varScale="1">
        <p:scale>
          <a:sx n="66" d="100"/>
          <a:sy n="66" d="100"/>
        </p:scale>
        <p:origin x="15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2484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BFC0506-17F7-496F-B95B-9391A6E07368}" type="datetimeFigureOut">
              <a:rPr lang="fa-IR" smtClean="0"/>
              <a:pPr/>
              <a:t>20/09/1441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06629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430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30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2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70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200707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0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0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1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2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72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072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072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0724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0725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00726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23C6818-D399-4472-B5A8-DA227701CF4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23" name="TextBox 22"/>
          <p:cNvSpPr txBox="1"/>
          <p:nvPr userDrawn="1"/>
        </p:nvSpPr>
        <p:spPr>
          <a:xfrm>
            <a:off x="6372200" y="6309320"/>
            <a:ext cx="2771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dirty="0" smtClean="0"/>
              <a:t>www.ravanrahnama.ir</a:t>
            </a:r>
            <a:endParaRPr lang="en-US" sz="18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821DC-745D-44D7-BF2D-1745822D8ACC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55CC0-2C1B-4989-A753-2612D2B5F8B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71800" y="6237312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C66C44E-A838-4ADA-A055-259FD5DFE68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827A5-CD3A-420B-8EEA-845461033974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13E05-EF00-470D-BAD9-65AEF950B6A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6B3958-74BB-46B6-A925-AAA25F4E036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DD5C3-32BA-4C5C-9EC4-C28442D97F5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28EAD-E9FA-4A35-B347-51A2C07DCA4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D645F-516F-4338-AF7D-717CF7F2AD0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0EF60-33BD-474A-8B03-0B7A73E45D13}" type="slidenum">
              <a:rPr lang="ar-SA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71A93-BA5E-44B1-85BF-2E8A838BDF5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682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99683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4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5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6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7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8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89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0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1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2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3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4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5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6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697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969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969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9970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9970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fld id="{4D5D113E-E07B-4C10-BE01-63D5B0737D64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9970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" name="TextBox 22"/>
          <p:cNvSpPr txBox="1"/>
          <p:nvPr userDrawn="1"/>
        </p:nvSpPr>
        <p:spPr>
          <a:xfrm>
            <a:off x="6372200" y="6309320"/>
            <a:ext cx="2771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800" dirty="0" smtClean="0"/>
              <a:t>www.ravanrahnama.ir</a:t>
            </a:r>
            <a:endParaRPr lang="en-US" sz="1800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</p:sldLayoutIdLst>
  <p:hf hdr="0" ftr="0" dt="0"/>
  <p:txStyles>
    <p:titleStyle>
      <a:lvl1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40F2DC-D316-42E4-8455-A8796AA4EB45}" type="slidenum">
              <a:rPr kumimoji="0" lang="ar-SA" sz="1200" b="0" i="0" u="none" strike="noStrike" kern="1200" cap="none" spc="0" normalizeH="0" baseline="0" noProof="0">
                <a:ln>
                  <a:noFill/>
                </a:ln>
                <a:solidFill>
                  <a:srgbClr val="F8F8F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 pitchFamily="34" charset="0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Verdana" pitchFamily="34" charset="0"/>
              <a:ea typeface="+mn-ea"/>
              <a:cs typeface="Arial"/>
            </a:endParaRPr>
          </a:p>
        </p:txBody>
      </p:sp>
      <p:pic>
        <p:nvPicPr>
          <p:cNvPr id="241667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1668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Verdana" pitchFamily="34" charset="0"/>
              <a:ea typeface="+mn-ea"/>
              <a:cs typeface="Nazanin" pitchFamily="2" charset="-78"/>
            </a:endParaRPr>
          </a:p>
        </p:txBody>
      </p:sp>
      <p:sp>
        <p:nvSpPr>
          <p:cNvPr id="241669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Verdana" pitchFamily="34" charset="0"/>
              <a:ea typeface="+mn-ea"/>
              <a:cs typeface="Nazanin" pitchFamily="2" charset="-78"/>
            </a:endParaRPr>
          </a:p>
        </p:txBody>
      </p:sp>
      <p:sp>
        <p:nvSpPr>
          <p:cNvPr id="241670" name="Text Box 6"/>
          <p:cNvSpPr txBox="1">
            <a:spLocks noChangeArrowheads="1"/>
          </p:cNvSpPr>
          <p:nvPr/>
        </p:nvSpPr>
        <p:spPr bwMode="auto">
          <a:xfrm>
            <a:off x="2814638" y="1406525"/>
            <a:ext cx="39179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6000" b="1" i="1" u="none" strike="noStrike" kern="1200" cap="none" spc="0" normalizeH="0" baseline="0" noProof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Verdana" pitchFamily="34" charset="0"/>
                <a:ea typeface="+mn-ea"/>
                <a:cs typeface="Nazanin" pitchFamily="2" charset="-78"/>
              </a:rPr>
              <a:t>فصل چهارم </a:t>
            </a:r>
            <a:endParaRPr kumimoji="0" lang="en-US" sz="6000" b="1" i="1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Verdana" pitchFamily="34" charset="0"/>
              <a:ea typeface="+mn-ea"/>
              <a:cs typeface="Nazanin" pitchFamily="2" charset="-78"/>
            </a:endParaRPr>
          </a:p>
        </p:txBody>
      </p:sp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1043608" y="2924944"/>
            <a:ext cx="748982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6000" b="1" i="0" u="none" strike="noStrike" kern="1200" cap="none" spc="0" normalizeH="0" baseline="0" noProof="0" dirty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Verdana" pitchFamily="34" charset="0"/>
                <a:ea typeface="+mn-ea"/>
                <a:cs typeface="Nazanin" pitchFamily="2" charset="-78"/>
              </a:rPr>
              <a:t>اسباب بازي و خصوصيات </a:t>
            </a:r>
            <a:r>
              <a:rPr kumimoji="0" lang="fa-I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Verdana" pitchFamily="34" charset="0"/>
                <a:ea typeface="+mn-ea"/>
                <a:cs typeface="Nazanin" pitchFamily="2" charset="-78"/>
              </a:rPr>
              <a:t>آن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a-IR" sz="6000" b="1" dirty="0">
              <a:solidFill>
                <a:srgbClr val="F8F8F8"/>
              </a:solidFill>
            </a:endParaRP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6000" b="1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Verdana" pitchFamily="34" charset="0"/>
                <a:ea typeface="+mn-ea"/>
                <a:cs typeface="Nazanin" pitchFamily="2" charset="-78"/>
              </a:rPr>
              <a:t>مدرس:قاسم طالبی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Verdana" pitchFamily="34" charset="0"/>
              <a:ea typeface="+mn-ea"/>
              <a:cs typeface="Nazanin" pitchFamily="2" charset="-78"/>
            </a:endParaRPr>
          </a:p>
        </p:txBody>
      </p:sp>
      <p:sp>
        <p:nvSpPr>
          <p:cNvPr id="241672" name="AutoShape 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7088" y="6381750"/>
            <a:ext cx="360362" cy="288925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Verdana" pitchFamily="34" charset="0"/>
              <a:ea typeface="+mn-ea"/>
              <a:cs typeface="Nazanin" pitchFamily="2" charset="-78"/>
            </a:endParaRPr>
          </a:p>
        </p:txBody>
      </p:sp>
      <p:sp>
        <p:nvSpPr>
          <p:cNvPr id="241673" name="AutoShape 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95288" y="6381750"/>
            <a:ext cx="360362" cy="28733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Verdana" pitchFamily="34" charset="0"/>
              <a:ea typeface="+mn-ea"/>
              <a:cs typeface="Nazanin" pitchFamily="2" charset="-78"/>
            </a:endParaRPr>
          </a:p>
        </p:txBody>
      </p:sp>
      <p:sp>
        <p:nvSpPr>
          <p:cNvPr id="241674" name="AutoShape 10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31913" y="6381750"/>
            <a:ext cx="360362" cy="28892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Verdana" pitchFamily="34" charset="0"/>
              <a:ea typeface="+mn-ea"/>
              <a:cs typeface="Nazanin" pitchFamily="2" charset="-78"/>
            </a:endParaRPr>
          </a:p>
        </p:txBody>
      </p:sp>
      <p:pic>
        <p:nvPicPr>
          <p:cNvPr id="131076" name="Picture 4" descr="http://www.walmartnewsnow.com/wp-content/uploads/2013/10/The_Childrens_Museum_of_Indianapolis_-_Sandbox_and_Beach_Toys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3717032"/>
            <a:ext cx="4547659" cy="34107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7228347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1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41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70" grpId="0"/>
      <p:bldP spid="24167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11836FD6-8CAB-4F8D-8B1F-1EA1C680D744}" type="slidenum">
              <a:rPr lang="ar-SA"/>
              <a:pPr/>
              <a:t>10</a:t>
            </a:fld>
            <a:endParaRPr lang="en-US"/>
          </a:p>
        </p:txBody>
      </p:sp>
      <p:pic>
        <p:nvPicPr>
          <p:cNvPr id="245763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764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5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6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45767" name="Text Box 7"/>
          <p:cNvSpPr txBox="1">
            <a:spLocks noChangeArrowheads="1"/>
          </p:cNvSpPr>
          <p:nvPr/>
        </p:nvSpPr>
        <p:spPr bwMode="auto">
          <a:xfrm>
            <a:off x="2817813" y="1223963"/>
            <a:ext cx="4849812" cy="650875"/>
          </a:xfrm>
          <a:prstGeom prst="rect">
            <a:avLst/>
          </a:prstGeom>
          <a:solidFill>
            <a:srgbClr val="336699"/>
          </a:solidFill>
          <a:ln w="9525"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r>
              <a:rPr lang="fa-IR" b="1" i="1"/>
              <a:t>اسباب بازي ويژه خردسالان</a:t>
            </a:r>
            <a:endParaRPr lang="en-US" b="1" i="1"/>
          </a:p>
        </p:txBody>
      </p:sp>
      <p:sp>
        <p:nvSpPr>
          <p:cNvPr id="245768" name="Text Box 8"/>
          <p:cNvSpPr txBox="1">
            <a:spLocks noChangeArrowheads="1"/>
          </p:cNvSpPr>
          <p:nvPr/>
        </p:nvSpPr>
        <p:spPr bwMode="auto">
          <a:xfrm>
            <a:off x="971550" y="2349500"/>
            <a:ext cx="7888288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fa-IR" sz="3200" b="1"/>
              <a:t>الف –:وسايل متحرك</a:t>
            </a:r>
            <a:r>
              <a:rPr lang="fa-IR" sz="2800" b="1"/>
              <a:t>  : از قطعات رنگي، سبك و متصل به هم</a:t>
            </a:r>
          </a:p>
          <a:p>
            <a:pPr algn="r"/>
            <a:r>
              <a:rPr lang="fa-IR" sz="2800" b="1"/>
              <a:t>  تشكيل و با جريان مختصر هوا به حركت در مي آيند</a:t>
            </a:r>
          </a:p>
          <a:p>
            <a:pPr algn="r"/>
            <a:r>
              <a:rPr lang="fa-IR" sz="3200" b="1"/>
              <a:t>ب – كرادل</a:t>
            </a:r>
            <a:r>
              <a:rPr lang="fa-IR" sz="2800" b="1"/>
              <a:t> :روي گهواره كودك نسب مي شوند</a:t>
            </a:r>
          </a:p>
          <a:p>
            <a:pPr algn="r"/>
            <a:r>
              <a:rPr lang="fa-IR" sz="2800" b="1"/>
              <a:t> براق و رنگي هستند و توليد صدا مي كنند</a:t>
            </a:r>
          </a:p>
          <a:p>
            <a:pPr algn="r"/>
            <a:r>
              <a:rPr lang="fa-IR" sz="3200" b="1"/>
              <a:t>ج- آويز</a:t>
            </a:r>
            <a:r>
              <a:rPr lang="fa-IR" sz="2800" b="1"/>
              <a:t> : توپ پارچه اي ، زنگوله </a:t>
            </a:r>
          </a:p>
          <a:p>
            <a:pPr algn="r"/>
            <a:r>
              <a:rPr lang="fa-IR" sz="3200" b="1"/>
              <a:t>د-  جغجغه</a:t>
            </a:r>
            <a:r>
              <a:rPr lang="fa-IR" sz="2800" b="1"/>
              <a:t>: به تحريكات لمسي و حركتي كودك پاسخ مي دهد.</a:t>
            </a:r>
            <a:endParaRPr lang="en-US" sz="2800" b="1"/>
          </a:p>
        </p:txBody>
      </p:sp>
      <p:sp>
        <p:nvSpPr>
          <p:cNvPr id="245769" name="Text Box 9"/>
          <p:cNvSpPr txBox="1">
            <a:spLocks noChangeArrowheads="1"/>
          </p:cNvSpPr>
          <p:nvPr/>
        </p:nvSpPr>
        <p:spPr bwMode="auto">
          <a:xfrm>
            <a:off x="468313" y="981075"/>
            <a:ext cx="1108075" cy="34607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1600" b="1"/>
              <a:t>سازمان يافته</a:t>
            </a:r>
            <a:endParaRPr lang="en-US" sz="1600" b="1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45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5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7" grpId="0" animBg="1"/>
      <p:bldP spid="245768" grpId="0"/>
      <p:bldP spid="2457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50F8614E-5327-4C1F-A302-07676284D505}" type="slidenum">
              <a:rPr lang="ar-SA"/>
              <a:pPr/>
              <a:t>11</a:t>
            </a:fld>
            <a:endParaRPr lang="en-US"/>
          </a:p>
        </p:txBody>
      </p:sp>
      <p:pic>
        <p:nvPicPr>
          <p:cNvPr id="246787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6788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89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0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46791" name="Text Box 7"/>
          <p:cNvSpPr txBox="1">
            <a:spLocks noChangeArrowheads="1"/>
          </p:cNvSpPr>
          <p:nvPr/>
        </p:nvSpPr>
        <p:spPr bwMode="auto">
          <a:xfrm>
            <a:off x="2987675" y="1052513"/>
            <a:ext cx="3732213" cy="64135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b="1" i="1"/>
              <a:t>اسباب بازيهاي جالب </a:t>
            </a:r>
            <a:endParaRPr lang="en-US" b="1" i="1"/>
          </a:p>
        </p:txBody>
      </p:sp>
      <p:sp>
        <p:nvSpPr>
          <p:cNvPr id="246793" name="Text Box 9"/>
          <p:cNvSpPr txBox="1">
            <a:spLocks noChangeArrowheads="1"/>
          </p:cNvSpPr>
          <p:nvPr/>
        </p:nvSpPr>
        <p:spPr bwMode="auto">
          <a:xfrm>
            <a:off x="539750" y="1844675"/>
            <a:ext cx="792162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fa-IR" sz="3200" b="1"/>
              <a:t> براي كودكاني كه علاقه اي به بازي كردن بااسباب بازي ندارندو به تحريكات اضافي براي انگيخته شدن به بازي احتياج داند مي توان ازاين گروه استفاده كرد . مثل ماشين آمبولانس كه با  فشار دادن يك دكمه صداي آژير ميدهد.</a:t>
            </a:r>
          </a:p>
          <a:p>
            <a:pPr algn="r"/>
            <a:r>
              <a:rPr lang="fa-IR" sz="3200" b="1"/>
              <a:t> </a:t>
            </a:r>
            <a:endParaRPr lang="en-US" sz="3200" b="1"/>
          </a:p>
        </p:txBody>
      </p:sp>
      <p:sp>
        <p:nvSpPr>
          <p:cNvPr id="246794" name="Text Box 10"/>
          <p:cNvSpPr txBox="1">
            <a:spLocks noChangeArrowheads="1"/>
          </p:cNvSpPr>
          <p:nvPr/>
        </p:nvSpPr>
        <p:spPr bwMode="auto">
          <a:xfrm>
            <a:off x="827088" y="4581525"/>
            <a:ext cx="7334250" cy="1219200"/>
          </a:xfrm>
          <a:prstGeom prst="rect">
            <a:avLst/>
          </a:prstGeom>
          <a:noFill/>
          <a:ln w="2857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 wrap="none">
            <a:spAutoFit/>
            <a:flatTx/>
          </a:bodyPr>
          <a:lstStyle/>
          <a:p>
            <a:r>
              <a:rPr lang="fa-IR" b="1"/>
              <a:t>اين اسباب بازيها به تمركز حواس و قواي ذهني</a:t>
            </a:r>
          </a:p>
          <a:p>
            <a:r>
              <a:rPr lang="fa-IR" b="1"/>
              <a:t> كودك كمك مي كنند</a:t>
            </a:r>
            <a:endParaRPr lang="en-US" b="1"/>
          </a:p>
        </p:txBody>
      </p:sp>
      <p:sp>
        <p:nvSpPr>
          <p:cNvPr id="246795" name="Text Box 11"/>
          <p:cNvSpPr txBox="1">
            <a:spLocks noChangeArrowheads="1"/>
          </p:cNvSpPr>
          <p:nvPr/>
        </p:nvSpPr>
        <p:spPr bwMode="auto">
          <a:xfrm>
            <a:off x="468313" y="981075"/>
            <a:ext cx="1108075" cy="34607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1600" b="1"/>
              <a:t>سازمان يافته</a:t>
            </a:r>
            <a:endParaRPr lang="en-US" sz="1600" b="1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46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246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" dur="500"/>
                                        <p:tgtEl>
                                          <p:spTgt spid="246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46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91" grpId="0" animBg="1"/>
      <p:bldP spid="246793" grpId="0"/>
      <p:bldP spid="246794" grpId="0" animBg="1"/>
      <p:bldP spid="24679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D07BAB0D-CE81-454A-99E6-5ECBF0A861E6}" type="slidenum">
              <a:rPr lang="ar-SA"/>
              <a:pPr/>
              <a:t>12</a:t>
            </a:fld>
            <a:endParaRPr lang="en-US"/>
          </a:p>
        </p:txBody>
      </p:sp>
      <p:pic>
        <p:nvPicPr>
          <p:cNvPr id="247811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7812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13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14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47815" name="Text Box 7"/>
          <p:cNvSpPr txBox="1">
            <a:spLocks noChangeArrowheads="1"/>
          </p:cNvSpPr>
          <p:nvPr/>
        </p:nvSpPr>
        <p:spPr bwMode="auto">
          <a:xfrm>
            <a:off x="2833688" y="1341438"/>
            <a:ext cx="4618037" cy="650875"/>
          </a:xfrm>
          <a:prstGeom prst="rect">
            <a:avLst/>
          </a:prstGeom>
          <a:solidFill>
            <a:srgbClr val="336699"/>
          </a:solidFill>
          <a:ln w="9525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b="1" i="1"/>
              <a:t>اسباب بازيهاي محرك</a:t>
            </a:r>
            <a:endParaRPr lang="en-US" b="1" i="1"/>
          </a:p>
        </p:txBody>
      </p:sp>
      <p:sp>
        <p:nvSpPr>
          <p:cNvPr id="247817" name="Text Box 9"/>
          <p:cNvSpPr txBox="1">
            <a:spLocks noChangeArrowheads="1"/>
          </p:cNvSpPr>
          <p:nvPr/>
        </p:nvSpPr>
        <p:spPr bwMode="auto">
          <a:xfrm>
            <a:off x="539750" y="2349500"/>
            <a:ext cx="80645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Font typeface="Wingdings" pitchFamily="2" charset="2"/>
              <a:buChar char="%"/>
            </a:pPr>
            <a:r>
              <a:rPr lang="fa-IR" sz="3200" b="1">
                <a:sym typeface="Wingdings" pitchFamily="2" charset="2"/>
              </a:rPr>
              <a:t>وسايلي كه كودك م تواند از آنها بالا  رود و پايين بيايد</a:t>
            </a:r>
          </a:p>
          <a:p>
            <a:pPr algn="r">
              <a:buFont typeface="Wingdings" pitchFamily="2" charset="2"/>
              <a:buChar char="%"/>
            </a:pPr>
            <a:r>
              <a:rPr lang="fa-IR" sz="3200" b="1">
                <a:sym typeface="Wingdings" pitchFamily="2" charset="2"/>
              </a:rPr>
              <a:t>وسايلي كه در كودك تعادل ايجاد مي كند </a:t>
            </a:r>
          </a:p>
          <a:p>
            <a:pPr algn="r">
              <a:buFont typeface="Wingdings" pitchFamily="2" charset="2"/>
              <a:buChar char="%"/>
            </a:pPr>
            <a:r>
              <a:rPr lang="fa-IR" sz="3200" b="1">
                <a:sym typeface="Wingdings" pitchFamily="2" charset="2"/>
              </a:rPr>
              <a:t>وسايل غلتانيدني</a:t>
            </a:r>
          </a:p>
          <a:p>
            <a:pPr algn="r">
              <a:buFont typeface="Wingdings" pitchFamily="2" charset="2"/>
              <a:buChar char="%"/>
            </a:pPr>
            <a:r>
              <a:rPr lang="fa-IR" sz="3200" b="1">
                <a:sym typeface="Wingdings" pitchFamily="2" charset="2"/>
              </a:rPr>
              <a:t>وسايل هل دادني و كشيدني</a:t>
            </a:r>
          </a:p>
          <a:p>
            <a:pPr algn="r">
              <a:buFont typeface="Wingdings" pitchFamily="2" charset="2"/>
              <a:buChar char="%"/>
            </a:pPr>
            <a:r>
              <a:rPr lang="fa-IR" sz="3200" b="1">
                <a:sym typeface="Wingdings" pitchFamily="2" charset="2"/>
              </a:rPr>
              <a:t>وسايل لي لي كردن</a:t>
            </a:r>
          </a:p>
          <a:p>
            <a:pPr algn="r">
              <a:buFont typeface="Wingdings" pitchFamily="2" charset="2"/>
              <a:buNone/>
            </a:pPr>
            <a:r>
              <a:rPr lang="fa-IR" sz="3200" b="1">
                <a:sym typeface="Wingdings" pitchFamily="2" charset="2"/>
              </a:rPr>
              <a:t>   </a:t>
            </a:r>
            <a:endParaRPr lang="en-US" sz="3200" b="1">
              <a:sym typeface="Wingdings" pitchFamily="2" charset="2"/>
            </a:endParaRPr>
          </a:p>
        </p:txBody>
      </p:sp>
      <p:sp>
        <p:nvSpPr>
          <p:cNvPr id="247818" name="Text Box 10"/>
          <p:cNvSpPr txBox="1">
            <a:spLocks noChangeArrowheads="1"/>
          </p:cNvSpPr>
          <p:nvPr/>
        </p:nvSpPr>
        <p:spPr bwMode="auto">
          <a:xfrm>
            <a:off x="468313" y="981075"/>
            <a:ext cx="1108075" cy="34607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1600" b="1"/>
              <a:t>سازمان يافته</a:t>
            </a:r>
            <a:endParaRPr lang="en-US" sz="1600" b="1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7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7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47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7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78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7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5" grpId="0" animBg="1"/>
      <p:bldP spid="247817" grpId="0"/>
      <p:bldP spid="2478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7821FECB-539F-4613-BEDD-8390D8083468}" type="slidenum">
              <a:rPr lang="ar-SA"/>
              <a:pPr/>
              <a:t>13</a:t>
            </a:fld>
            <a:endParaRPr lang="en-US"/>
          </a:p>
        </p:txBody>
      </p:sp>
      <p:pic>
        <p:nvPicPr>
          <p:cNvPr id="248835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8836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37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8838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48839" name="Text Box 7"/>
          <p:cNvSpPr txBox="1">
            <a:spLocks noChangeArrowheads="1"/>
          </p:cNvSpPr>
          <p:nvPr/>
        </p:nvSpPr>
        <p:spPr bwMode="auto">
          <a:xfrm>
            <a:off x="1668463" y="1157288"/>
            <a:ext cx="6267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a-IR" sz="3200" b="1" i="1"/>
              <a:t>اسباب بازيهايي براي تقويت مهارتهاي دستي</a:t>
            </a:r>
          </a:p>
          <a:p>
            <a:r>
              <a:rPr lang="fa-IR" sz="3200" b="1" i="1"/>
              <a:t> و هماهنگي چشم دست</a:t>
            </a:r>
            <a:endParaRPr lang="en-US" sz="3200" b="1" i="1"/>
          </a:p>
        </p:txBody>
      </p:sp>
      <p:sp>
        <p:nvSpPr>
          <p:cNvPr id="248840" name="Text Box 8"/>
          <p:cNvSpPr txBox="1">
            <a:spLocks noChangeArrowheads="1"/>
          </p:cNvSpPr>
          <p:nvPr/>
        </p:nvSpPr>
        <p:spPr bwMode="auto">
          <a:xfrm>
            <a:off x="1187450" y="3860800"/>
            <a:ext cx="67691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Font typeface="G2 Monotype Sorts" pitchFamily="2" charset="2"/>
              <a:buChar char="¦"/>
            </a:pPr>
            <a:r>
              <a:rPr lang="fa-IR" sz="3200" b="1"/>
              <a:t>  نخ و مهره ، تخته هاي سوراخ دار و كفش </a:t>
            </a:r>
          </a:p>
          <a:p>
            <a:pPr algn="r">
              <a:buFont typeface="G2 Monotype Sorts" pitchFamily="2" charset="2"/>
              <a:buChar char="¦"/>
            </a:pPr>
            <a:r>
              <a:rPr lang="fa-IR" sz="3200" b="1"/>
              <a:t>   اسباب بازيهاي پيچ كردني</a:t>
            </a:r>
          </a:p>
          <a:p>
            <a:pPr algn="r">
              <a:buFont typeface="G2 Monotype Sorts" pitchFamily="2" charset="2"/>
              <a:buChar char="¦"/>
            </a:pPr>
            <a:r>
              <a:rPr lang="fa-IR" sz="3200" b="1"/>
              <a:t>   اسباب بازيهلي سوار كردني و جفت كردني</a:t>
            </a:r>
          </a:p>
          <a:p>
            <a:pPr algn="r">
              <a:buFont typeface="G2 Monotype Sorts" pitchFamily="2" charset="2"/>
              <a:buChar char="¦"/>
            </a:pPr>
            <a:endParaRPr lang="en-US" sz="3200" b="1"/>
          </a:p>
        </p:txBody>
      </p:sp>
      <p:sp>
        <p:nvSpPr>
          <p:cNvPr id="248841" name="Text Box 9"/>
          <p:cNvSpPr txBox="1">
            <a:spLocks noChangeArrowheads="1"/>
          </p:cNvSpPr>
          <p:nvPr/>
        </p:nvSpPr>
        <p:spPr bwMode="auto">
          <a:xfrm>
            <a:off x="871538" y="2492375"/>
            <a:ext cx="7564437" cy="608013"/>
          </a:xfrm>
          <a:prstGeom prst="rect">
            <a:avLst/>
          </a:prstGeom>
          <a:noFill/>
          <a:ln w="2857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 wrap="none">
            <a:spAutoFit/>
            <a:flatTx/>
          </a:bodyPr>
          <a:lstStyle/>
          <a:p>
            <a:pPr algn="r"/>
            <a:r>
              <a:rPr lang="fa-IR" sz="3200" b="1"/>
              <a:t>اين وسايل باعث تقويت حركات ظريف دست مي شوند</a:t>
            </a:r>
            <a:endParaRPr lang="en-US" sz="3200" b="1"/>
          </a:p>
        </p:txBody>
      </p:sp>
      <p:sp>
        <p:nvSpPr>
          <p:cNvPr id="248842" name="Text Box 10"/>
          <p:cNvSpPr txBox="1">
            <a:spLocks noChangeArrowheads="1"/>
          </p:cNvSpPr>
          <p:nvPr/>
        </p:nvSpPr>
        <p:spPr bwMode="auto">
          <a:xfrm>
            <a:off x="468313" y="981075"/>
            <a:ext cx="1108075" cy="34607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1600" b="1"/>
              <a:t>سازمان يافته</a:t>
            </a:r>
            <a:endParaRPr lang="en-US" sz="1600" b="1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8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8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48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8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9" grpId="0"/>
      <p:bldP spid="248840" grpId="0"/>
      <p:bldP spid="248841" grpId="0" animBg="1"/>
      <p:bldP spid="2488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3B3D3B61-BFC3-436C-A5D0-F931D5D7D152}" type="slidenum">
              <a:rPr lang="ar-SA"/>
              <a:pPr/>
              <a:t>14</a:t>
            </a:fld>
            <a:endParaRPr lang="en-US"/>
          </a:p>
        </p:txBody>
      </p:sp>
      <p:pic>
        <p:nvPicPr>
          <p:cNvPr id="249859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9860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9861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9862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49863" name="Text Box 7"/>
          <p:cNvSpPr txBox="1">
            <a:spLocks noChangeArrowheads="1"/>
          </p:cNvSpPr>
          <p:nvPr/>
        </p:nvSpPr>
        <p:spPr bwMode="auto">
          <a:xfrm>
            <a:off x="2843213" y="1268413"/>
            <a:ext cx="4252912" cy="650875"/>
          </a:xfrm>
          <a:prstGeom prst="rect">
            <a:avLst/>
          </a:prstGeom>
          <a:noFill/>
          <a:ln w="9525">
            <a:solidFill>
              <a:srgbClr val="328C9E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rgbClr val="328C9E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b="1" i="1"/>
              <a:t>اسباب بازيهاي تشخيصي</a:t>
            </a:r>
            <a:endParaRPr lang="en-US" b="1" i="1"/>
          </a:p>
        </p:txBody>
      </p:sp>
      <p:sp>
        <p:nvSpPr>
          <p:cNvPr id="249864" name="Text Box 8"/>
          <p:cNvSpPr txBox="1">
            <a:spLocks noChangeArrowheads="1"/>
          </p:cNvSpPr>
          <p:nvPr/>
        </p:nvSpPr>
        <p:spPr bwMode="auto">
          <a:xfrm>
            <a:off x="684213" y="3213100"/>
            <a:ext cx="7343775" cy="2538413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 algn="just"/>
            <a:r>
              <a:rPr lang="fa-IR" sz="3200" b="1"/>
              <a:t> به كمك اين اسباب بازيها كودك اشكال هندسي</a:t>
            </a:r>
          </a:p>
          <a:p>
            <a:pPr algn="just"/>
            <a:r>
              <a:rPr lang="fa-IR" sz="3200" b="1"/>
              <a:t> را مي شناسد ، با مفاهيم اندازه و حجم آشنا</a:t>
            </a:r>
          </a:p>
          <a:p>
            <a:pPr algn="just"/>
            <a:r>
              <a:rPr lang="fa-IR" sz="3200" b="1"/>
              <a:t> مي شود و اصوات و رنگها را شناسليي مي كند .</a:t>
            </a:r>
          </a:p>
          <a:p>
            <a:pPr algn="just"/>
            <a:r>
              <a:rPr lang="fa-IR" sz="3200" b="1"/>
              <a:t>مثل پازلها كه ضمن آشنايي با اشكال هندسي دقت</a:t>
            </a:r>
          </a:p>
          <a:p>
            <a:pPr algn="just"/>
            <a:r>
              <a:rPr lang="fa-IR" sz="3200" b="1"/>
              <a:t>هماهنگي چشم و دست كودك را تقويت مي كنند.</a:t>
            </a:r>
            <a:endParaRPr lang="en-US" sz="3200" b="1"/>
          </a:p>
        </p:txBody>
      </p:sp>
      <p:sp>
        <p:nvSpPr>
          <p:cNvPr id="249865" name="Text Box 9"/>
          <p:cNvSpPr txBox="1">
            <a:spLocks noChangeArrowheads="1"/>
          </p:cNvSpPr>
          <p:nvPr/>
        </p:nvSpPr>
        <p:spPr bwMode="auto">
          <a:xfrm>
            <a:off x="468313" y="981075"/>
            <a:ext cx="1108075" cy="34607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1600" b="1"/>
              <a:t>سازمان يافته</a:t>
            </a:r>
            <a:endParaRPr lang="en-US" sz="1600" b="1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9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9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49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49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" dur="500"/>
                                        <p:tgtEl>
                                          <p:spTgt spid="249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3" grpId="0" animBg="1"/>
      <p:bldP spid="249864" grpId="0" animBg="1"/>
      <p:bldP spid="2498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B7C387FB-CE35-411D-9778-43C7BD8A0CCC}" type="slidenum">
              <a:rPr lang="ar-SA"/>
              <a:pPr/>
              <a:t>15</a:t>
            </a:fld>
            <a:endParaRPr lang="en-US"/>
          </a:p>
        </p:txBody>
      </p:sp>
      <p:pic>
        <p:nvPicPr>
          <p:cNvPr id="250883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</p:spPr>
      </p:pic>
      <p:sp>
        <p:nvSpPr>
          <p:cNvPr id="250884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0885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0886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50887" name="Text Box 7"/>
          <p:cNvSpPr txBox="1">
            <a:spLocks noChangeArrowheads="1"/>
          </p:cNvSpPr>
          <p:nvPr/>
        </p:nvSpPr>
        <p:spPr bwMode="auto">
          <a:xfrm>
            <a:off x="6372225" y="2997200"/>
            <a:ext cx="2181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fa-IR" sz="3200" b="1" i="1"/>
              <a:t>اسباب بازيهاي</a:t>
            </a:r>
            <a:endParaRPr lang="en-US" sz="3200" b="1" i="1"/>
          </a:p>
        </p:txBody>
      </p:sp>
      <p:sp>
        <p:nvSpPr>
          <p:cNvPr id="250900" name="Line 20"/>
          <p:cNvSpPr>
            <a:spLocks noChangeShapeType="1"/>
          </p:cNvSpPr>
          <p:nvPr/>
        </p:nvSpPr>
        <p:spPr bwMode="auto">
          <a:xfrm flipH="1" flipV="1">
            <a:off x="5076825" y="2349500"/>
            <a:ext cx="1295400" cy="9350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0901" name="Line 21"/>
          <p:cNvSpPr>
            <a:spLocks noChangeShapeType="1"/>
          </p:cNvSpPr>
          <p:nvPr/>
        </p:nvSpPr>
        <p:spPr bwMode="auto">
          <a:xfrm flipH="1">
            <a:off x="5148263" y="3357563"/>
            <a:ext cx="1223962" cy="13668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0903" name="Text Box 23"/>
          <p:cNvSpPr txBox="1">
            <a:spLocks noChangeArrowheads="1"/>
          </p:cNvSpPr>
          <p:nvPr/>
        </p:nvSpPr>
        <p:spPr bwMode="auto">
          <a:xfrm>
            <a:off x="611188" y="1125538"/>
            <a:ext cx="4465637" cy="168592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a-IR" sz="2400" b="1"/>
              <a:t>گويشي :  سوت ، بوق ، ساز دهني</a:t>
            </a:r>
            <a:r>
              <a:rPr lang="fa-IR" sz="900" b="1"/>
              <a:t> </a:t>
            </a:r>
          </a:p>
          <a:p>
            <a:pPr>
              <a:spcBef>
                <a:spcPct val="50000"/>
              </a:spcBef>
            </a:pPr>
            <a:r>
              <a:rPr lang="fa-IR" sz="3200" b="1"/>
              <a:t>كمك به تقويت دستگاه تنفسي و توليد صدا</a:t>
            </a:r>
            <a:endParaRPr lang="en-US" sz="3200" b="1"/>
          </a:p>
        </p:txBody>
      </p:sp>
      <p:sp>
        <p:nvSpPr>
          <p:cNvPr id="250904" name="Text Box 24"/>
          <p:cNvSpPr txBox="1">
            <a:spLocks noChangeArrowheads="1"/>
          </p:cNvSpPr>
          <p:nvPr/>
        </p:nvSpPr>
        <p:spPr bwMode="auto">
          <a:xfrm>
            <a:off x="539750" y="3975100"/>
            <a:ext cx="4465638" cy="2051050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Bottom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a-IR" sz="2400" b="1"/>
              <a:t>زباني :  دومينو ، پازل، لوتوي ارتباط ،كارت قصه گو و كتاب تصويري</a:t>
            </a:r>
            <a:r>
              <a:rPr lang="fa-IR" sz="900" b="1"/>
              <a:t> </a:t>
            </a:r>
          </a:p>
          <a:p>
            <a:pPr>
              <a:spcBef>
                <a:spcPct val="50000"/>
              </a:spcBef>
            </a:pPr>
            <a:r>
              <a:rPr lang="fa-IR" sz="3200" b="1"/>
              <a:t>موضوع براي صحبت كردن و مكالمه كودك را فراهم ميكنند</a:t>
            </a:r>
            <a:endParaRPr lang="en-US" sz="3200" b="1"/>
          </a:p>
        </p:txBody>
      </p:sp>
      <p:sp>
        <p:nvSpPr>
          <p:cNvPr id="250905" name="Text Box 25"/>
          <p:cNvSpPr txBox="1">
            <a:spLocks noChangeArrowheads="1"/>
          </p:cNvSpPr>
          <p:nvPr/>
        </p:nvSpPr>
        <p:spPr bwMode="auto">
          <a:xfrm>
            <a:off x="7596188" y="1052513"/>
            <a:ext cx="1108075" cy="34607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1600" b="1"/>
              <a:t>سازمان يافته</a:t>
            </a:r>
            <a:endParaRPr lang="en-US" sz="1600" b="1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0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0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5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09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09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09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09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7" grpId="0"/>
      <p:bldP spid="250900" grpId="0" animBg="1"/>
      <p:bldP spid="250901" grpId="0" animBg="1"/>
      <p:bldP spid="250903" grpId="0" animBg="1"/>
      <p:bldP spid="250904" grpId="0" animBg="1"/>
      <p:bldP spid="25090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8ED0CE33-81CB-4008-BA05-404500FE22BB}" type="slidenum">
              <a:rPr lang="ar-SA"/>
              <a:pPr/>
              <a:t>16</a:t>
            </a:fld>
            <a:endParaRPr lang="en-US"/>
          </a:p>
        </p:txBody>
      </p:sp>
      <p:pic>
        <p:nvPicPr>
          <p:cNvPr id="251907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1908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1909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1910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51911" name="Text Box 7"/>
          <p:cNvSpPr txBox="1">
            <a:spLocks noChangeArrowheads="1"/>
          </p:cNvSpPr>
          <p:nvPr/>
        </p:nvSpPr>
        <p:spPr bwMode="auto">
          <a:xfrm>
            <a:off x="7504113" y="1325563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en-US" sz="900" b="1"/>
          </a:p>
        </p:txBody>
      </p:sp>
      <p:sp>
        <p:nvSpPr>
          <p:cNvPr id="251912" name="Text Box 8"/>
          <p:cNvSpPr txBox="1">
            <a:spLocks noChangeArrowheads="1"/>
          </p:cNvSpPr>
          <p:nvPr/>
        </p:nvSpPr>
        <p:spPr bwMode="auto">
          <a:xfrm>
            <a:off x="468313" y="981075"/>
            <a:ext cx="1223962" cy="346075"/>
          </a:xfrm>
          <a:prstGeom prst="rect">
            <a:avLst/>
          </a:prstGeom>
          <a:noFill/>
          <a:ln w="9525">
            <a:solidFill>
              <a:srgbClr val="1F84B1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1F84B1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1600" b="1"/>
              <a:t>سازمان نيافته</a:t>
            </a:r>
            <a:endParaRPr lang="en-US" sz="1600" b="1"/>
          </a:p>
        </p:txBody>
      </p:sp>
      <p:sp>
        <p:nvSpPr>
          <p:cNvPr id="251913" name="Text Box 9"/>
          <p:cNvSpPr txBox="1">
            <a:spLocks noChangeArrowheads="1"/>
          </p:cNvSpPr>
          <p:nvPr/>
        </p:nvSpPr>
        <p:spPr bwMode="auto">
          <a:xfrm>
            <a:off x="3851275" y="1196975"/>
            <a:ext cx="3771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fa-IR" sz="3200" b="1" i="1"/>
              <a:t>اسباب بازيهاي ساختني </a:t>
            </a:r>
            <a:endParaRPr lang="en-US" sz="3200" b="1" i="1"/>
          </a:p>
        </p:txBody>
      </p:sp>
      <p:sp>
        <p:nvSpPr>
          <p:cNvPr id="251925" name="AutoShape 21"/>
          <p:cNvSpPr>
            <a:spLocks/>
          </p:cNvSpPr>
          <p:nvPr/>
        </p:nvSpPr>
        <p:spPr bwMode="auto">
          <a:xfrm>
            <a:off x="7812088" y="1268413"/>
            <a:ext cx="431800" cy="4537075"/>
          </a:xfrm>
          <a:prstGeom prst="rightBrace">
            <a:avLst>
              <a:gd name="adj1" fmla="val 87561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1928" name="Text Box 24"/>
          <p:cNvSpPr txBox="1">
            <a:spLocks noChangeArrowheads="1"/>
          </p:cNvSpPr>
          <p:nvPr/>
        </p:nvSpPr>
        <p:spPr bwMode="auto">
          <a:xfrm>
            <a:off x="1979613" y="1125538"/>
            <a:ext cx="14081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buFont typeface="Wingdings" pitchFamily="2" charset="2"/>
              <a:buChar char="v"/>
            </a:pPr>
            <a:r>
              <a:rPr lang="fa-IR" sz="2800" b="1"/>
              <a:t>مكعبها </a:t>
            </a:r>
          </a:p>
          <a:p>
            <a:pPr algn="r">
              <a:buFont typeface="Wingdings" pitchFamily="2" charset="2"/>
              <a:buChar char="v"/>
            </a:pPr>
            <a:r>
              <a:rPr lang="fa-IR" sz="2800" b="1"/>
              <a:t>لگو</a:t>
            </a:r>
            <a:endParaRPr lang="en-US" sz="2800" b="1"/>
          </a:p>
        </p:txBody>
      </p:sp>
      <p:sp>
        <p:nvSpPr>
          <p:cNvPr id="251929" name="Text Box 25"/>
          <p:cNvSpPr txBox="1">
            <a:spLocks noChangeArrowheads="1"/>
          </p:cNvSpPr>
          <p:nvPr/>
        </p:nvSpPr>
        <p:spPr bwMode="auto">
          <a:xfrm>
            <a:off x="3779838" y="5516563"/>
            <a:ext cx="37449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Font typeface="Wingdings" pitchFamily="2" charset="2"/>
              <a:buNone/>
            </a:pPr>
            <a:r>
              <a:rPr lang="fa-IR" sz="2400" b="1"/>
              <a:t>وسايل براي بازيهاي تصوري</a:t>
            </a:r>
            <a:endParaRPr lang="en-US" sz="2400" b="1"/>
          </a:p>
        </p:txBody>
      </p:sp>
      <p:sp>
        <p:nvSpPr>
          <p:cNvPr id="251930" name="Rectangle 26"/>
          <p:cNvSpPr>
            <a:spLocks noChangeArrowheads="1"/>
          </p:cNvSpPr>
          <p:nvPr/>
        </p:nvSpPr>
        <p:spPr bwMode="auto">
          <a:xfrm>
            <a:off x="4067175" y="3357563"/>
            <a:ext cx="3765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fa-IR" sz="3200" b="1"/>
              <a:t>وسايل براي بازيهاي خلاقه</a:t>
            </a:r>
            <a:endParaRPr lang="en-US" sz="3200" b="1"/>
          </a:p>
        </p:txBody>
      </p:sp>
      <p:sp>
        <p:nvSpPr>
          <p:cNvPr id="251931" name="Text Box 27"/>
          <p:cNvSpPr txBox="1">
            <a:spLocks noChangeArrowheads="1"/>
          </p:cNvSpPr>
          <p:nvPr/>
        </p:nvSpPr>
        <p:spPr bwMode="auto">
          <a:xfrm>
            <a:off x="1763713" y="3284538"/>
            <a:ext cx="17541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buFont typeface="Wingdings" pitchFamily="2" charset="2"/>
              <a:buChar char="v"/>
            </a:pPr>
            <a:r>
              <a:rPr lang="fa-IR" sz="2800" b="1"/>
              <a:t>مداد رنگي</a:t>
            </a:r>
          </a:p>
          <a:p>
            <a:pPr algn="r">
              <a:buFont typeface="Wingdings" pitchFamily="2" charset="2"/>
              <a:buChar char="v"/>
            </a:pPr>
            <a:r>
              <a:rPr lang="fa-IR" sz="2800" b="1"/>
              <a:t>آبرنگ</a:t>
            </a:r>
            <a:endParaRPr lang="en-US" sz="2800" b="1"/>
          </a:p>
        </p:txBody>
      </p:sp>
      <p:sp>
        <p:nvSpPr>
          <p:cNvPr id="251932" name="Text Box 28"/>
          <p:cNvSpPr txBox="1">
            <a:spLocks noChangeArrowheads="1"/>
          </p:cNvSpPr>
          <p:nvPr/>
        </p:nvSpPr>
        <p:spPr bwMode="auto">
          <a:xfrm>
            <a:off x="1835150" y="5157788"/>
            <a:ext cx="213201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buFont typeface="Wingdings" pitchFamily="2" charset="2"/>
              <a:buChar char="v"/>
            </a:pPr>
            <a:r>
              <a:rPr lang="fa-IR" sz="2800" b="1"/>
              <a:t>عروسك</a:t>
            </a:r>
          </a:p>
          <a:p>
            <a:pPr algn="r">
              <a:buFont typeface="Wingdings" pitchFamily="2" charset="2"/>
              <a:buChar char="v"/>
            </a:pPr>
            <a:r>
              <a:rPr lang="fa-IR" sz="2800" b="1"/>
              <a:t>خمير مجسمه</a:t>
            </a:r>
          </a:p>
          <a:p>
            <a:pPr algn="r">
              <a:buFont typeface="Wingdings" pitchFamily="2" charset="2"/>
              <a:buChar char="v"/>
            </a:pPr>
            <a:r>
              <a:rPr lang="fa-IR" sz="2800" b="1"/>
              <a:t>شن و آب </a:t>
            </a:r>
            <a:endParaRPr lang="en-US" sz="2800" b="1"/>
          </a:p>
        </p:txBody>
      </p:sp>
      <p:sp>
        <p:nvSpPr>
          <p:cNvPr id="251933" name="AutoShape 29"/>
          <p:cNvSpPr>
            <a:spLocks/>
          </p:cNvSpPr>
          <p:nvPr/>
        </p:nvSpPr>
        <p:spPr bwMode="auto">
          <a:xfrm>
            <a:off x="3563938" y="981075"/>
            <a:ext cx="431800" cy="1223963"/>
          </a:xfrm>
          <a:prstGeom prst="rightBrace">
            <a:avLst>
              <a:gd name="adj1" fmla="val 23621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1934" name="AutoShape 30"/>
          <p:cNvSpPr>
            <a:spLocks/>
          </p:cNvSpPr>
          <p:nvPr/>
        </p:nvSpPr>
        <p:spPr bwMode="auto">
          <a:xfrm>
            <a:off x="3492500" y="3068638"/>
            <a:ext cx="431800" cy="1223962"/>
          </a:xfrm>
          <a:prstGeom prst="rightBrace">
            <a:avLst>
              <a:gd name="adj1" fmla="val 23621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1935" name="AutoShape 31"/>
          <p:cNvSpPr>
            <a:spLocks/>
          </p:cNvSpPr>
          <p:nvPr/>
        </p:nvSpPr>
        <p:spPr bwMode="auto">
          <a:xfrm>
            <a:off x="3924300" y="5157788"/>
            <a:ext cx="431800" cy="1223962"/>
          </a:xfrm>
          <a:prstGeom prst="rightBrace">
            <a:avLst>
              <a:gd name="adj1" fmla="val 23621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1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1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51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1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1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19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19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1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1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1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1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1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1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519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1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1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1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1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1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1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12" grpId="0" animBg="1"/>
      <p:bldP spid="251913" grpId="0"/>
      <p:bldP spid="251925" grpId="0" animBg="1"/>
      <p:bldP spid="251928" grpId="0"/>
      <p:bldP spid="251929" grpId="0"/>
      <p:bldP spid="251930" grpId="0"/>
      <p:bldP spid="251931" grpId="0"/>
      <p:bldP spid="251932" grpId="0"/>
      <p:bldP spid="251933" grpId="0" animBg="1"/>
      <p:bldP spid="251934" grpId="0" animBg="1"/>
      <p:bldP spid="2519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7166D2D7-D524-46A7-90D4-0E23C36CA2A6}" type="slidenum">
              <a:rPr lang="ar-SA"/>
              <a:pPr/>
              <a:t>2</a:t>
            </a:fld>
            <a:endParaRPr lang="en-US"/>
          </a:p>
        </p:txBody>
      </p:sp>
      <p:sp>
        <p:nvSpPr>
          <p:cNvPr id="204804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05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4808" name="Text Box 8"/>
          <p:cNvSpPr txBox="1">
            <a:spLocks noChangeArrowheads="1"/>
          </p:cNvSpPr>
          <p:nvPr/>
        </p:nvSpPr>
        <p:spPr bwMode="auto">
          <a:xfrm>
            <a:off x="323528" y="836712"/>
            <a:ext cx="7343775" cy="2540000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just">
              <a:spcBef>
                <a:spcPct val="50000"/>
              </a:spcBef>
            </a:pPr>
            <a:r>
              <a:rPr lang="fa-IR" sz="4000" b="1" dirty="0"/>
              <a:t>اين درس به ارزش 2 واحد براي رشته علوم تربيتي «</a:t>
            </a:r>
            <a:r>
              <a:rPr lang="fa-IR" sz="4000" b="1" i="1" dirty="0"/>
              <a:t>گرايش آموزش پيش دبستاني و دبستاني</a:t>
            </a:r>
            <a:r>
              <a:rPr lang="fa-IR" sz="4000" b="1" dirty="0"/>
              <a:t> » در مقطع كارشناسي در نظر گرفته شده اشت</a:t>
            </a:r>
            <a:endParaRPr lang="en-US" sz="4000" b="1" dirty="0"/>
          </a:p>
        </p:txBody>
      </p:sp>
      <p:sp>
        <p:nvSpPr>
          <p:cNvPr id="204809" name="AutoShape 9"/>
          <p:cNvSpPr>
            <a:spLocks noChangeArrowheads="1"/>
          </p:cNvSpPr>
          <p:nvPr/>
        </p:nvSpPr>
        <p:spPr bwMode="auto">
          <a:xfrm>
            <a:off x="5975350" y="0"/>
            <a:ext cx="3168650" cy="649288"/>
          </a:xfrm>
          <a:prstGeom prst="wedgeRoundRectCallout">
            <a:avLst>
              <a:gd name="adj1" fmla="val 2153"/>
              <a:gd name="adj2" fmla="val 123593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b="1" i="1">
                <a:cs typeface="Arial" charset="0"/>
              </a:rPr>
              <a:t>جايگاه درس</a:t>
            </a:r>
            <a:endParaRPr lang="en-US" b="1" i="1">
              <a:cs typeface="Arial" charset="0"/>
            </a:endParaRPr>
          </a:p>
        </p:txBody>
      </p:sp>
      <p:pic>
        <p:nvPicPr>
          <p:cNvPr id="188418" name="Picture 2" descr="http://c8.alamy.com/comp/DYJG7F/kind-mit-stethoskop-als-arzt-kinderarzt-untersucht-patienten-child-DYJG7F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1321"/>
          <a:stretch>
            <a:fillRect/>
          </a:stretch>
        </p:blipFill>
        <p:spPr bwMode="auto">
          <a:xfrm>
            <a:off x="1115616" y="4209345"/>
            <a:ext cx="4104456" cy="2648655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4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76AB7-278C-4888-ADA8-3185EB1C96B4}" type="slidenum">
              <a:rPr lang="ar-SA"/>
              <a:pPr/>
              <a:t>3</a:t>
            </a:fld>
            <a:endParaRPr lang="en-US"/>
          </a:p>
        </p:txBody>
      </p:sp>
      <p:sp>
        <p:nvSpPr>
          <p:cNvPr id="454661" name="Line 5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4662" name="Line 6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4663" name="AutoShape 7"/>
          <p:cNvSpPr>
            <a:spLocks noChangeArrowheads="1"/>
          </p:cNvSpPr>
          <p:nvPr/>
        </p:nvSpPr>
        <p:spPr bwMode="auto">
          <a:xfrm>
            <a:off x="5651500" y="260350"/>
            <a:ext cx="3168650" cy="649288"/>
          </a:xfrm>
          <a:prstGeom prst="wedgeRoundRectCallout">
            <a:avLst>
              <a:gd name="adj1" fmla="val 2153"/>
              <a:gd name="adj2" fmla="val 123593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b="1" i="1">
                <a:cs typeface="Arial" charset="0"/>
              </a:rPr>
              <a:t>اهميت  درس</a:t>
            </a:r>
            <a:endParaRPr lang="en-US" b="1" i="1">
              <a:cs typeface="Arial" charset="0"/>
            </a:endParaRPr>
          </a:p>
        </p:txBody>
      </p:sp>
      <p:sp>
        <p:nvSpPr>
          <p:cNvPr id="454665" name="Text Box 9"/>
          <p:cNvSpPr txBox="1">
            <a:spLocks noChangeArrowheads="1"/>
          </p:cNvSpPr>
          <p:nvPr/>
        </p:nvSpPr>
        <p:spPr bwMode="auto">
          <a:xfrm>
            <a:off x="971550" y="1628775"/>
            <a:ext cx="7343775" cy="4495800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 algn="just">
              <a:spcBef>
                <a:spcPct val="50000"/>
              </a:spcBef>
            </a:pPr>
            <a:r>
              <a:rPr lang="fa-IR" b="1"/>
              <a:t>  توجه به اين نكته كه دانشجويان اين رشته در گرايش آموزش پيش دبستاني و دبستاني در آينده نقش فعالي در آموزش و پرورش كودكان اين مرز و بوم در محيط هاي آموزشي  ، فرهنگي و حتي خانوادگي به عنوان مربي به عهده خواهند داشت،شناخت ودرك همه جانبه از فعاليت بازي از ديدگاه روانشناسي  را حائز اهميت خاصي مي نمايد.</a:t>
            </a:r>
            <a:endParaRPr lang="en-US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54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9D422267-BFA0-41C5-9455-C6C078A618D9}" type="slidenum">
              <a:rPr lang="ar-SA"/>
              <a:pPr/>
              <a:t>4</a:t>
            </a:fld>
            <a:endParaRPr lang="en-US" dirty="0"/>
          </a:p>
        </p:txBody>
      </p:sp>
      <p:pic>
        <p:nvPicPr>
          <p:cNvPr id="205827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828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29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832" name="Text Box 8"/>
          <p:cNvSpPr txBox="1">
            <a:spLocks noChangeArrowheads="1"/>
          </p:cNvSpPr>
          <p:nvPr/>
        </p:nvSpPr>
        <p:spPr bwMode="auto">
          <a:xfrm>
            <a:off x="323850" y="1052513"/>
            <a:ext cx="8424863" cy="503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buFont typeface="Wingdings" pitchFamily="2" charset="2"/>
              <a:buNone/>
            </a:pPr>
            <a:r>
              <a:rPr lang="fa-IR" dirty="0">
                <a:cs typeface="Arial" charset="0"/>
              </a:rPr>
              <a:t>  </a:t>
            </a:r>
            <a:r>
              <a:rPr lang="fa-IR" sz="3200" b="1" dirty="0"/>
              <a:t>آشنايي فراگيران با :</a:t>
            </a:r>
          </a:p>
          <a:p>
            <a:pPr lvl="2" algn="r">
              <a:spcBef>
                <a:spcPct val="50000"/>
              </a:spcBef>
              <a:buFont typeface="Wingdings" pitchFamily="2" charset="2"/>
              <a:buChar char="v"/>
            </a:pPr>
            <a:r>
              <a:rPr lang="fa-IR" sz="3200" b="1" dirty="0"/>
              <a:t> تعريف و عوامل موثر در بازي </a:t>
            </a:r>
          </a:p>
          <a:p>
            <a:pPr lvl="2" algn="r">
              <a:spcBef>
                <a:spcPct val="50000"/>
              </a:spcBef>
              <a:buFont typeface="Wingdings" pitchFamily="2" charset="2"/>
              <a:buChar char="v"/>
            </a:pPr>
            <a:r>
              <a:rPr lang="fa-IR" sz="3200" b="1" dirty="0"/>
              <a:t>نظريه ها ي مربوط به بازي </a:t>
            </a:r>
          </a:p>
          <a:p>
            <a:pPr lvl="2" algn="r">
              <a:spcBef>
                <a:spcPct val="50000"/>
              </a:spcBef>
              <a:buFont typeface="Wingdings" pitchFamily="2" charset="2"/>
              <a:buChar char="v"/>
            </a:pPr>
            <a:r>
              <a:rPr lang="fa-IR" sz="3200" b="1" dirty="0"/>
              <a:t>انواع ديدگاهها و انواع بازي</a:t>
            </a:r>
          </a:p>
          <a:p>
            <a:pPr lvl="2" algn="r">
              <a:spcBef>
                <a:spcPct val="50000"/>
              </a:spcBef>
              <a:buFont typeface="Wingdings" pitchFamily="2" charset="2"/>
              <a:buChar char="v"/>
            </a:pPr>
            <a:r>
              <a:rPr lang="fa-IR" sz="3200" b="1" dirty="0"/>
              <a:t>اسباب بازيها و كاربرد آنها در رشد و تكامل كودك</a:t>
            </a:r>
          </a:p>
          <a:p>
            <a:pPr lvl="2" algn="r">
              <a:spcBef>
                <a:spcPct val="50000"/>
              </a:spcBef>
              <a:buFont typeface="Wingdings" pitchFamily="2" charset="2"/>
              <a:buChar char="v"/>
            </a:pPr>
            <a:r>
              <a:rPr lang="fa-IR" sz="3200" b="1" dirty="0"/>
              <a:t>بازي و بازي در ماني </a:t>
            </a:r>
          </a:p>
          <a:p>
            <a:pPr lvl="2" algn="r">
              <a:spcBef>
                <a:spcPct val="50000"/>
              </a:spcBef>
              <a:buFont typeface="Wingdings" pitchFamily="2" charset="2"/>
              <a:buChar char="v"/>
            </a:pPr>
            <a:r>
              <a:rPr lang="fa-IR" sz="3200" b="1" dirty="0"/>
              <a:t>نقاشي كودكان</a:t>
            </a:r>
            <a:r>
              <a:rPr lang="fa-IR" sz="2800" dirty="0">
                <a:cs typeface="Arial" charset="0"/>
              </a:rPr>
              <a:t>          </a:t>
            </a:r>
            <a:endParaRPr lang="en-US" sz="2800" dirty="0">
              <a:cs typeface="Arial" charset="0"/>
            </a:endParaRPr>
          </a:p>
        </p:txBody>
      </p:sp>
      <p:sp>
        <p:nvSpPr>
          <p:cNvPr id="205833" name="AutoShape 9"/>
          <p:cNvSpPr>
            <a:spLocks noChangeArrowheads="1"/>
          </p:cNvSpPr>
          <p:nvPr/>
        </p:nvSpPr>
        <p:spPr bwMode="auto">
          <a:xfrm>
            <a:off x="5724525" y="188913"/>
            <a:ext cx="3024188" cy="549275"/>
          </a:xfrm>
          <a:prstGeom prst="wedgeRoundRectCallout">
            <a:avLst>
              <a:gd name="adj1" fmla="val 6796"/>
              <a:gd name="adj2" fmla="val 122833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fa-IR" b="1">
                <a:cs typeface="Arial" charset="0"/>
              </a:rPr>
              <a:t>اهداف درس</a:t>
            </a:r>
            <a:endParaRPr lang="en-US" b="1">
              <a:cs typeface="Arial" charset="0"/>
            </a:endParaRPr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058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DD77-D3B8-4506-B1FA-8A1BD1A5951D}" type="slidenum">
              <a:rPr lang="ar-SA"/>
              <a:pPr/>
              <a:t>5</a:t>
            </a:fld>
            <a:endParaRPr lang="en-US"/>
          </a:p>
        </p:txBody>
      </p:sp>
      <p:sp>
        <p:nvSpPr>
          <p:cNvPr id="471044" name="Rectangle 4"/>
          <p:cNvSpPr>
            <a:spLocks noChangeArrowheads="1"/>
          </p:cNvSpPr>
          <p:nvPr/>
        </p:nvSpPr>
        <p:spPr bwMode="auto">
          <a:xfrm>
            <a:off x="611188" y="1844675"/>
            <a:ext cx="8208962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 algn="r"/>
            <a:r>
              <a:rPr lang="fa-IR" sz="4000" dirty="0"/>
              <a:t>فصل  اول    :   </a:t>
            </a:r>
            <a:r>
              <a:rPr lang="fa-IR" sz="4000" dirty="0" smtClean="0">
                <a:hlinkClick r:id="rId2" action="ppaction://hlinksldjump"/>
              </a:rPr>
              <a:t>تعريف </a:t>
            </a:r>
            <a:r>
              <a:rPr lang="fa-IR" sz="4000" dirty="0">
                <a:hlinkClick r:id="rId2" action="ppaction://hlinksldjump"/>
              </a:rPr>
              <a:t>و عوامل موثر در بازي</a:t>
            </a:r>
          </a:p>
          <a:p>
            <a:pPr lvl="2" algn="r"/>
            <a:r>
              <a:rPr lang="fa-IR" sz="4000" dirty="0">
                <a:hlinkClick r:id="rId2" action="ppaction://hlinksldjump"/>
              </a:rPr>
              <a:t> </a:t>
            </a:r>
            <a:r>
              <a:rPr lang="fa-IR" sz="4000" dirty="0"/>
              <a:t>فصل  دوم    </a:t>
            </a:r>
            <a:r>
              <a:rPr lang="fa-IR" sz="4000" dirty="0">
                <a:hlinkClick r:id="" action="ppaction://noaction"/>
              </a:rPr>
              <a:t>:   نظريه ها ي مربوط به بازي </a:t>
            </a:r>
            <a:endParaRPr lang="fa-IR" sz="4000" dirty="0"/>
          </a:p>
          <a:p>
            <a:pPr lvl="2" algn="r"/>
            <a:r>
              <a:rPr lang="fa-IR" sz="4000" dirty="0"/>
              <a:t>فصل  سوم   :    </a:t>
            </a:r>
            <a:r>
              <a:rPr lang="fa-IR" sz="4000" dirty="0">
                <a:hlinkClick r:id="" action="ppaction://noaction"/>
              </a:rPr>
              <a:t>انواع ديدگاهها و انواع بازي</a:t>
            </a:r>
            <a:endParaRPr lang="fa-IR" sz="4000" dirty="0"/>
          </a:p>
          <a:p>
            <a:pPr lvl="2" algn="r"/>
            <a:r>
              <a:rPr lang="fa-IR" sz="4000" dirty="0"/>
              <a:t>فصل چهارم :    </a:t>
            </a:r>
            <a:r>
              <a:rPr lang="fa-IR" sz="4000" dirty="0">
                <a:hlinkClick r:id="" action="ppaction://noaction"/>
              </a:rPr>
              <a:t>اسباب بازي و خصوصيات آن</a:t>
            </a:r>
            <a:endParaRPr lang="fa-IR" sz="4000" dirty="0"/>
          </a:p>
          <a:p>
            <a:pPr lvl="2" algn="r"/>
            <a:r>
              <a:rPr lang="fa-IR" sz="4000" dirty="0"/>
              <a:t>فصل پنجم   </a:t>
            </a:r>
            <a:r>
              <a:rPr lang="fa-IR" sz="4000" dirty="0">
                <a:hlinkClick r:id="" action="ppaction://noaction"/>
              </a:rPr>
              <a:t>:    بازي و بازي درماني</a:t>
            </a:r>
            <a:r>
              <a:rPr lang="fa-IR" sz="4000" dirty="0"/>
              <a:t> </a:t>
            </a:r>
          </a:p>
          <a:p>
            <a:pPr lvl="2" algn="r"/>
            <a:r>
              <a:rPr lang="fa-IR" sz="4000" dirty="0"/>
              <a:t>فصل ششم  </a:t>
            </a:r>
            <a:r>
              <a:rPr lang="fa-IR" sz="4000" dirty="0">
                <a:hlinkClick r:id="" action="ppaction://noaction"/>
              </a:rPr>
              <a:t>:   نقاشي كودكان</a:t>
            </a:r>
            <a:endParaRPr lang="en-US" sz="4000" dirty="0"/>
          </a:p>
        </p:txBody>
      </p:sp>
      <p:pic>
        <p:nvPicPr>
          <p:cNvPr id="471045" name="Picture 5"/>
          <p:cNvPicPr>
            <a:picLocks noChangeAspect="1" noChangeArrowheads="1"/>
          </p:cNvPicPr>
          <p:nvPr/>
        </p:nvPicPr>
        <p:blipFill>
          <a:blip r:embed="rId3" cstate="print">
            <a:lum bright="-24000"/>
          </a:blip>
          <a:srcRect/>
          <a:stretch>
            <a:fillRect/>
          </a:stretch>
        </p:blipFill>
        <p:spPr bwMode="auto">
          <a:xfrm rot="2935259">
            <a:off x="250825" y="188913"/>
            <a:ext cx="8191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1046" name="Line 6"/>
          <p:cNvSpPr>
            <a:spLocks noChangeShapeType="1"/>
          </p:cNvSpPr>
          <p:nvPr/>
        </p:nvSpPr>
        <p:spPr bwMode="auto">
          <a:xfrm flipH="1" flipV="1">
            <a:off x="250825" y="1052513"/>
            <a:ext cx="7850188" cy="71437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047" name="Line 7"/>
          <p:cNvSpPr>
            <a:spLocks noChangeShapeType="1"/>
          </p:cNvSpPr>
          <p:nvPr/>
        </p:nvSpPr>
        <p:spPr bwMode="auto">
          <a:xfrm>
            <a:off x="250825" y="1052513"/>
            <a:ext cx="0" cy="5805487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048" name="Text Box 8"/>
          <p:cNvSpPr txBox="1">
            <a:spLocks noChangeArrowheads="1"/>
          </p:cNvSpPr>
          <p:nvPr/>
        </p:nvSpPr>
        <p:spPr bwMode="auto">
          <a:xfrm>
            <a:off x="2268538" y="188913"/>
            <a:ext cx="4608512" cy="711200"/>
          </a:xfrm>
          <a:prstGeom prst="rect">
            <a:avLst/>
          </a:prstGeom>
          <a:noFill/>
          <a:ln w="9525">
            <a:solidFill>
              <a:srgbClr val="336699"/>
            </a:solidFill>
            <a:miter lim="800000"/>
            <a:headEnd/>
            <a:tailEnd/>
          </a:ln>
          <a:effectLst/>
          <a:scene3d>
            <a:camera prst="legacyPerspectiveBottom"/>
            <a:lightRig rig="legacyFlat1" dir="t"/>
          </a:scene3d>
          <a:sp3d extrusionH="887400" prstMaterial="legacyMatte">
            <a:bevelT w="13500" h="13500" prst="angle"/>
            <a:bevelB w="13500" h="13500" prst="angle"/>
            <a:extrusionClr>
              <a:srgbClr val="336699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a-IR" sz="4000" b="1"/>
              <a:t>فهرست فصل ها</a:t>
            </a:r>
            <a:endParaRPr lang="en-US" sz="4000" b="1"/>
          </a:p>
        </p:txBody>
      </p:sp>
      <p:sp>
        <p:nvSpPr>
          <p:cNvPr id="471049" name="AutoShape 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7088" y="6381750"/>
            <a:ext cx="360362" cy="288925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1050" name="AutoShape 10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395288" y="6381750"/>
            <a:ext cx="360362" cy="28733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71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71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71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71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2000"/>
                                        <p:tgtEl>
                                          <p:spTgt spid="47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D6FB33C2-33FF-420F-B31C-2EDE9C3E03C7}" type="slidenum">
              <a:rPr lang="ar-SA"/>
              <a:pPr/>
              <a:t>6</a:t>
            </a:fld>
            <a:endParaRPr lang="en-US"/>
          </a:p>
        </p:txBody>
      </p:sp>
      <p:pic>
        <p:nvPicPr>
          <p:cNvPr id="242691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2692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693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694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3218"/>
              <a:gd name="adj2" fmla="val 142139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42695" name="Text Box 7"/>
          <p:cNvSpPr txBox="1">
            <a:spLocks noChangeArrowheads="1"/>
          </p:cNvSpPr>
          <p:nvPr/>
        </p:nvSpPr>
        <p:spPr bwMode="auto">
          <a:xfrm>
            <a:off x="6357938" y="1192213"/>
            <a:ext cx="1978025" cy="617537"/>
          </a:xfrm>
          <a:prstGeom prst="rect">
            <a:avLst/>
          </a:prstGeom>
          <a:noFill/>
          <a:ln w="38100">
            <a:solidFill>
              <a:srgbClr val="328C9E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fa-IR" sz="3200" b="1" i="1"/>
              <a:t>هدفهاي كلي</a:t>
            </a:r>
            <a:endParaRPr lang="en-US" sz="3200" b="1" i="1"/>
          </a:p>
        </p:txBody>
      </p:sp>
      <p:sp>
        <p:nvSpPr>
          <p:cNvPr id="242696" name="Text Box 8"/>
          <p:cNvSpPr txBox="1">
            <a:spLocks noChangeArrowheads="1"/>
          </p:cNvSpPr>
          <p:nvPr/>
        </p:nvSpPr>
        <p:spPr bwMode="auto">
          <a:xfrm>
            <a:off x="1763713" y="1916113"/>
            <a:ext cx="57197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fa-IR" sz="3200" b="1"/>
              <a:t>آشنايي با اسباب بازيها و خصوصيات آنها</a:t>
            </a:r>
            <a:endParaRPr lang="en-US" sz="3200" b="1"/>
          </a:p>
        </p:txBody>
      </p:sp>
      <p:sp>
        <p:nvSpPr>
          <p:cNvPr id="242697" name="Text Box 9"/>
          <p:cNvSpPr txBox="1">
            <a:spLocks noChangeArrowheads="1"/>
          </p:cNvSpPr>
          <p:nvPr/>
        </p:nvSpPr>
        <p:spPr bwMode="auto">
          <a:xfrm>
            <a:off x="5973763" y="2781300"/>
            <a:ext cx="2381250" cy="617538"/>
          </a:xfrm>
          <a:prstGeom prst="rect">
            <a:avLst/>
          </a:prstGeom>
          <a:noFill/>
          <a:ln w="38100">
            <a:solidFill>
              <a:srgbClr val="328C9E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r"/>
            <a:r>
              <a:rPr lang="fa-IR" sz="3200" b="1" i="1"/>
              <a:t>هدفهاي رفتاري</a:t>
            </a:r>
            <a:endParaRPr lang="en-US" sz="3200" b="1" i="1"/>
          </a:p>
        </p:txBody>
      </p:sp>
      <p:sp>
        <p:nvSpPr>
          <p:cNvPr id="242698" name="Text Box 10"/>
          <p:cNvSpPr txBox="1">
            <a:spLocks noChangeArrowheads="1"/>
          </p:cNvSpPr>
          <p:nvPr/>
        </p:nvSpPr>
        <p:spPr bwMode="auto">
          <a:xfrm>
            <a:off x="323850" y="3573463"/>
            <a:ext cx="8013700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fa-IR" sz="3200" b="1"/>
              <a:t>ويژگي اسباب بازي مناسب را برشمريد</a:t>
            </a:r>
          </a:p>
          <a:p>
            <a:pPr algn="r"/>
            <a:r>
              <a:rPr lang="fa-IR" sz="3200" b="1"/>
              <a:t>شش نوع اسباب بازي را نام ببريد</a:t>
            </a:r>
          </a:p>
          <a:p>
            <a:pPr algn="r"/>
            <a:r>
              <a:rPr lang="fa-IR" sz="3200" b="1"/>
              <a:t>انواع اسباب بازي ويژه خردسالان را ذكر كنيد</a:t>
            </a:r>
          </a:p>
          <a:p>
            <a:pPr algn="r"/>
            <a:r>
              <a:rPr lang="fa-IR" sz="3200" b="1"/>
              <a:t>انواع اسباب بازيهاي سازمان يسافته را نام ببريد</a:t>
            </a:r>
          </a:p>
          <a:p>
            <a:pPr algn="r"/>
            <a:r>
              <a:rPr lang="fa-IR" sz="3200" b="1"/>
              <a:t>منظور از اسباب بازي ساختماني را را با ذكر آنها بيان كنيد</a:t>
            </a:r>
          </a:p>
          <a:p>
            <a:pPr algn="r"/>
            <a:r>
              <a:rPr lang="fa-IR" sz="3200" b="1"/>
              <a:t>                                   و.....</a:t>
            </a:r>
            <a:endParaRPr lang="en-US" sz="3200" b="1"/>
          </a:p>
        </p:txBody>
      </p:sp>
      <p:sp>
        <p:nvSpPr>
          <p:cNvPr id="242699" name="AutoShape 11"/>
          <p:cNvSpPr>
            <a:spLocks noChangeArrowheads="1"/>
          </p:cNvSpPr>
          <p:nvPr/>
        </p:nvSpPr>
        <p:spPr bwMode="auto">
          <a:xfrm>
            <a:off x="8316913" y="3716338"/>
            <a:ext cx="288925" cy="287337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700" name="AutoShape 12"/>
          <p:cNvSpPr>
            <a:spLocks noChangeArrowheads="1"/>
          </p:cNvSpPr>
          <p:nvPr/>
        </p:nvSpPr>
        <p:spPr bwMode="auto">
          <a:xfrm>
            <a:off x="8316913" y="5157788"/>
            <a:ext cx="288925" cy="287337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701" name="AutoShape 13"/>
          <p:cNvSpPr>
            <a:spLocks noChangeArrowheads="1"/>
          </p:cNvSpPr>
          <p:nvPr/>
        </p:nvSpPr>
        <p:spPr bwMode="auto">
          <a:xfrm>
            <a:off x="8316913" y="5589588"/>
            <a:ext cx="288925" cy="287337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702" name="AutoShape 14"/>
          <p:cNvSpPr>
            <a:spLocks noChangeArrowheads="1"/>
          </p:cNvSpPr>
          <p:nvPr/>
        </p:nvSpPr>
        <p:spPr bwMode="auto">
          <a:xfrm>
            <a:off x="8316913" y="4724400"/>
            <a:ext cx="288925" cy="287338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703" name="AutoShape 15"/>
          <p:cNvSpPr>
            <a:spLocks noChangeArrowheads="1"/>
          </p:cNvSpPr>
          <p:nvPr/>
        </p:nvSpPr>
        <p:spPr bwMode="auto">
          <a:xfrm>
            <a:off x="8316913" y="4221163"/>
            <a:ext cx="288925" cy="287337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4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26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42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2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2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2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2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2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2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2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5" grpId="0" animBg="1"/>
      <p:bldP spid="242696" grpId="0"/>
      <p:bldP spid="242697" grpId="0" animBg="1"/>
      <p:bldP spid="242698" grpId="0"/>
      <p:bldP spid="242699" grpId="0" animBg="1"/>
      <p:bldP spid="242700" grpId="0" animBg="1"/>
      <p:bldP spid="242701" grpId="0" animBg="1"/>
      <p:bldP spid="242702" grpId="0" animBg="1"/>
      <p:bldP spid="24270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FCCE5999-D8F8-4F77-89ED-17C4B0870558}" type="slidenum">
              <a:rPr lang="ar-SA"/>
              <a:pPr/>
              <a:t>7</a:t>
            </a:fld>
            <a:endParaRPr lang="en-US"/>
          </a:p>
        </p:txBody>
      </p:sp>
      <p:pic>
        <p:nvPicPr>
          <p:cNvPr id="243715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3716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17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18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43719" name="Text Box 7"/>
          <p:cNvSpPr txBox="1">
            <a:spLocks noChangeArrowheads="1"/>
          </p:cNvSpPr>
          <p:nvPr/>
        </p:nvSpPr>
        <p:spPr bwMode="auto">
          <a:xfrm>
            <a:off x="2411413" y="1125538"/>
            <a:ext cx="4895850" cy="6413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a-IR" b="1"/>
              <a:t>ويژگي هاي اسباب بازي</a:t>
            </a:r>
            <a:endParaRPr lang="en-US" b="1"/>
          </a:p>
        </p:txBody>
      </p:sp>
      <p:sp>
        <p:nvSpPr>
          <p:cNvPr id="243721" name="Text Box 9"/>
          <p:cNvSpPr txBox="1">
            <a:spLocks noChangeArrowheads="1"/>
          </p:cNvSpPr>
          <p:nvPr/>
        </p:nvSpPr>
        <p:spPr bwMode="auto">
          <a:xfrm>
            <a:off x="750888" y="2060575"/>
            <a:ext cx="8024812" cy="4487863"/>
          </a:xfrm>
          <a:prstGeom prst="rect">
            <a:avLst/>
          </a:prstGeom>
          <a:noFill/>
          <a:ln w="9525">
            <a:solidFill>
              <a:srgbClr val="328C9E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328C9E"/>
            </a:extrusionClr>
          </a:sp3d>
        </p:spPr>
        <p:txBody>
          <a:bodyPr wrap="none">
            <a:spAutoFit/>
            <a:flatTx/>
          </a:bodyPr>
          <a:lstStyle/>
          <a:p>
            <a:pPr algn="r"/>
            <a:r>
              <a:rPr lang="fa-IR" sz="3200" b="1"/>
              <a:t>1- اسباب بازي بايد همواره مناسب سن، علاقه و در خور</a:t>
            </a:r>
          </a:p>
          <a:p>
            <a:pPr algn="r"/>
            <a:r>
              <a:rPr lang="fa-IR" sz="3200" b="1"/>
              <a:t> تواناييهاي ذهني و رشدي كودك باشد</a:t>
            </a:r>
          </a:p>
          <a:p>
            <a:pPr algn="r"/>
            <a:r>
              <a:rPr lang="fa-IR" sz="3200" b="1"/>
              <a:t>2- اسباب بازي بايد وسيله رشد كودك تاشد و اورا به </a:t>
            </a:r>
          </a:p>
          <a:p>
            <a:pPr algn="r"/>
            <a:r>
              <a:rPr lang="fa-IR" sz="3200" b="1"/>
              <a:t>تفكر و اراده و مبارزه و تالاش فراخواند</a:t>
            </a:r>
          </a:p>
          <a:p>
            <a:pPr algn="r"/>
            <a:r>
              <a:rPr lang="fa-IR" sz="3200" b="1"/>
              <a:t>3- بايد انگيزه و محرك مناسب به همراه داشته باشدو</a:t>
            </a:r>
          </a:p>
          <a:p>
            <a:pPr algn="r"/>
            <a:r>
              <a:rPr lang="fa-IR" sz="3200" b="1"/>
              <a:t> بتواند كودك را جلب كند</a:t>
            </a:r>
          </a:p>
          <a:p>
            <a:pPr algn="r"/>
            <a:r>
              <a:rPr lang="fa-IR" sz="3200" b="1"/>
              <a:t>4- به پرورش حواس و ايجادو هماهنگي بين حركات چشم</a:t>
            </a:r>
          </a:p>
          <a:p>
            <a:pPr algn="r"/>
            <a:r>
              <a:rPr lang="fa-IR" sz="3200" b="1"/>
              <a:t> و حركات ظريف دست كمك كند</a:t>
            </a:r>
          </a:p>
          <a:p>
            <a:pPr algn="r"/>
            <a:endParaRPr lang="en-US" sz="3200" b="1"/>
          </a:p>
        </p:txBody>
      </p:sp>
    </p:spTree>
  </p:cSld>
  <p:clrMapOvr>
    <a:masterClrMapping/>
  </p:clrMapOvr>
  <p:transition spd="med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24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3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9" grpId="0" animBg="1"/>
      <p:bldP spid="2437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853CE7B6-886D-49B4-8D37-3CAF2689B24A}" type="slidenum">
              <a:rPr lang="ar-SA"/>
              <a:pPr/>
              <a:t>8</a:t>
            </a:fld>
            <a:endParaRPr lang="en-US"/>
          </a:p>
        </p:txBody>
      </p:sp>
      <p:pic>
        <p:nvPicPr>
          <p:cNvPr id="244739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4740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4741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4743" name="AutoShape 7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244744" name="Text Box 8"/>
          <p:cNvSpPr txBox="1">
            <a:spLocks noChangeArrowheads="1"/>
          </p:cNvSpPr>
          <p:nvPr/>
        </p:nvSpPr>
        <p:spPr bwMode="auto">
          <a:xfrm>
            <a:off x="574675" y="908050"/>
            <a:ext cx="8569325" cy="4487863"/>
          </a:xfrm>
          <a:prstGeom prst="rect">
            <a:avLst/>
          </a:prstGeom>
          <a:noFill/>
          <a:ln w="9525">
            <a:solidFill>
              <a:srgbClr val="328C9E"/>
            </a:solidFill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21893000" prstMaterial="legacyMatte">
            <a:bevelT w="13500" h="13500" prst="angle"/>
            <a:bevelB w="13500" h="13500" prst="angle"/>
            <a:extrusionClr>
              <a:srgbClr val="328C9E"/>
            </a:extrusionClr>
          </a:sp3d>
        </p:spPr>
        <p:txBody>
          <a:bodyPr>
            <a:spAutoFit/>
            <a:flatTx/>
          </a:bodyPr>
          <a:lstStyle/>
          <a:p>
            <a:pPr algn="r"/>
            <a:r>
              <a:rPr lang="fa-IR" sz="3200" b="1"/>
              <a:t>5- تصورات كودك را گسترش و كنجكاوي اورا </a:t>
            </a:r>
          </a:p>
          <a:p>
            <a:pPr algn="r"/>
            <a:r>
              <a:rPr lang="fa-IR" sz="3200" b="1"/>
              <a:t>پرورش دهد</a:t>
            </a:r>
          </a:p>
          <a:p>
            <a:pPr algn="r"/>
            <a:r>
              <a:rPr lang="fa-IR" sz="3200" b="1"/>
              <a:t>6- مهارتهاي بدني را در كنار مهارتهاي دهني كودك </a:t>
            </a:r>
          </a:p>
          <a:p>
            <a:pPr algn="r"/>
            <a:r>
              <a:rPr lang="fa-IR" sz="3200" b="1"/>
              <a:t>پرورش دهد</a:t>
            </a:r>
          </a:p>
          <a:p>
            <a:pPr algn="r"/>
            <a:r>
              <a:rPr lang="fa-IR" sz="3200" b="1"/>
              <a:t>7- اسباب بازيها بايد مطمئن و بي خطر باشند</a:t>
            </a:r>
          </a:p>
          <a:p>
            <a:pPr algn="r"/>
            <a:r>
              <a:rPr lang="fa-IR" sz="3200" b="1"/>
              <a:t>8- قبل از خريد به تاثيرات آنها در كودك انديشيد </a:t>
            </a:r>
          </a:p>
          <a:p>
            <a:pPr algn="r"/>
            <a:r>
              <a:rPr lang="fa-IR" sz="3200" b="1"/>
              <a:t>9- به گونه اي باشد كه براي كودك شادي و نشاط و </a:t>
            </a:r>
          </a:p>
          <a:p>
            <a:pPr algn="r"/>
            <a:r>
              <a:rPr lang="fa-IR" sz="3200" b="1"/>
              <a:t>لذت فراهم آورد</a:t>
            </a:r>
          </a:p>
          <a:p>
            <a:pPr algn="r"/>
            <a:endParaRPr lang="en-US" sz="3200" b="1"/>
          </a:p>
        </p:txBody>
      </p:sp>
      <p:sp>
        <p:nvSpPr>
          <p:cNvPr id="244745" name="Text Box 9"/>
          <p:cNvSpPr txBox="1">
            <a:spLocks noChangeArrowheads="1"/>
          </p:cNvSpPr>
          <p:nvPr/>
        </p:nvSpPr>
        <p:spPr bwMode="auto">
          <a:xfrm>
            <a:off x="2987675" y="5805488"/>
            <a:ext cx="3887788" cy="6413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>
            <a:spAutoFit/>
            <a:flatTx/>
          </a:bodyPr>
          <a:lstStyle/>
          <a:p>
            <a:pPr>
              <a:spcBef>
                <a:spcPct val="50000"/>
              </a:spcBef>
            </a:pPr>
            <a:r>
              <a:rPr lang="fa-IR" b="1"/>
              <a:t>ويژگي هاي اسباب بازي</a:t>
            </a:r>
            <a:endParaRPr lang="en-US" b="1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44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244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4" grpId="0" animBg="1"/>
      <p:bldP spid="2447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fld id="{1929A785-207E-431E-9ED6-1B1FB10FB2FB}" type="slidenum">
              <a:rPr lang="ar-SA"/>
              <a:pPr/>
              <a:t>9</a:t>
            </a:fld>
            <a:endParaRPr lang="en-US"/>
          </a:p>
        </p:txBody>
      </p:sp>
      <p:pic>
        <p:nvPicPr>
          <p:cNvPr id="448515" name="Picture 3"/>
          <p:cNvPicPr>
            <a:picLocks noChangeAspect="1" noChangeArrowheads="1"/>
          </p:cNvPicPr>
          <p:nvPr/>
        </p:nvPicPr>
        <p:blipFill>
          <a:blip r:embed="rId2" cstate="print">
            <a:lum bright="-24000"/>
          </a:blip>
          <a:srcRect/>
          <a:stretch>
            <a:fillRect/>
          </a:stretch>
        </p:blipFill>
        <p:spPr bwMode="auto">
          <a:xfrm rot="2935259">
            <a:off x="179388" y="188913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8516" name="Line 4"/>
          <p:cNvSpPr>
            <a:spLocks noChangeShapeType="1"/>
          </p:cNvSpPr>
          <p:nvPr/>
        </p:nvSpPr>
        <p:spPr bwMode="auto">
          <a:xfrm flipH="1" flipV="1">
            <a:off x="250825" y="765175"/>
            <a:ext cx="7850188" cy="71438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8517" name="Line 5"/>
          <p:cNvSpPr>
            <a:spLocks noChangeShapeType="1"/>
          </p:cNvSpPr>
          <p:nvPr/>
        </p:nvSpPr>
        <p:spPr bwMode="auto">
          <a:xfrm>
            <a:off x="250825" y="765175"/>
            <a:ext cx="0" cy="6092825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8518" name="AutoShape 6"/>
          <p:cNvSpPr>
            <a:spLocks noChangeArrowheads="1"/>
          </p:cNvSpPr>
          <p:nvPr/>
        </p:nvSpPr>
        <p:spPr bwMode="auto">
          <a:xfrm>
            <a:off x="5795963" y="188913"/>
            <a:ext cx="3060700" cy="504825"/>
          </a:xfrm>
          <a:prstGeom prst="wedgeRoundRectCallout">
            <a:avLst>
              <a:gd name="adj1" fmla="val 14625"/>
              <a:gd name="adj2" fmla="val 47486"/>
              <a:gd name="adj3" fmla="val 16667"/>
            </a:avLst>
          </a:prstGeom>
          <a:solidFill>
            <a:srgbClr val="1F84B1"/>
          </a:solidFill>
          <a:ln w="9525">
            <a:solidFill>
              <a:srgbClr val="6699FF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r>
              <a:rPr lang="fa-IR" sz="2000" b="1" i="1"/>
              <a:t>فصل چهارم: </a:t>
            </a:r>
            <a:r>
              <a:rPr lang="fa-IR" sz="2000" i="1"/>
              <a:t>اسباب بازي و..</a:t>
            </a:r>
            <a:r>
              <a:rPr lang="fa-IR" sz="2000" b="1" i="1"/>
              <a:t> </a:t>
            </a:r>
            <a:endParaRPr lang="en-US" sz="2000" b="1" i="1"/>
          </a:p>
        </p:txBody>
      </p:sp>
      <p:sp>
        <p:nvSpPr>
          <p:cNvPr id="448521" name="Text Box 9"/>
          <p:cNvSpPr txBox="1">
            <a:spLocks noChangeArrowheads="1"/>
          </p:cNvSpPr>
          <p:nvPr/>
        </p:nvSpPr>
        <p:spPr bwMode="auto">
          <a:xfrm>
            <a:off x="7019925" y="3108325"/>
            <a:ext cx="19700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a-IR" sz="3200" b="1"/>
              <a:t>انواع اسباب  بازيها</a:t>
            </a:r>
            <a:endParaRPr lang="en-US" sz="3200" b="1"/>
          </a:p>
        </p:txBody>
      </p:sp>
      <p:sp>
        <p:nvSpPr>
          <p:cNvPr id="448523" name="AutoShape 11"/>
          <p:cNvSpPr>
            <a:spLocks/>
          </p:cNvSpPr>
          <p:nvPr/>
        </p:nvSpPr>
        <p:spPr bwMode="auto">
          <a:xfrm>
            <a:off x="6227763" y="1484313"/>
            <a:ext cx="585787" cy="4537075"/>
          </a:xfrm>
          <a:prstGeom prst="rightBrace">
            <a:avLst>
              <a:gd name="adj1" fmla="val 113669"/>
              <a:gd name="adj2" fmla="val 4786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scene3d>
            <a:camera prst="legacyPerspectiveFront">
              <a:rot lat="1500000" lon="1500000" rev="0"/>
            </a:camera>
            <a:lightRig rig="legacyFlat2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448524" name="Text Box 12"/>
          <p:cNvSpPr txBox="1">
            <a:spLocks noChangeArrowheads="1"/>
          </p:cNvSpPr>
          <p:nvPr/>
        </p:nvSpPr>
        <p:spPr bwMode="auto">
          <a:xfrm>
            <a:off x="4067175" y="1268413"/>
            <a:ext cx="1971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fa-IR" sz="3200" b="1"/>
              <a:t>سازمان يافته</a:t>
            </a:r>
            <a:endParaRPr lang="en-US" sz="3200" b="1"/>
          </a:p>
        </p:txBody>
      </p:sp>
      <p:sp>
        <p:nvSpPr>
          <p:cNvPr id="448525" name="Text Box 13"/>
          <p:cNvSpPr txBox="1">
            <a:spLocks noChangeArrowheads="1"/>
          </p:cNvSpPr>
          <p:nvPr/>
        </p:nvSpPr>
        <p:spPr bwMode="auto">
          <a:xfrm>
            <a:off x="3851275" y="5300663"/>
            <a:ext cx="2089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fa-IR" sz="3200" b="1"/>
              <a:t>سازمان نيافته</a:t>
            </a:r>
            <a:endParaRPr lang="en-US" sz="3200" b="1"/>
          </a:p>
        </p:txBody>
      </p:sp>
      <p:sp>
        <p:nvSpPr>
          <p:cNvPr id="448527" name="Text Box 15"/>
          <p:cNvSpPr txBox="1">
            <a:spLocks noChangeArrowheads="1"/>
          </p:cNvSpPr>
          <p:nvPr/>
        </p:nvSpPr>
        <p:spPr bwMode="auto">
          <a:xfrm>
            <a:off x="1890713" y="1844675"/>
            <a:ext cx="2924175" cy="258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buFont typeface="Wingdings" pitchFamily="2" charset="2"/>
              <a:buChar char="v"/>
            </a:pPr>
            <a:r>
              <a:rPr lang="fa-IR" sz="2400" b="1"/>
              <a:t>ويژه خردسالان</a:t>
            </a:r>
          </a:p>
          <a:p>
            <a:pPr algn="r">
              <a:buFont typeface="Wingdings" pitchFamily="2" charset="2"/>
              <a:buChar char="v"/>
            </a:pPr>
            <a:r>
              <a:rPr lang="fa-IR" sz="2400" b="1"/>
              <a:t>براي جلب توجه</a:t>
            </a:r>
          </a:p>
          <a:p>
            <a:pPr algn="r">
              <a:buFont typeface="Wingdings" pitchFamily="2" charset="2"/>
              <a:buChar char="v"/>
            </a:pPr>
            <a:r>
              <a:rPr lang="fa-IR" sz="2400" b="1"/>
              <a:t>براي ايجاد تحرك</a:t>
            </a:r>
          </a:p>
          <a:p>
            <a:pPr algn="r">
              <a:buFont typeface="Wingdings" pitchFamily="2" charset="2"/>
              <a:buChar char="v"/>
            </a:pPr>
            <a:r>
              <a:rPr lang="fa-IR" sz="2400" b="1"/>
              <a:t>تقويت مهارتهاي دست</a:t>
            </a:r>
            <a:r>
              <a:rPr lang="fa-IR" sz="2000" b="1"/>
              <a:t>و </a:t>
            </a:r>
          </a:p>
          <a:p>
            <a:pPr algn="r"/>
            <a:r>
              <a:rPr lang="fa-IR" sz="2000" b="1"/>
              <a:t>         هماهنگي چشم و دست</a:t>
            </a:r>
          </a:p>
          <a:p>
            <a:pPr algn="r">
              <a:buFont typeface="Wingdings" pitchFamily="2" charset="2"/>
              <a:buChar char="v"/>
            </a:pPr>
            <a:r>
              <a:rPr lang="fa-IR" sz="2400" b="1"/>
              <a:t>تقويت قوه تميز</a:t>
            </a:r>
          </a:p>
          <a:p>
            <a:pPr algn="r">
              <a:buFont typeface="Wingdings" pitchFamily="2" charset="2"/>
              <a:buChar char="v"/>
            </a:pPr>
            <a:r>
              <a:rPr lang="fa-IR" sz="2400" b="1"/>
              <a:t>تقويت قوه تكلم</a:t>
            </a:r>
            <a:endParaRPr lang="en-US" sz="2400" b="1"/>
          </a:p>
        </p:txBody>
      </p:sp>
      <p:sp>
        <p:nvSpPr>
          <p:cNvPr id="448529" name="Text Box 17"/>
          <p:cNvSpPr txBox="1">
            <a:spLocks noChangeArrowheads="1"/>
          </p:cNvSpPr>
          <p:nvPr/>
        </p:nvSpPr>
        <p:spPr bwMode="auto">
          <a:xfrm>
            <a:off x="179388" y="5265738"/>
            <a:ext cx="37449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buFont typeface="Wingdings" pitchFamily="2" charset="2"/>
              <a:buChar char="v"/>
            </a:pPr>
            <a:r>
              <a:rPr lang="fa-IR" sz="2400" b="1"/>
              <a:t>اسباب  با زيهاي ساختني</a:t>
            </a:r>
          </a:p>
          <a:p>
            <a:pPr algn="r">
              <a:buFont typeface="Wingdings" pitchFamily="2" charset="2"/>
              <a:buChar char="v"/>
            </a:pPr>
            <a:r>
              <a:rPr lang="fa-IR" sz="2400" b="1"/>
              <a:t>وسايل براي بازيهاي خلاقه</a:t>
            </a:r>
          </a:p>
          <a:p>
            <a:pPr algn="r">
              <a:buFont typeface="Wingdings" pitchFamily="2" charset="2"/>
              <a:buChar char="v"/>
            </a:pPr>
            <a:r>
              <a:rPr lang="fa-IR" sz="2400" b="1"/>
              <a:t>وسايل براي بازيهاي تصوري</a:t>
            </a:r>
            <a:endParaRPr lang="en-US" sz="2400" b="1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48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48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8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8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8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8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8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8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8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8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8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8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8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8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21" grpId="0"/>
      <p:bldP spid="448523" grpId="0" animBg="1"/>
      <p:bldP spid="448524" grpId="0"/>
      <p:bldP spid="448525" grpId="0"/>
      <p:bldP spid="448527" grpId="0"/>
      <p:bldP spid="448529" grpId="0"/>
    </p:bldLst>
  </p:timing>
</p:sld>
</file>

<file path=ppt/theme/theme1.xml><?xml version="1.0" encoding="utf-8"?>
<a:theme xmlns:a="http://schemas.openxmlformats.org/drawingml/2006/main" name="Cliff">
  <a:themeElements>
    <a:clrScheme name="Cliff 7">
      <a:dk1>
        <a:srgbClr val="336699"/>
      </a:dk1>
      <a:lt1>
        <a:srgbClr val="F8F8F8"/>
      </a:lt1>
      <a:dk2>
        <a:srgbClr val="003366"/>
      </a:dk2>
      <a:lt2>
        <a:srgbClr val="D1DDD4"/>
      </a:lt2>
      <a:accent1>
        <a:srgbClr val="3399FF"/>
      </a:accent1>
      <a:accent2>
        <a:srgbClr val="006699"/>
      </a:accent2>
      <a:accent3>
        <a:srgbClr val="AAADB8"/>
      </a:accent3>
      <a:accent4>
        <a:srgbClr val="D4D4D4"/>
      </a:accent4>
      <a:accent5>
        <a:srgbClr val="ADCAFF"/>
      </a:accent5>
      <a:accent6>
        <a:srgbClr val="005C8A"/>
      </a:accent6>
      <a:hlink>
        <a:srgbClr val="86C0CE"/>
      </a:hlink>
      <a:folHlink>
        <a:srgbClr val="008080"/>
      </a:folHlink>
    </a:clrScheme>
    <a:fontScheme name="Cliff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Nazanin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Nazanin" pitchFamily="2" charset="-78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3158</TotalTime>
  <Words>858</Words>
  <Application>Microsoft Office PowerPoint</Application>
  <PresentationFormat>On-screen Show (4:3)</PresentationFormat>
  <Paragraphs>143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G2 Monotype Sorts</vt:lpstr>
      <vt:lpstr>Nazanin</vt:lpstr>
      <vt:lpstr>Verdana</vt:lpstr>
      <vt:lpstr>Wingdings</vt:lpstr>
      <vt:lpstr>Cliff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Win2Farsi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www.ravanrahnama.ir</dc:creator>
  <cp:keywords>www.ravanrahnama.ir</cp:keywords>
  <cp:lastModifiedBy>Windows User</cp:lastModifiedBy>
  <cp:revision>81</cp:revision>
  <dcterms:created xsi:type="dcterms:W3CDTF">2002-02-08T21:40:26Z</dcterms:created>
  <dcterms:modified xsi:type="dcterms:W3CDTF">2020-05-12T14:06:07Z</dcterms:modified>
</cp:coreProperties>
</file>