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98" r:id="rId1"/>
  </p:sldMasterIdLst>
  <p:notesMasterIdLst>
    <p:notesMasterId r:id="rId15"/>
  </p:notesMasterIdLst>
  <p:sldIdLst>
    <p:sldId id="256" r:id="rId2"/>
    <p:sldId id="324" r:id="rId3"/>
    <p:sldId id="263" r:id="rId4"/>
    <p:sldId id="264" r:id="rId5"/>
    <p:sldId id="265" r:id="rId6"/>
    <p:sldId id="289" r:id="rId7"/>
    <p:sldId id="291" r:id="rId8"/>
    <p:sldId id="325" r:id="rId9"/>
    <p:sldId id="272" r:id="rId10"/>
    <p:sldId id="326" r:id="rId11"/>
    <p:sldId id="306" r:id="rId12"/>
    <p:sldId id="315"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D5FD"/>
    <a:srgbClr val="FFFF85"/>
    <a:srgbClr val="FFFF99"/>
    <a:srgbClr val="EDFEE2"/>
    <a:srgbClr val="A9FB71"/>
    <a:srgbClr val="DDFFDD"/>
    <a:srgbClr val="FFCCFF"/>
    <a:srgbClr val="B3FFB3"/>
    <a:srgbClr val="BDFFBD"/>
    <a:srgbClr val="FFE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0" autoAdjust="0"/>
    <p:restoredTop sz="98062" autoAdjust="0"/>
  </p:normalViewPr>
  <p:slideViewPr>
    <p:cSldViewPr>
      <p:cViewPr varScale="1">
        <p:scale>
          <a:sx n="74" d="100"/>
          <a:sy n="74" d="100"/>
        </p:scale>
        <p:origin x="126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8C92C1-0F75-4705-B6CE-2E8DBC7669CA}" type="doc">
      <dgm:prSet loTypeId="urn:microsoft.com/office/officeart/2005/8/layout/cycle2" loCatId="cycle" qsTypeId="urn:microsoft.com/office/officeart/2005/8/quickstyle/3d3" qsCatId="3D" csTypeId="urn:microsoft.com/office/officeart/2005/8/colors/accent1_2" csCatId="accent1" phldr="1"/>
      <dgm:spPr/>
      <dgm:t>
        <a:bodyPr/>
        <a:lstStyle/>
        <a:p>
          <a:endParaRPr lang="en-US"/>
        </a:p>
      </dgm:t>
    </dgm:pt>
    <dgm:pt modelId="{399AF5B6-156B-4A88-9740-A45E97575B5E}">
      <dgm:prSet custT="1"/>
      <dgm:spPr/>
      <dgm:t>
        <a:bodyPr/>
        <a:lstStyle/>
        <a:p>
          <a:r>
            <a:rPr lang="fa-IR" sz="1600" b="1" dirty="0" smtClean="0">
              <a:solidFill>
                <a:schemeClr val="tx1"/>
              </a:solidFill>
              <a:cs typeface="B Nazanin" panose="00000400000000000000" pitchFamily="2" charset="-78"/>
            </a:rPr>
            <a:t>1-منبع یا فرستنده پیام</a:t>
          </a:r>
          <a:endParaRPr lang="en-US" sz="1600" b="1" dirty="0">
            <a:solidFill>
              <a:schemeClr val="tx1"/>
            </a:solidFill>
            <a:cs typeface="B Nazanin" panose="00000400000000000000" pitchFamily="2" charset="-78"/>
          </a:endParaRPr>
        </a:p>
      </dgm:t>
    </dgm:pt>
    <dgm:pt modelId="{3809ED30-D9E0-4F2A-9788-5B130BEE0F12}" type="parTrans" cxnId="{34B0D9D9-9AA2-454E-8483-9997E60F1690}">
      <dgm:prSet/>
      <dgm:spPr/>
      <dgm:t>
        <a:bodyPr/>
        <a:lstStyle/>
        <a:p>
          <a:endParaRPr lang="en-US" sz="2400" b="1">
            <a:cs typeface="B Nazanin" panose="00000400000000000000" pitchFamily="2" charset="-78"/>
          </a:endParaRPr>
        </a:p>
      </dgm:t>
    </dgm:pt>
    <dgm:pt modelId="{E8242EF6-76D3-4130-B147-C6A905E0D4EB}" type="sibTrans" cxnId="{34B0D9D9-9AA2-454E-8483-9997E60F1690}">
      <dgm:prSet custT="1"/>
      <dgm:spPr/>
      <dgm:t>
        <a:bodyPr/>
        <a:lstStyle/>
        <a:p>
          <a:endParaRPr lang="en-US" sz="1400" b="1">
            <a:cs typeface="B Nazanin" panose="00000400000000000000" pitchFamily="2" charset="-78"/>
          </a:endParaRPr>
        </a:p>
      </dgm:t>
    </dgm:pt>
    <dgm:pt modelId="{DD0212EB-3C1A-45FC-A233-17E1F0485BA1}">
      <dgm:prSet custT="1"/>
      <dgm:spPr/>
      <dgm:t>
        <a:bodyPr/>
        <a:lstStyle/>
        <a:p>
          <a:r>
            <a:rPr lang="fa-IR" sz="1600" b="1" dirty="0" smtClean="0">
              <a:solidFill>
                <a:schemeClr val="tx1"/>
              </a:solidFill>
              <a:cs typeface="B Nazanin" panose="00000400000000000000" pitchFamily="2" charset="-78"/>
            </a:rPr>
            <a:t>2-فرآیندرمز گذاری موثردرپیام</a:t>
          </a:r>
          <a:endParaRPr lang="en-US" sz="1600" b="1" dirty="0">
            <a:solidFill>
              <a:schemeClr val="tx1"/>
            </a:solidFill>
            <a:cs typeface="B Nazanin" panose="00000400000000000000" pitchFamily="2" charset="-78"/>
          </a:endParaRPr>
        </a:p>
      </dgm:t>
    </dgm:pt>
    <dgm:pt modelId="{FD1B8266-891D-45F5-828C-C17CDDBD70DA}" type="parTrans" cxnId="{AFA61BA8-DB79-4D30-B429-10E175F89E92}">
      <dgm:prSet/>
      <dgm:spPr/>
      <dgm:t>
        <a:bodyPr/>
        <a:lstStyle/>
        <a:p>
          <a:endParaRPr lang="en-US" sz="2400" b="1">
            <a:cs typeface="B Nazanin" panose="00000400000000000000" pitchFamily="2" charset="-78"/>
          </a:endParaRPr>
        </a:p>
      </dgm:t>
    </dgm:pt>
    <dgm:pt modelId="{92ACE981-33D4-427A-94A3-14FB4906C7F6}" type="sibTrans" cxnId="{AFA61BA8-DB79-4D30-B429-10E175F89E92}">
      <dgm:prSet custT="1"/>
      <dgm:spPr/>
      <dgm:t>
        <a:bodyPr/>
        <a:lstStyle/>
        <a:p>
          <a:endParaRPr lang="en-US" sz="1400" b="1">
            <a:cs typeface="B Nazanin" panose="00000400000000000000" pitchFamily="2" charset="-78"/>
          </a:endParaRPr>
        </a:p>
      </dgm:t>
    </dgm:pt>
    <dgm:pt modelId="{0C25304F-F7E1-44DD-95CE-1AE707C22211}">
      <dgm:prSet custT="1"/>
      <dgm:spPr/>
      <dgm:t>
        <a:bodyPr/>
        <a:lstStyle/>
        <a:p>
          <a:r>
            <a:rPr lang="fa-IR" sz="1600" b="1" dirty="0" smtClean="0">
              <a:solidFill>
                <a:schemeClr val="tx1"/>
              </a:solidFill>
              <a:cs typeface="B Nazanin" panose="00000400000000000000" pitchFamily="2" charset="-78"/>
            </a:rPr>
            <a:t>3-مجرای انتقال پیام </a:t>
          </a:r>
          <a:endParaRPr lang="en-US" sz="1600" b="1" dirty="0">
            <a:solidFill>
              <a:schemeClr val="tx1"/>
            </a:solidFill>
            <a:cs typeface="B Nazanin" panose="00000400000000000000" pitchFamily="2" charset="-78"/>
          </a:endParaRPr>
        </a:p>
      </dgm:t>
    </dgm:pt>
    <dgm:pt modelId="{01BDA3C2-89A7-415F-A57D-4093E1A5F42F}" type="parTrans" cxnId="{767FEB15-C5EE-4174-90C5-A9C217660F6C}">
      <dgm:prSet/>
      <dgm:spPr/>
      <dgm:t>
        <a:bodyPr/>
        <a:lstStyle/>
        <a:p>
          <a:endParaRPr lang="en-US" sz="2400" b="1">
            <a:cs typeface="B Nazanin" panose="00000400000000000000" pitchFamily="2" charset="-78"/>
          </a:endParaRPr>
        </a:p>
      </dgm:t>
    </dgm:pt>
    <dgm:pt modelId="{4FC5532E-428D-4BB8-924D-7E224FF48BA8}" type="sibTrans" cxnId="{767FEB15-C5EE-4174-90C5-A9C217660F6C}">
      <dgm:prSet custT="1"/>
      <dgm:spPr/>
      <dgm:t>
        <a:bodyPr/>
        <a:lstStyle/>
        <a:p>
          <a:endParaRPr lang="en-US" sz="1400" b="1">
            <a:cs typeface="B Nazanin" panose="00000400000000000000" pitchFamily="2" charset="-78"/>
          </a:endParaRPr>
        </a:p>
      </dgm:t>
    </dgm:pt>
    <dgm:pt modelId="{796F5145-3A41-478A-8949-6B0A208F13AB}">
      <dgm:prSet custT="1"/>
      <dgm:spPr/>
      <dgm:t>
        <a:bodyPr/>
        <a:lstStyle/>
        <a:p>
          <a:r>
            <a:rPr lang="fa-IR" sz="1600" b="1" dirty="0" smtClean="0">
              <a:solidFill>
                <a:schemeClr val="tx1"/>
              </a:solidFill>
              <a:cs typeface="B Nazanin" panose="00000400000000000000" pitchFamily="2" charset="-78"/>
            </a:rPr>
            <a:t>4-یابنده یا گیرنده پیام</a:t>
          </a:r>
          <a:endParaRPr lang="en-US" sz="1600" b="1" dirty="0">
            <a:solidFill>
              <a:schemeClr val="tx1"/>
            </a:solidFill>
            <a:cs typeface="B Nazanin" panose="00000400000000000000" pitchFamily="2" charset="-78"/>
          </a:endParaRPr>
        </a:p>
      </dgm:t>
    </dgm:pt>
    <dgm:pt modelId="{6BF11D68-02DD-4EEB-B47C-4DD8374F9802}" type="parTrans" cxnId="{985C93EA-FD55-4C74-9C3C-85475A31802F}">
      <dgm:prSet/>
      <dgm:spPr/>
      <dgm:t>
        <a:bodyPr/>
        <a:lstStyle/>
        <a:p>
          <a:endParaRPr lang="en-US" sz="2400" b="1">
            <a:cs typeface="B Nazanin" panose="00000400000000000000" pitchFamily="2" charset="-78"/>
          </a:endParaRPr>
        </a:p>
      </dgm:t>
    </dgm:pt>
    <dgm:pt modelId="{C02C20A7-D3C4-43C6-8D4D-A23EE5E32571}" type="sibTrans" cxnId="{985C93EA-FD55-4C74-9C3C-85475A31802F}">
      <dgm:prSet custT="1"/>
      <dgm:spPr/>
      <dgm:t>
        <a:bodyPr/>
        <a:lstStyle/>
        <a:p>
          <a:endParaRPr lang="en-US" sz="1400" b="1">
            <a:cs typeface="B Nazanin" panose="00000400000000000000" pitchFamily="2" charset="-78"/>
          </a:endParaRPr>
        </a:p>
      </dgm:t>
    </dgm:pt>
    <dgm:pt modelId="{75E6A1E9-9B3F-4240-A3C6-937A9DD8710B}">
      <dgm:prSet custT="1"/>
      <dgm:spPr/>
      <dgm:t>
        <a:bodyPr/>
        <a:lstStyle/>
        <a:p>
          <a:r>
            <a:rPr lang="fa-IR" sz="1600" b="1" dirty="0" smtClean="0">
              <a:solidFill>
                <a:schemeClr val="tx1"/>
              </a:solidFill>
              <a:cs typeface="B Nazanin" panose="00000400000000000000" pitchFamily="2" charset="-78"/>
            </a:rPr>
            <a:t>5-فرآیند</a:t>
          </a:r>
        </a:p>
        <a:p>
          <a:r>
            <a:rPr lang="fa-IR" sz="1600" b="1" dirty="0" smtClean="0">
              <a:solidFill>
                <a:schemeClr val="tx1"/>
              </a:solidFill>
              <a:cs typeface="B Nazanin" panose="00000400000000000000" pitchFamily="2" charset="-78"/>
            </a:rPr>
            <a:t>رمزگشایی</a:t>
          </a:r>
          <a:endParaRPr lang="en-US" sz="1600" b="1" dirty="0">
            <a:solidFill>
              <a:schemeClr val="tx1"/>
            </a:solidFill>
            <a:cs typeface="B Nazanin" panose="00000400000000000000" pitchFamily="2" charset="-78"/>
          </a:endParaRPr>
        </a:p>
      </dgm:t>
    </dgm:pt>
    <dgm:pt modelId="{3251CE81-4F17-4A59-A4E9-B25EE20E3287}" type="parTrans" cxnId="{E4F9048A-EF2F-4F5C-B3D5-127628C12D25}">
      <dgm:prSet/>
      <dgm:spPr/>
      <dgm:t>
        <a:bodyPr/>
        <a:lstStyle/>
        <a:p>
          <a:endParaRPr lang="en-US" sz="2400" b="1">
            <a:cs typeface="B Nazanin" panose="00000400000000000000" pitchFamily="2" charset="-78"/>
          </a:endParaRPr>
        </a:p>
      </dgm:t>
    </dgm:pt>
    <dgm:pt modelId="{F5EB56D3-D014-46F5-A3C3-197181FEAE61}" type="sibTrans" cxnId="{E4F9048A-EF2F-4F5C-B3D5-127628C12D25}">
      <dgm:prSet custT="1"/>
      <dgm:spPr/>
      <dgm:t>
        <a:bodyPr/>
        <a:lstStyle/>
        <a:p>
          <a:endParaRPr lang="en-US" sz="1400" b="1">
            <a:cs typeface="B Nazanin" panose="00000400000000000000" pitchFamily="2" charset="-78"/>
          </a:endParaRPr>
        </a:p>
      </dgm:t>
    </dgm:pt>
    <dgm:pt modelId="{A949EA9C-808C-4402-B108-D7B22586FCC8}" type="pres">
      <dgm:prSet presAssocID="{9E8C92C1-0F75-4705-B6CE-2E8DBC7669CA}" presName="cycle" presStyleCnt="0">
        <dgm:presLayoutVars>
          <dgm:dir/>
          <dgm:resizeHandles val="exact"/>
        </dgm:presLayoutVars>
      </dgm:prSet>
      <dgm:spPr/>
      <dgm:t>
        <a:bodyPr/>
        <a:lstStyle/>
        <a:p>
          <a:endParaRPr lang="en-US"/>
        </a:p>
      </dgm:t>
    </dgm:pt>
    <dgm:pt modelId="{31514097-127E-447A-A0A2-21D6C1F865FC}" type="pres">
      <dgm:prSet presAssocID="{399AF5B6-156B-4A88-9740-A45E97575B5E}" presName="node" presStyleLbl="node1" presStyleIdx="0" presStyleCnt="5">
        <dgm:presLayoutVars>
          <dgm:bulletEnabled val="1"/>
        </dgm:presLayoutVars>
      </dgm:prSet>
      <dgm:spPr/>
      <dgm:t>
        <a:bodyPr/>
        <a:lstStyle/>
        <a:p>
          <a:endParaRPr lang="en-US"/>
        </a:p>
      </dgm:t>
    </dgm:pt>
    <dgm:pt modelId="{3D7BDA67-E3F6-4F57-A33E-EE98AD874BCB}" type="pres">
      <dgm:prSet presAssocID="{E8242EF6-76D3-4130-B147-C6A905E0D4EB}" presName="sibTrans" presStyleLbl="sibTrans2D1" presStyleIdx="0" presStyleCnt="5"/>
      <dgm:spPr/>
      <dgm:t>
        <a:bodyPr/>
        <a:lstStyle/>
        <a:p>
          <a:endParaRPr lang="en-US"/>
        </a:p>
      </dgm:t>
    </dgm:pt>
    <dgm:pt modelId="{C3027E50-C0D7-42F8-8635-4868C35D916B}" type="pres">
      <dgm:prSet presAssocID="{E8242EF6-76D3-4130-B147-C6A905E0D4EB}" presName="connectorText" presStyleLbl="sibTrans2D1" presStyleIdx="0" presStyleCnt="5"/>
      <dgm:spPr/>
      <dgm:t>
        <a:bodyPr/>
        <a:lstStyle/>
        <a:p>
          <a:endParaRPr lang="en-US"/>
        </a:p>
      </dgm:t>
    </dgm:pt>
    <dgm:pt modelId="{CFFE70A1-253D-404B-91E3-B627F83E555A}" type="pres">
      <dgm:prSet presAssocID="{DD0212EB-3C1A-45FC-A233-17E1F0485BA1}" presName="node" presStyleLbl="node1" presStyleIdx="1" presStyleCnt="5">
        <dgm:presLayoutVars>
          <dgm:bulletEnabled val="1"/>
        </dgm:presLayoutVars>
      </dgm:prSet>
      <dgm:spPr/>
      <dgm:t>
        <a:bodyPr/>
        <a:lstStyle/>
        <a:p>
          <a:endParaRPr lang="en-US"/>
        </a:p>
      </dgm:t>
    </dgm:pt>
    <dgm:pt modelId="{76CDAE0E-3BD2-4E6A-A972-B1E2A87747EC}" type="pres">
      <dgm:prSet presAssocID="{92ACE981-33D4-427A-94A3-14FB4906C7F6}" presName="sibTrans" presStyleLbl="sibTrans2D1" presStyleIdx="1" presStyleCnt="5"/>
      <dgm:spPr/>
      <dgm:t>
        <a:bodyPr/>
        <a:lstStyle/>
        <a:p>
          <a:endParaRPr lang="en-US"/>
        </a:p>
      </dgm:t>
    </dgm:pt>
    <dgm:pt modelId="{4FC49340-0FCE-4990-9B33-363726B32D06}" type="pres">
      <dgm:prSet presAssocID="{92ACE981-33D4-427A-94A3-14FB4906C7F6}" presName="connectorText" presStyleLbl="sibTrans2D1" presStyleIdx="1" presStyleCnt="5"/>
      <dgm:spPr/>
      <dgm:t>
        <a:bodyPr/>
        <a:lstStyle/>
        <a:p>
          <a:endParaRPr lang="en-US"/>
        </a:p>
      </dgm:t>
    </dgm:pt>
    <dgm:pt modelId="{6FC7A287-55E1-4D71-AEE2-370C06A82841}" type="pres">
      <dgm:prSet presAssocID="{0C25304F-F7E1-44DD-95CE-1AE707C22211}" presName="node" presStyleLbl="node1" presStyleIdx="2" presStyleCnt="5">
        <dgm:presLayoutVars>
          <dgm:bulletEnabled val="1"/>
        </dgm:presLayoutVars>
      </dgm:prSet>
      <dgm:spPr/>
      <dgm:t>
        <a:bodyPr/>
        <a:lstStyle/>
        <a:p>
          <a:endParaRPr lang="en-US"/>
        </a:p>
      </dgm:t>
    </dgm:pt>
    <dgm:pt modelId="{819E8C17-513C-41F0-B647-BAEFA4F1D9A7}" type="pres">
      <dgm:prSet presAssocID="{4FC5532E-428D-4BB8-924D-7E224FF48BA8}" presName="sibTrans" presStyleLbl="sibTrans2D1" presStyleIdx="2" presStyleCnt="5"/>
      <dgm:spPr/>
      <dgm:t>
        <a:bodyPr/>
        <a:lstStyle/>
        <a:p>
          <a:endParaRPr lang="en-US"/>
        </a:p>
      </dgm:t>
    </dgm:pt>
    <dgm:pt modelId="{A02FBF0A-C89B-41CA-B017-1358CB5592EE}" type="pres">
      <dgm:prSet presAssocID="{4FC5532E-428D-4BB8-924D-7E224FF48BA8}" presName="connectorText" presStyleLbl="sibTrans2D1" presStyleIdx="2" presStyleCnt="5"/>
      <dgm:spPr/>
      <dgm:t>
        <a:bodyPr/>
        <a:lstStyle/>
        <a:p>
          <a:endParaRPr lang="en-US"/>
        </a:p>
      </dgm:t>
    </dgm:pt>
    <dgm:pt modelId="{85031186-A609-44CF-AA4B-1AAEF5E954BE}" type="pres">
      <dgm:prSet presAssocID="{796F5145-3A41-478A-8949-6B0A208F13AB}" presName="node" presStyleLbl="node1" presStyleIdx="3" presStyleCnt="5">
        <dgm:presLayoutVars>
          <dgm:bulletEnabled val="1"/>
        </dgm:presLayoutVars>
      </dgm:prSet>
      <dgm:spPr/>
      <dgm:t>
        <a:bodyPr/>
        <a:lstStyle/>
        <a:p>
          <a:endParaRPr lang="en-US"/>
        </a:p>
      </dgm:t>
    </dgm:pt>
    <dgm:pt modelId="{ABF70AC4-FEED-4F9E-A5E0-3E9D4D91D75C}" type="pres">
      <dgm:prSet presAssocID="{C02C20A7-D3C4-43C6-8D4D-A23EE5E32571}" presName="sibTrans" presStyleLbl="sibTrans2D1" presStyleIdx="3" presStyleCnt="5"/>
      <dgm:spPr/>
      <dgm:t>
        <a:bodyPr/>
        <a:lstStyle/>
        <a:p>
          <a:endParaRPr lang="en-US"/>
        </a:p>
      </dgm:t>
    </dgm:pt>
    <dgm:pt modelId="{28803CB0-9D84-482E-BF82-F7622F7C2396}" type="pres">
      <dgm:prSet presAssocID="{C02C20A7-D3C4-43C6-8D4D-A23EE5E32571}" presName="connectorText" presStyleLbl="sibTrans2D1" presStyleIdx="3" presStyleCnt="5"/>
      <dgm:spPr/>
      <dgm:t>
        <a:bodyPr/>
        <a:lstStyle/>
        <a:p>
          <a:endParaRPr lang="en-US"/>
        </a:p>
      </dgm:t>
    </dgm:pt>
    <dgm:pt modelId="{4E4B46AB-1FAA-43D7-B569-27F9A064BCE7}" type="pres">
      <dgm:prSet presAssocID="{75E6A1E9-9B3F-4240-A3C6-937A9DD8710B}" presName="node" presStyleLbl="node1" presStyleIdx="4" presStyleCnt="5">
        <dgm:presLayoutVars>
          <dgm:bulletEnabled val="1"/>
        </dgm:presLayoutVars>
      </dgm:prSet>
      <dgm:spPr/>
      <dgm:t>
        <a:bodyPr/>
        <a:lstStyle/>
        <a:p>
          <a:endParaRPr lang="en-US"/>
        </a:p>
      </dgm:t>
    </dgm:pt>
    <dgm:pt modelId="{E2F5295E-E917-42FF-91AB-138FE55CF47B}" type="pres">
      <dgm:prSet presAssocID="{F5EB56D3-D014-46F5-A3C3-197181FEAE61}" presName="sibTrans" presStyleLbl="sibTrans2D1" presStyleIdx="4" presStyleCnt="5"/>
      <dgm:spPr/>
      <dgm:t>
        <a:bodyPr/>
        <a:lstStyle/>
        <a:p>
          <a:endParaRPr lang="en-US"/>
        </a:p>
      </dgm:t>
    </dgm:pt>
    <dgm:pt modelId="{F156910C-84E2-4022-B22A-97D846B3D269}" type="pres">
      <dgm:prSet presAssocID="{F5EB56D3-D014-46F5-A3C3-197181FEAE61}" presName="connectorText" presStyleLbl="sibTrans2D1" presStyleIdx="4" presStyleCnt="5"/>
      <dgm:spPr/>
      <dgm:t>
        <a:bodyPr/>
        <a:lstStyle/>
        <a:p>
          <a:endParaRPr lang="en-US"/>
        </a:p>
      </dgm:t>
    </dgm:pt>
  </dgm:ptLst>
  <dgm:cxnLst>
    <dgm:cxn modelId="{8B224948-0FD0-43D3-8D08-18B7C59C090F}" type="presOf" srcId="{C02C20A7-D3C4-43C6-8D4D-A23EE5E32571}" destId="{28803CB0-9D84-482E-BF82-F7622F7C2396}" srcOrd="1" destOrd="0" presId="urn:microsoft.com/office/officeart/2005/8/layout/cycle2"/>
    <dgm:cxn modelId="{18695EF7-44F8-4BCD-9C13-F2E86956C080}" type="presOf" srcId="{F5EB56D3-D014-46F5-A3C3-197181FEAE61}" destId="{F156910C-84E2-4022-B22A-97D846B3D269}" srcOrd="1" destOrd="0" presId="urn:microsoft.com/office/officeart/2005/8/layout/cycle2"/>
    <dgm:cxn modelId="{446DF412-1EA7-40BA-95BE-4C9072091E59}" type="presOf" srcId="{C02C20A7-D3C4-43C6-8D4D-A23EE5E32571}" destId="{ABF70AC4-FEED-4F9E-A5E0-3E9D4D91D75C}" srcOrd="0" destOrd="0" presId="urn:microsoft.com/office/officeart/2005/8/layout/cycle2"/>
    <dgm:cxn modelId="{AFA61BA8-DB79-4D30-B429-10E175F89E92}" srcId="{9E8C92C1-0F75-4705-B6CE-2E8DBC7669CA}" destId="{DD0212EB-3C1A-45FC-A233-17E1F0485BA1}" srcOrd="1" destOrd="0" parTransId="{FD1B8266-891D-45F5-828C-C17CDDBD70DA}" sibTransId="{92ACE981-33D4-427A-94A3-14FB4906C7F6}"/>
    <dgm:cxn modelId="{09E03704-674A-4624-94B4-EBA22D9A6901}" type="presOf" srcId="{DD0212EB-3C1A-45FC-A233-17E1F0485BA1}" destId="{CFFE70A1-253D-404B-91E3-B627F83E555A}" srcOrd="0" destOrd="0" presId="urn:microsoft.com/office/officeart/2005/8/layout/cycle2"/>
    <dgm:cxn modelId="{985C93EA-FD55-4C74-9C3C-85475A31802F}" srcId="{9E8C92C1-0F75-4705-B6CE-2E8DBC7669CA}" destId="{796F5145-3A41-478A-8949-6B0A208F13AB}" srcOrd="3" destOrd="0" parTransId="{6BF11D68-02DD-4EEB-B47C-4DD8374F9802}" sibTransId="{C02C20A7-D3C4-43C6-8D4D-A23EE5E32571}"/>
    <dgm:cxn modelId="{462AB9B7-CB7C-41FE-AF00-5AD44921CD83}" type="presOf" srcId="{4FC5532E-428D-4BB8-924D-7E224FF48BA8}" destId="{A02FBF0A-C89B-41CA-B017-1358CB5592EE}" srcOrd="1" destOrd="0" presId="urn:microsoft.com/office/officeart/2005/8/layout/cycle2"/>
    <dgm:cxn modelId="{E4F9048A-EF2F-4F5C-B3D5-127628C12D25}" srcId="{9E8C92C1-0F75-4705-B6CE-2E8DBC7669CA}" destId="{75E6A1E9-9B3F-4240-A3C6-937A9DD8710B}" srcOrd="4" destOrd="0" parTransId="{3251CE81-4F17-4A59-A4E9-B25EE20E3287}" sibTransId="{F5EB56D3-D014-46F5-A3C3-197181FEAE61}"/>
    <dgm:cxn modelId="{3D7ECB7C-0F31-41A8-B653-F5B72B491A2C}" type="presOf" srcId="{F5EB56D3-D014-46F5-A3C3-197181FEAE61}" destId="{E2F5295E-E917-42FF-91AB-138FE55CF47B}" srcOrd="0" destOrd="0" presId="urn:microsoft.com/office/officeart/2005/8/layout/cycle2"/>
    <dgm:cxn modelId="{7CD0D723-AC68-4C76-ADD0-74DDD0CB8928}" type="presOf" srcId="{0C25304F-F7E1-44DD-95CE-1AE707C22211}" destId="{6FC7A287-55E1-4D71-AEE2-370C06A82841}" srcOrd="0" destOrd="0" presId="urn:microsoft.com/office/officeart/2005/8/layout/cycle2"/>
    <dgm:cxn modelId="{D5DF3CBF-6AF1-4087-8BA2-728E3A2DD2C2}" type="presOf" srcId="{399AF5B6-156B-4A88-9740-A45E97575B5E}" destId="{31514097-127E-447A-A0A2-21D6C1F865FC}" srcOrd="0" destOrd="0" presId="urn:microsoft.com/office/officeart/2005/8/layout/cycle2"/>
    <dgm:cxn modelId="{20435B26-933D-4538-96A9-661635C06784}" type="presOf" srcId="{E8242EF6-76D3-4130-B147-C6A905E0D4EB}" destId="{3D7BDA67-E3F6-4F57-A33E-EE98AD874BCB}" srcOrd="0" destOrd="0" presId="urn:microsoft.com/office/officeart/2005/8/layout/cycle2"/>
    <dgm:cxn modelId="{767FEB15-C5EE-4174-90C5-A9C217660F6C}" srcId="{9E8C92C1-0F75-4705-B6CE-2E8DBC7669CA}" destId="{0C25304F-F7E1-44DD-95CE-1AE707C22211}" srcOrd="2" destOrd="0" parTransId="{01BDA3C2-89A7-415F-A57D-4093E1A5F42F}" sibTransId="{4FC5532E-428D-4BB8-924D-7E224FF48BA8}"/>
    <dgm:cxn modelId="{0DF319E2-099D-4A4D-9FC3-B823B5F778CC}" type="presOf" srcId="{796F5145-3A41-478A-8949-6B0A208F13AB}" destId="{85031186-A609-44CF-AA4B-1AAEF5E954BE}" srcOrd="0" destOrd="0" presId="urn:microsoft.com/office/officeart/2005/8/layout/cycle2"/>
    <dgm:cxn modelId="{8C56AEE7-121E-4711-A4B5-8DFA11C63D81}" type="presOf" srcId="{75E6A1E9-9B3F-4240-A3C6-937A9DD8710B}" destId="{4E4B46AB-1FAA-43D7-B569-27F9A064BCE7}" srcOrd="0" destOrd="0" presId="urn:microsoft.com/office/officeart/2005/8/layout/cycle2"/>
    <dgm:cxn modelId="{2B9544D1-8B21-48B7-B88A-2DD0D3710BD5}" type="presOf" srcId="{92ACE981-33D4-427A-94A3-14FB4906C7F6}" destId="{76CDAE0E-3BD2-4E6A-A972-B1E2A87747EC}" srcOrd="0" destOrd="0" presId="urn:microsoft.com/office/officeart/2005/8/layout/cycle2"/>
    <dgm:cxn modelId="{F0763F3E-959F-4CBF-A08F-CE6A26F8B860}" type="presOf" srcId="{92ACE981-33D4-427A-94A3-14FB4906C7F6}" destId="{4FC49340-0FCE-4990-9B33-363726B32D06}" srcOrd="1" destOrd="0" presId="urn:microsoft.com/office/officeart/2005/8/layout/cycle2"/>
    <dgm:cxn modelId="{1E11C3F6-6FA1-4242-81BB-11E6232C17F1}" type="presOf" srcId="{E8242EF6-76D3-4130-B147-C6A905E0D4EB}" destId="{C3027E50-C0D7-42F8-8635-4868C35D916B}" srcOrd="1" destOrd="0" presId="urn:microsoft.com/office/officeart/2005/8/layout/cycle2"/>
    <dgm:cxn modelId="{3E0DE9E8-0BC4-4C56-87BA-03DB879220E6}" type="presOf" srcId="{9E8C92C1-0F75-4705-B6CE-2E8DBC7669CA}" destId="{A949EA9C-808C-4402-B108-D7B22586FCC8}" srcOrd="0" destOrd="0" presId="urn:microsoft.com/office/officeart/2005/8/layout/cycle2"/>
    <dgm:cxn modelId="{C9CDC34D-1D29-41B9-A292-2797ACA617D8}" type="presOf" srcId="{4FC5532E-428D-4BB8-924D-7E224FF48BA8}" destId="{819E8C17-513C-41F0-B647-BAEFA4F1D9A7}" srcOrd="0" destOrd="0" presId="urn:microsoft.com/office/officeart/2005/8/layout/cycle2"/>
    <dgm:cxn modelId="{34B0D9D9-9AA2-454E-8483-9997E60F1690}" srcId="{9E8C92C1-0F75-4705-B6CE-2E8DBC7669CA}" destId="{399AF5B6-156B-4A88-9740-A45E97575B5E}" srcOrd="0" destOrd="0" parTransId="{3809ED30-D9E0-4F2A-9788-5B130BEE0F12}" sibTransId="{E8242EF6-76D3-4130-B147-C6A905E0D4EB}"/>
    <dgm:cxn modelId="{ADE243F0-0E81-4D76-B37E-36B60CE36D54}" type="presParOf" srcId="{A949EA9C-808C-4402-B108-D7B22586FCC8}" destId="{31514097-127E-447A-A0A2-21D6C1F865FC}" srcOrd="0" destOrd="0" presId="urn:microsoft.com/office/officeart/2005/8/layout/cycle2"/>
    <dgm:cxn modelId="{AC8C00BE-6C88-43A5-8A32-24EAF2904507}" type="presParOf" srcId="{A949EA9C-808C-4402-B108-D7B22586FCC8}" destId="{3D7BDA67-E3F6-4F57-A33E-EE98AD874BCB}" srcOrd="1" destOrd="0" presId="urn:microsoft.com/office/officeart/2005/8/layout/cycle2"/>
    <dgm:cxn modelId="{CF863E4F-641B-4337-9192-62DFD160BEC7}" type="presParOf" srcId="{3D7BDA67-E3F6-4F57-A33E-EE98AD874BCB}" destId="{C3027E50-C0D7-42F8-8635-4868C35D916B}" srcOrd="0" destOrd="0" presId="urn:microsoft.com/office/officeart/2005/8/layout/cycle2"/>
    <dgm:cxn modelId="{CDCB2DA0-0F7C-4016-BA7C-5234DD18ECF3}" type="presParOf" srcId="{A949EA9C-808C-4402-B108-D7B22586FCC8}" destId="{CFFE70A1-253D-404B-91E3-B627F83E555A}" srcOrd="2" destOrd="0" presId="urn:microsoft.com/office/officeart/2005/8/layout/cycle2"/>
    <dgm:cxn modelId="{B48C80D7-5DA5-410F-8923-FEC992AE9B08}" type="presParOf" srcId="{A949EA9C-808C-4402-B108-D7B22586FCC8}" destId="{76CDAE0E-3BD2-4E6A-A972-B1E2A87747EC}" srcOrd="3" destOrd="0" presId="urn:microsoft.com/office/officeart/2005/8/layout/cycle2"/>
    <dgm:cxn modelId="{D5607C36-CFB8-421D-81CC-B2A9FCD6B930}" type="presParOf" srcId="{76CDAE0E-3BD2-4E6A-A972-B1E2A87747EC}" destId="{4FC49340-0FCE-4990-9B33-363726B32D06}" srcOrd="0" destOrd="0" presId="urn:microsoft.com/office/officeart/2005/8/layout/cycle2"/>
    <dgm:cxn modelId="{7FB11539-D951-476A-BEA0-B89D18A4674F}" type="presParOf" srcId="{A949EA9C-808C-4402-B108-D7B22586FCC8}" destId="{6FC7A287-55E1-4D71-AEE2-370C06A82841}" srcOrd="4" destOrd="0" presId="urn:microsoft.com/office/officeart/2005/8/layout/cycle2"/>
    <dgm:cxn modelId="{8EAB7FAF-42C2-4BD9-B100-5CD47B68C260}" type="presParOf" srcId="{A949EA9C-808C-4402-B108-D7B22586FCC8}" destId="{819E8C17-513C-41F0-B647-BAEFA4F1D9A7}" srcOrd="5" destOrd="0" presId="urn:microsoft.com/office/officeart/2005/8/layout/cycle2"/>
    <dgm:cxn modelId="{334BF41E-0F94-49AD-B49A-793C9E72C960}" type="presParOf" srcId="{819E8C17-513C-41F0-B647-BAEFA4F1D9A7}" destId="{A02FBF0A-C89B-41CA-B017-1358CB5592EE}" srcOrd="0" destOrd="0" presId="urn:microsoft.com/office/officeart/2005/8/layout/cycle2"/>
    <dgm:cxn modelId="{71283E72-033F-437D-9D8C-9C4B1C20FA8C}" type="presParOf" srcId="{A949EA9C-808C-4402-B108-D7B22586FCC8}" destId="{85031186-A609-44CF-AA4B-1AAEF5E954BE}" srcOrd="6" destOrd="0" presId="urn:microsoft.com/office/officeart/2005/8/layout/cycle2"/>
    <dgm:cxn modelId="{EB298FAE-1E97-44EC-8265-FCB5548BED4A}" type="presParOf" srcId="{A949EA9C-808C-4402-B108-D7B22586FCC8}" destId="{ABF70AC4-FEED-4F9E-A5E0-3E9D4D91D75C}" srcOrd="7" destOrd="0" presId="urn:microsoft.com/office/officeart/2005/8/layout/cycle2"/>
    <dgm:cxn modelId="{BAC89BFF-4C63-43E2-BA85-5AA8DE5203F0}" type="presParOf" srcId="{ABF70AC4-FEED-4F9E-A5E0-3E9D4D91D75C}" destId="{28803CB0-9D84-482E-BF82-F7622F7C2396}" srcOrd="0" destOrd="0" presId="urn:microsoft.com/office/officeart/2005/8/layout/cycle2"/>
    <dgm:cxn modelId="{24CA7ED3-6B90-4BB6-91C4-48D539FA360A}" type="presParOf" srcId="{A949EA9C-808C-4402-B108-D7B22586FCC8}" destId="{4E4B46AB-1FAA-43D7-B569-27F9A064BCE7}" srcOrd="8" destOrd="0" presId="urn:microsoft.com/office/officeart/2005/8/layout/cycle2"/>
    <dgm:cxn modelId="{ECD8D436-6484-4668-932E-B87FAB343869}" type="presParOf" srcId="{A949EA9C-808C-4402-B108-D7B22586FCC8}" destId="{E2F5295E-E917-42FF-91AB-138FE55CF47B}" srcOrd="9" destOrd="0" presId="urn:microsoft.com/office/officeart/2005/8/layout/cycle2"/>
    <dgm:cxn modelId="{6BD0C183-8C54-4B05-9D8C-7D5FB22A63CC}" type="presParOf" srcId="{E2F5295E-E917-42FF-91AB-138FE55CF47B}" destId="{F156910C-84E2-4022-B22A-97D846B3D269}"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380DD2-9B2B-47DB-AA79-6D7AED76F3B6}" type="doc">
      <dgm:prSet loTypeId="urn:microsoft.com/office/officeart/2005/8/layout/vList6" loCatId="process" qsTypeId="urn:microsoft.com/office/officeart/2005/8/quickstyle/3d2" qsCatId="3D" csTypeId="urn:microsoft.com/office/officeart/2005/8/colors/accent1_2" csCatId="accent1" phldr="1"/>
      <dgm:spPr/>
      <dgm:t>
        <a:bodyPr/>
        <a:lstStyle/>
        <a:p>
          <a:endParaRPr lang="en-US"/>
        </a:p>
      </dgm:t>
    </dgm:pt>
    <dgm:pt modelId="{1157490A-2F82-4006-A371-D4CA88DBF38B}">
      <dgm:prSet phldrT="[Text]" custT="1"/>
      <dgm:spPr>
        <a:solidFill>
          <a:schemeClr val="accent1">
            <a:lumMod val="40000"/>
            <a:lumOff val="60000"/>
          </a:schemeClr>
        </a:solidFill>
      </dgm:spPr>
      <dgm:t>
        <a:bodyPr/>
        <a:lstStyle/>
        <a:p>
          <a:pPr algn="just" rtl="1"/>
          <a:r>
            <a:rPr lang="fa-IR" sz="2400" b="1" dirty="0" smtClean="0">
              <a:solidFill>
                <a:schemeClr val="tx1"/>
              </a:solidFill>
              <a:effectLst/>
              <a:latin typeface="Calibri" panose="020F0502020204030204" pitchFamily="34" charset="0"/>
              <a:ea typeface="Calibri" panose="020F0502020204030204" pitchFamily="34" charset="0"/>
              <a:cs typeface="B Zar" panose="00000400000000000000" pitchFamily="2" charset="-78"/>
            </a:rPr>
            <a:t>محتوای ارتباط در طول زمان و نیز با در نظر گرفتن موقعیت ارتباط با مخاطبان پیام ، تحلیل های بین پیامی نامیده می شود.</a:t>
          </a:r>
        </a:p>
        <a:p>
          <a:pPr algn="just" rtl="1"/>
          <a:endParaRPr lang="en-US" sz="2400" b="1" dirty="0" smtClean="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r>
            <a:rPr lang="fa-IR" sz="2400" b="1" dirty="0" smtClean="0">
              <a:solidFill>
                <a:schemeClr val="tx1"/>
              </a:solidFill>
              <a:effectLst/>
              <a:latin typeface="Calibri" panose="020F0502020204030204" pitchFamily="34" charset="0"/>
              <a:ea typeface="Calibri" panose="020F0502020204030204" pitchFamily="34" charset="0"/>
              <a:cs typeface="B Zar" panose="00000400000000000000" pitchFamily="2" charset="-78"/>
            </a:rPr>
            <a:t>ممکن است فرضیه ها با مقایسه پیام های تولید شده توسط دو یا چند منبع مختلف آزمایش شوند . معمولا ، هدف این است که به طور نظری ویژگی های مهم کسانی را که ارتباط برقرار می کنند، به تفاوت های موجود در پیام هایی که تولید کرده اند پیوند زنیم.</a:t>
          </a:r>
          <a:endParaRPr lang="en-US" sz="2400" b="1" dirty="0">
            <a:solidFill>
              <a:schemeClr val="tx1"/>
            </a:solidFill>
            <a:cs typeface="B Nazanin" pitchFamily="2" charset="-78"/>
          </a:endParaRPr>
        </a:p>
      </dgm:t>
    </dgm:pt>
    <dgm:pt modelId="{01B28C9A-051C-4D1B-811B-FB98A59F987D}" type="parTrans" cxnId="{CF2EE958-65AD-4F7D-8026-5E4746FA40AF}">
      <dgm:prSet/>
      <dgm:spPr/>
      <dgm:t>
        <a:bodyPr/>
        <a:lstStyle/>
        <a:p>
          <a:endParaRPr lang="en-US" sz="2000"/>
        </a:p>
      </dgm:t>
    </dgm:pt>
    <dgm:pt modelId="{696C3319-BFCF-4130-B016-19487741F48B}" type="sibTrans" cxnId="{CF2EE958-65AD-4F7D-8026-5E4746FA40AF}">
      <dgm:prSet/>
      <dgm:spPr/>
      <dgm:t>
        <a:bodyPr/>
        <a:lstStyle/>
        <a:p>
          <a:endParaRPr lang="en-US" sz="2000"/>
        </a:p>
      </dgm:t>
    </dgm:pt>
    <dgm:pt modelId="{126B08C8-620F-4C52-A366-842D23A5C0C6}">
      <dgm:prSet custT="1"/>
      <dgm:spPr>
        <a:solidFill>
          <a:schemeClr val="accent3">
            <a:lumMod val="60000"/>
            <a:lumOff val="40000"/>
            <a:alpha val="90000"/>
          </a:schemeClr>
        </a:solidFill>
      </dgm:spPr>
      <dgm:t>
        <a:bodyPr/>
        <a:lstStyle/>
        <a:p>
          <a:pPr algn="r" rtl="1"/>
          <a:r>
            <a:rPr lang="fa-IR" sz="1800" b="1" dirty="0" smtClean="0">
              <a:latin typeface="Calibri" panose="020F0502020204030204" pitchFamily="34" charset="0"/>
              <a:ea typeface="Calibri" panose="020F0502020204030204" pitchFamily="34" charset="0"/>
              <a:cs typeface="B Zar" panose="00000400000000000000" pitchFamily="2" charset="-78"/>
            </a:rPr>
            <a:t>ویژگی مخاطبان بر محتوا وسبک ارتباط </a:t>
          </a:r>
          <a:r>
            <a:rPr lang="fa-IR" sz="1800" b="1" dirty="0" smtClean="0">
              <a:latin typeface="Calibri" panose="020F0502020204030204" pitchFamily="34" charset="0"/>
              <a:ea typeface="Calibri" panose="020F0502020204030204" pitchFamily="34" charset="0"/>
              <a:cs typeface="B Zar" panose="00000400000000000000" pitchFamily="2" charset="-78"/>
            </a:rPr>
            <a:t>اثرمی گذارد .</a:t>
          </a:r>
          <a:endParaRPr lang="en-US" sz="1800" dirty="0"/>
        </a:p>
      </dgm:t>
    </dgm:pt>
    <dgm:pt modelId="{082C26DE-DD07-4C01-A446-BA380BDC4E6E}" type="parTrans" cxnId="{1D6A16ED-F4FD-47B7-8442-8D74B89E9B76}">
      <dgm:prSet/>
      <dgm:spPr/>
      <dgm:t>
        <a:bodyPr/>
        <a:lstStyle/>
        <a:p>
          <a:endParaRPr lang="en-US"/>
        </a:p>
      </dgm:t>
    </dgm:pt>
    <dgm:pt modelId="{2805883B-E93E-45B8-8B2D-DA826BC6AD54}" type="sibTrans" cxnId="{1D6A16ED-F4FD-47B7-8442-8D74B89E9B76}">
      <dgm:prSet/>
      <dgm:spPr/>
      <dgm:t>
        <a:bodyPr/>
        <a:lstStyle/>
        <a:p>
          <a:endParaRPr lang="en-US"/>
        </a:p>
      </dgm:t>
    </dgm:pt>
    <dgm:pt modelId="{81C1BF14-42E2-472E-B562-B0B402B87589}">
      <dgm:prSet custT="1"/>
      <dgm:spPr>
        <a:solidFill>
          <a:schemeClr val="accent3">
            <a:lumMod val="60000"/>
            <a:lumOff val="40000"/>
            <a:alpha val="90000"/>
          </a:schemeClr>
        </a:solidFill>
      </dgm:spPr>
      <dgm:t>
        <a:bodyPr/>
        <a:lstStyle/>
        <a:p>
          <a:pPr algn="r" rtl="1"/>
          <a:endParaRPr lang="en-US" sz="1800" dirty="0"/>
        </a:p>
      </dgm:t>
    </dgm:pt>
    <dgm:pt modelId="{3284415F-733C-4C87-AECC-9B5283801513}" type="parTrans" cxnId="{BD8FD5F4-4999-44FB-BB25-8F217DC6F932}">
      <dgm:prSet/>
      <dgm:spPr/>
    </dgm:pt>
    <dgm:pt modelId="{47A7A481-EE8D-4C48-B28F-D21E77C3A489}" type="sibTrans" cxnId="{BD8FD5F4-4999-44FB-BB25-8F217DC6F932}">
      <dgm:prSet/>
      <dgm:spPr/>
    </dgm:pt>
    <dgm:pt modelId="{091C3E87-DBD5-4715-9AAE-36A269AD550A}">
      <dgm:prSet custT="1"/>
      <dgm:spPr>
        <a:solidFill>
          <a:schemeClr val="accent3">
            <a:lumMod val="60000"/>
            <a:lumOff val="40000"/>
            <a:alpha val="90000"/>
          </a:schemeClr>
        </a:solidFill>
      </dgm:spPr>
      <dgm:t>
        <a:bodyPr/>
        <a:lstStyle/>
        <a:p>
          <a:pPr algn="r" rtl="1"/>
          <a:endParaRPr lang="en-US" sz="1800" dirty="0"/>
        </a:p>
      </dgm:t>
    </dgm:pt>
    <dgm:pt modelId="{78E00B74-084F-4426-AA70-0D53B3BC4BD2}" type="parTrans" cxnId="{B436DA58-21D5-4F58-A2CB-3CBD0FB0774E}">
      <dgm:prSet/>
      <dgm:spPr/>
    </dgm:pt>
    <dgm:pt modelId="{BC653B7D-0217-428F-B5D7-A5FC40E76A24}" type="sibTrans" cxnId="{B436DA58-21D5-4F58-A2CB-3CBD0FB0774E}">
      <dgm:prSet/>
      <dgm:spPr/>
    </dgm:pt>
    <dgm:pt modelId="{D55A0A03-C2CA-46B5-8CAC-5C7EF8EDA5DB}">
      <dgm:prSet custT="1"/>
      <dgm:spPr>
        <a:solidFill>
          <a:schemeClr val="accent3">
            <a:lumMod val="60000"/>
            <a:lumOff val="40000"/>
            <a:alpha val="90000"/>
          </a:schemeClr>
        </a:solidFill>
      </dgm:spPr>
      <dgm:t>
        <a:bodyPr/>
        <a:lstStyle/>
        <a:p>
          <a:pPr algn="r" rtl="1"/>
          <a:endParaRPr lang="en-US" sz="1800" dirty="0"/>
        </a:p>
      </dgm:t>
    </dgm:pt>
    <dgm:pt modelId="{06CAF112-0F55-4093-9CFB-26B6DC285A3C}" type="parTrans" cxnId="{DB7BEC37-04CF-472F-8BEE-2A3CA084D01C}">
      <dgm:prSet/>
      <dgm:spPr/>
    </dgm:pt>
    <dgm:pt modelId="{DA384F4B-F5D0-47B9-A454-A7ADD3A44B42}" type="sibTrans" cxnId="{DB7BEC37-04CF-472F-8BEE-2A3CA084D01C}">
      <dgm:prSet/>
      <dgm:spPr/>
    </dgm:pt>
    <dgm:pt modelId="{DBF747DA-94EE-4919-9A95-9473852313B0}" type="pres">
      <dgm:prSet presAssocID="{C2380DD2-9B2B-47DB-AA79-6D7AED76F3B6}" presName="Name0" presStyleCnt="0">
        <dgm:presLayoutVars>
          <dgm:dir val="rev"/>
          <dgm:animLvl val="lvl"/>
          <dgm:resizeHandles/>
        </dgm:presLayoutVars>
      </dgm:prSet>
      <dgm:spPr/>
      <dgm:t>
        <a:bodyPr/>
        <a:lstStyle/>
        <a:p>
          <a:endParaRPr lang="en-US"/>
        </a:p>
      </dgm:t>
    </dgm:pt>
    <dgm:pt modelId="{C556DE88-886D-4E99-B5D9-C1DC6002E23D}" type="pres">
      <dgm:prSet presAssocID="{1157490A-2F82-4006-A371-D4CA88DBF38B}" presName="linNode" presStyleCnt="0"/>
      <dgm:spPr/>
      <dgm:t>
        <a:bodyPr/>
        <a:lstStyle/>
        <a:p>
          <a:endParaRPr lang="en-US"/>
        </a:p>
      </dgm:t>
    </dgm:pt>
    <dgm:pt modelId="{46CB15D4-E365-49DE-ACEC-80710C54043C}" type="pres">
      <dgm:prSet presAssocID="{1157490A-2F82-4006-A371-D4CA88DBF38B}" presName="parentShp" presStyleLbl="node1" presStyleIdx="0" presStyleCnt="1" custScaleX="229117" custScaleY="100098" custLinFactNeighborX="-49145" custLinFactNeighborY="49">
        <dgm:presLayoutVars>
          <dgm:bulletEnabled val="1"/>
        </dgm:presLayoutVars>
      </dgm:prSet>
      <dgm:spPr/>
      <dgm:t>
        <a:bodyPr/>
        <a:lstStyle/>
        <a:p>
          <a:endParaRPr lang="en-US"/>
        </a:p>
      </dgm:t>
    </dgm:pt>
    <dgm:pt modelId="{523BDAAA-07FF-4454-84A1-79F6472584F1}" type="pres">
      <dgm:prSet presAssocID="{1157490A-2F82-4006-A371-D4CA88DBF38B}" presName="childShp" presStyleLbl="bgAccFollowNode1" presStyleIdx="0" presStyleCnt="1" custScaleX="47356" custLinFactX="84724" custLinFactNeighborX="100000" custLinFactNeighborY="98">
        <dgm:presLayoutVars>
          <dgm:bulletEnabled val="1"/>
        </dgm:presLayoutVars>
      </dgm:prSet>
      <dgm:spPr/>
      <dgm:t>
        <a:bodyPr/>
        <a:lstStyle/>
        <a:p>
          <a:endParaRPr lang="en-US"/>
        </a:p>
      </dgm:t>
    </dgm:pt>
  </dgm:ptLst>
  <dgm:cxnLst>
    <dgm:cxn modelId="{BD8D4F16-12FD-4D48-A622-C3945972ABA2}" type="presOf" srcId="{1157490A-2F82-4006-A371-D4CA88DBF38B}" destId="{46CB15D4-E365-49DE-ACEC-80710C54043C}" srcOrd="0" destOrd="0" presId="urn:microsoft.com/office/officeart/2005/8/layout/vList6"/>
    <dgm:cxn modelId="{B436DA58-21D5-4F58-A2CB-3CBD0FB0774E}" srcId="{1157490A-2F82-4006-A371-D4CA88DBF38B}" destId="{091C3E87-DBD5-4715-9AAE-36A269AD550A}" srcOrd="1" destOrd="0" parTransId="{78E00B74-084F-4426-AA70-0D53B3BC4BD2}" sibTransId="{BC653B7D-0217-428F-B5D7-A5FC40E76A24}"/>
    <dgm:cxn modelId="{F66FD40B-6491-4898-9A24-44F521C17577}" type="presOf" srcId="{091C3E87-DBD5-4715-9AAE-36A269AD550A}" destId="{523BDAAA-07FF-4454-84A1-79F6472584F1}" srcOrd="0" destOrd="1" presId="urn:microsoft.com/office/officeart/2005/8/layout/vList6"/>
    <dgm:cxn modelId="{2789A532-925F-4401-8E34-A63ADB7B69ED}" type="presOf" srcId="{C2380DD2-9B2B-47DB-AA79-6D7AED76F3B6}" destId="{DBF747DA-94EE-4919-9A95-9473852313B0}" srcOrd="0" destOrd="0" presId="urn:microsoft.com/office/officeart/2005/8/layout/vList6"/>
    <dgm:cxn modelId="{DB7BEC37-04CF-472F-8BEE-2A3CA084D01C}" srcId="{1157490A-2F82-4006-A371-D4CA88DBF38B}" destId="{D55A0A03-C2CA-46B5-8CAC-5C7EF8EDA5DB}" srcOrd="2" destOrd="0" parTransId="{06CAF112-0F55-4093-9CFB-26B6DC285A3C}" sibTransId="{DA384F4B-F5D0-47B9-A454-A7ADD3A44B42}"/>
    <dgm:cxn modelId="{CF2EE958-65AD-4F7D-8026-5E4746FA40AF}" srcId="{C2380DD2-9B2B-47DB-AA79-6D7AED76F3B6}" destId="{1157490A-2F82-4006-A371-D4CA88DBF38B}" srcOrd="0" destOrd="0" parTransId="{01B28C9A-051C-4D1B-811B-FB98A59F987D}" sibTransId="{696C3319-BFCF-4130-B016-19487741F48B}"/>
    <dgm:cxn modelId="{BD8FD5F4-4999-44FB-BB25-8F217DC6F932}" srcId="{1157490A-2F82-4006-A371-D4CA88DBF38B}" destId="{81C1BF14-42E2-472E-B562-B0B402B87589}" srcOrd="0" destOrd="0" parTransId="{3284415F-733C-4C87-AECC-9B5283801513}" sibTransId="{47A7A481-EE8D-4C48-B28F-D21E77C3A489}"/>
    <dgm:cxn modelId="{F976EA7D-5717-428C-9CB3-5E29A5504906}" type="presOf" srcId="{D55A0A03-C2CA-46B5-8CAC-5C7EF8EDA5DB}" destId="{523BDAAA-07FF-4454-84A1-79F6472584F1}" srcOrd="0" destOrd="2" presId="urn:microsoft.com/office/officeart/2005/8/layout/vList6"/>
    <dgm:cxn modelId="{1D6A16ED-F4FD-47B7-8442-8D74B89E9B76}" srcId="{1157490A-2F82-4006-A371-D4CA88DBF38B}" destId="{126B08C8-620F-4C52-A366-842D23A5C0C6}" srcOrd="3" destOrd="0" parTransId="{082C26DE-DD07-4C01-A446-BA380BDC4E6E}" sibTransId="{2805883B-E93E-45B8-8B2D-DA826BC6AD54}"/>
    <dgm:cxn modelId="{A6FE6260-26F6-4BBF-BCED-60F09405FBB1}" type="presOf" srcId="{81C1BF14-42E2-472E-B562-B0B402B87589}" destId="{523BDAAA-07FF-4454-84A1-79F6472584F1}" srcOrd="0" destOrd="0" presId="urn:microsoft.com/office/officeart/2005/8/layout/vList6"/>
    <dgm:cxn modelId="{5C78EE91-05FD-45C3-AC00-F0815753CB41}" type="presOf" srcId="{126B08C8-620F-4C52-A366-842D23A5C0C6}" destId="{523BDAAA-07FF-4454-84A1-79F6472584F1}" srcOrd="0" destOrd="3" presId="urn:microsoft.com/office/officeart/2005/8/layout/vList6"/>
    <dgm:cxn modelId="{384BCE63-3EFC-41A5-87FB-4F3C6F0CE1E0}" type="presParOf" srcId="{DBF747DA-94EE-4919-9A95-9473852313B0}" destId="{C556DE88-886D-4E99-B5D9-C1DC6002E23D}" srcOrd="0" destOrd="0" presId="urn:microsoft.com/office/officeart/2005/8/layout/vList6"/>
    <dgm:cxn modelId="{ABB60673-C22E-4A34-81B1-48D0132135DE}" type="presParOf" srcId="{C556DE88-886D-4E99-B5D9-C1DC6002E23D}" destId="{46CB15D4-E365-49DE-ACEC-80710C54043C}" srcOrd="0" destOrd="0" presId="urn:microsoft.com/office/officeart/2005/8/layout/vList6"/>
    <dgm:cxn modelId="{5BDEE1CE-6862-4505-B512-25504FCA36F2}" type="presParOf" srcId="{C556DE88-886D-4E99-B5D9-C1DC6002E23D}" destId="{523BDAAA-07FF-4454-84A1-79F6472584F1}" srcOrd="1" destOrd="0" presId="urn:microsoft.com/office/officeart/2005/8/layout/vList6"/>
  </dgm:cxnLst>
  <dgm:bg>
    <a:solidFill>
      <a:schemeClr val="bg2">
        <a:lumMod val="20000"/>
        <a:lumOff val="80000"/>
        <a:alpha val="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380DD2-9B2B-47DB-AA79-6D7AED76F3B6}" type="doc">
      <dgm:prSet loTypeId="urn:microsoft.com/office/officeart/2005/8/layout/vList6" loCatId="process" qsTypeId="urn:microsoft.com/office/officeart/2005/8/quickstyle/3d2" qsCatId="3D" csTypeId="urn:microsoft.com/office/officeart/2005/8/colors/colorful5" csCatId="colorful" phldr="1"/>
      <dgm:spPr/>
      <dgm:t>
        <a:bodyPr/>
        <a:lstStyle/>
        <a:p>
          <a:endParaRPr lang="en-US"/>
        </a:p>
      </dgm:t>
    </dgm:pt>
    <dgm:pt modelId="{1157490A-2F82-4006-A371-D4CA88DBF38B}">
      <dgm:prSet phldrT="[Text]" custT="1"/>
      <dgm:spPr/>
      <dgm:t>
        <a:bodyPr/>
        <a:lstStyle/>
        <a:p>
          <a:pPr algn="just" rtl="1"/>
          <a:endParaRPr lang="en-US" sz="2400" b="1" dirty="0">
            <a:solidFill>
              <a:schemeClr val="tx1"/>
            </a:solidFill>
            <a:cs typeface="B Nazanin" pitchFamily="2" charset="-78"/>
          </a:endParaRPr>
        </a:p>
      </dgm:t>
    </dgm:pt>
    <dgm:pt modelId="{01B28C9A-051C-4D1B-811B-FB98A59F987D}" type="parTrans" cxnId="{CF2EE958-65AD-4F7D-8026-5E4746FA40AF}">
      <dgm:prSet/>
      <dgm:spPr/>
      <dgm:t>
        <a:bodyPr/>
        <a:lstStyle/>
        <a:p>
          <a:pPr algn="just"/>
          <a:endParaRPr lang="en-US" sz="2000"/>
        </a:p>
      </dgm:t>
    </dgm:pt>
    <dgm:pt modelId="{696C3319-BFCF-4130-B016-19487741F48B}" type="sibTrans" cxnId="{CF2EE958-65AD-4F7D-8026-5E4746FA40AF}">
      <dgm:prSet/>
      <dgm:spPr/>
      <dgm:t>
        <a:bodyPr/>
        <a:lstStyle/>
        <a:p>
          <a:pPr algn="just"/>
          <a:endParaRPr lang="en-US" sz="2000"/>
        </a:p>
      </dgm:t>
    </dgm:pt>
    <dgm:pt modelId="{A12752FE-44C9-400D-872D-02E7FD58DFDB}">
      <dgm:prSet custT="1"/>
      <dgm:spPr/>
      <dgm:t>
        <a:bodyPr/>
        <a:lstStyle/>
        <a:p>
          <a:pPr algn="just" rtl="1"/>
          <a:r>
            <a:rPr lang="fa-IR" sz="2000" b="1" dirty="0" smtClean="0">
              <a:cs typeface="B Nazanin" panose="00000400000000000000" pitchFamily="2" charset="-78"/>
            </a:rPr>
            <a:t>یکی دیگر ازبررسی های تحلیل محتوایی مطالعه ای است که به </a:t>
          </a:r>
          <a:r>
            <a:rPr lang="fa-IR" sz="2000" b="1" dirty="0" smtClean="0">
              <a:cs typeface="B Nazanin" panose="00000400000000000000" pitchFamily="2" charset="-78"/>
            </a:rPr>
            <a:t>منظوردستیابی </a:t>
          </a:r>
          <a:r>
            <a:rPr lang="fa-IR" sz="2000" b="1" dirty="0" smtClean="0">
              <a:cs typeface="B Nazanin" panose="00000400000000000000" pitchFamily="2" charset="-78"/>
            </a:rPr>
            <a:t>نتایجی  درباره علل شکل گیریی یا پیشینه های پیام وبطور خاص در مورد نویسنده انجام می شود .</a:t>
          </a:r>
          <a:endParaRPr lang="en-US" sz="2000" b="1" dirty="0">
            <a:cs typeface="B Nazanin" panose="00000400000000000000" pitchFamily="2" charset="-78"/>
          </a:endParaRPr>
        </a:p>
      </dgm:t>
    </dgm:pt>
    <dgm:pt modelId="{3BA67D7F-CBA9-4DFC-935B-ABB39EB727CB}" type="sibTrans" cxnId="{132C0809-2963-406C-82D7-56B2899FEE4D}">
      <dgm:prSet/>
      <dgm:spPr/>
      <dgm:t>
        <a:bodyPr/>
        <a:lstStyle/>
        <a:p>
          <a:pPr algn="just"/>
          <a:endParaRPr lang="en-US"/>
        </a:p>
      </dgm:t>
    </dgm:pt>
    <dgm:pt modelId="{96F3F0A7-A07C-4923-987E-75384AD538E2}" type="parTrans" cxnId="{132C0809-2963-406C-82D7-56B2899FEE4D}">
      <dgm:prSet/>
      <dgm:spPr/>
      <dgm:t>
        <a:bodyPr/>
        <a:lstStyle/>
        <a:p>
          <a:pPr algn="just"/>
          <a:endParaRPr lang="en-US"/>
        </a:p>
      </dgm:t>
    </dgm:pt>
    <dgm:pt modelId="{126B08C8-620F-4C52-A366-842D23A5C0C6}">
      <dgm:prSet custT="1"/>
      <dgm:spPr/>
      <dgm:t>
        <a:bodyPr/>
        <a:lstStyle/>
        <a:p>
          <a:pPr algn="just" rtl="1"/>
          <a:r>
            <a:rPr lang="fa-IR" sz="1900" b="1" dirty="0" smtClean="0">
              <a:latin typeface="Calibri" panose="020F0502020204030204" pitchFamily="34" charset="0"/>
              <a:ea typeface="Calibri" panose="020F0502020204030204" pitchFamily="34" charset="0"/>
              <a:cs typeface="B Nazanin" panose="00000400000000000000" pitchFamily="2" charset="-78"/>
            </a:rPr>
            <a:t>.</a:t>
          </a:r>
          <a:endParaRPr lang="en-US" sz="2000" b="1" dirty="0">
            <a:cs typeface="B Nazanin" panose="00000400000000000000" pitchFamily="2" charset="-78"/>
          </a:endParaRPr>
        </a:p>
      </dgm:t>
    </dgm:pt>
    <dgm:pt modelId="{2805883B-E93E-45B8-8B2D-DA826BC6AD54}" type="sibTrans" cxnId="{1D6A16ED-F4FD-47B7-8442-8D74B89E9B76}">
      <dgm:prSet/>
      <dgm:spPr/>
      <dgm:t>
        <a:bodyPr/>
        <a:lstStyle/>
        <a:p>
          <a:pPr algn="just"/>
          <a:endParaRPr lang="en-US"/>
        </a:p>
      </dgm:t>
    </dgm:pt>
    <dgm:pt modelId="{082C26DE-DD07-4C01-A446-BA380BDC4E6E}" type="parTrans" cxnId="{1D6A16ED-F4FD-47B7-8442-8D74B89E9B76}">
      <dgm:prSet/>
      <dgm:spPr/>
      <dgm:t>
        <a:bodyPr/>
        <a:lstStyle/>
        <a:p>
          <a:pPr algn="just"/>
          <a:endParaRPr lang="en-US"/>
        </a:p>
      </dgm:t>
    </dgm:pt>
    <dgm:pt modelId="{DBF747DA-94EE-4919-9A95-9473852313B0}" type="pres">
      <dgm:prSet presAssocID="{C2380DD2-9B2B-47DB-AA79-6D7AED76F3B6}" presName="Name0" presStyleCnt="0">
        <dgm:presLayoutVars>
          <dgm:dir val="rev"/>
          <dgm:animLvl val="lvl"/>
          <dgm:resizeHandles/>
        </dgm:presLayoutVars>
      </dgm:prSet>
      <dgm:spPr/>
      <dgm:t>
        <a:bodyPr/>
        <a:lstStyle/>
        <a:p>
          <a:endParaRPr lang="en-US"/>
        </a:p>
      </dgm:t>
    </dgm:pt>
    <dgm:pt modelId="{C556DE88-886D-4E99-B5D9-C1DC6002E23D}" type="pres">
      <dgm:prSet presAssocID="{1157490A-2F82-4006-A371-D4CA88DBF38B}" presName="linNode" presStyleCnt="0"/>
      <dgm:spPr/>
      <dgm:t>
        <a:bodyPr/>
        <a:lstStyle/>
        <a:p>
          <a:endParaRPr lang="en-US"/>
        </a:p>
      </dgm:t>
    </dgm:pt>
    <dgm:pt modelId="{46CB15D4-E365-49DE-ACEC-80710C54043C}" type="pres">
      <dgm:prSet presAssocID="{1157490A-2F82-4006-A371-D4CA88DBF38B}" presName="parentShp" presStyleLbl="node1" presStyleIdx="0" presStyleCnt="1" custScaleX="181559" custScaleY="100098" custLinFactNeighborX="-72143" custLinFactNeighborY="-797">
        <dgm:presLayoutVars>
          <dgm:bulletEnabled val="1"/>
        </dgm:presLayoutVars>
      </dgm:prSet>
      <dgm:spPr/>
      <dgm:t>
        <a:bodyPr/>
        <a:lstStyle/>
        <a:p>
          <a:endParaRPr lang="en-US"/>
        </a:p>
      </dgm:t>
    </dgm:pt>
    <dgm:pt modelId="{523BDAAA-07FF-4454-84A1-79F6472584F1}" type="pres">
      <dgm:prSet presAssocID="{1157490A-2F82-4006-A371-D4CA88DBF38B}" presName="childShp" presStyleLbl="bgAccFollowNode1" presStyleIdx="0" presStyleCnt="1" custScaleX="72045" custLinFactX="86172" custLinFactNeighborX="100000" custLinFactNeighborY="11727">
        <dgm:presLayoutVars>
          <dgm:bulletEnabled val="1"/>
        </dgm:presLayoutVars>
      </dgm:prSet>
      <dgm:spPr/>
      <dgm:t>
        <a:bodyPr/>
        <a:lstStyle/>
        <a:p>
          <a:endParaRPr lang="en-US"/>
        </a:p>
      </dgm:t>
    </dgm:pt>
  </dgm:ptLst>
  <dgm:cxnLst>
    <dgm:cxn modelId="{1C633574-88DB-4CC3-93E6-EE59FC3E5A25}" type="presOf" srcId="{1157490A-2F82-4006-A371-D4CA88DBF38B}" destId="{46CB15D4-E365-49DE-ACEC-80710C54043C}" srcOrd="0" destOrd="0" presId="urn:microsoft.com/office/officeart/2005/8/layout/vList6"/>
    <dgm:cxn modelId="{D8CE5CA7-D536-4A99-B11A-83594523C255}" type="presOf" srcId="{C2380DD2-9B2B-47DB-AA79-6D7AED76F3B6}" destId="{DBF747DA-94EE-4919-9A95-9473852313B0}" srcOrd="0" destOrd="0" presId="urn:microsoft.com/office/officeart/2005/8/layout/vList6"/>
    <dgm:cxn modelId="{132C0809-2963-406C-82D7-56B2899FEE4D}" srcId="{1157490A-2F82-4006-A371-D4CA88DBF38B}" destId="{A12752FE-44C9-400D-872D-02E7FD58DFDB}" srcOrd="1" destOrd="0" parTransId="{96F3F0A7-A07C-4923-987E-75384AD538E2}" sibTransId="{3BA67D7F-CBA9-4DFC-935B-ABB39EB727CB}"/>
    <dgm:cxn modelId="{CF2EE958-65AD-4F7D-8026-5E4746FA40AF}" srcId="{C2380DD2-9B2B-47DB-AA79-6D7AED76F3B6}" destId="{1157490A-2F82-4006-A371-D4CA88DBF38B}" srcOrd="0" destOrd="0" parTransId="{01B28C9A-051C-4D1B-811B-FB98A59F987D}" sibTransId="{696C3319-BFCF-4130-B016-19487741F48B}"/>
    <dgm:cxn modelId="{3BDEA5B8-5CF4-4546-A7E4-F507B6C7CFC8}" type="presOf" srcId="{126B08C8-620F-4C52-A366-842D23A5C0C6}" destId="{523BDAAA-07FF-4454-84A1-79F6472584F1}" srcOrd="0" destOrd="0" presId="urn:microsoft.com/office/officeart/2005/8/layout/vList6"/>
    <dgm:cxn modelId="{80BCC459-1703-40BD-AAFC-8C8FEAAC51B1}" type="presOf" srcId="{A12752FE-44C9-400D-872D-02E7FD58DFDB}" destId="{523BDAAA-07FF-4454-84A1-79F6472584F1}" srcOrd="0" destOrd="1" presId="urn:microsoft.com/office/officeart/2005/8/layout/vList6"/>
    <dgm:cxn modelId="{1D6A16ED-F4FD-47B7-8442-8D74B89E9B76}" srcId="{1157490A-2F82-4006-A371-D4CA88DBF38B}" destId="{126B08C8-620F-4C52-A366-842D23A5C0C6}" srcOrd="0" destOrd="0" parTransId="{082C26DE-DD07-4C01-A446-BA380BDC4E6E}" sibTransId="{2805883B-E93E-45B8-8B2D-DA826BC6AD54}"/>
    <dgm:cxn modelId="{09EBEDC9-66C1-4014-9E6C-E913C12655E0}" type="presParOf" srcId="{DBF747DA-94EE-4919-9A95-9473852313B0}" destId="{C556DE88-886D-4E99-B5D9-C1DC6002E23D}" srcOrd="0" destOrd="0" presId="urn:microsoft.com/office/officeart/2005/8/layout/vList6"/>
    <dgm:cxn modelId="{889EE14B-6506-4C3B-86B7-6B2D54E8B065}" type="presParOf" srcId="{C556DE88-886D-4E99-B5D9-C1DC6002E23D}" destId="{46CB15D4-E365-49DE-ACEC-80710C54043C}" srcOrd="0" destOrd="0" presId="urn:microsoft.com/office/officeart/2005/8/layout/vList6"/>
    <dgm:cxn modelId="{E496FB9C-C634-419C-ABD2-659D784EB309}" type="presParOf" srcId="{C556DE88-886D-4E99-B5D9-C1DC6002E23D}" destId="{523BDAAA-07FF-4454-84A1-79F6472584F1}" srcOrd="1" destOrd="0" presId="urn:microsoft.com/office/officeart/2005/8/layout/vList6"/>
  </dgm:cxnLst>
  <dgm:bg>
    <a:solidFill>
      <a:schemeClr val="bg2">
        <a:lumMod val="20000"/>
        <a:lumOff val="80000"/>
        <a:alpha val="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380DD2-9B2B-47DB-AA79-6D7AED76F3B6}" type="doc">
      <dgm:prSet loTypeId="urn:microsoft.com/office/officeart/2005/8/layout/vList6" loCatId="process" qsTypeId="urn:microsoft.com/office/officeart/2005/8/quickstyle/3d2" qsCatId="3D" csTypeId="urn:microsoft.com/office/officeart/2005/8/colors/colorful5" csCatId="colorful" phldr="1"/>
      <dgm:spPr/>
      <dgm:t>
        <a:bodyPr/>
        <a:lstStyle/>
        <a:p>
          <a:endParaRPr lang="en-US"/>
        </a:p>
      </dgm:t>
    </dgm:pt>
    <dgm:pt modelId="{1157490A-2F82-4006-A371-D4CA88DBF38B}">
      <dgm:prSet phldrT="[Text]" custT="1"/>
      <dgm:spPr/>
      <dgm:t>
        <a:bodyPr/>
        <a:lstStyle/>
        <a:p>
          <a:pPr algn="just" rtl="1"/>
          <a:endParaRPr lang="en-US" sz="2400" b="1" dirty="0">
            <a:solidFill>
              <a:schemeClr val="tx1"/>
            </a:solidFill>
            <a:cs typeface="B Nazanin" pitchFamily="2" charset="-78"/>
          </a:endParaRPr>
        </a:p>
      </dgm:t>
    </dgm:pt>
    <dgm:pt modelId="{01B28C9A-051C-4D1B-811B-FB98A59F987D}" type="parTrans" cxnId="{CF2EE958-65AD-4F7D-8026-5E4746FA40AF}">
      <dgm:prSet/>
      <dgm:spPr/>
      <dgm:t>
        <a:bodyPr/>
        <a:lstStyle/>
        <a:p>
          <a:pPr algn="just"/>
          <a:endParaRPr lang="en-US" sz="2000"/>
        </a:p>
      </dgm:t>
    </dgm:pt>
    <dgm:pt modelId="{696C3319-BFCF-4130-B016-19487741F48B}" type="sibTrans" cxnId="{CF2EE958-65AD-4F7D-8026-5E4746FA40AF}">
      <dgm:prSet/>
      <dgm:spPr/>
      <dgm:t>
        <a:bodyPr/>
        <a:lstStyle/>
        <a:p>
          <a:pPr algn="just"/>
          <a:endParaRPr lang="en-US" sz="2000"/>
        </a:p>
      </dgm:t>
    </dgm:pt>
    <dgm:pt modelId="{A12752FE-44C9-400D-872D-02E7FD58DFDB}">
      <dgm:prSet custT="1"/>
      <dgm:spPr/>
      <dgm:t>
        <a:bodyPr/>
        <a:lstStyle/>
        <a:p>
          <a:pPr algn="just" rtl="1"/>
          <a:r>
            <a:rPr lang="fa-IR" sz="2000" b="1" dirty="0" smtClean="0">
              <a:effectLst/>
              <a:latin typeface="Calibri" panose="020F0502020204030204" pitchFamily="34" charset="0"/>
              <a:ea typeface="Calibri" panose="020F0502020204030204" pitchFamily="34" charset="0"/>
              <a:cs typeface="B Zar" panose="00000400000000000000" pitchFamily="2" charset="-78"/>
            </a:rPr>
            <a:t>سومین طبقه بندی عمده از بررسی های تحلیل محتوایی، بر اساس نتیجه گیری هایی در باره آثار پیام (فرایند رمز یابی) برگیرنده آن صورت می گیرد . سوال ( با چه اثری؟) از جهاتی ، مهم ترین جنبه الگوی ارتباط است.</a:t>
          </a:r>
          <a:endParaRPr lang="en-US" sz="2000" b="1" dirty="0"/>
        </a:p>
      </dgm:t>
    </dgm:pt>
    <dgm:pt modelId="{3BA67D7F-CBA9-4DFC-935B-ABB39EB727CB}" type="sibTrans" cxnId="{132C0809-2963-406C-82D7-56B2899FEE4D}">
      <dgm:prSet/>
      <dgm:spPr/>
      <dgm:t>
        <a:bodyPr/>
        <a:lstStyle/>
        <a:p>
          <a:pPr algn="just"/>
          <a:endParaRPr lang="en-US"/>
        </a:p>
      </dgm:t>
    </dgm:pt>
    <dgm:pt modelId="{96F3F0A7-A07C-4923-987E-75384AD538E2}" type="parTrans" cxnId="{132C0809-2963-406C-82D7-56B2899FEE4D}">
      <dgm:prSet/>
      <dgm:spPr/>
      <dgm:t>
        <a:bodyPr/>
        <a:lstStyle/>
        <a:p>
          <a:pPr algn="just"/>
          <a:endParaRPr lang="en-US"/>
        </a:p>
      </dgm:t>
    </dgm:pt>
    <dgm:pt modelId="{126B08C8-620F-4C52-A366-842D23A5C0C6}">
      <dgm:prSet custT="1"/>
      <dgm:spPr/>
      <dgm:t>
        <a:bodyPr/>
        <a:lstStyle/>
        <a:p>
          <a:pPr algn="just" rtl="1"/>
          <a:r>
            <a:rPr lang="fa-IR" sz="1900" b="1" dirty="0" smtClean="0">
              <a:latin typeface="Calibri" panose="020F0502020204030204" pitchFamily="34" charset="0"/>
              <a:ea typeface="Calibri" panose="020F0502020204030204" pitchFamily="34" charset="0"/>
              <a:cs typeface="B Nazanin" panose="00000400000000000000" pitchFamily="2" charset="-78"/>
            </a:rPr>
            <a:t>.</a:t>
          </a:r>
          <a:endParaRPr lang="en-US" sz="2000" b="1" dirty="0">
            <a:cs typeface="B Nazanin" panose="00000400000000000000" pitchFamily="2" charset="-78"/>
          </a:endParaRPr>
        </a:p>
      </dgm:t>
    </dgm:pt>
    <dgm:pt modelId="{2805883B-E93E-45B8-8B2D-DA826BC6AD54}" type="sibTrans" cxnId="{1D6A16ED-F4FD-47B7-8442-8D74B89E9B76}">
      <dgm:prSet/>
      <dgm:spPr/>
      <dgm:t>
        <a:bodyPr/>
        <a:lstStyle/>
        <a:p>
          <a:pPr algn="just"/>
          <a:endParaRPr lang="en-US"/>
        </a:p>
      </dgm:t>
    </dgm:pt>
    <dgm:pt modelId="{082C26DE-DD07-4C01-A446-BA380BDC4E6E}" type="parTrans" cxnId="{1D6A16ED-F4FD-47B7-8442-8D74B89E9B76}">
      <dgm:prSet/>
      <dgm:spPr/>
      <dgm:t>
        <a:bodyPr/>
        <a:lstStyle/>
        <a:p>
          <a:pPr algn="just"/>
          <a:endParaRPr lang="en-US"/>
        </a:p>
      </dgm:t>
    </dgm:pt>
    <dgm:pt modelId="{DBF747DA-94EE-4919-9A95-9473852313B0}" type="pres">
      <dgm:prSet presAssocID="{C2380DD2-9B2B-47DB-AA79-6D7AED76F3B6}" presName="Name0" presStyleCnt="0">
        <dgm:presLayoutVars>
          <dgm:dir val="rev"/>
          <dgm:animLvl val="lvl"/>
          <dgm:resizeHandles/>
        </dgm:presLayoutVars>
      </dgm:prSet>
      <dgm:spPr/>
      <dgm:t>
        <a:bodyPr/>
        <a:lstStyle/>
        <a:p>
          <a:endParaRPr lang="en-US"/>
        </a:p>
      </dgm:t>
    </dgm:pt>
    <dgm:pt modelId="{C556DE88-886D-4E99-B5D9-C1DC6002E23D}" type="pres">
      <dgm:prSet presAssocID="{1157490A-2F82-4006-A371-D4CA88DBF38B}" presName="linNode" presStyleCnt="0"/>
      <dgm:spPr/>
      <dgm:t>
        <a:bodyPr/>
        <a:lstStyle/>
        <a:p>
          <a:endParaRPr lang="en-US"/>
        </a:p>
      </dgm:t>
    </dgm:pt>
    <dgm:pt modelId="{46CB15D4-E365-49DE-ACEC-80710C54043C}" type="pres">
      <dgm:prSet presAssocID="{1157490A-2F82-4006-A371-D4CA88DBF38B}" presName="parentShp" presStyleLbl="node1" presStyleIdx="0" presStyleCnt="1" custScaleX="181559" custScaleY="100098" custLinFactNeighborX="-72143" custLinFactNeighborY="-797">
        <dgm:presLayoutVars>
          <dgm:bulletEnabled val="1"/>
        </dgm:presLayoutVars>
      </dgm:prSet>
      <dgm:spPr/>
      <dgm:t>
        <a:bodyPr/>
        <a:lstStyle/>
        <a:p>
          <a:endParaRPr lang="en-US"/>
        </a:p>
      </dgm:t>
    </dgm:pt>
    <dgm:pt modelId="{523BDAAA-07FF-4454-84A1-79F6472584F1}" type="pres">
      <dgm:prSet presAssocID="{1157490A-2F82-4006-A371-D4CA88DBF38B}" presName="childShp" presStyleLbl="bgAccFollowNode1" presStyleIdx="0" presStyleCnt="1" custScaleX="72045" custLinFactX="86172" custLinFactNeighborX="100000" custLinFactNeighborY="11727">
        <dgm:presLayoutVars>
          <dgm:bulletEnabled val="1"/>
        </dgm:presLayoutVars>
      </dgm:prSet>
      <dgm:spPr/>
      <dgm:t>
        <a:bodyPr/>
        <a:lstStyle/>
        <a:p>
          <a:endParaRPr lang="en-US"/>
        </a:p>
      </dgm:t>
    </dgm:pt>
  </dgm:ptLst>
  <dgm:cxnLst>
    <dgm:cxn modelId="{81C84D6C-2709-4019-8BB6-EE8F6EE7819C}" type="presOf" srcId="{C2380DD2-9B2B-47DB-AA79-6D7AED76F3B6}" destId="{DBF747DA-94EE-4919-9A95-9473852313B0}" srcOrd="0" destOrd="0" presId="urn:microsoft.com/office/officeart/2005/8/layout/vList6"/>
    <dgm:cxn modelId="{132C0809-2963-406C-82D7-56B2899FEE4D}" srcId="{1157490A-2F82-4006-A371-D4CA88DBF38B}" destId="{A12752FE-44C9-400D-872D-02E7FD58DFDB}" srcOrd="1" destOrd="0" parTransId="{96F3F0A7-A07C-4923-987E-75384AD538E2}" sibTransId="{3BA67D7F-CBA9-4DFC-935B-ABB39EB727CB}"/>
    <dgm:cxn modelId="{2BDEC9B5-90DD-4131-B296-EC119F5D39C2}" type="presOf" srcId="{126B08C8-620F-4C52-A366-842D23A5C0C6}" destId="{523BDAAA-07FF-4454-84A1-79F6472584F1}" srcOrd="0" destOrd="0" presId="urn:microsoft.com/office/officeart/2005/8/layout/vList6"/>
    <dgm:cxn modelId="{CF2EE958-65AD-4F7D-8026-5E4746FA40AF}" srcId="{C2380DD2-9B2B-47DB-AA79-6D7AED76F3B6}" destId="{1157490A-2F82-4006-A371-D4CA88DBF38B}" srcOrd="0" destOrd="0" parTransId="{01B28C9A-051C-4D1B-811B-FB98A59F987D}" sibTransId="{696C3319-BFCF-4130-B016-19487741F48B}"/>
    <dgm:cxn modelId="{F194E927-150B-4396-9B27-FFA2D2E19D4C}" type="presOf" srcId="{A12752FE-44C9-400D-872D-02E7FD58DFDB}" destId="{523BDAAA-07FF-4454-84A1-79F6472584F1}" srcOrd="0" destOrd="1" presId="urn:microsoft.com/office/officeart/2005/8/layout/vList6"/>
    <dgm:cxn modelId="{2CF1BDF9-D4AD-4373-8EB1-F3B48250A0CD}" type="presOf" srcId="{1157490A-2F82-4006-A371-D4CA88DBF38B}" destId="{46CB15D4-E365-49DE-ACEC-80710C54043C}" srcOrd="0" destOrd="0" presId="urn:microsoft.com/office/officeart/2005/8/layout/vList6"/>
    <dgm:cxn modelId="{1D6A16ED-F4FD-47B7-8442-8D74B89E9B76}" srcId="{1157490A-2F82-4006-A371-D4CA88DBF38B}" destId="{126B08C8-620F-4C52-A366-842D23A5C0C6}" srcOrd="0" destOrd="0" parTransId="{082C26DE-DD07-4C01-A446-BA380BDC4E6E}" sibTransId="{2805883B-E93E-45B8-8B2D-DA826BC6AD54}"/>
    <dgm:cxn modelId="{3AA7AF12-05D1-4CE5-BB3B-597358842B9A}" type="presParOf" srcId="{DBF747DA-94EE-4919-9A95-9473852313B0}" destId="{C556DE88-886D-4E99-B5D9-C1DC6002E23D}" srcOrd="0" destOrd="0" presId="urn:microsoft.com/office/officeart/2005/8/layout/vList6"/>
    <dgm:cxn modelId="{57471877-E45A-4390-A20A-4097D8CCB3F5}" type="presParOf" srcId="{C556DE88-886D-4E99-B5D9-C1DC6002E23D}" destId="{46CB15D4-E365-49DE-ACEC-80710C54043C}" srcOrd="0" destOrd="0" presId="urn:microsoft.com/office/officeart/2005/8/layout/vList6"/>
    <dgm:cxn modelId="{47398208-E0F7-45C6-8DF3-E32D0864417A}" type="presParOf" srcId="{C556DE88-886D-4E99-B5D9-C1DC6002E23D}" destId="{523BDAAA-07FF-4454-84A1-79F6472584F1}" srcOrd="1" destOrd="0" presId="urn:microsoft.com/office/officeart/2005/8/layout/vList6"/>
  </dgm:cxnLst>
  <dgm:bg>
    <a:solidFill>
      <a:schemeClr val="bg2">
        <a:lumMod val="20000"/>
        <a:lumOff val="80000"/>
        <a:alpha val="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514097-127E-447A-A0A2-21D6C1F865FC}">
      <dsp:nvSpPr>
        <dsp:cNvPr id="0" name=""/>
        <dsp:cNvSpPr/>
      </dsp:nvSpPr>
      <dsp:spPr>
        <a:xfrm>
          <a:off x="4239555" y="950"/>
          <a:ext cx="1426889" cy="1426889"/>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a-IR" sz="1600" b="1" kern="1200" dirty="0" smtClean="0">
              <a:solidFill>
                <a:schemeClr val="tx1"/>
              </a:solidFill>
              <a:cs typeface="B Nazanin" panose="00000400000000000000" pitchFamily="2" charset="-78"/>
            </a:rPr>
            <a:t>1-منبع یا فرستنده پیام</a:t>
          </a:r>
          <a:endParaRPr lang="en-US" sz="1600" b="1" kern="1200" dirty="0">
            <a:solidFill>
              <a:schemeClr val="tx1"/>
            </a:solidFill>
            <a:cs typeface="B Nazanin" panose="00000400000000000000" pitchFamily="2" charset="-78"/>
          </a:endParaRPr>
        </a:p>
      </dsp:txBody>
      <dsp:txXfrm>
        <a:off x="4448518" y="209913"/>
        <a:ext cx="1008963" cy="1008963"/>
      </dsp:txXfrm>
    </dsp:sp>
    <dsp:sp modelId="{3D7BDA67-E3F6-4F57-A33E-EE98AD874BCB}">
      <dsp:nvSpPr>
        <dsp:cNvPr id="0" name=""/>
        <dsp:cNvSpPr/>
      </dsp:nvSpPr>
      <dsp:spPr>
        <a:xfrm rot="2160000">
          <a:off x="5621226" y="1096711"/>
          <a:ext cx="378805" cy="481575"/>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cs typeface="B Nazanin" panose="00000400000000000000" pitchFamily="2" charset="-78"/>
          </a:endParaRPr>
        </a:p>
      </dsp:txBody>
      <dsp:txXfrm>
        <a:off x="5632078" y="1159628"/>
        <a:ext cx="265164" cy="288945"/>
      </dsp:txXfrm>
    </dsp:sp>
    <dsp:sp modelId="{CFFE70A1-253D-404B-91E3-B627F83E555A}">
      <dsp:nvSpPr>
        <dsp:cNvPr id="0" name=""/>
        <dsp:cNvSpPr/>
      </dsp:nvSpPr>
      <dsp:spPr>
        <a:xfrm>
          <a:off x="5972159" y="1259761"/>
          <a:ext cx="1426889" cy="1426889"/>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a-IR" sz="1600" b="1" kern="1200" dirty="0" smtClean="0">
              <a:solidFill>
                <a:schemeClr val="tx1"/>
              </a:solidFill>
              <a:cs typeface="B Nazanin" panose="00000400000000000000" pitchFamily="2" charset="-78"/>
            </a:rPr>
            <a:t>2-فرآیندرمز گذاری موثردرپیام</a:t>
          </a:r>
          <a:endParaRPr lang="en-US" sz="1600" b="1" kern="1200" dirty="0">
            <a:solidFill>
              <a:schemeClr val="tx1"/>
            </a:solidFill>
            <a:cs typeface="B Nazanin" panose="00000400000000000000" pitchFamily="2" charset="-78"/>
          </a:endParaRPr>
        </a:p>
      </dsp:txBody>
      <dsp:txXfrm>
        <a:off x="6181122" y="1468724"/>
        <a:ext cx="1008963" cy="1008963"/>
      </dsp:txXfrm>
    </dsp:sp>
    <dsp:sp modelId="{76CDAE0E-3BD2-4E6A-A972-B1E2A87747EC}">
      <dsp:nvSpPr>
        <dsp:cNvPr id="0" name=""/>
        <dsp:cNvSpPr/>
      </dsp:nvSpPr>
      <dsp:spPr>
        <a:xfrm rot="6480000">
          <a:off x="6168616" y="2740621"/>
          <a:ext cx="378805" cy="481575"/>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cs typeface="B Nazanin" panose="00000400000000000000" pitchFamily="2" charset="-78"/>
          </a:endParaRPr>
        </a:p>
      </dsp:txBody>
      <dsp:txXfrm rot="10800000">
        <a:off x="6242995" y="2782896"/>
        <a:ext cx="265164" cy="288945"/>
      </dsp:txXfrm>
    </dsp:sp>
    <dsp:sp modelId="{6FC7A287-55E1-4D71-AEE2-370C06A82841}">
      <dsp:nvSpPr>
        <dsp:cNvPr id="0" name=""/>
        <dsp:cNvSpPr/>
      </dsp:nvSpPr>
      <dsp:spPr>
        <a:xfrm>
          <a:off x="5310363" y="3296559"/>
          <a:ext cx="1426889" cy="1426889"/>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a-IR" sz="1600" b="1" kern="1200" dirty="0" smtClean="0">
              <a:solidFill>
                <a:schemeClr val="tx1"/>
              </a:solidFill>
              <a:cs typeface="B Nazanin" panose="00000400000000000000" pitchFamily="2" charset="-78"/>
            </a:rPr>
            <a:t>3-مجرای انتقال پیام </a:t>
          </a:r>
          <a:endParaRPr lang="en-US" sz="1600" b="1" kern="1200" dirty="0">
            <a:solidFill>
              <a:schemeClr val="tx1"/>
            </a:solidFill>
            <a:cs typeface="B Nazanin" panose="00000400000000000000" pitchFamily="2" charset="-78"/>
          </a:endParaRPr>
        </a:p>
      </dsp:txBody>
      <dsp:txXfrm>
        <a:off x="5519326" y="3505522"/>
        <a:ext cx="1008963" cy="1008963"/>
      </dsp:txXfrm>
    </dsp:sp>
    <dsp:sp modelId="{819E8C17-513C-41F0-B647-BAEFA4F1D9A7}">
      <dsp:nvSpPr>
        <dsp:cNvPr id="0" name=""/>
        <dsp:cNvSpPr/>
      </dsp:nvSpPr>
      <dsp:spPr>
        <a:xfrm rot="10800000">
          <a:off x="4774318" y="3769216"/>
          <a:ext cx="378805" cy="481575"/>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cs typeface="B Nazanin" panose="00000400000000000000" pitchFamily="2" charset="-78"/>
          </a:endParaRPr>
        </a:p>
      </dsp:txBody>
      <dsp:txXfrm rot="10800000">
        <a:off x="4887959" y="3865531"/>
        <a:ext cx="265164" cy="288945"/>
      </dsp:txXfrm>
    </dsp:sp>
    <dsp:sp modelId="{85031186-A609-44CF-AA4B-1AAEF5E954BE}">
      <dsp:nvSpPr>
        <dsp:cNvPr id="0" name=""/>
        <dsp:cNvSpPr/>
      </dsp:nvSpPr>
      <dsp:spPr>
        <a:xfrm>
          <a:off x="3168746" y="3296559"/>
          <a:ext cx="1426889" cy="1426889"/>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a-IR" sz="1600" b="1" kern="1200" dirty="0" smtClean="0">
              <a:solidFill>
                <a:schemeClr val="tx1"/>
              </a:solidFill>
              <a:cs typeface="B Nazanin" panose="00000400000000000000" pitchFamily="2" charset="-78"/>
            </a:rPr>
            <a:t>4-یابنده یا گیرنده پیام</a:t>
          </a:r>
          <a:endParaRPr lang="en-US" sz="1600" b="1" kern="1200" dirty="0">
            <a:solidFill>
              <a:schemeClr val="tx1"/>
            </a:solidFill>
            <a:cs typeface="B Nazanin" panose="00000400000000000000" pitchFamily="2" charset="-78"/>
          </a:endParaRPr>
        </a:p>
      </dsp:txBody>
      <dsp:txXfrm>
        <a:off x="3377709" y="3505522"/>
        <a:ext cx="1008963" cy="1008963"/>
      </dsp:txXfrm>
    </dsp:sp>
    <dsp:sp modelId="{ABF70AC4-FEED-4F9E-A5E0-3E9D4D91D75C}">
      <dsp:nvSpPr>
        <dsp:cNvPr id="0" name=""/>
        <dsp:cNvSpPr/>
      </dsp:nvSpPr>
      <dsp:spPr>
        <a:xfrm rot="15120000">
          <a:off x="3365204" y="2761013"/>
          <a:ext cx="378805" cy="481575"/>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cs typeface="B Nazanin" panose="00000400000000000000" pitchFamily="2" charset="-78"/>
          </a:endParaRPr>
        </a:p>
      </dsp:txBody>
      <dsp:txXfrm rot="10800000">
        <a:off x="3439583" y="2911368"/>
        <a:ext cx="265164" cy="288945"/>
      </dsp:txXfrm>
    </dsp:sp>
    <dsp:sp modelId="{4E4B46AB-1FAA-43D7-B569-27F9A064BCE7}">
      <dsp:nvSpPr>
        <dsp:cNvPr id="0" name=""/>
        <dsp:cNvSpPr/>
      </dsp:nvSpPr>
      <dsp:spPr>
        <a:xfrm>
          <a:off x="2506950" y="1259761"/>
          <a:ext cx="1426889" cy="1426889"/>
        </a:xfrm>
        <a:prstGeom prst="ellipse">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a-IR" sz="1600" b="1" kern="1200" dirty="0" smtClean="0">
              <a:solidFill>
                <a:schemeClr val="tx1"/>
              </a:solidFill>
              <a:cs typeface="B Nazanin" panose="00000400000000000000" pitchFamily="2" charset="-78"/>
            </a:rPr>
            <a:t>5-فرآیند</a:t>
          </a:r>
        </a:p>
        <a:p>
          <a:pPr lvl="0" algn="ctr" defTabSz="711200">
            <a:lnSpc>
              <a:spcPct val="90000"/>
            </a:lnSpc>
            <a:spcBef>
              <a:spcPct val="0"/>
            </a:spcBef>
            <a:spcAft>
              <a:spcPct val="35000"/>
            </a:spcAft>
          </a:pPr>
          <a:r>
            <a:rPr lang="fa-IR" sz="1600" b="1" kern="1200" dirty="0" smtClean="0">
              <a:solidFill>
                <a:schemeClr val="tx1"/>
              </a:solidFill>
              <a:cs typeface="B Nazanin" panose="00000400000000000000" pitchFamily="2" charset="-78"/>
            </a:rPr>
            <a:t>رمزگشایی</a:t>
          </a:r>
          <a:endParaRPr lang="en-US" sz="1600" b="1" kern="1200" dirty="0">
            <a:solidFill>
              <a:schemeClr val="tx1"/>
            </a:solidFill>
            <a:cs typeface="B Nazanin" panose="00000400000000000000" pitchFamily="2" charset="-78"/>
          </a:endParaRPr>
        </a:p>
      </dsp:txBody>
      <dsp:txXfrm>
        <a:off x="2715913" y="1468724"/>
        <a:ext cx="1008963" cy="1008963"/>
      </dsp:txXfrm>
    </dsp:sp>
    <dsp:sp modelId="{E2F5295E-E917-42FF-91AB-138FE55CF47B}">
      <dsp:nvSpPr>
        <dsp:cNvPr id="0" name=""/>
        <dsp:cNvSpPr/>
      </dsp:nvSpPr>
      <dsp:spPr>
        <a:xfrm rot="19440000">
          <a:off x="3888621" y="1109314"/>
          <a:ext cx="378805" cy="481575"/>
        </a:xfrm>
        <a:prstGeom prst="rightArrow">
          <a:avLst>
            <a:gd name="adj1" fmla="val 60000"/>
            <a:gd name="adj2" fmla="val 50000"/>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cs typeface="B Nazanin" panose="00000400000000000000" pitchFamily="2" charset="-78"/>
          </a:endParaRPr>
        </a:p>
      </dsp:txBody>
      <dsp:txXfrm>
        <a:off x="3899473" y="1239027"/>
        <a:ext cx="265164" cy="2889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3BDAAA-07FF-4454-84A1-79F6472584F1}">
      <dsp:nvSpPr>
        <dsp:cNvPr id="0" name=""/>
        <dsp:cNvSpPr/>
      </dsp:nvSpPr>
      <dsp:spPr>
        <a:xfrm rot="10800000">
          <a:off x="6857982" y="8632"/>
          <a:ext cx="2143718" cy="4410967"/>
        </a:xfrm>
        <a:prstGeom prst="rightArrow">
          <a:avLst>
            <a:gd name="adj1" fmla="val 75000"/>
            <a:gd name="adj2" fmla="val 50000"/>
          </a:avLst>
        </a:prstGeom>
        <a:solidFill>
          <a:schemeClr val="accent3">
            <a:lumMod val="60000"/>
            <a:lumOff val="40000"/>
            <a:alpha val="90000"/>
          </a:schemeClr>
        </a:solidFill>
        <a:ln w="12700" cap="rnd" cmpd="sng" algn="ctr">
          <a:solidFill>
            <a:schemeClr val="accent1">
              <a:alpha val="90000"/>
              <a:tint val="4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t" anchorCtr="0">
          <a:noAutofit/>
        </a:bodyPr>
        <a:lstStyle/>
        <a:p>
          <a:pPr marL="171450" lvl="1" indent="-171450" algn="r" defTabSz="800100" rtl="1">
            <a:lnSpc>
              <a:spcPct val="90000"/>
            </a:lnSpc>
            <a:spcBef>
              <a:spcPct val="0"/>
            </a:spcBef>
            <a:spcAft>
              <a:spcPct val="15000"/>
            </a:spcAft>
            <a:buChar char="••"/>
          </a:pPr>
          <a:endParaRPr lang="en-US" sz="1800" kern="1200" dirty="0"/>
        </a:p>
        <a:p>
          <a:pPr marL="171450" lvl="1" indent="-171450" algn="r" defTabSz="800100" rtl="1">
            <a:lnSpc>
              <a:spcPct val="90000"/>
            </a:lnSpc>
            <a:spcBef>
              <a:spcPct val="0"/>
            </a:spcBef>
            <a:spcAft>
              <a:spcPct val="15000"/>
            </a:spcAft>
            <a:buChar char="••"/>
          </a:pPr>
          <a:endParaRPr lang="en-US" sz="1800" kern="1200" dirty="0"/>
        </a:p>
        <a:p>
          <a:pPr marL="171450" lvl="1" indent="-171450" algn="r" defTabSz="800100" rtl="1">
            <a:lnSpc>
              <a:spcPct val="90000"/>
            </a:lnSpc>
            <a:spcBef>
              <a:spcPct val="0"/>
            </a:spcBef>
            <a:spcAft>
              <a:spcPct val="15000"/>
            </a:spcAft>
            <a:buChar char="••"/>
          </a:pPr>
          <a:endParaRPr lang="en-US" sz="1800" kern="1200" dirty="0"/>
        </a:p>
        <a:p>
          <a:pPr marL="171450" lvl="1" indent="-171450" algn="r" defTabSz="800100" rtl="1">
            <a:lnSpc>
              <a:spcPct val="90000"/>
            </a:lnSpc>
            <a:spcBef>
              <a:spcPct val="0"/>
            </a:spcBef>
            <a:spcAft>
              <a:spcPct val="15000"/>
            </a:spcAft>
            <a:buChar char="••"/>
          </a:pPr>
          <a:r>
            <a:rPr lang="fa-IR" sz="1800" b="1" kern="1200" dirty="0" smtClean="0">
              <a:latin typeface="Calibri" panose="020F0502020204030204" pitchFamily="34" charset="0"/>
              <a:ea typeface="Calibri" panose="020F0502020204030204" pitchFamily="34" charset="0"/>
              <a:cs typeface="B Zar" panose="00000400000000000000" pitchFamily="2" charset="-78"/>
            </a:rPr>
            <a:t>ویژگی مخاطبان بر محتوا وسبک ارتباط </a:t>
          </a:r>
          <a:r>
            <a:rPr lang="fa-IR" sz="1800" b="1" kern="1200" dirty="0" smtClean="0">
              <a:latin typeface="Calibri" panose="020F0502020204030204" pitchFamily="34" charset="0"/>
              <a:ea typeface="Calibri" panose="020F0502020204030204" pitchFamily="34" charset="0"/>
              <a:cs typeface="B Zar" panose="00000400000000000000" pitchFamily="2" charset="-78"/>
            </a:rPr>
            <a:t>اثرمی گذارد .</a:t>
          </a:r>
          <a:endParaRPr lang="en-US" sz="1800" kern="1200" dirty="0"/>
        </a:p>
      </dsp:txBody>
      <dsp:txXfrm rot="10800000">
        <a:off x="7661876" y="560003"/>
        <a:ext cx="1339824" cy="3308225"/>
      </dsp:txXfrm>
    </dsp:sp>
    <dsp:sp modelId="{46CB15D4-E365-49DE-ACEC-80710C54043C}">
      <dsp:nvSpPr>
        <dsp:cNvPr id="0" name=""/>
        <dsp:cNvSpPr/>
      </dsp:nvSpPr>
      <dsp:spPr>
        <a:xfrm>
          <a:off x="0" y="4309"/>
          <a:ext cx="6914469" cy="4415290"/>
        </a:xfrm>
        <a:prstGeom prst="roundRect">
          <a:avLst/>
        </a:prstGeom>
        <a:solidFill>
          <a:schemeClr val="accent1">
            <a:lumMod val="40000"/>
            <a:lumOff val="6000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just" defTabSz="1066800" rtl="1">
            <a:lnSpc>
              <a:spcPct val="90000"/>
            </a:lnSpc>
            <a:spcBef>
              <a:spcPct val="0"/>
            </a:spcBef>
            <a:spcAft>
              <a:spcPct val="35000"/>
            </a:spcAft>
          </a:pPr>
          <a:r>
            <a:rPr lang="fa-IR" sz="2400" b="1" kern="1200" dirty="0" smtClean="0">
              <a:solidFill>
                <a:schemeClr val="tx1"/>
              </a:solidFill>
              <a:effectLst/>
              <a:latin typeface="Calibri" panose="020F0502020204030204" pitchFamily="34" charset="0"/>
              <a:ea typeface="Calibri" panose="020F0502020204030204" pitchFamily="34" charset="0"/>
              <a:cs typeface="B Zar" panose="00000400000000000000" pitchFamily="2" charset="-78"/>
            </a:rPr>
            <a:t>محتوای ارتباط در طول زمان و نیز با در نظر گرفتن موقعیت ارتباط با مخاطبان پیام ، تحلیل های بین پیامی نامیده می شود.</a:t>
          </a:r>
        </a:p>
        <a:p>
          <a:pPr lvl="0" algn="just" defTabSz="1066800" rtl="1">
            <a:lnSpc>
              <a:spcPct val="90000"/>
            </a:lnSpc>
            <a:spcBef>
              <a:spcPct val="0"/>
            </a:spcBef>
            <a:spcAft>
              <a:spcPct val="35000"/>
            </a:spcAft>
          </a:pPr>
          <a:endParaRPr lang="en-US" sz="2400" b="1" kern="1200" dirty="0" smtClean="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lvl="0" algn="just" defTabSz="1066800" rtl="1">
            <a:lnSpc>
              <a:spcPct val="90000"/>
            </a:lnSpc>
            <a:spcBef>
              <a:spcPct val="0"/>
            </a:spcBef>
            <a:spcAft>
              <a:spcPct val="35000"/>
            </a:spcAft>
          </a:pPr>
          <a:r>
            <a:rPr lang="fa-IR" sz="2400" b="1" kern="1200" dirty="0" smtClean="0">
              <a:solidFill>
                <a:schemeClr val="tx1"/>
              </a:solidFill>
              <a:effectLst/>
              <a:latin typeface="Calibri" panose="020F0502020204030204" pitchFamily="34" charset="0"/>
              <a:ea typeface="Calibri" panose="020F0502020204030204" pitchFamily="34" charset="0"/>
              <a:cs typeface="B Zar" panose="00000400000000000000" pitchFamily="2" charset="-78"/>
            </a:rPr>
            <a:t>ممکن است فرضیه ها با مقایسه پیام های تولید شده توسط دو یا چند منبع مختلف آزمایش شوند . معمولا ، هدف این است که به طور نظری ویژگی های مهم کسانی را که ارتباط برقرار می کنند، به تفاوت های موجود در پیام هایی که تولید کرده اند پیوند زنیم.</a:t>
          </a:r>
          <a:endParaRPr lang="en-US" sz="2400" b="1" kern="1200" dirty="0">
            <a:solidFill>
              <a:schemeClr val="tx1"/>
            </a:solidFill>
            <a:cs typeface="B Nazanin" pitchFamily="2" charset="-78"/>
          </a:endParaRPr>
        </a:p>
      </dsp:txBody>
      <dsp:txXfrm>
        <a:off x="215537" y="219846"/>
        <a:ext cx="6483395" cy="3984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3BDAAA-07FF-4454-84A1-79F6472584F1}">
      <dsp:nvSpPr>
        <dsp:cNvPr id="0" name=""/>
        <dsp:cNvSpPr/>
      </dsp:nvSpPr>
      <dsp:spPr>
        <a:xfrm rot="10800000">
          <a:off x="5687791" y="13245"/>
          <a:ext cx="3380008" cy="6768554"/>
        </a:xfrm>
        <a:prstGeom prst="rightArrow">
          <a:avLst>
            <a:gd name="adj1" fmla="val 75000"/>
            <a:gd name="adj2" fmla="val 50000"/>
          </a:avLst>
        </a:prstGeom>
        <a:solidFill>
          <a:schemeClr val="accent5">
            <a:tint val="40000"/>
            <a:alpha val="90000"/>
            <a:hueOff val="0"/>
            <a:satOff val="0"/>
            <a:lumOff val="0"/>
            <a:alphaOff val="0"/>
          </a:schemeClr>
        </a:solidFill>
        <a:ln w="12700"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065" tIns="12065" rIns="12065" bIns="12065" numCol="1" spcCol="1270" anchor="t" anchorCtr="0">
          <a:noAutofit/>
        </a:bodyPr>
        <a:lstStyle/>
        <a:p>
          <a:pPr marL="171450" lvl="1" indent="-171450" algn="just" defTabSz="844550" rtl="1">
            <a:lnSpc>
              <a:spcPct val="90000"/>
            </a:lnSpc>
            <a:spcBef>
              <a:spcPct val="0"/>
            </a:spcBef>
            <a:spcAft>
              <a:spcPct val="15000"/>
            </a:spcAft>
            <a:buChar char="••"/>
          </a:pPr>
          <a:r>
            <a:rPr lang="fa-IR" sz="1900" b="1" kern="1200" dirty="0" smtClean="0">
              <a:latin typeface="Calibri" panose="020F0502020204030204" pitchFamily="34" charset="0"/>
              <a:ea typeface="Calibri" panose="020F0502020204030204" pitchFamily="34" charset="0"/>
              <a:cs typeface="B Nazanin" panose="00000400000000000000" pitchFamily="2" charset="-78"/>
            </a:rPr>
            <a:t>.</a:t>
          </a:r>
          <a:endParaRPr lang="en-US" sz="2000" b="1" kern="1200" dirty="0">
            <a:cs typeface="B Nazanin" panose="00000400000000000000" pitchFamily="2" charset="-78"/>
          </a:endParaRPr>
        </a:p>
        <a:p>
          <a:pPr marL="228600" lvl="1" indent="-228600" algn="just" defTabSz="889000" rtl="1">
            <a:lnSpc>
              <a:spcPct val="90000"/>
            </a:lnSpc>
            <a:spcBef>
              <a:spcPct val="0"/>
            </a:spcBef>
            <a:spcAft>
              <a:spcPct val="15000"/>
            </a:spcAft>
            <a:buChar char="••"/>
          </a:pPr>
          <a:r>
            <a:rPr lang="fa-IR" sz="2000" b="1" kern="1200" dirty="0" smtClean="0">
              <a:cs typeface="B Nazanin" panose="00000400000000000000" pitchFamily="2" charset="-78"/>
            </a:rPr>
            <a:t>یکی دیگر ازبررسی های تحلیل محتوایی مطالعه ای است که به </a:t>
          </a:r>
          <a:r>
            <a:rPr lang="fa-IR" sz="2000" b="1" kern="1200" dirty="0" smtClean="0">
              <a:cs typeface="B Nazanin" panose="00000400000000000000" pitchFamily="2" charset="-78"/>
            </a:rPr>
            <a:t>منظوردستیابی </a:t>
          </a:r>
          <a:r>
            <a:rPr lang="fa-IR" sz="2000" b="1" kern="1200" dirty="0" smtClean="0">
              <a:cs typeface="B Nazanin" panose="00000400000000000000" pitchFamily="2" charset="-78"/>
            </a:rPr>
            <a:t>نتایجی  درباره علل شکل گیریی یا پیشینه های پیام وبطور خاص در مورد نویسنده انجام می شود .</a:t>
          </a:r>
          <a:endParaRPr lang="en-US" sz="2000" b="1" kern="1200" dirty="0">
            <a:cs typeface="B Nazanin" panose="00000400000000000000" pitchFamily="2" charset="-78"/>
          </a:endParaRPr>
        </a:p>
      </dsp:txBody>
      <dsp:txXfrm rot="10800000">
        <a:off x="6955294" y="859314"/>
        <a:ext cx="2112505" cy="5076416"/>
      </dsp:txXfrm>
    </dsp:sp>
    <dsp:sp modelId="{46CB15D4-E365-49DE-ACEC-80710C54043C}">
      <dsp:nvSpPr>
        <dsp:cNvPr id="0" name=""/>
        <dsp:cNvSpPr/>
      </dsp:nvSpPr>
      <dsp:spPr>
        <a:xfrm>
          <a:off x="3" y="0"/>
          <a:ext cx="5678589" cy="6775187"/>
        </a:xfrm>
        <a:prstGeom prst="round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just" defTabSz="1066800" rtl="1">
            <a:lnSpc>
              <a:spcPct val="90000"/>
            </a:lnSpc>
            <a:spcBef>
              <a:spcPct val="0"/>
            </a:spcBef>
            <a:spcAft>
              <a:spcPct val="35000"/>
            </a:spcAft>
          </a:pPr>
          <a:endParaRPr lang="en-US" sz="2400" b="1" kern="1200" dirty="0">
            <a:solidFill>
              <a:schemeClr val="tx1"/>
            </a:solidFill>
            <a:cs typeface="B Nazanin" pitchFamily="2" charset="-78"/>
          </a:endParaRPr>
        </a:p>
      </dsp:txBody>
      <dsp:txXfrm>
        <a:off x="277209" y="277206"/>
        <a:ext cx="5124177" cy="62207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3BDAAA-07FF-4454-84A1-79F6472584F1}">
      <dsp:nvSpPr>
        <dsp:cNvPr id="0" name=""/>
        <dsp:cNvSpPr/>
      </dsp:nvSpPr>
      <dsp:spPr>
        <a:xfrm rot="10800000">
          <a:off x="5687791" y="13245"/>
          <a:ext cx="3380008" cy="6768554"/>
        </a:xfrm>
        <a:prstGeom prst="rightArrow">
          <a:avLst>
            <a:gd name="adj1" fmla="val 75000"/>
            <a:gd name="adj2" fmla="val 50000"/>
          </a:avLst>
        </a:prstGeom>
        <a:solidFill>
          <a:schemeClr val="accent5">
            <a:tint val="40000"/>
            <a:alpha val="90000"/>
            <a:hueOff val="0"/>
            <a:satOff val="0"/>
            <a:lumOff val="0"/>
            <a:alphaOff val="0"/>
          </a:schemeClr>
        </a:solidFill>
        <a:ln w="12700"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065" tIns="12065" rIns="12065" bIns="12065" numCol="1" spcCol="1270" anchor="t" anchorCtr="0">
          <a:noAutofit/>
        </a:bodyPr>
        <a:lstStyle/>
        <a:p>
          <a:pPr marL="171450" lvl="1" indent="-171450" algn="just" defTabSz="844550" rtl="1">
            <a:lnSpc>
              <a:spcPct val="90000"/>
            </a:lnSpc>
            <a:spcBef>
              <a:spcPct val="0"/>
            </a:spcBef>
            <a:spcAft>
              <a:spcPct val="15000"/>
            </a:spcAft>
            <a:buChar char="••"/>
          </a:pPr>
          <a:r>
            <a:rPr lang="fa-IR" sz="1900" b="1" kern="1200" dirty="0" smtClean="0">
              <a:latin typeface="Calibri" panose="020F0502020204030204" pitchFamily="34" charset="0"/>
              <a:ea typeface="Calibri" panose="020F0502020204030204" pitchFamily="34" charset="0"/>
              <a:cs typeface="B Nazanin" panose="00000400000000000000" pitchFamily="2" charset="-78"/>
            </a:rPr>
            <a:t>.</a:t>
          </a:r>
          <a:endParaRPr lang="en-US" sz="2000" b="1" kern="1200" dirty="0">
            <a:cs typeface="B Nazanin" panose="00000400000000000000" pitchFamily="2" charset="-78"/>
          </a:endParaRPr>
        </a:p>
        <a:p>
          <a:pPr marL="228600" lvl="1" indent="-228600" algn="just" defTabSz="889000" rtl="1">
            <a:lnSpc>
              <a:spcPct val="90000"/>
            </a:lnSpc>
            <a:spcBef>
              <a:spcPct val="0"/>
            </a:spcBef>
            <a:spcAft>
              <a:spcPct val="15000"/>
            </a:spcAft>
            <a:buChar char="••"/>
          </a:pPr>
          <a:r>
            <a:rPr lang="fa-IR" sz="2000" b="1" kern="1200" dirty="0" smtClean="0">
              <a:effectLst/>
              <a:latin typeface="Calibri" panose="020F0502020204030204" pitchFamily="34" charset="0"/>
              <a:ea typeface="Calibri" panose="020F0502020204030204" pitchFamily="34" charset="0"/>
              <a:cs typeface="B Zar" panose="00000400000000000000" pitchFamily="2" charset="-78"/>
            </a:rPr>
            <a:t>سومین طبقه بندی عمده از بررسی های تحلیل محتوایی، بر اساس نتیجه گیری هایی در باره آثار پیام (فرایند رمز یابی) برگیرنده آن صورت می گیرد . سوال ( با چه اثری؟) از جهاتی ، مهم ترین جنبه الگوی ارتباط است.</a:t>
          </a:r>
          <a:endParaRPr lang="en-US" sz="2000" b="1" kern="1200" dirty="0"/>
        </a:p>
      </dsp:txBody>
      <dsp:txXfrm rot="10800000">
        <a:off x="6955294" y="859314"/>
        <a:ext cx="2112505" cy="5076416"/>
      </dsp:txXfrm>
    </dsp:sp>
    <dsp:sp modelId="{46CB15D4-E365-49DE-ACEC-80710C54043C}">
      <dsp:nvSpPr>
        <dsp:cNvPr id="0" name=""/>
        <dsp:cNvSpPr/>
      </dsp:nvSpPr>
      <dsp:spPr>
        <a:xfrm>
          <a:off x="3" y="0"/>
          <a:ext cx="5678589" cy="6775187"/>
        </a:xfrm>
        <a:prstGeom prst="round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just" defTabSz="1066800" rtl="1">
            <a:lnSpc>
              <a:spcPct val="90000"/>
            </a:lnSpc>
            <a:spcBef>
              <a:spcPct val="0"/>
            </a:spcBef>
            <a:spcAft>
              <a:spcPct val="35000"/>
            </a:spcAft>
          </a:pPr>
          <a:endParaRPr lang="en-US" sz="2400" b="1" kern="1200" dirty="0">
            <a:solidFill>
              <a:schemeClr val="tx1"/>
            </a:solidFill>
            <a:cs typeface="B Nazanin" pitchFamily="2" charset="-78"/>
          </a:endParaRPr>
        </a:p>
      </dsp:txBody>
      <dsp:txXfrm>
        <a:off x="277209" y="277206"/>
        <a:ext cx="5124177" cy="6220775"/>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4B3539-AA6B-425D-99B0-A2342E2DC0D2}" type="datetimeFigureOut">
              <a:rPr lang="en-US" smtClean="0"/>
              <a:pPr/>
              <a:t>5/2/2020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9C807F-A65E-40BE-89A3-51532C8573B1}" type="slidenum">
              <a:rPr lang="en-US" smtClean="0"/>
              <a:pPr/>
              <a:t>‹#›</a:t>
            </a:fld>
            <a:endParaRPr lang="en-US"/>
          </a:p>
        </p:txBody>
      </p:sp>
    </p:spTree>
    <p:extLst>
      <p:ext uri="{BB962C8B-B14F-4D97-AF65-F5344CB8AC3E}">
        <p14:creationId xmlns:p14="http://schemas.microsoft.com/office/powerpoint/2010/main" val="3974415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a:t>
            </a:fld>
            <a:endParaRPr lang="en-US"/>
          </a:p>
        </p:txBody>
      </p:sp>
    </p:spTree>
    <p:extLst>
      <p:ext uri="{BB962C8B-B14F-4D97-AF65-F5344CB8AC3E}">
        <p14:creationId xmlns:p14="http://schemas.microsoft.com/office/powerpoint/2010/main" val="3899493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11</a:t>
            </a:fld>
            <a:endParaRPr lang="en-US"/>
          </a:p>
        </p:txBody>
      </p:sp>
    </p:spTree>
    <p:extLst>
      <p:ext uri="{BB962C8B-B14F-4D97-AF65-F5344CB8AC3E}">
        <p14:creationId xmlns:p14="http://schemas.microsoft.com/office/powerpoint/2010/main" val="2571175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12</a:t>
            </a:fld>
            <a:endParaRPr lang="en-US"/>
          </a:p>
        </p:txBody>
      </p:sp>
    </p:spTree>
    <p:extLst>
      <p:ext uri="{BB962C8B-B14F-4D97-AF65-F5344CB8AC3E}">
        <p14:creationId xmlns:p14="http://schemas.microsoft.com/office/powerpoint/2010/main" val="40854279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13</a:t>
            </a:fld>
            <a:endParaRPr lang="en-US"/>
          </a:p>
        </p:txBody>
      </p:sp>
    </p:spTree>
    <p:extLst>
      <p:ext uri="{BB962C8B-B14F-4D97-AF65-F5344CB8AC3E}">
        <p14:creationId xmlns:p14="http://schemas.microsoft.com/office/powerpoint/2010/main" val="164455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3</a:t>
            </a:fld>
            <a:endParaRPr lang="en-US"/>
          </a:p>
        </p:txBody>
      </p:sp>
    </p:spTree>
    <p:extLst>
      <p:ext uri="{BB962C8B-B14F-4D97-AF65-F5344CB8AC3E}">
        <p14:creationId xmlns:p14="http://schemas.microsoft.com/office/powerpoint/2010/main" val="2654221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4</a:t>
            </a:fld>
            <a:endParaRPr lang="en-US"/>
          </a:p>
        </p:txBody>
      </p:sp>
    </p:spTree>
    <p:extLst>
      <p:ext uri="{BB962C8B-B14F-4D97-AF65-F5344CB8AC3E}">
        <p14:creationId xmlns:p14="http://schemas.microsoft.com/office/powerpoint/2010/main" val="4099137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5</a:t>
            </a:fld>
            <a:endParaRPr lang="en-US"/>
          </a:p>
        </p:txBody>
      </p:sp>
    </p:spTree>
    <p:extLst>
      <p:ext uri="{BB962C8B-B14F-4D97-AF65-F5344CB8AC3E}">
        <p14:creationId xmlns:p14="http://schemas.microsoft.com/office/powerpoint/2010/main" val="1663760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6</a:t>
            </a:fld>
            <a:endParaRPr lang="en-US"/>
          </a:p>
        </p:txBody>
      </p:sp>
    </p:spTree>
    <p:extLst>
      <p:ext uri="{BB962C8B-B14F-4D97-AF65-F5344CB8AC3E}">
        <p14:creationId xmlns:p14="http://schemas.microsoft.com/office/powerpoint/2010/main" val="393783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7</a:t>
            </a:fld>
            <a:endParaRPr lang="en-US"/>
          </a:p>
        </p:txBody>
      </p:sp>
    </p:spTree>
    <p:extLst>
      <p:ext uri="{BB962C8B-B14F-4D97-AF65-F5344CB8AC3E}">
        <p14:creationId xmlns:p14="http://schemas.microsoft.com/office/powerpoint/2010/main" val="2769980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8</a:t>
            </a:fld>
            <a:endParaRPr lang="en-US"/>
          </a:p>
        </p:txBody>
      </p:sp>
    </p:spTree>
    <p:extLst>
      <p:ext uri="{BB962C8B-B14F-4D97-AF65-F5344CB8AC3E}">
        <p14:creationId xmlns:p14="http://schemas.microsoft.com/office/powerpoint/2010/main" val="2951020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pPr/>
              <a:t>9</a:t>
            </a:fld>
            <a:endParaRPr lang="en-US"/>
          </a:p>
        </p:txBody>
      </p:sp>
    </p:spTree>
    <p:extLst>
      <p:ext uri="{BB962C8B-B14F-4D97-AF65-F5344CB8AC3E}">
        <p14:creationId xmlns:p14="http://schemas.microsoft.com/office/powerpoint/2010/main" val="498468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9C807F-A65E-40BE-89A3-51532C8573B1}"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09122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479710958"/>
      </p:ext>
    </p:extLst>
  </p:cSld>
  <p:clrMapOvr>
    <a:masterClrMapping/>
  </p:clrMapOvr>
  <p:transition>
    <p:pull dir="l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522489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304981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54771250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2004583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25667346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1278260612"/>
      </p:ext>
    </p:extLst>
  </p:cSld>
  <p:clrMapOvr>
    <a:masterClrMapping/>
  </p:clrMapOvr>
  <p:transition>
    <p:pull dir="l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872505438"/>
      </p:ext>
    </p:extLst>
  </p:cSld>
  <p:clrMapOvr>
    <a:masterClrMapping/>
  </p:clrMapOvr>
  <p:transition>
    <p:pull dir="l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109813051"/>
      </p:ext>
    </p:extLst>
  </p:cSld>
  <p:clrMapOvr>
    <a:masterClrMapping/>
  </p:clrMapOvr>
  <p:transition>
    <p:pull dir="l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386F90-6F1C-4B7A-9BB7-EE1781121A08}" type="datetimeFigureOut">
              <a:rPr lang="en-US" smtClean="0"/>
              <a:pPr/>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1664969824"/>
      </p:ext>
    </p:extLst>
  </p:cSld>
  <p:clrMapOvr>
    <a:masterClrMapping/>
  </p:clrMapOvr>
  <p:transition>
    <p:pull dir="l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386F90-6F1C-4B7A-9BB7-EE1781121A08}"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2611130524"/>
      </p:ext>
    </p:extLst>
  </p:cSld>
  <p:clrMapOvr>
    <a:masterClrMapping/>
  </p:clrMapOvr>
  <p:transition>
    <p:pull dir="l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386F90-6F1C-4B7A-9BB7-EE1781121A08}" type="datetimeFigureOut">
              <a:rPr lang="en-US" smtClean="0"/>
              <a:pPr/>
              <a:t>5/2/2020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029527761"/>
      </p:ext>
    </p:extLst>
  </p:cSld>
  <p:clrMapOvr>
    <a:masterClrMapping/>
  </p:clrMapOvr>
  <p:transition>
    <p:pull dir="l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386F90-6F1C-4B7A-9BB7-EE1781121A08}" type="datetimeFigureOut">
              <a:rPr lang="en-US" smtClean="0"/>
              <a:pPr/>
              <a:t>5/2/2020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1719192775"/>
      </p:ext>
    </p:extLst>
  </p:cSld>
  <p:clrMapOvr>
    <a:masterClrMapping/>
  </p:clrMapOvr>
  <p:transition>
    <p:pull dir="l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86F90-6F1C-4B7A-9BB7-EE1781121A08}" type="datetimeFigureOut">
              <a:rPr lang="en-US" smtClean="0"/>
              <a:pPr/>
              <a:t>5/2/2020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2621503854"/>
      </p:ext>
    </p:extLst>
  </p:cSld>
  <p:clrMapOvr>
    <a:masterClrMapping/>
  </p:clrMapOvr>
  <p:transition>
    <p:pull dir="l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86F90-6F1C-4B7A-9BB7-EE1781121A08}"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293581779"/>
      </p:ext>
    </p:extLst>
  </p:cSld>
  <p:clrMapOvr>
    <a:masterClrMapping/>
  </p:clrMapOvr>
  <p:transition>
    <p:pull dir="l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386F90-6F1C-4B7A-9BB7-EE1781121A08}" type="datetimeFigureOut">
              <a:rPr lang="en-US" smtClean="0"/>
              <a:pPr/>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75017-E456-4177-8111-B6752BB92215}" type="slidenum">
              <a:rPr lang="en-US" smtClean="0"/>
              <a:pPr/>
              <a:t>‹#›</a:t>
            </a:fld>
            <a:endParaRPr lang="en-US"/>
          </a:p>
        </p:txBody>
      </p:sp>
    </p:spTree>
    <p:extLst>
      <p:ext uri="{BB962C8B-B14F-4D97-AF65-F5344CB8AC3E}">
        <p14:creationId xmlns:p14="http://schemas.microsoft.com/office/powerpoint/2010/main" val="377664125"/>
      </p:ext>
    </p:extLst>
  </p:cSld>
  <p:clrMapOvr>
    <a:masterClrMapping/>
  </p:clrMapOvr>
  <p:transition>
    <p:pull dir="l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386F90-6F1C-4B7A-9BB7-EE1781121A08}" type="datetimeFigureOut">
              <a:rPr lang="en-US" smtClean="0"/>
              <a:pPr/>
              <a:t>5/2/2020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2A75017-E456-4177-8111-B6752BB92215}" type="slidenum">
              <a:rPr lang="en-US" smtClean="0"/>
              <a:pPr/>
              <a:t>‹#›</a:t>
            </a:fld>
            <a:endParaRPr lang="en-US"/>
          </a:p>
        </p:txBody>
      </p:sp>
    </p:spTree>
    <p:extLst>
      <p:ext uri="{BB962C8B-B14F-4D97-AF65-F5344CB8AC3E}">
        <p14:creationId xmlns:p14="http://schemas.microsoft.com/office/powerpoint/2010/main" val="844415017"/>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Lst>
  <p:transition>
    <p:pull dir="ld"/>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fa-IR" dirty="0" smtClean="0"/>
              <a:t>    </a:t>
            </a:r>
            <a:endParaRPr lang="en-US" dirty="0"/>
          </a:p>
        </p:txBody>
      </p:sp>
      <p:pic>
        <p:nvPicPr>
          <p:cNvPr id="6" name="Picture 5" descr="1_00001.gif"/>
          <p:cNvPicPr>
            <a:picLocks noChangeAspect="1"/>
          </p:cNvPicPr>
          <p:nvPr/>
        </p:nvPicPr>
        <p:blipFill>
          <a:blip r:embed="rId3" cstate="print"/>
          <a:stretch>
            <a:fillRect/>
          </a:stretch>
        </p:blipFill>
        <p:spPr>
          <a:xfrm>
            <a:off x="1219200" y="914400"/>
            <a:ext cx="6781800" cy="4292480"/>
          </a:xfrm>
          <a:prstGeom prst="rect">
            <a:avLst/>
          </a:prstGeom>
        </p:spPr>
      </p:pic>
      <p:pic>
        <p:nvPicPr>
          <p:cNvPr id="4" name="Picture 2" descr="C:\Users\Administrator\Desktop\323536_gR0eoBsp.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pull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solidFill>
                <a:prstClr val="white"/>
              </a:solidFill>
              <a:latin typeface="Times New Roman" pitchFamily="18" charset="0"/>
              <a:cs typeface="2  Nazanin" pitchFamily="2" charset="-78"/>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solidFill>
                <a:prstClr val="black"/>
              </a:solidFill>
              <a:latin typeface="Times New Roman" pitchFamily="18" charset="0"/>
              <a:cs typeface="2  Nazanin" pitchFamily="2" charset="-78"/>
            </a:endParaRPr>
          </a:p>
        </p:txBody>
      </p:sp>
      <p:graphicFrame>
        <p:nvGraphicFramePr>
          <p:cNvPr id="10" name="Diagram 9"/>
          <p:cNvGraphicFramePr/>
          <p:nvPr>
            <p:extLst>
              <p:ext uri="{D42A27DB-BD31-4B8C-83A1-F6EECF244321}">
                <p14:modId xmlns:p14="http://schemas.microsoft.com/office/powerpoint/2010/main" val="3048513119"/>
              </p:ext>
            </p:extLst>
          </p:nvPr>
        </p:nvGraphicFramePr>
        <p:xfrm>
          <a:off x="0" y="0"/>
          <a:ext cx="9067800" cy="678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304800" y="371877"/>
            <a:ext cx="4572000" cy="6517682"/>
          </a:xfrm>
          <a:prstGeom prst="rect">
            <a:avLst/>
          </a:prstGeom>
        </p:spPr>
        <p:txBody>
          <a:bodyPr>
            <a:spAutoFit/>
          </a:bodyPr>
          <a:lstStyle/>
          <a:p>
            <a:pPr algn="just" rtl="1">
              <a:lnSpc>
                <a:spcPct val="107000"/>
              </a:lnSpc>
              <a:spcAft>
                <a:spcPts val="800"/>
              </a:spcAft>
            </a:pPr>
            <a:r>
              <a:rPr lang="fa-IR" sz="2400" dirty="0">
                <a:latin typeface="Calibri" panose="020F0502020204030204" pitchFamily="34" charset="0"/>
                <a:ea typeface="Calibri" panose="020F0502020204030204" pitchFamily="34" charset="0"/>
                <a:cs typeface="B Nazanin" panose="00000400000000000000" pitchFamily="2" charset="-78"/>
              </a:rPr>
              <a:t>تحلیلگر نمی تواند ارتباط ساده ای را بین محتوای پیام و انگیزه ها ، ارزش ها یا ایستارهای کسانی که آن ها را ایجاد کرده اند ، مسلم بگیرد.همچنین ، او نمی تواند چنین فرض کند که محتوای پیامی معین بر تمام اشخاص تاثیری یکسان خواهد داشت .شواهدی قوی وجود دارد که نشان می دهد گیرندگان پیام محتوای ارتباط را در پرتو اعتقادشان درباره اعتبار منبع ، موقعیت ، شخصیت وسایر عوامل مربوط به آن ، در مورد تفسیر وتحلیل قرار می دهند</a:t>
            </a:r>
            <a:r>
              <a:rPr lang="fa-IR" sz="2400" dirty="0" smtClean="0">
                <a:latin typeface="Calibri" panose="020F0502020204030204" pitchFamily="34" charset="0"/>
                <a:ea typeface="Calibri" panose="020F0502020204030204" pitchFamily="34" charset="0"/>
                <a:cs typeface="B Nazanin" panose="00000400000000000000" pitchFamily="2" charset="-78"/>
              </a:rPr>
              <a:t>.</a:t>
            </a:r>
          </a:p>
          <a:p>
            <a:pPr algn="just" rtl="1">
              <a:lnSpc>
                <a:spcPct val="107000"/>
              </a:lnSpc>
              <a:spcAft>
                <a:spcPts val="800"/>
              </a:spcAft>
            </a:pPr>
            <a:r>
              <a:rPr lang="fa-IR" sz="2400" dirty="0" smtClean="0">
                <a:latin typeface="Calibri" panose="020F0502020204030204" pitchFamily="34" charset="0"/>
                <a:ea typeface="Calibri" panose="020F0502020204030204" pitchFamily="34" charset="0"/>
                <a:cs typeface="B Nazanin" panose="00000400000000000000" pitchFamily="2" charset="-78"/>
              </a:rPr>
              <a:t> </a:t>
            </a:r>
            <a:r>
              <a:rPr lang="fa-IR" sz="2400" dirty="0">
                <a:latin typeface="Calibri" panose="020F0502020204030204" pitchFamily="34" charset="0"/>
                <a:ea typeface="Calibri" panose="020F0502020204030204" pitchFamily="34" charset="0"/>
                <a:cs typeface="B Nazanin" panose="00000400000000000000" pitchFamily="2" charset="-78"/>
              </a:rPr>
              <a:t>از این رو ، پژوهشگری که می خواهد آثار ارتباطی را ارزیابی کند، نمی تواند تحلیل خود را صرفا به محتوای پیام محدود کند ، بنابراین ، طرح پژوهشی او باید شواهد مربوط به گیرنده پیام را نیز در برگیرد.</a:t>
            </a:r>
            <a:endParaRPr lang="en-US" dirty="0">
              <a:effectLst/>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458545651"/>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600" dirty="0" smtClean="0">
                <a:cs typeface="2  Nazanin" pitchFamily="2" charset="-78"/>
              </a:rPr>
              <a:t> </a:t>
            </a:r>
            <a:endParaRPr lang="en-US" sz="2400" dirty="0">
              <a:cs typeface="2  Nazanin" pitchFamily="2" charset="-78"/>
            </a:endParaRPr>
          </a:p>
        </p:txBody>
      </p:sp>
      <p:sp>
        <p:nvSpPr>
          <p:cNvPr id="7" name="TextBox 6"/>
          <p:cNvSpPr txBox="1"/>
          <p:nvPr/>
        </p:nvSpPr>
        <p:spPr>
          <a:xfrm>
            <a:off x="0" y="609600"/>
            <a:ext cx="9144000" cy="1947969"/>
          </a:xfrm>
          <a:prstGeom prst="rect">
            <a:avLst/>
          </a:prstGeom>
          <a:noFill/>
        </p:spPr>
        <p:txBody>
          <a:bodyPr wrap="square" rtlCol="0">
            <a:spAutoFit/>
          </a:bodyPr>
          <a:lstStyle/>
          <a:p>
            <a:pPr algn="just" rtl="1">
              <a:buFont typeface="Arial" pitchFamily="34" charset="0"/>
              <a:buChar char="•"/>
            </a:pPr>
            <a:endParaRPr lang="fa-IR" sz="2600" b="1" dirty="0" smtClean="0">
              <a:cs typeface="B Nazanin" panose="00000400000000000000" pitchFamily="2" charset="-78"/>
            </a:endParaRPr>
          </a:p>
          <a:p>
            <a:pPr algn="r" rtl="1">
              <a:lnSpc>
                <a:spcPct val="107000"/>
              </a:lnSpc>
              <a:spcAft>
                <a:spcPts val="800"/>
              </a:spcAft>
            </a:pPr>
            <a:r>
              <a:rPr lang="fa-IR" sz="2800" dirty="0">
                <a:latin typeface="Calibri" panose="020F0502020204030204" pitchFamily="34" charset="0"/>
                <a:ea typeface="Calibri" panose="020F0502020204030204" pitchFamily="34" charset="0"/>
                <a:cs typeface="B Nazanin" panose="00000400000000000000" pitchFamily="2" charset="-78"/>
              </a:rPr>
              <a:t>طرح پژوهشی فقط برای تضمین یافته های معنا دار نیست ، اما این اطمینان وجود دارد که بدون داشتن طرح پژوهش ، نتایج روشنی از بررسی به دست نخواهد آمد . </a:t>
            </a:r>
            <a:endParaRPr lang="en-US" sz="2000" dirty="0">
              <a:latin typeface="Calibri" panose="020F0502020204030204" pitchFamily="34" charset="0"/>
              <a:ea typeface="Calibri" panose="020F0502020204030204" pitchFamily="34" charset="0"/>
              <a:cs typeface="B Nazanin" panose="00000400000000000000" pitchFamily="2" charset="-78"/>
            </a:endParaRPr>
          </a:p>
          <a:p>
            <a:pPr algn="just" rtl="1">
              <a:buFont typeface="Wingdings" pitchFamily="2" charset="2"/>
              <a:buChar char="v"/>
            </a:pPr>
            <a:endParaRPr lang="fa-IR" sz="2800" dirty="0" smtClean="0"/>
          </a:p>
        </p:txBody>
      </p:sp>
      <p:sp>
        <p:nvSpPr>
          <p:cNvPr id="8" name="Rectangle 7"/>
          <p:cNvSpPr/>
          <p:nvPr/>
        </p:nvSpPr>
        <p:spPr>
          <a:xfrm>
            <a:off x="-31124" y="3505200"/>
            <a:ext cx="9144000" cy="3352800"/>
          </a:xfrm>
          <a:prstGeom prst="rect">
            <a:avLst/>
          </a:prstGeom>
          <a:solidFill>
            <a:srgbClr val="FFCCFF"/>
          </a:solidFill>
          <a:ln w="92075" cmpd="sng">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برنامه ریزی دقیق خط مشی پژوهشی ، نیازمند تحمیل مجموعه ای از موانع فکری برای تحدید اندیشه تحلیلگر به خط باریک واحدی از استدلال نیست . به علاوه این گفته که نظم تحمیل شده به وسیله طرح پژوهشی جایگزین ضعیفی برای" اندیشه یا ادراک شهودی " است، دوگانگی کاذبی را مطرح می سازد.</a:t>
            </a:r>
            <a:endParaRPr lang="en-US" sz="2000" dirty="0">
              <a:solidFill>
                <a:prstClr val="black"/>
              </a:solidFill>
              <a:latin typeface="Calibri" panose="020F0502020204030204" pitchFamily="34" charset="0"/>
              <a:ea typeface="Calibri" panose="020F0502020204030204" pitchFamily="34" charset="0"/>
              <a:cs typeface="B Nazanin" panose="00000400000000000000" pitchFamily="2" charset="-78"/>
            </a:endParaRPr>
          </a:p>
        </p:txBody>
      </p:sp>
      <p:sp>
        <p:nvSpPr>
          <p:cNvPr id="74754"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ransition>
    <p:checke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5334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600" dirty="0" smtClean="0">
                <a:cs typeface="2  Nazanin" pitchFamily="2" charset="-78"/>
              </a:rPr>
              <a:t> </a:t>
            </a:r>
            <a:endParaRPr lang="en-US" sz="2400" dirty="0">
              <a:cs typeface="2  Nazanin" pitchFamily="2" charset="-78"/>
            </a:endParaRPr>
          </a:p>
        </p:txBody>
      </p:sp>
      <p:sp>
        <p:nvSpPr>
          <p:cNvPr id="9" name="TextBox 8"/>
          <p:cNvSpPr txBox="1"/>
          <p:nvPr/>
        </p:nvSpPr>
        <p:spPr>
          <a:xfrm>
            <a:off x="0" y="3581400"/>
            <a:ext cx="9144000" cy="523220"/>
          </a:xfrm>
          <a:prstGeom prst="rect">
            <a:avLst/>
          </a:prstGeom>
          <a:noFill/>
        </p:spPr>
        <p:txBody>
          <a:bodyPr wrap="square" rtlCol="0">
            <a:spAutoFit/>
          </a:bodyPr>
          <a:lstStyle/>
          <a:p>
            <a:pPr algn="r" rtl="1"/>
            <a:r>
              <a:rPr lang="en-US" dirty="0" smtClean="0"/>
              <a:t> </a:t>
            </a:r>
            <a:r>
              <a:rPr lang="en-US" sz="2800" dirty="0" smtClean="0"/>
              <a:t> </a:t>
            </a:r>
            <a:endParaRPr lang="en-US" sz="2800" dirty="0">
              <a:cs typeface="2  Nazanin" pitchFamily="2" charset="-78"/>
            </a:endParaRPr>
          </a:p>
        </p:txBody>
      </p:sp>
      <p:sp>
        <p:nvSpPr>
          <p:cNvPr id="11" name="TextBox 10"/>
          <p:cNvSpPr txBox="1"/>
          <p:nvPr/>
        </p:nvSpPr>
        <p:spPr>
          <a:xfrm>
            <a:off x="0" y="3581400"/>
            <a:ext cx="9144000" cy="492443"/>
          </a:xfrm>
          <a:prstGeom prst="rect">
            <a:avLst/>
          </a:prstGeom>
          <a:noFill/>
        </p:spPr>
        <p:txBody>
          <a:bodyPr wrap="square" rtlCol="0">
            <a:spAutoFit/>
          </a:bodyPr>
          <a:lstStyle/>
          <a:p>
            <a:pPr algn="just" rtl="1"/>
            <a:endParaRPr lang="en-US" sz="2600" b="1" dirty="0">
              <a:solidFill>
                <a:srgbClr val="FF0000"/>
              </a:solidFill>
              <a:latin typeface="Times New Roman" pitchFamily="18" charset="0"/>
              <a:cs typeface="B Nazanin" pitchFamily="2" charset="-78"/>
            </a:endParaRPr>
          </a:p>
        </p:txBody>
      </p:sp>
      <p:sp>
        <p:nvSpPr>
          <p:cNvPr id="12" name="TextBox 11"/>
          <p:cNvSpPr txBox="1"/>
          <p:nvPr/>
        </p:nvSpPr>
        <p:spPr>
          <a:xfrm>
            <a:off x="0" y="533400"/>
            <a:ext cx="9139707" cy="5991256"/>
          </a:xfrm>
          <a:prstGeom prst="rect">
            <a:avLst/>
          </a:prstGeom>
          <a:solidFill>
            <a:srgbClr val="A9FB71"/>
          </a:solidFill>
          <a:effectLst>
            <a:innerShdw blurRad="114300">
              <a:prstClr val="black"/>
            </a:innerShdw>
          </a:effectLst>
        </p:spPr>
        <p:txBody>
          <a:bodyPr wrap="square" rtlCol="0">
            <a:spAutoFit/>
          </a:bodyPr>
          <a:lstStyle/>
          <a:p>
            <a:pPr algn="just" rtl="1">
              <a:lnSpc>
                <a:spcPct val="107000"/>
              </a:lnSpc>
              <a:spcAft>
                <a:spcPts val="800"/>
              </a:spcAft>
            </a:pPr>
            <a:r>
              <a:rPr lang="fa-IR" sz="3200" b="1" dirty="0">
                <a:latin typeface="2  Nazanin"/>
                <a:ea typeface="Calibri" panose="020F0502020204030204" pitchFamily="34" charset="0"/>
                <a:cs typeface="B Nazanin" panose="00000400000000000000" pitchFamily="2" charset="-78"/>
              </a:rPr>
              <a:t>در برخورد با مسائل پژوهشی ، پزوهشگر باید به ذهنش اجازه دهد درباره احتمالات بیندیشد و حتی حدس بزند . همین که احتمالات شناخته شوند ، مرحله شهودی اندیشه مفاهیم پژوهشی را بوسیله هدایت موثر به مرحله تحلیلی سازماندهی و ساختار بخشی مسئله ، توسعه می دهد سپس ، پژوهشگر آماده برنامه ریزی درباره نحوه رویکرد خود به مسئله وتصمیم گیری درباره نوع پزوهش و روش های تحلیلی بر می آید که برای اجرای مقاصد خود به کار خواهد گرفت</a:t>
            </a:r>
            <a:r>
              <a:rPr lang="fa-IR" sz="3200" b="1" dirty="0" smtClean="0">
                <a:latin typeface="2  Nazanin"/>
                <a:ea typeface="Calibri" panose="020F0502020204030204" pitchFamily="34" charset="0"/>
                <a:cs typeface="B Nazanin" panose="00000400000000000000" pitchFamily="2" charset="-78"/>
              </a:rPr>
              <a:t>.</a:t>
            </a:r>
          </a:p>
          <a:p>
            <a:pPr algn="just" rtl="1">
              <a:lnSpc>
                <a:spcPct val="107000"/>
              </a:lnSpc>
              <a:spcAft>
                <a:spcPts val="800"/>
              </a:spcAft>
            </a:pPr>
            <a:r>
              <a:rPr lang="fa-IR" sz="3200" b="1" dirty="0" smtClean="0">
                <a:latin typeface="2  Nazanin"/>
                <a:ea typeface="Calibri" panose="020F0502020204030204" pitchFamily="34" charset="0"/>
                <a:cs typeface="B Nazanin" panose="00000400000000000000" pitchFamily="2" charset="-78"/>
              </a:rPr>
              <a:t> </a:t>
            </a:r>
            <a:r>
              <a:rPr lang="fa-IR" sz="3200" b="1" dirty="0">
                <a:latin typeface="2  Nazanin"/>
                <a:ea typeface="Calibri" panose="020F0502020204030204" pitchFamily="34" charset="0"/>
                <a:cs typeface="B Nazanin" panose="00000400000000000000" pitchFamily="2" charset="-78"/>
              </a:rPr>
              <a:t>طرح پژوهشی خوب ، تحلیل محض نیست. اندیشه شهودی نیز ضروری است ، زیرا محقق را در رسیدن به راه حل های غیر عادی کمک می کند.</a:t>
            </a:r>
            <a:endParaRPr lang="en-US" sz="3200" b="1" dirty="0">
              <a:effectLst/>
              <a:latin typeface="2  Nazanin"/>
              <a:ea typeface="Calibri" panose="020F0502020204030204" pitchFamily="34" charset="0"/>
              <a:cs typeface="B Nazanin" panose="00000400000000000000" pitchFamily="2" charset="-78"/>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cs typeface="2  Nazanin" pitchFamily="2" charset="-78"/>
              </a:rPr>
              <a:t> </a:t>
            </a:r>
            <a:endParaRPr lang="en-US" sz="3600" dirty="0" smtClean="0">
              <a:cs typeface="2  Nazanin" pitchFamily="2" charset="-78"/>
            </a:endParaRPr>
          </a:p>
          <a:p>
            <a:pPr algn="r"/>
            <a:endParaRPr lang="en-US" sz="2400" dirty="0">
              <a:cs typeface="2  Nazanin" pitchFamily="2" charset="-78"/>
            </a:endParaRPr>
          </a:p>
        </p:txBody>
      </p:sp>
      <p:sp>
        <p:nvSpPr>
          <p:cNvPr id="9" name="TextBox 8"/>
          <p:cNvSpPr txBox="1"/>
          <p:nvPr/>
        </p:nvSpPr>
        <p:spPr>
          <a:xfrm>
            <a:off x="0" y="3581400"/>
            <a:ext cx="9144000" cy="523220"/>
          </a:xfrm>
          <a:prstGeom prst="rect">
            <a:avLst/>
          </a:prstGeom>
          <a:noFill/>
        </p:spPr>
        <p:txBody>
          <a:bodyPr wrap="square" rtlCol="0">
            <a:spAutoFit/>
          </a:bodyPr>
          <a:lstStyle/>
          <a:p>
            <a:pPr algn="r" rtl="1"/>
            <a:r>
              <a:rPr lang="en-US" dirty="0" smtClean="0"/>
              <a:t> </a:t>
            </a:r>
            <a:r>
              <a:rPr lang="en-US" sz="2800" dirty="0" smtClean="0"/>
              <a:t> </a:t>
            </a:r>
            <a:endParaRPr lang="en-US" sz="2800" dirty="0">
              <a:cs typeface="2  Nazanin" pitchFamily="2" charset="-78"/>
            </a:endParaRPr>
          </a:p>
        </p:txBody>
      </p:sp>
      <p:sp>
        <p:nvSpPr>
          <p:cNvPr id="7" name="TextBox 6"/>
          <p:cNvSpPr txBox="1"/>
          <p:nvPr/>
        </p:nvSpPr>
        <p:spPr>
          <a:xfrm>
            <a:off x="304800" y="2515225"/>
            <a:ext cx="6705600" cy="1446550"/>
          </a:xfrm>
          <a:prstGeom prst="rect">
            <a:avLst/>
          </a:prstGeom>
          <a:noFill/>
        </p:spPr>
        <p:txBody>
          <a:bodyPr wrap="square" rtlCol="0">
            <a:spAutoFit/>
          </a:bodyPr>
          <a:lstStyle/>
          <a:p>
            <a:pPr algn="r" rtl="1"/>
            <a:r>
              <a:rPr lang="fa-IR" sz="4400" b="1" dirty="0" smtClean="0">
                <a:cs typeface="B Nazanin" panose="00000400000000000000" pitchFamily="2" charset="-78"/>
              </a:rPr>
              <a:t>با تشکر </a:t>
            </a:r>
          </a:p>
          <a:p>
            <a:pPr algn="r" rtl="1"/>
            <a:r>
              <a:rPr lang="fa-IR" sz="4400" b="1" dirty="0" smtClean="0">
                <a:cs typeface="B Nazanin" panose="00000400000000000000" pitchFamily="2" charset="-78"/>
              </a:rPr>
              <a:t> عبدالعلی پور</a:t>
            </a:r>
          </a:p>
        </p:txBody>
      </p:sp>
      <p:sp>
        <p:nvSpPr>
          <p:cNvPr id="10" name="Half Frame 9"/>
          <p:cNvSpPr/>
          <p:nvPr/>
        </p:nvSpPr>
        <p:spPr>
          <a:xfrm>
            <a:off x="609600" y="1143000"/>
            <a:ext cx="2209800" cy="1752600"/>
          </a:xfrm>
          <a:prstGeom prst="halfFram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Half Frame 10"/>
          <p:cNvSpPr/>
          <p:nvPr/>
        </p:nvSpPr>
        <p:spPr>
          <a:xfrm rot="10800000">
            <a:off x="6477000" y="3505200"/>
            <a:ext cx="2209800" cy="1752600"/>
          </a:xfrm>
          <a:prstGeom prst="halfFram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wipe(down)">
                                      <p:cBhvr>
                                        <p:cTn id="11"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676400"/>
            <a:ext cx="7162800" cy="3657600"/>
          </a:xfrm>
        </p:spPr>
        <p:txBody>
          <a:bodyPr>
            <a:normAutofit/>
          </a:bodyPr>
          <a:lstStyle/>
          <a:p>
            <a:pPr algn="ctr">
              <a:lnSpc>
                <a:spcPct val="150000"/>
              </a:lnSpc>
            </a:pPr>
            <a:r>
              <a:rPr lang="fa-IR" b="1" dirty="0" smtClean="0">
                <a:solidFill>
                  <a:schemeClr val="tx1"/>
                </a:solidFill>
                <a:cs typeface="2  Titr" panose="00000700000000000000" pitchFamily="2" charset="-78"/>
              </a:rPr>
              <a:t>جلسه </a:t>
            </a:r>
            <a:r>
              <a:rPr lang="fa-IR" b="1" dirty="0" smtClean="0">
                <a:solidFill>
                  <a:schemeClr val="tx1"/>
                </a:solidFill>
                <a:cs typeface="2  Titr" panose="00000700000000000000" pitchFamily="2" charset="-78"/>
              </a:rPr>
              <a:t>چهارم و پنجم</a:t>
            </a:r>
            <a:r>
              <a:rPr lang="fa-IR" b="1" dirty="0" smtClean="0">
                <a:cs typeface="2  Nazanin" pitchFamily="2" charset="-78"/>
              </a:rPr>
              <a:t/>
            </a:r>
            <a:br>
              <a:rPr lang="fa-IR" b="1" dirty="0" smtClean="0">
                <a:cs typeface="2  Nazanin" pitchFamily="2" charset="-78"/>
              </a:rPr>
            </a:br>
            <a:r>
              <a:rPr lang="fa-IR" sz="3100" b="1" dirty="0" smtClean="0">
                <a:cs typeface="2  Titr" panose="00000700000000000000" pitchFamily="2" charset="-78"/>
              </a:rPr>
              <a:t/>
            </a:r>
            <a:br>
              <a:rPr lang="fa-IR" sz="3100" b="1" dirty="0" smtClean="0">
                <a:cs typeface="2  Titr" panose="00000700000000000000" pitchFamily="2" charset="-78"/>
              </a:rPr>
            </a:br>
            <a:r>
              <a:rPr lang="fa-IR" sz="5300" b="1" dirty="0" smtClean="0">
                <a:solidFill>
                  <a:srgbClr val="C00000"/>
                </a:solidFill>
                <a:cs typeface="2  Titr" panose="00000700000000000000" pitchFamily="2" charset="-78"/>
              </a:rPr>
              <a:t>مدرس:اکبر عبدالعلی پور</a:t>
            </a:r>
            <a:endParaRPr lang="en-US" sz="3600" b="1" dirty="0">
              <a:solidFill>
                <a:srgbClr val="C00000"/>
              </a:solidFill>
              <a:cs typeface="2  Titr" panose="00000700000000000000" pitchFamily="2" charset="-78"/>
            </a:endParaRPr>
          </a:p>
        </p:txBody>
      </p:sp>
      <p:sp>
        <p:nvSpPr>
          <p:cNvPr id="3" name="Subtitle 2"/>
          <p:cNvSpPr>
            <a:spLocks noGrp="1"/>
          </p:cNvSpPr>
          <p:nvPr>
            <p:ph type="subTitle" idx="1"/>
          </p:nvPr>
        </p:nvSpPr>
        <p:spPr>
          <a:xfrm>
            <a:off x="1130595" y="3352800"/>
            <a:ext cx="6718005" cy="3048000"/>
          </a:xfrm>
        </p:spPr>
        <p:txBody>
          <a:bodyPr>
            <a:noAutofit/>
          </a:bodyPr>
          <a:lstStyle/>
          <a:p>
            <a:pPr algn="ctr"/>
            <a:r>
              <a:rPr lang="fa-IR" sz="4000" dirty="0" smtClean="0">
                <a:solidFill>
                  <a:srgbClr val="C00000"/>
                </a:solidFill>
                <a:cs typeface="B Titr" panose="00000700000000000000" pitchFamily="2" charset="-78"/>
              </a:rPr>
              <a:t>اردیبهشت ماه 99</a:t>
            </a:r>
            <a:endParaRPr lang="en-US" sz="4000" dirty="0">
              <a:solidFill>
                <a:srgbClr val="C00000"/>
              </a:solidFill>
              <a:cs typeface="B Titr" panose="00000700000000000000" pitchFamily="2" charset="-78"/>
            </a:endParaRPr>
          </a:p>
        </p:txBody>
      </p:sp>
      <p:sp>
        <p:nvSpPr>
          <p:cNvPr id="6" name="Title 1"/>
          <p:cNvSpPr txBox="1">
            <a:spLocks/>
          </p:cNvSpPr>
          <p:nvPr/>
        </p:nvSpPr>
        <p:spPr>
          <a:xfrm>
            <a:off x="1676400" y="34344"/>
            <a:ext cx="5410200" cy="1828800"/>
          </a:xfrm>
          <a:prstGeom prst="rect">
            <a:avLst/>
          </a:prstGeom>
        </p:spPr>
        <p:txBody>
          <a:bodyPr vert="horz" anchor="b">
            <a:normAutofit fontScale="90000"/>
          </a:bodyPr>
          <a:lstStyle/>
          <a:p>
            <a:pPr lvl="0" algn="ctr">
              <a:spcBef>
                <a:spcPct val="0"/>
              </a:spcBef>
              <a:defRPr/>
            </a:pPr>
            <a:r>
              <a:rPr lang="fa-IR" sz="6200" dirty="0">
                <a:latin typeface="Calibri" panose="020F0502020204030204" pitchFamily="34" charset="0"/>
                <a:ea typeface="Calibri" panose="020F0502020204030204" pitchFamily="34" charset="0"/>
                <a:cs typeface="2  Titr" panose="00000700000000000000" pitchFamily="2" charset="-78"/>
              </a:rPr>
              <a:t>روش تحلیل </a:t>
            </a:r>
            <a:r>
              <a:rPr lang="fa-IR" sz="6200" dirty="0" smtClean="0">
                <a:latin typeface="Calibri" panose="020F0502020204030204" pitchFamily="34" charset="0"/>
                <a:ea typeface="Calibri" panose="020F0502020204030204" pitchFamily="34" charset="0"/>
                <a:cs typeface="2  Titr" panose="00000700000000000000" pitchFamily="2" charset="-78"/>
              </a:rPr>
              <a:t>محتوا 2 </a:t>
            </a:r>
            <a:r>
              <a:rPr kumimoji="0" lang="en-US" sz="4400" b="1" i="0" u="none" strike="noStrike" kern="1200" cap="all" spc="0" normalizeH="0" baseline="0" noProof="0" dirty="0" smtClean="0">
                <a:ln>
                  <a:noFill/>
                </a:ln>
                <a:solidFill>
                  <a:schemeClr val="tx2"/>
                </a:solidFill>
                <a:effectLst/>
                <a:uLnTx/>
                <a:uFillTx/>
                <a:latin typeface="Times New Roman" pitchFamily="18" charset="0"/>
                <a:ea typeface="+mj-ea"/>
                <a:cs typeface="Times New Roman" pitchFamily="18" charset="0"/>
              </a:rPr>
              <a:t/>
            </a:r>
            <a:br>
              <a:rPr kumimoji="0" lang="en-US" sz="4400" b="1" i="0" u="none" strike="noStrike" kern="1200" cap="all" spc="0" normalizeH="0" baseline="0" noProof="0" dirty="0" smtClean="0">
                <a:ln>
                  <a:noFill/>
                </a:ln>
                <a:solidFill>
                  <a:schemeClr val="tx2"/>
                </a:solidFill>
                <a:effectLst/>
                <a:uLnTx/>
                <a:uFillTx/>
                <a:latin typeface="Times New Roman" pitchFamily="18" charset="0"/>
                <a:ea typeface="+mj-ea"/>
                <a:cs typeface="Times New Roman" pitchFamily="18" charset="0"/>
              </a:rPr>
            </a:br>
            <a:endParaRPr kumimoji="0" lang="en-US" sz="4400" b="0" i="0" u="none" strike="noStrike" kern="1200" cap="all" spc="0" normalizeH="0" baseline="0" noProof="0" dirty="0">
              <a:ln>
                <a:noFill/>
              </a:ln>
              <a:solidFill>
                <a:schemeClr val="tx2"/>
              </a:solidFill>
              <a:effectLst/>
              <a:uLnTx/>
              <a:uFillTx/>
              <a:latin typeface="Times New Roman" pitchFamily="18" charset="0"/>
              <a:ea typeface="+mj-ea"/>
              <a:cs typeface="Sultan Underline" pitchFamily="2" charset="-78"/>
            </a:endParaRPr>
          </a:p>
        </p:txBody>
      </p:sp>
    </p:spTree>
    <p:extLst>
      <p:ext uri="{BB962C8B-B14F-4D97-AF65-F5344CB8AC3E}">
        <p14:creationId xmlns:p14="http://schemas.microsoft.com/office/powerpoint/2010/main" val="3491990642"/>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afterEffect">
                                  <p:stCondLst>
                                    <p:cond delay="0"/>
                                  </p:stCondLst>
                                  <p:childTnLst>
                                    <p:animScale>
                                      <p:cBhvr>
                                        <p:cTn id="6" dur="2000" fill="hold"/>
                                        <p:tgtEl>
                                          <p:spTgt spid="6"/>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5486400"/>
            <a:ext cx="6629400" cy="3886200"/>
          </a:xfrm>
        </p:spPr>
        <p:txBody>
          <a:bodyPr>
            <a:normAutofit fontScale="90000"/>
          </a:bodyPr>
          <a:lstStyle/>
          <a:p>
            <a:pPr algn="r" rtl="1"/>
            <a:r>
              <a:rPr lang="fa-IR" sz="3200" dirty="0" smtClean="0"/>
              <a:t/>
            </a:r>
            <a:br>
              <a:rPr lang="fa-IR" sz="3200" dirty="0" smtClean="0"/>
            </a:br>
            <a:r>
              <a:rPr lang="fa-IR" sz="3200" dirty="0" smtClean="0"/>
              <a:t/>
            </a:r>
            <a:br>
              <a:rPr lang="fa-IR" sz="3200" dirty="0" smtClean="0"/>
            </a:br>
            <a:r>
              <a:rPr lang="fa-IR" sz="3100" b="1" dirty="0" smtClean="0">
                <a:effectLst/>
                <a:cs typeface="2  Nazanin" pitchFamily="2" charset="-78"/>
              </a:rPr>
              <a:t/>
            </a:r>
            <a:br>
              <a:rPr lang="fa-IR" sz="3100" b="1" dirty="0" smtClean="0">
                <a:effectLst/>
                <a:cs typeface="2  Nazanin" pitchFamily="2" charset="-78"/>
              </a:rPr>
            </a:br>
            <a:r>
              <a:rPr lang="fa-IR" sz="3100" b="1" dirty="0" smtClean="0">
                <a:effectLst/>
                <a:cs typeface="2  Nazanin" pitchFamily="2" charset="-78"/>
              </a:rPr>
              <a:t> </a:t>
            </a:r>
            <a:r>
              <a:rPr lang="fa-IR" sz="3100" b="1" dirty="0" smtClean="0">
                <a:solidFill>
                  <a:schemeClr val="tx1"/>
                </a:solidFill>
                <a:effectLst/>
                <a:cs typeface="2  Nazanin" pitchFamily="2" charset="-78"/>
              </a:rPr>
              <a:t/>
            </a:r>
            <a:br>
              <a:rPr lang="fa-IR" sz="3100" b="1" dirty="0" smtClean="0">
                <a:solidFill>
                  <a:schemeClr val="tx1"/>
                </a:solidFill>
                <a:effectLst/>
                <a:cs typeface="2  Nazanin" pitchFamily="2" charset="-78"/>
              </a:rPr>
            </a:br>
            <a:r>
              <a:rPr lang="fa-IR" sz="3100" b="1" dirty="0" smtClean="0">
                <a:solidFill>
                  <a:schemeClr val="tx1"/>
                </a:solidFill>
                <a:effectLst/>
                <a:cs typeface="2  Nazanin" pitchFamily="2" charset="-78"/>
              </a:rPr>
              <a:t> </a:t>
            </a:r>
            <a:br>
              <a:rPr lang="fa-IR" sz="3100" b="1" dirty="0" smtClean="0">
                <a:solidFill>
                  <a:schemeClr val="tx1"/>
                </a:solidFill>
                <a:effectLst/>
                <a:cs typeface="2  Nazanin" pitchFamily="2" charset="-78"/>
              </a:rPr>
            </a:br>
            <a:r>
              <a:rPr lang="fa-IR" sz="3100" b="1" dirty="0" smtClean="0">
                <a:solidFill>
                  <a:schemeClr val="tx1"/>
                </a:solidFill>
                <a:effectLst/>
                <a:cs typeface="2  Nazanin" pitchFamily="2" charset="-78"/>
              </a:rPr>
              <a:t/>
            </a:r>
            <a:br>
              <a:rPr lang="fa-IR" sz="3100" b="1" dirty="0" smtClean="0">
                <a:solidFill>
                  <a:schemeClr val="tx1"/>
                </a:solidFill>
                <a:effectLst/>
                <a:cs typeface="2  Nazanin" pitchFamily="2" charset="-78"/>
              </a:rPr>
            </a:br>
            <a:r>
              <a:rPr lang="en-US" sz="3100" b="1" dirty="0" smtClean="0">
                <a:effectLst/>
                <a:cs typeface="2  Nazanin" pitchFamily="2" charset="-78"/>
              </a:rPr>
              <a:t/>
            </a:r>
            <a:br>
              <a:rPr lang="en-US" sz="3100" b="1" dirty="0" smtClean="0">
                <a:effectLst/>
                <a:cs typeface="2  Nazanin" pitchFamily="2" charset="-78"/>
              </a:rPr>
            </a:br>
            <a:r>
              <a:rPr lang="en-US" sz="2800" dirty="0" smtClean="0"/>
              <a:t/>
            </a:r>
            <a:br>
              <a:rPr lang="en-US" sz="2800" dirty="0" smtClean="0"/>
            </a:br>
            <a:r>
              <a:rPr lang="fa-IR" sz="2800" dirty="0" smtClean="0">
                <a:cs typeface="2  Nazanin" pitchFamily="2" charset="-78"/>
              </a:rPr>
              <a:t>.</a:t>
            </a:r>
            <a:r>
              <a:rPr lang="en-US" sz="2800" dirty="0" smtClean="0">
                <a:cs typeface="2  Nazanin" pitchFamily="2" charset="-78"/>
              </a:rPr>
              <a:t/>
            </a:r>
            <a:br>
              <a:rPr lang="en-US" sz="2800" dirty="0" smtClean="0">
                <a:cs typeface="2  Nazanin" pitchFamily="2" charset="-78"/>
              </a:rPr>
            </a:br>
            <a:endParaRPr lang="en-US" sz="2800" dirty="0">
              <a:cs typeface="2  Nazanin" pitchFamily="2" charset="-78"/>
            </a:endParaRPr>
          </a:p>
        </p:txBody>
      </p:sp>
      <p:sp>
        <p:nvSpPr>
          <p:cNvPr id="4" name="Subtitle 2"/>
          <p:cNvSpPr>
            <a:spLocks noGrp="1"/>
          </p:cNvSpPr>
          <p:nvPr>
            <p:ph type="subTitle" idx="1"/>
          </p:nvPr>
        </p:nvSpPr>
        <p:spPr>
          <a:xfrm>
            <a:off x="0" y="6276364"/>
            <a:ext cx="9144000" cy="609601"/>
          </a:xfrm>
          <a:solidFill>
            <a:srgbClr val="FFCCFF"/>
          </a:solidFill>
        </p:spPr>
        <p:txBody>
          <a:bodyPr>
            <a:normAutofit/>
          </a:bodyPr>
          <a:lstStyle/>
          <a:p>
            <a:r>
              <a:rPr lang="en-US" sz="2000" b="1" cap="all" dirty="0" smtClean="0">
                <a:solidFill>
                  <a:schemeClr val="tx2"/>
                </a:solidFill>
                <a:latin typeface="Times New Roman" pitchFamily="18" charset="0"/>
                <a:cs typeface="Sultan Underline" pitchFamily="2" charset="-78"/>
              </a:rPr>
              <a:t> </a:t>
            </a:r>
            <a:endParaRPr lang="en-US" sz="2000" dirty="0"/>
          </a:p>
        </p:txBody>
      </p:sp>
      <p:sp>
        <p:nvSpPr>
          <p:cNvPr id="5" name="Rectangle 4"/>
          <p:cNvSpPr/>
          <p:nvPr/>
        </p:nvSpPr>
        <p:spPr>
          <a:xfrm>
            <a:off x="0" y="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Callout 5"/>
          <p:cNvSpPr/>
          <p:nvPr/>
        </p:nvSpPr>
        <p:spPr>
          <a:xfrm>
            <a:off x="990600" y="-68726"/>
            <a:ext cx="8153400" cy="685800"/>
          </a:xfrm>
          <a:prstGeom prst="wedgeEllipseCallout">
            <a:avLst>
              <a:gd name="adj1" fmla="val -41339"/>
              <a:gd name="adj2" fmla="val 498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3200" dirty="0">
                <a:cs typeface="B Nazanin" panose="00000400000000000000" pitchFamily="2" charset="-78"/>
              </a:rPr>
              <a:t>طرح های پژوهشی در روش تحلیل محتوا</a:t>
            </a:r>
            <a:endParaRPr lang="en-US" sz="3200" dirty="0">
              <a:cs typeface="B Nazanin" panose="00000400000000000000" pitchFamily="2" charset="-78"/>
            </a:endParaRPr>
          </a:p>
        </p:txBody>
      </p:sp>
      <p:sp>
        <p:nvSpPr>
          <p:cNvPr id="8" name="TextBox 7"/>
          <p:cNvSpPr txBox="1"/>
          <p:nvPr/>
        </p:nvSpPr>
        <p:spPr>
          <a:xfrm>
            <a:off x="342900" y="664335"/>
            <a:ext cx="8572500" cy="1117037"/>
          </a:xfrm>
          <a:prstGeom prst="rect">
            <a:avLst/>
          </a:prstGeom>
          <a:noFill/>
        </p:spPr>
        <p:txBody>
          <a:bodyPr wrap="square" rtlCol="0">
            <a:spAutoFit/>
          </a:bodyPr>
          <a:lstStyle/>
          <a:p>
            <a:pPr lvl="0" algn="r" rtl="1">
              <a:lnSpc>
                <a:spcPct val="107000"/>
              </a:lnSpc>
              <a:spcAft>
                <a:spcPts val="800"/>
              </a:spcAft>
            </a:pPr>
            <a:r>
              <a:rPr lang="fa-IR" sz="3200" b="1" dirty="0">
                <a:solidFill>
                  <a:prstClr val="black"/>
                </a:solidFill>
                <a:latin typeface="Calibri" panose="020F0502020204030204" pitchFamily="34" charset="0"/>
                <a:ea typeface="Calibri" panose="020F0502020204030204" pitchFamily="34" charset="0"/>
                <a:cs typeface="B Nazanin" panose="00000400000000000000" pitchFamily="2" charset="-78"/>
              </a:rPr>
              <a:t>هر ارتباطی متشکل از </a:t>
            </a:r>
            <a:r>
              <a:rPr lang="fa-IR" sz="3200" b="1" dirty="0" smtClean="0">
                <a:solidFill>
                  <a:prstClr val="black"/>
                </a:solidFill>
                <a:latin typeface="Calibri" panose="020F0502020204030204" pitchFamily="34" charset="0"/>
                <a:ea typeface="Calibri" panose="020F0502020204030204" pitchFamily="34" charset="0"/>
                <a:cs typeface="B Nazanin" panose="00000400000000000000" pitchFamily="2" charset="-78"/>
              </a:rPr>
              <a:t>عن</a:t>
            </a:r>
            <a:r>
              <a:rPr lang="fa-IR" sz="3200" b="1" dirty="0">
                <a:solidFill>
                  <a:prstClr val="black"/>
                </a:solidFill>
                <a:latin typeface="Calibri" panose="020F0502020204030204" pitchFamily="34" charset="0"/>
                <a:ea typeface="Calibri" panose="020F0502020204030204" pitchFamily="34" charset="0"/>
                <a:cs typeface="B Nazanin" panose="00000400000000000000" pitchFamily="2" charset="-78"/>
              </a:rPr>
              <a:t>ا</a:t>
            </a:r>
            <a:r>
              <a:rPr lang="fa-IR" sz="3200" b="1" dirty="0" smtClean="0">
                <a:solidFill>
                  <a:prstClr val="black"/>
                </a:solidFill>
                <a:latin typeface="Calibri" panose="020F0502020204030204" pitchFamily="34" charset="0"/>
                <a:ea typeface="Calibri" panose="020F0502020204030204" pitchFamily="34" charset="0"/>
                <a:cs typeface="B Nazanin" panose="00000400000000000000" pitchFamily="2" charset="-78"/>
              </a:rPr>
              <a:t>صر </a:t>
            </a:r>
            <a:r>
              <a:rPr lang="fa-IR" sz="3200" b="1" dirty="0">
                <a:solidFill>
                  <a:prstClr val="black"/>
                </a:solidFill>
                <a:latin typeface="Calibri" panose="020F0502020204030204" pitchFamily="34" charset="0"/>
                <a:ea typeface="Calibri" panose="020F0502020204030204" pitchFamily="34" charset="0"/>
                <a:cs typeface="B Nazanin" panose="00000400000000000000" pitchFamily="2" charset="-78"/>
              </a:rPr>
              <a:t>اساسی </a:t>
            </a:r>
            <a:r>
              <a:rPr lang="fa-IR" sz="3200" b="1" dirty="0" smtClean="0">
                <a:solidFill>
                  <a:prstClr val="black"/>
                </a:solidFill>
                <a:latin typeface="Calibri" panose="020F0502020204030204" pitchFamily="34" charset="0"/>
                <a:ea typeface="Calibri" panose="020F0502020204030204" pitchFamily="34" charset="0"/>
                <a:cs typeface="B Nazanin" panose="00000400000000000000" pitchFamily="2" charset="-78"/>
              </a:rPr>
              <a:t>زیراست :</a:t>
            </a:r>
            <a:endParaRPr lang="en-US" sz="3200" b="1" dirty="0" smtClean="0">
              <a:solidFill>
                <a:prstClr val="black"/>
              </a:solidFill>
              <a:latin typeface="Calibri" panose="020F0502020204030204" pitchFamily="34" charset="0"/>
              <a:ea typeface="Calibri" panose="020F0502020204030204" pitchFamily="34" charset="0"/>
              <a:cs typeface="B Nazanin" panose="00000400000000000000" pitchFamily="2" charset="-78"/>
            </a:endParaRPr>
          </a:p>
          <a:p>
            <a:pPr lvl="0" algn="r" rtl="1">
              <a:lnSpc>
                <a:spcPct val="107000"/>
              </a:lnSpc>
              <a:spcAft>
                <a:spcPts val="800"/>
              </a:spcAft>
            </a:pPr>
            <a:endParaRPr lang="en-US" sz="2400" b="1" dirty="0">
              <a:solidFill>
                <a:prstClr val="black"/>
              </a:solidFill>
              <a:latin typeface="Calibri" panose="020F0502020204030204" pitchFamily="34" charset="0"/>
              <a:ea typeface="Calibri" panose="020F0502020204030204" pitchFamily="34" charset="0"/>
              <a:cs typeface="B Nazanin" panose="00000400000000000000" pitchFamily="2" charset="-78"/>
            </a:endParaRPr>
          </a:p>
        </p:txBody>
      </p:sp>
      <p:sp>
        <p:nvSpPr>
          <p:cNvPr id="11" name="TextBox 10"/>
          <p:cNvSpPr txBox="1"/>
          <p:nvPr/>
        </p:nvSpPr>
        <p:spPr>
          <a:xfrm>
            <a:off x="990600" y="1954262"/>
            <a:ext cx="8153400" cy="312650"/>
          </a:xfrm>
          <a:prstGeom prst="rect">
            <a:avLst/>
          </a:prstGeom>
          <a:noFill/>
        </p:spPr>
        <p:txBody>
          <a:bodyPr wrap="square" rtlCol="0">
            <a:spAutoFit/>
          </a:bodyPr>
          <a:lstStyle/>
          <a:p>
            <a:pPr lvl="0" algn="r" rtl="1">
              <a:lnSpc>
                <a:spcPct val="107000"/>
              </a:lnSpc>
              <a:spcAft>
                <a:spcPts val="800"/>
              </a:spcAft>
            </a:pP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12" name="Diagram 11"/>
          <p:cNvGraphicFramePr/>
          <p:nvPr>
            <p:extLst>
              <p:ext uri="{D42A27DB-BD31-4B8C-83A1-F6EECF244321}">
                <p14:modId xmlns:p14="http://schemas.microsoft.com/office/powerpoint/2010/main" val="4276238748"/>
              </p:ext>
            </p:extLst>
          </p:nvPr>
        </p:nvGraphicFramePr>
        <p:xfrm>
          <a:off x="-15025" y="1379074"/>
          <a:ext cx="99060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5"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down)">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a:xfrm>
            <a:off x="0" y="-104735"/>
            <a:ext cx="9125755" cy="7115135"/>
          </a:xfrm>
        </p:spPr>
        <p:txBody>
          <a:bodyPr>
            <a:normAutofit fontScale="90000"/>
          </a:bodyPr>
          <a:lstStyle/>
          <a:p>
            <a:pPr rtl="1">
              <a:lnSpc>
                <a:spcPct val="107000"/>
              </a:lnSpc>
              <a:spcBef>
                <a:spcPts val="0"/>
              </a:spcBef>
              <a:spcAft>
                <a:spcPts val="800"/>
              </a:spcAft>
            </a:pPr>
            <a: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t/>
            </a:r>
            <a:br>
              <a:rPr lang="fa-IR" sz="4000" dirty="0" smtClean="0">
                <a:solidFill>
                  <a:schemeClr val="tx1"/>
                </a:solidFill>
                <a:latin typeface="Calibri" panose="020F0502020204030204" pitchFamily="34" charset="0"/>
                <a:ea typeface="Calibri" panose="020F0502020204030204" pitchFamily="34" charset="0"/>
                <a:cs typeface="B Zar" panose="00000400000000000000" pitchFamily="2" charset="-78"/>
              </a:rPr>
            </a:br>
            <a:r>
              <a:rPr lang="fa-IR" sz="4000" dirty="0" smtClean="0">
                <a:solidFill>
                  <a:schemeClr val="tx1"/>
                </a:solidFill>
                <a:latin typeface="Calibri" panose="020F0502020204030204" pitchFamily="34" charset="0"/>
                <a:ea typeface="Calibri" panose="020F0502020204030204" pitchFamily="34" charset="0"/>
                <a:cs typeface="B Nazanin" panose="00000400000000000000" pitchFamily="2" charset="-78"/>
              </a:rPr>
              <a:t>تحلیل </a:t>
            </a:r>
            <a:r>
              <a:rPr lang="fa-IR" sz="4000" dirty="0">
                <a:solidFill>
                  <a:schemeClr val="tx1"/>
                </a:solidFill>
                <a:latin typeface="Calibri" panose="020F0502020204030204" pitchFamily="34" charset="0"/>
                <a:ea typeface="Calibri" panose="020F0502020204030204" pitchFamily="34" charset="0"/>
                <a:cs typeface="B Nazanin" panose="00000400000000000000" pitchFamily="2" charset="-78"/>
              </a:rPr>
              <a:t>محتوا همواره محتوای پیام را بررسی می کند . پیام می تواند به صورت رمان، یادداشت سیاسی، سرمقاله ، یادداشت روزانه یا متن یک سخنرانی باشد</a:t>
            </a:r>
            <a:r>
              <a:rPr lang="fa-IR" sz="4000" dirty="0" smtClean="0">
                <a:solidFill>
                  <a:schemeClr val="tx1"/>
                </a:solidFill>
                <a:latin typeface="Calibri" panose="020F0502020204030204" pitchFamily="34" charset="0"/>
                <a:ea typeface="Calibri" panose="020F0502020204030204" pitchFamily="34" charset="0"/>
                <a:cs typeface="B Nazanin" panose="00000400000000000000" pitchFamily="2" charset="-78"/>
              </a:rPr>
              <a:t>.</a:t>
            </a:r>
            <a:br>
              <a:rPr lang="fa-IR" sz="4000" dirty="0" smtClean="0">
                <a:solidFill>
                  <a:schemeClr val="tx1"/>
                </a:solidFill>
                <a:latin typeface="Calibri" panose="020F0502020204030204" pitchFamily="34" charset="0"/>
                <a:ea typeface="Calibri" panose="020F0502020204030204" pitchFamily="34" charset="0"/>
                <a:cs typeface="B Nazanin" panose="00000400000000000000" pitchFamily="2" charset="-78"/>
              </a:rPr>
            </a:br>
            <a:r>
              <a:rPr lang="fa-IR" sz="4000" dirty="0">
                <a:solidFill>
                  <a:schemeClr val="tx1"/>
                </a:solidFill>
                <a:latin typeface="Calibri" panose="020F0502020204030204" pitchFamily="34" charset="0"/>
                <a:ea typeface="Calibri" panose="020F0502020204030204" pitchFamily="34" charset="0"/>
                <a:cs typeface="B Nazanin" panose="00000400000000000000" pitchFamily="2" charset="-78"/>
              </a:rPr>
              <a:t/>
            </a:r>
            <a:br>
              <a:rPr lang="fa-IR" sz="4000" dirty="0">
                <a:solidFill>
                  <a:schemeClr val="tx1"/>
                </a:solidFill>
                <a:latin typeface="Calibri" panose="020F0502020204030204" pitchFamily="34" charset="0"/>
                <a:ea typeface="Calibri" panose="020F0502020204030204" pitchFamily="34" charset="0"/>
                <a:cs typeface="B Nazanin" panose="00000400000000000000" pitchFamily="2" charset="-78"/>
              </a:rPr>
            </a:br>
            <a:r>
              <a:rPr lang="en-US" sz="3100" dirty="0">
                <a:solidFill>
                  <a:schemeClr val="tx1"/>
                </a:solidFill>
                <a:latin typeface="Calibri" panose="020F0502020204030204" pitchFamily="34" charset="0"/>
                <a:ea typeface="Calibri" panose="020F0502020204030204" pitchFamily="34" charset="0"/>
                <a:cs typeface="B Nazanin" panose="00000400000000000000" pitchFamily="2" charset="-78"/>
              </a:rPr>
              <a:t/>
            </a:r>
            <a:br>
              <a:rPr lang="en-US" sz="3100" dirty="0">
                <a:solidFill>
                  <a:schemeClr val="tx1"/>
                </a:solidFill>
                <a:latin typeface="Calibri" panose="020F0502020204030204" pitchFamily="34" charset="0"/>
                <a:ea typeface="Calibri" panose="020F0502020204030204" pitchFamily="34" charset="0"/>
                <a:cs typeface="B Nazanin" panose="00000400000000000000" pitchFamily="2" charset="-78"/>
              </a:rPr>
            </a:br>
            <a:r>
              <a:rPr lang="fa-IR" sz="4000" dirty="0">
                <a:solidFill>
                  <a:schemeClr val="tx1"/>
                </a:solidFill>
                <a:latin typeface="Calibri" panose="020F0502020204030204" pitchFamily="34" charset="0"/>
                <a:ea typeface="Calibri" panose="020F0502020204030204" pitchFamily="34" charset="0"/>
                <a:cs typeface="B Nazanin" panose="00000400000000000000" pitchFamily="2" charset="-78"/>
              </a:rPr>
              <a:t>پژوهشگر ممکن است پیام ها را برای دستیابی به نتایجی درباره ویژگی های متن ، علل و پیشینه های پیام و اثرات ارتباط تحلیل کند.</a:t>
            </a:r>
            <a:r>
              <a:rPr lang="en-US" sz="2400" dirty="0">
                <a:latin typeface="Calibri" panose="020F0502020204030204" pitchFamily="34" charset="0"/>
                <a:ea typeface="Calibri" panose="020F0502020204030204" pitchFamily="34" charset="0"/>
                <a:cs typeface="Arial" panose="020B0604020202020204" pitchFamily="34" charset="0"/>
              </a:rPr>
              <a:t/>
            </a:r>
            <a:br>
              <a:rPr lang="en-US" sz="2400" dirty="0">
                <a:latin typeface="Calibri" panose="020F0502020204030204" pitchFamily="34" charset="0"/>
                <a:ea typeface="Calibri" panose="020F0502020204030204" pitchFamily="34" charset="0"/>
                <a:cs typeface="Arial" panose="020B0604020202020204" pitchFamily="34" charset="0"/>
              </a:rPr>
            </a:br>
            <a:r>
              <a:rPr lang="en-US" sz="2800" dirty="0" smtClean="0">
                <a:cs typeface="2  Nazanin" pitchFamily="2" charset="-78"/>
              </a:rPr>
              <a:t/>
            </a:r>
            <a:br>
              <a:rPr lang="en-US" sz="2800" dirty="0" smtClean="0">
                <a:cs typeface="2  Nazanin" pitchFamily="2" charset="-78"/>
              </a:rPr>
            </a:br>
            <a:r>
              <a:rPr lang="fa-IR" sz="2800" dirty="0" smtClean="0">
                <a:cs typeface="2  Nazanin" pitchFamily="2" charset="-78"/>
              </a:rPr>
              <a:t>                </a:t>
            </a:r>
            <a:r>
              <a:rPr lang="en-US" sz="2800" dirty="0" smtClean="0">
                <a:cs typeface="2  Nazanin" pitchFamily="2" charset="-78"/>
              </a:rPr>
              <a:t/>
            </a:r>
            <a:br>
              <a:rPr lang="en-US" sz="2800" dirty="0" smtClean="0">
                <a:cs typeface="2  Nazanin" pitchFamily="2" charset="-78"/>
              </a:rPr>
            </a:br>
            <a:endParaRPr lang="en-US" sz="2800" dirty="0">
              <a:cs typeface="2  Nazanin" pitchFamily="2" charset="-78"/>
            </a:endParaRPr>
          </a:p>
        </p:txBody>
      </p:sp>
      <p:sp>
        <p:nvSpPr>
          <p:cNvPr id="5" name="Rectangle 4"/>
          <p:cNvSpPr/>
          <p:nvPr/>
        </p:nvSpPr>
        <p:spPr>
          <a:xfrm>
            <a:off x="-2146" y="-104735"/>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Callout 6"/>
          <p:cNvSpPr/>
          <p:nvPr/>
        </p:nvSpPr>
        <p:spPr>
          <a:xfrm>
            <a:off x="1008845" y="38100"/>
            <a:ext cx="8153400" cy="685800"/>
          </a:xfrm>
          <a:prstGeom prst="wedgeEllipseCallout">
            <a:avLst>
              <a:gd name="adj1" fmla="val -41339"/>
              <a:gd name="adj2" fmla="val 4989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sz="3200" dirty="0">
                <a:cs typeface="B Nazanin" panose="00000400000000000000" pitchFamily="2" charset="-78"/>
              </a:rPr>
              <a:t>طرح های پژوهشی در روش تحلیل محتوا</a:t>
            </a:r>
            <a:endParaRPr lang="en-US" sz="3200" dirty="0">
              <a:cs typeface="B Nazanin" panose="00000400000000000000" pitchFamily="2" charset="-78"/>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1"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plus(in)">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EDFEE2"/>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7" name="Title 6"/>
          <p:cNvSpPr>
            <a:spLocks noGrp="1"/>
          </p:cNvSpPr>
          <p:nvPr>
            <p:ph type="ctrTitle"/>
          </p:nvPr>
        </p:nvSpPr>
        <p:spPr>
          <a:xfrm>
            <a:off x="-34344" y="1886857"/>
            <a:ext cx="9144000" cy="1066800"/>
          </a:xfrm>
        </p:spPr>
        <p:txBody>
          <a:bodyPr>
            <a:noAutofit/>
          </a:bodyPr>
          <a:lstStyle/>
          <a:p>
            <a:pPr algn="just" rtl="1">
              <a:lnSpc>
                <a:spcPct val="107000"/>
              </a:lnSpc>
              <a:spcBef>
                <a:spcPts val="0"/>
              </a:spcBef>
              <a:spcAft>
                <a:spcPts val="800"/>
              </a:spcAft>
            </a:pPr>
            <a:r>
              <a:rPr lang="fa-IR" sz="2800" b="1" dirty="0">
                <a:solidFill>
                  <a:schemeClr val="tx1"/>
                </a:solidFill>
                <a:latin typeface="Calibri" panose="020F0502020204030204" pitchFamily="34" charset="0"/>
                <a:ea typeface="Calibri" panose="020F0502020204030204" pitchFamily="34" charset="0"/>
                <a:cs typeface="B Nazanin" panose="00000400000000000000" pitchFamily="2" charset="-78"/>
              </a:rPr>
              <a:t>طرح پژوهشی ، طرحی برای جمع آوری وتحلیل اطلاعات به منظور پاسخگویی به سوال پژوهشگر است .طرح پژوهشی خوب شیوه های صریح ومنسجمی برای انتخاب نمونه ای از اطلاعات برای تحلیل ، تعیین مقوله های محتوا و واحدهایی که باید در مقوله ها قرار گیرند.</a:t>
            </a:r>
            <a:endParaRPr lang="en-US" sz="2000" b="1" dirty="0">
              <a:solidFill>
                <a:schemeClr val="tx1"/>
              </a:solidFill>
              <a:effectLst/>
              <a:latin typeface="Calibri" panose="020F0502020204030204" pitchFamily="34" charset="0"/>
              <a:ea typeface="Calibri" panose="020F0502020204030204" pitchFamily="34" charset="0"/>
              <a:cs typeface="B Nazanin" panose="00000400000000000000" pitchFamily="2" charset="-78"/>
            </a:endParaRPr>
          </a:p>
        </p:txBody>
      </p:sp>
      <p:sp>
        <p:nvSpPr>
          <p:cNvPr id="49155" name="Rectangle 3"/>
          <p:cNvSpPr>
            <a:spLocks noChangeArrowheads="1"/>
          </p:cNvSpPr>
          <p:nvPr/>
        </p:nvSpPr>
        <p:spPr bwMode="auto">
          <a:xfrm>
            <a:off x="0" y="115014"/>
            <a:ext cx="210314"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30000" dirty="0" smtClean="0">
                <a:ln>
                  <a:noFill/>
                </a:ln>
                <a:solidFill>
                  <a:schemeClr val="tx1"/>
                </a:solidFill>
                <a:effectLst/>
                <a:latin typeface="Calibri" pitchFamily="34" charset="0"/>
                <a:ea typeface="Calibri" pitchFamily="34" charset="0"/>
                <a:cs typeface="Arial" pitchFamily="34" charset="0"/>
                <a:hlinkClick r:id=""/>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5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3"/>
          <p:cNvSpPr/>
          <p:nvPr/>
        </p:nvSpPr>
        <p:spPr>
          <a:xfrm>
            <a:off x="0" y="4267200"/>
            <a:ext cx="9144000" cy="1936428"/>
          </a:xfrm>
          <a:prstGeom prst="rect">
            <a:avLst/>
          </a:prstGeom>
          <a:solidFill>
            <a:srgbClr val="A9FB71"/>
          </a:solidFill>
        </p:spPr>
        <p:txBody>
          <a:bodyPr wrap="square">
            <a:spAutoFit/>
          </a:bodyPr>
          <a:lstStyle/>
          <a:p>
            <a:pPr algn="r" rtl="1">
              <a:lnSpc>
                <a:spcPct val="107000"/>
              </a:lnSpc>
              <a:spcAft>
                <a:spcPts val="800"/>
              </a:spcAft>
            </a:pPr>
            <a:r>
              <a:rPr lang="fa-IR" sz="2800" b="1" dirty="0">
                <a:latin typeface="Calibri" panose="020F0502020204030204" pitchFamily="34" charset="0"/>
                <a:ea typeface="Calibri" panose="020F0502020204030204" pitchFamily="34" charset="0"/>
                <a:cs typeface="B Nazanin" panose="00000400000000000000" pitchFamily="2" charset="-78"/>
              </a:rPr>
              <a:t>روش تحلیل محتوا غالبا برای توصیف ویژگی های پیام به کار می رود ، بدون ارجاع به نیات فرستنده یا اثر پیام بر کسانی که پیام  خطاب به آن هاست . بخش اعظم این شیوه پژوهش متوجه تنوعی از سوال هایی است که با چه </a:t>
            </a:r>
            <a:r>
              <a:rPr lang="fa-IR" sz="2800" b="1" dirty="0" smtClean="0">
                <a:latin typeface="Calibri" panose="020F0502020204030204" pitchFamily="34" charset="0"/>
                <a:ea typeface="Calibri" panose="020F0502020204030204" pitchFamily="34" charset="0"/>
                <a:cs typeface="B Nazanin" panose="00000400000000000000" pitchFamily="2" charset="-78"/>
              </a:rPr>
              <a:t>؟ عنوان </a:t>
            </a:r>
            <a:r>
              <a:rPr lang="fa-IR" sz="2800" b="1" dirty="0">
                <a:latin typeface="Calibri" panose="020F0502020204030204" pitchFamily="34" charset="0"/>
                <a:ea typeface="Calibri" panose="020F0502020204030204" pitchFamily="34" charset="0"/>
                <a:cs typeface="B Nazanin" panose="00000400000000000000" pitchFamily="2" charset="-78"/>
              </a:rPr>
              <a:t>می شود</a:t>
            </a:r>
            <a:r>
              <a:rPr lang="fa-IR" sz="2800" b="1" dirty="0" smtClean="0">
                <a:latin typeface="Calibri" panose="020F0502020204030204" pitchFamily="34" charset="0"/>
                <a:ea typeface="Calibri" panose="020F0502020204030204" pitchFamily="34" charset="0"/>
                <a:cs typeface="B Nazanin" panose="00000400000000000000" pitchFamily="2" charset="-78"/>
              </a:rPr>
              <a:t>.</a:t>
            </a:r>
            <a:endParaRPr lang="en-US" sz="2000" b="1" dirty="0">
              <a:latin typeface="Calibri" panose="020F0502020204030204" pitchFamily="34" charset="0"/>
              <a:ea typeface="Calibri" panose="020F0502020204030204" pitchFamily="34" charset="0"/>
              <a:cs typeface="B Nazanin" panose="00000400000000000000" pitchFamily="2" charset="-78"/>
            </a:endParaRPr>
          </a:p>
        </p:txBody>
      </p:sp>
      <p:sp>
        <p:nvSpPr>
          <p:cNvPr id="15" name="Rectangle 14"/>
          <p:cNvSpPr/>
          <p:nvPr/>
        </p:nvSpPr>
        <p:spPr>
          <a:xfrm>
            <a:off x="5410200" y="0"/>
            <a:ext cx="3733800" cy="553357"/>
          </a:xfrm>
          <a:prstGeom prst="rect">
            <a:avLst/>
          </a:prstGeom>
          <a:solidFill>
            <a:schemeClr val="accent3">
              <a:lumMod val="75000"/>
            </a:schemeClr>
          </a:solidFill>
        </p:spPr>
        <p:txBody>
          <a:bodyPr wrap="square">
            <a:spAutoFit/>
          </a:bodyPr>
          <a:lstStyle/>
          <a:p>
            <a:pPr algn="r" rtl="1">
              <a:lnSpc>
                <a:spcPct val="107000"/>
              </a:lnSpc>
              <a:spcAft>
                <a:spcPts val="800"/>
              </a:spcAft>
            </a:pPr>
            <a:r>
              <a:rPr lang="fa-IR" sz="2800" b="1" dirty="0">
                <a:latin typeface="Calibri" panose="020F0502020204030204" pitchFamily="34" charset="0"/>
                <a:ea typeface="Calibri" panose="020F0502020204030204" pitchFamily="34" charset="0"/>
                <a:cs typeface="B Zar" panose="00000400000000000000" pitchFamily="2" charset="-78"/>
              </a:rPr>
              <a:t>کارکرد طرح های پژوهشی</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16" name="Rectangle 15"/>
          <p:cNvSpPr/>
          <p:nvPr/>
        </p:nvSpPr>
        <p:spPr>
          <a:xfrm>
            <a:off x="0" y="0"/>
            <a:ext cx="5410200" cy="533400"/>
          </a:xfrm>
          <a:prstGeom prst="rect">
            <a:avLst/>
          </a:prstGeom>
          <a:solidFill>
            <a:srgbClr val="DDFF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marR="0" lvl="1" indent="-285750" algn="r" rtl="1">
              <a:lnSpc>
                <a:spcPct val="150000"/>
              </a:lnSpc>
              <a:spcBef>
                <a:spcPts val="0"/>
              </a:spcBef>
              <a:spcAft>
                <a:spcPts val="800"/>
              </a:spcAft>
            </a:pPr>
            <a:endParaRPr lang="en-US" sz="2000" dirty="0" smtClean="0">
              <a:latin typeface="Calibri"/>
              <a:ea typeface="Calibri"/>
              <a:cs typeface="Arial"/>
            </a:endParaRPr>
          </a:p>
        </p:txBody>
      </p:sp>
      <p:sp>
        <p:nvSpPr>
          <p:cNvPr id="4915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circle(in)">
                                      <p:cBhvr>
                                        <p:cTn id="10" dur="2000"/>
                                        <p:tgtEl>
                                          <p:spTgt spid="14"/>
                                        </p:tgtEl>
                                      </p:cBhvr>
                                    </p:animEffect>
                                  </p:childTnLst>
                                </p:cTn>
                              </p:par>
                              <p:par>
                                <p:cTn id="11" presetID="4" presetClass="entr" presetSubtype="32" fill="hold" nodeType="withEffect" nodePh="1">
                                  <p:stCondLst>
                                    <p:cond delay="0"/>
                                  </p:stCondLst>
                                  <p:endCondLst>
                                    <p:cond evt="begin" delay="0">
                                      <p:tn val="11"/>
                                    </p:cond>
                                  </p:endCondLst>
                                  <p:childTnLst>
                                    <p:set>
                                      <p:cBhvr>
                                        <p:cTn id="12" dur="1" fill="hold">
                                          <p:stCondLst>
                                            <p:cond delay="0"/>
                                          </p:stCondLst>
                                        </p:cTn>
                                        <p:tgtEl>
                                          <p:spTgt spid="16">
                                            <p:txEl>
                                              <p:pRg st="0" end="0"/>
                                            </p:txEl>
                                          </p:spTgt>
                                        </p:tgtEl>
                                        <p:attrNameLst>
                                          <p:attrName>style.visibility</p:attrName>
                                        </p:attrNameLst>
                                      </p:cBhvr>
                                      <p:to>
                                        <p:strVal val="visible"/>
                                      </p:to>
                                    </p:set>
                                    <p:animEffect transition="in" filter="box(out)">
                                      <p:cBhvr>
                                        <p:cTn id="13"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09600"/>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lnSpc>
                <a:spcPct val="107000"/>
              </a:lnSpc>
              <a:spcAft>
                <a:spcPts val="800"/>
              </a:spcAft>
            </a:pPr>
            <a:r>
              <a:rPr lang="fa-IR" sz="2800" b="1" dirty="0">
                <a:solidFill>
                  <a:schemeClr val="bg1"/>
                </a:solidFill>
                <a:latin typeface="Calibri" panose="020F0502020204030204" pitchFamily="34" charset="0"/>
                <a:ea typeface="Calibri" panose="020F0502020204030204" pitchFamily="34" charset="0"/>
                <a:cs typeface="B Zar" panose="00000400000000000000" pitchFamily="2" charset="-78"/>
              </a:rPr>
              <a:t>کارکرد طرح های </a:t>
            </a:r>
            <a:r>
              <a:rPr lang="fa-IR" sz="2800" b="1" dirty="0" smtClean="0">
                <a:solidFill>
                  <a:schemeClr val="bg1"/>
                </a:solidFill>
                <a:latin typeface="Calibri" panose="020F0502020204030204" pitchFamily="34" charset="0"/>
                <a:ea typeface="Calibri" panose="020F0502020204030204" pitchFamily="34" charset="0"/>
                <a:cs typeface="B Zar" panose="00000400000000000000" pitchFamily="2" charset="-78"/>
              </a:rPr>
              <a:t>پژوهشی</a:t>
            </a:r>
            <a:endParaRPr lang="en-US" sz="2000" b="1"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
        <p:nvSpPr>
          <p:cNvPr id="12" name="TextBox 11"/>
          <p:cNvSpPr txBox="1"/>
          <p:nvPr/>
        </p:nvSpPr>
        <p:spPr>
          <a:xfrm>
            <a:off x="7513" y="1295400"/>
            <a:ext cx="9144000" cy="5036635"/>
          </a:xfrm>
          <a:prstGeom prst="rect">
            <a:avLst/>
          </a:prstGeom>
          <a:noFill/>
        </p:spPr>
        <p:txBody>
          <a:bodyPr wrap="square" rtlCol="0">
            <a:spAutoFit/>
          </a:bodyPr>
          <a:lstStyle/>
          <a:p>
            <a:pPr algn="just" rtl="1">
              <a:lnSpc>
                <a:spcPct val="107000"/>
              </a:lnSpc>
              <a:spcAft>
                <a:spcPts val="800"/>
              </a:spcAft>
            </a:pPr>
            <a:r>
              <a:rPr lang="fa-IR" sz="2800" b="1" dirty="0">
                <a:latin typeface="Calibri" panose="020F0502020204030204" pitchFamily="34" charset="0"/>
                <a:ea typeface="Calibri" panose="020F0502020204030204" pitchFamily="34" charset="0"/>
                <a:cs typeface="B Nazanin" panose="00000400000000000000" pitchFamily="2" charset="-78"/>
              </a:rPr>
              <a:t>نوع وگونه طرح پژوهشی به سوال های مورد نظر پژوهشگر و اطلاعات او بستگی دارد ، اگر چه ، به منظور رسیدن به نتایجی معنا دار ، تمام اطلاعات محتوا باید با اطلاعات دیگری مقایسه شوند</a:t>
            </a:r>
            <a:r>
              <a:rPr lang="fa-IR" sz="2800" b="1" dirty="0" smtClean="0">
                <a:latin typeface="Calibri" panose="020F0502020204030204" pitchFamily="34" charset="0"/>
                <a:ea typeface="Calibri" panose="020F0502020204030204" pitchFamily="34" charset="0"/>
                <a:cs typeface="B Nazanin" panose="00000400000000000000" pitchFamily="2" charset="-78"/>
              </a:rPr>
              <a:t>.</a:t>
            </a:r>
          </a:p>
          <a:p>
            <a:pPr algn="just" rtl="1">
              <a:lnSpc>
                <a:spcPct val="107000"/>
              </a:lnSpc>
              <a:spcAft>
                <a:spcPts val="800"/>
              </a:spcAft>
            </a:pPr>
            <a:endParaRPr lang="fa-IR" sz="2800" b="1" dirty="0">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endParaRPr lang="en-US" sz="2800" b="1" dirty="0">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r>
              <a:rPr lang="fa-IR" sz="2800" b="1" dirty="0">
                <a:latin typeface="Calibri" panose="020F0502020204030204" pitchFamily="34" charset="0"/>
                <a:ea typeface="Calibri" panose="020F0502020204030204" pitchFamily="34" charset="0"/>
                <a:cs typeface="B Nazanin" panose="00000400000000000000" pitchFamily="2" charset="-78"/>
              </a:rPr>
              <a:t>پژوهشگر ممکن است پیام های ناشی از منبعی واحد را در موقعیت های متفاوت مقایسه کند. این طرح برای تعیین تاثیر شرایط دگرگون شده بر ویژگی های معین ارتباطات ، برای تحلیل پیام های تولید شده متاثر از شرایط متفاوت در آزمایش های شبیه سازی .</a:t>
            </a:r>
            <a:endParaRPr lang="en-US" sz="2800" b="1" dirty="0">
              <a:latin typeface="Calibri" panose="020F0502020204030204" pitchFamily="34" charset="0"/>
              <a:ea typeface="Calibri" panose="020F0502020204030204" pitchFamily="34" charset="0"/>
              <a:cs typeface="B Nazanin" panose="00000400000000000000" pitchFamily="2" charset="-78"/>
            </a:endParaRPr>
          </a:p>
          <a:p>
            <a:pPr algn="just" rtl="1">
              <a:buFont typeface="Wingdings" pitchFamily="2" charset="2"/>
              <a:buChar char="v"/>
            </a:pPr>
            <a:endParaRPr lang="fa-IR" sz="2500" b="1" dirty="0" smtClean="0">
              <a:solidFill>
                <a:srgbClr val="960000"/>
              </a:solidFill>
              <a:latin typeface="Times New Roman" pitchFamily="18" charset="0"/>
              <a:ea typeface="Calibri"/>
              <a:cs typeface="B Nazanin" pitchFamily="2" charset="-78"/>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bg/>
                                          </p:spTgt>
                                        </p:tgtEl>
                                        <p:attrNameLst>
                                          <p:attrName>style.visibility</p:attrName>
                                        </p:attrNameLst>
                                      </p:cBhvr>
                                      <p:to>
                                        <p:strVal val="visible"/>
                                      </p:to>
                                    </p:set>
                                    <p:animEffect transition="in" filter="blinds(horizontal)">
                                      <p:cBhvr>
                                        <p:cTn id="10" dur="500"/>
                                        <p:tgtEl>
                                          <p:spTgt spid="5">
                                            <p:bg/>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linds(horizontal)">
                                      <p:cBhvr>
                                        <p:cTn id="13" dur="500"/>
                                        <p:tgtEl>
                                          <p:spTgt spid="5">
                                            <p:txEl>
                                              <p:pRg st="0" end="0"/>
                                            </p:txEl>
                                          </p:spTgt>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ircle(in)">
                                      <p:cBhvr>
                                        <p:cTn id="16"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latin typeface="Times New Roman" pitchFamily="18" charset="0"/>
              <a:cs typeface="2  Nazanin" pitchFamily="2" charset="-78"/>
            </a:endParaRPr>
          </a:p>
        </p:txBody>
      </p:sp>
      <p:sp>
        <p:nvSpPr>
          <p:cNvPr id="7" name="Oval Callout 6"/>
          <p:cNvSpPr/>
          <p:nvPr/>
        </p:nvSpPr>
        <p:spPr>
          <a:xfrm>
            <a:off x="228600" y="0"/>
            <a:ext cx="8915400" cy="762000"/>
          </a:xfrm>
          <a:prstGeom prst="wedgeEllipseCallout">
            <a:avLst>
              <a:gd name="adj1" fmla="val -48451"/>
              <a:gd name="adj2" fmla="val 34571"/>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07000"/>
              </a:lnSpc>
              <a:spcAft>
                <a:spcPts val="800"/>
              </a:spcAft>
            </a:pPr>
            <a:r>
              <a:rPr lang="fa-IR" sz="2400" b="1" dirty="0">
                <a:latin typeface="Calibri" panose="020F0502020204030204" pitchFamily="34" charset="0"/>
                <a:ea typeface="Calibri" panose="020F0502020204030204" pitchFamily="34" charset="0"/>
                <a:cs typeface="B Zar" panose="00000400000000000000" pitchFamily="2" charset="-78"/>
              </a:rPr>
              <a:t>ویژگی مخاطبان بر محتوا وسبک ارتباط اثر می گذارد .</a:t>
            </a:r>
            <a:endParaRPr lang="en-US" b="1"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latin typeface="Times New Roman" pitchFamily="18" charset="0"/>
              <a:cs typeface="2  Nazanin" pitchFamily="2" charset="-78"/>
            </a:endParaRPr>
          </a:p>
        </p:txBody>
      </p:sp>
      <p:graphicFrame>
        <p:nvGraphicFramePr>
          <p:cNvPr id="10" name="Diagram 9"/>
          <p:cNvGraphicFramePr/>
          <p:nvPr>
            <p:extLst>
              <p:ext uri="{D42A27DB-BD31-4B8C-83A1-F6EECF244321}">
                <p14:modId xmlns:p14="http://schemas.microsoft.com/office/powerpoint/2010/main" val="3845803287"/>
              </p:ext>
            </p:extLst>
          </p:nvPr>
        </p:nvGraphicFramePr>
        <p:xfrm>
          <a:off x="0" y="795010"/>
          <a:ext cx="90678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762000" y="5486400"/>
            <a:ext cx="7696200" cy="1409617"/>
          </a:xfrm>
          <a:prstGeom prst="rect">
            <a:avLst/>
          </a:prstGeom>
        </p:spPr>
        <p:txBody>
          <a:bodyPr wrap="square">
            <a:spAutoFit/>
          </a:bodyPr>
          <a:lstStyle/>
          <a:p>
            <a:pPr algn="r" rtl="1">
              <a:lnSpc>
                <a:spcPct val="107000"/>
              </a:lnSpc>
              <a:spcAft>
                <a:spcPts val="800"/>
              </a:spcAft>
            </a:pPr>
            <a:r>
              <a:rPr lang="fa-IR" sz="2000" b="1" dirty="0">
                <a:latin typeface="Calibri" panose="020F0502020204030204" pitchFamily="34" charset="0"/>
                <a:ea typeface="Calibri" panose="020F0502020204030204" pitchFamily="34" charset="0"/>
                <a:cs typeface="B Zar" panose="00000400000000000000" pitchFamily="2" charset="-78"/>
              </a:rPr>
              <a:t>اطلاعات محتوا می تواند با برخی از الگوهای عملی یا اجرایی مقایسه شود بسیاری از تحلیل های رسانه های جمعی الگوهای قیاسی استفاده کرده اند که اغلب به طور ضمنی ، بنا به میل پژوهشگر تعریف می شوند . چنین بررسی هایی حتی ضعیف ترین شرایط عینیت را به ندرت برآورده می سازند.</a:t>
            </a:r>
            <a:endParaRPr lang="en-US" sz="1600" b="1"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Graphic spid="10"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dirty="0">
              <a:latin typeface="Times New Roman" pitchFamily="18" charset="0"/>
              <a:cs typeface="2  Nazanin" pitchFamily="2" charset="-78"/>
            </a:endParaRPr>
          </a:p>
        </p:txBody>
      </p:sp>
      <p:sp>
        <p:nvSpPr>
          <p:cNvPr id="9" name="TextBox 8"/>
          <p:cNvSpPr txBox="1"/>
          <p:nvPr/>
        </p:nvSpPr>
        <p:spPr>
          <a:xfrm>
            <a:off x="0" y="4419600"/>
            <a:ext cx="9144000" cy="523220"/>
          </a:xfrm>
          <a:prstGeom prst="rect">
            <a:avLst/>
          </a:prstGeom>
          <a:noFill/>
        </p:spPr>
        <p:txBody>
          <a:bodyPr wrap="square" rtlCol="0">
            <a:spAutoFit/>
          </a:bodyPr>
          <a:lstStyle/>
          <a:p>
            <a:pPr algn="r" rtl="1"/>
            <a:endParaRPr lang="fa-IR" sz="2800" dirty="0" smtClean="0">
              <a:latin typeface="Times New Roman" pitchFamily="18" charset="0"/>
              <a:cs typeface="2  Nazanin" pitchFamily="2" charset="-78"/>
            </a:endParaRPr>
          </a:p>
        </p:txBody>
      </p:sp>
      <p:graphicFrame>
        <p:nvGraphicFramePr>
          <p:cNvPr id="10" name="Diagram 9"/>
          <p:cNvGraphicFramePr/>
          <p:nvPr>
            <p:extLst>
              <p:ext uri="{D42A27DB-BD31-4B8C-83A1-F6EECF244321}">
                <p14:modId xmlns:p14="http://schemas.microsoft.com/office/powerpoint/2010/main" val="1026687234"/>
              </p:ext>
            </p:extLst>
          </p:nvPr>
        </p:nvGraphicFramePr>
        <p:xfrm>
          <a:off x="0" y="0"/>
          <a:ext cx="9067800" cy="678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9" name="Picture 28"/>
          <p:cNvPicPr>
            <a:picLocks noChangeAspect="1"/>
          </p:cNvPicPr>
          <p:nvPr/>
        </p:nvPicPr>
        <p:blipFill>
          <a:blip r:embed="rId8"/>
          <a:stretch>
            <a:fillRect/>
          </a:stretch>
        </p:blipFill>
        <p:spPr>
          <a:xfrm>
            <a:off x="71885" y="849672"/>
            <a:ext cx="5490715" cy="5763161"/>
          </a:xfrm>
          <a:prstGeom prst="rect">
            <a:avLst/>
          </a:prstGeom>
        </p:spPr>
      </p:pic>
    </p:spTree>
    <p:extLst>
      <p:ext uri="{BB962C8B-B14F-4D97-AF65-F5344CB8AC3E}">
        <p14:creationId xmlns:p14="http://schemas.microsoft.com/office/powerpoint/2010/main" val="2270080826"/>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914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cs typeface="2  Nazanin" pitchFamily="2" charset="-78"/>
              </a:rPr>
              <a:t> </a:t>
            </a:r>
            <a:endParaRPr lang="en-US" sz="2400" dirty="0">
              <a:cs typeface="2  Nazanin" pitchFamily="2" charset="-78"/>
            </a:endParaRPr>
          </a:p>
        </p:txBody>
      </p:sp>
      <p:sp>
        <p:nvSpPr>
          <p:cNvPr id="9" name="TextBox 8"/>
          <p:cNvSpPr txBox="1"/>
          <p:nvPr/>
        </p:nvSpPr>
        <p:spPr>
          <a:xfrm>
            <a:off x="0" y="3581400"/>
            <a:ext cx="9144000" cy="523220"/>
          </a:xfrm>
          <a:prstGeom prst="rect">
            <a:avLst/>
          </a:prstGeom>
          <a:noFill/>
        </p:spPr>
        <p:txBody>
          <a:bodyPr wrap="square" rtlCol="0">
            <a:spAutoFit/>
          </a:bodyPr>
          <a:lstStyle/>
          <a:p>
            <a:pPr algn="just" rtl="1"/>
            <a:r>
              <a:rPr lang="en-US" dirty="0" smtClean="0"/>
              <a:t> </a:t>
            </a:r>
            <a:r>
              <a:rPr lang="en-US" sz="2800" dirty="0" smtClean="0"/>
              <a:t> </a:t>
            </a:r>
            <a:endParaRPr lang="en-US" sz="2800" dirty="0">
              <a:cs typeface="2  Nazanin" pitchFamily="2" charset="-78"/>
            </a:endParaRPr>
          </a:p>
        </p:txBody>
      </p:sp>
      <p:sp>
        <p:nvSpPr>
          <p:cNvPr id="12" name="Bevel 11"/>
          <p:cNvSpPr/>
          <p:nvPr/>
        </p:nvSpPr>
        <p:spPr>
          <a:xfrm>
            <a:off x="0" y="0"/>
            <a:ext cx="9144000" cy="7010400"/>
          </a:xfrm>
          <a:prstGeom prst="bevel">
            <a:avLst>
              <a:gd name="adj" fmla="val 533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just" rtl="1">
              <a:lnSpc>
                <a:spcPct val="107000"/>
              </a:lnSpc>
              <a:spcAft>
                <a:spcPts val="800"/>
              </a:spcAft>
            </a:pPr>
            <a:r>
              <a:rPr lang="fa-IR" sz="2400" b="1" dirty="0">
                <a:solidFill>
                  <a:schemeClr val="tx1"/>
                </a:solidFill>
                <a:latin typeface="Calibri" panose="020F0502020204030204" pitchFamily="34" charset="0"/>
                <a:ea typeface="Calibri" panose="020F0502020204030204" pitchFamily="34" charset="0"/>
                <a:cs typeface="B Nazanin" panose="00000400000000000000" pitchFamily="2" charset="-78"/>
              </a:rPr>
              <a:t>یکی از جالب ترین بحث ها در بین تحلیلگران محتوا ، بحثی است که طرفداران الگوهای "بیانی" و"ابزاری" ارتباط در انداخته اند. الگوی اول جنبه های مهم ارتباط را (آن چیزی می داند که بوسیله اقلام لغوی موجود در آن آشکار می شود. از این دیدگاه تصور می شود که کلمات ، احساسات درونی نویسنده را به درستی نشان می دهند ، بدین ترتیب ، ولو به طور احتمالی ، روابط پایداری بین محتوای ارتباطات وانگیزه های اساسی نویسندگان وجود دارد</a:t>
            </a:r>
            <a:r>
              <a:rPr lang="fa-IR" sz="2400" b="1" dirty="0" smtClean="0">
                <a:solidFill>
                  <a:schemeClr val="tx1"/>
                </a:solidFill>
                <a:latin typeface="Calibri" panose="020F0502020204030204" pitchFamily="34" charset="0"/>
                <a:ea typeface="Calibri" panose="020F0502020204030204" pitchFamily="34" charset="0"/>
                <a:cs typeface="B Nazanin" panose="00000400000000000000" pitchFamily="2" charset="-78"/>
              </a:rPr>
              <a:t>.</a:t>
            </a:r>
          </a:p>
          <a:p>
            <a:pPr algn="just" rtl="1">
              <a:lnSpc>
                <a:spcPct val="107000"/>
              </a:lnSpc>
              <a:spcAft>
                <a:spcPts val="800"/>
              </a:spcAft>
            </a:pPr>
            <a:endParaRPr lang="fa-IR" sz="2400" b="1" dirty="0">
              <a:solidFill>
                <a:schemeClr val="tx1"/>
              </a:solidFill>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endParaRPr lang="fa-IR" sz="2400" b="1" dirty="0" smtClean="0">
              <a:solidFill>
                <a:schemeClr val="tx1"/>
              </a:solidFill>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r>
              <a:rPr lang="fa-IR" sz="2400" b="1" dirty="0" smtClean="0">
                <a:solidFill>
                  <a:schemeClr val="tx1"/>
                </a:solidFill>
                <a:latin typeface="Calibri" panose="020F0502020204030204" pitchFamily="34" charset="0"/>
                <a:ea typeface="Calibri" panose="020F0502020204030204" pitchFamily="34" charset="0"/>
                <a:cs typeface="B Nazanin" panose="00000400000000000000" pitchFamily="2" charset="-78"/>
              </a:rPr>
              <a:t> </a:t>
            </a:r>
            <a:r>
              <a:rPr lang="fa-IR" sz="2400" b="1" dirty="0">
                <a:solidFill>
                  <a:schemeClr val="tx1"/>
                </a:solidFill>
                <a:latin typeface="Calibri" panose="020F0502020204030204" pitchFamily="34" charset="0"/>
                <a:ea typeface="Calibri" panose="020F0502020204030204" pitchFamily="34" charset="0"/>
                <a:cs typeface="B Nazanin" panose="00000400000000000000" pitchFamily="2" charset="-78"/>
              </a:rPr>
              <a:t>الگوی دوم بر آن است که به معنای ظاهر پیام ، بلکه آنچه که نقل می شود ، همراه با بیان زمینه وشرایط آن ، حائز اهمیت است . از این نقطه نظر ، ارتباط وسیله ای برای نفوذ است بنابراین محتوای پیام ها ممکن است با نیت برقرار کننده ارتباط برای هدایت مخاطبانش به جهاتی خاص ، شکل بگیرد.</a:t>
            </a:r>
            <a:endParaRPr lang="en-US" sz="2400" b="1" dirty="0">
              <a:solidFill>
                <a:schemeClr val="tx1"/>
              </a:solidFill>
              <a:latin typeface="Calibri" panose="020F0502020204030204" pitchFamily="34" charset="0"/>
              <a:ea typeface="Calibri" panose="020F0502020204030204" pitchFamily="34" charset="0"/>
              <a:cs typeface="B Nazanin" panose="00000400000000000000" pitchFamily="2" charset="-78"/>
            </a:endParaRPr>
          </a:p>
          <a:p>
            <a:pPr algn="just" rtl="1"/>
            <a:r>
              <a:rPr lang="fa-IR" sz="2200" b="1" dirty="0" smtClean="0">
                <a:solidFill>
                  <a:schemeClr val="tx1"/>
                </a:solidFill>
                <a:latin typeface="Times New Roman" pitchFamily="18" charset="0"/>
                <a:cs typeface="2  Nazanin" pitchFamily="2" charset="-78"/>
              </a:rPr>
              <a:t>.</a:t>
            </a:r>
            <a:endParaRPr lang="en-US" sz="2200" dirty="0">
              <a:solidFill>
                <a:schemeClr val="tx1"/>
              </a:solidFill>
              <a:latin typeface="Times New Roman" pitchFamily="18" charset="0"/>
              <a:cs typeface="2  Lotus" pitchFamily="2" charset="-78"/>
            </a:endParaRPr>
          </a:p>
        </p:txBody>
      </p:sp>
    </p:spTree>
  </p:cSld>
  <p:clrMapOvr>
    <a:masterClrMapping/>
  </p:clrMapOvr>
  <p:transition>
    <p:wheel spokes="8"/>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13014</TotalTime>
  <Words>971</Words>
  <Application>Microsoft Office PowerPoint</Application>
  <PresentationFormat>On-screen Show (4:3)</PresentationFormat>
  <Paragraphs>68</Paragraphs>
  <Slides>13</Slides>
  <Notes>12</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13</vt:i4>
      </vt:variant>
    </vt:vector>
  </HeadingPairs>
  <TitlesOfParts>
    <vt:vector size="28" baseType="lpstr">
      <vt:lpstr>2  Lotus</vt:lpstr>
      <vt:lpstr>2  Nazanin</vt:lpstr>
      <vt:lpstr>2  Titr</vt:lpstr>
      <vt:lpstr>Arial</vt:lpstr>
      <vt:lpstr>B Nazanin</vt:lpstr>
      <vt:lpstr>B Titr</vt:lpstr>
      <vt:lpstr>B Zar</vt:lpstr>
      <vt:lpstr>Calibri</vt:lpstr>
      <vt:lpstr>Sultan Underline</vt:lpstr>
      <vt:lpstr>Tahoma</vt:lpstr>
      <vt:lpstr>Times New Roman</vt:lpstr>
      <vt:lpstr>Trebuchet MS</vt:lpstr>
      <vt:lpstr>Wingdings</vt:lpstr>
      <vt:lpstr>Wingdings 3</vt:lpstr>
      <vt:lpstr>Facet</vt:lpstr>
      <vt:lpstr>PowerPoint Presentation</vt:lpstr>
      <vt:lpstr>جلسه چهارم و پنجم  مدرس:اکبر عبدالعلی پور</vt:lpstr>
      <vt:lpstr>          . </vt:lpstr>
      <vt:lpstr> تحلیل محتوا همواره محتوای پیام را بررسی می کند . پیام می تواند به صورت رمان، یادداشت سیاسی، سرمقاله ، یادداشت روزانه یا متن یک سخنرانی باشد.   پژوهشگر ممکن است پیام ها را برای دستیابی به نتایجی درباره ویژگی های متن ، علل و پیشینه های پیام و اثرات ارتباط تحلیل کند.                   </vt:lpstr>
      <vt:lpstr>طرح پژوهشی ، طرحی برای جمع آوری وتحلیل اطلاعات به منظور پاسخگویی به سوال پژوهشگر است .طرح پژوهشی خوب شیوه های صریح ومنسجمی برای انتخاب نمونه ای از اطلاعات برای تحلیل ، تعیین مقوله های محتوا و واحدهایی که باید در مقوله ها قرار گیرند.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aaa</dc:creator>
  <cp:lastModifiedBy>akbar</cp:lastModifiedBy>
  <cp:revision>279</cp:revision>
  <dcterms:created xsi:type="dcterms:W3CDTF">2015-01-19T18:19:53Z</dcterms:created>
  <dcterms:modified xsi:type="dcterms:W3CDTF">2020-05-02T13:39:32Z</dcterms:modified>
</cp:coreProperties>
</file>