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6" r:id="rId3"/>
    <p:sldId id="302" r:id="rId4"/>
    <p:sldId id="283" r:id="rId5"/>
    <p:sldId id="284" r:id="rId6"/>
    <p:sldId id="301" r:id="rId7"/>
    <p:sldId id="285" r:id="rId8"/>
    <p:sldId id="286" r:id="rId9"/>
    <p:sldId id="299" r:id="rId10"/>
    <p:sldId id="300" r:id="rId11"/>
    <p:sldId id="289" r:id="rId12"/>
    <p:sldId id="290" r:id="rId13"/>
    <p:sldId id="291" r:id="rId14"/>
    <p:sldId id="292" r:id="rId15"/>
    <p:sldId id="293" r:id="rId16"/>
    <p:sldId id="294" r:id="rId17"/>
    <p:sldId id="303" r:id="rId18"/>
    <p:sldId id="295" r:id="rId19"/>
    <p:sldId id="296" r:id="rId20"/>
    <p:sldId id="307" r:id="rId21"/>
    <p:sldId id="297" r:id="rId22"/>
    <p:sldId id="298" r:id="rId23"/>
    <p:sldId id="257" r:id="rId24"/>
    <p:sldId id="304" r:id="rId25"/>
    <p:sldId id="258" r:id="rId26"/>
    <p:sldId id="259" r:id="rId27"/>
    <p:sldId id="260" r:id="rId28"/>
    <p:sldId id="261" r:id="rId29"/>
    <p:sldId id="305" r:id="rId30"/>
    <p:sldId id="262" r:id="rId31"/>
    <p:sldId id="263" r:id="rId32"/>
    <p:sldId id="264" r:id="rId33"/>
    <p:sldId id="308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309" r:id="rId42"/>
    <p:sldId id="272" r:id="rId43"/>
    <p:sldId id="273" r:id="rId44"/>
    <p:sldId id="274" r:id="rId45"/>
    <p:sldId id="306" r:id="rId46"/>
    <p:sldId id="276" r:id="rId47"/>
    <p:sldId id="277" r:id="rId48"/>
    <p:sldId id="278" r:id="rId49"/>
    <p:sldId id="279" r:id="rId50"/>
    <p:sldId id="28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A7DC-6FBB-493F-9BE2-97CB8A35E8A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487-59ED-4826-9457-F69A17B3B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3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A7DC-6FBB-493F-9BE2-97CB8A35E8A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487-59ED-4826-9457-F69A17B3B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2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A7DC-6FBB-493F-9BE2-97CB8A35E8A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487-59ED-4826-9457-F69A17B3B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A7DC-6FBB-493F-9BE2-97CB8A35E8A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487-59ED-4826-9457-F69A17B3B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3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A7DC-6FBB-493F-9BE2-97CB8A35E8A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487-59ED-4826-9457-F69A17B3B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1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A7DC-6FBB-493F-9BE2-97CB8A35E8A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487-59ED-4826-9457-F69A17B3B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6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A7DC-6FBB-493F-9BE2-97CB8A35E8A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487-59ED-4826-9457-F69A17B3B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0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A7DC-6FBB-493F-9BE2-97CB8A35E8A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487-59ED-4826-9457-F69A17B3B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5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A7DC-6FBB-493F-9BE2-97CB8A35E8A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487-59ED-4826-9457-F69A17B3B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9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A7DC-6FBB-493F-9BE2-97CB8A35E8A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487-59ED-4826-9457-F69A17B3B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9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A7DC-6FBB-493F-9BE2-97CB8A35E8A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A487-59ED-4826-9457-F69A17B3B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9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6A7DC-6FBB-493F-9BE2-97CB8A35E8A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A487-59ED-4826-9457-F69A17B3B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5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307975"/>
            <a:ext cx="8077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234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679690"/>
              </p:ext>
            </p:extLst>
          </p:nvPr>
        </p:nvGraphicFramePr>
        <p:xfrm>
          <a:off x="838200" y="0"/>
          <a:ext cx="102870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3628045627"/>
                    </a:ext>
                  </a:extLst>
                </a:gridCol>
                <a:gridCol w="2327564">
                  <a:extLst>
                    <a:ext uri="{9D8B030D-6E8A-4147-A177-3AD203B41FA5}">
                      <a16:colId xmlns:a16="http://schemas.microsoft.com/office/drawing/2014/main" xmlns="" val="4029604012"/>
                    </a:ext>
                  </a:extLst>
                </a:gridCol>
                <a:gridCol w="1787236">
                  <a:extLst>
                    <a:ext uri="{9D8B030D-6E8A-4147-A177-3AD203B41FA5}">
                      <a16:colId xmlns:a16="http://schemas.microsoft.com/office/drawing/2014/main" xmlns="" val="206070585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75048516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1219063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a-IR" sz="2000" dirty="0" smtClean="0">
                          <a:cs typeface="B Nazanin" pitchFamily="2" charset="-78"/>
                        </a:rPr>
                        <a:t>ارتباطات درهم تنیده و...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 smtClean="0">
                          <a:cs typeface="B Nazanin" pitchFamily="2" charset="-78"/>
                        </a:rPr>
                        <a:t>راهکارهای پیشنهاد شده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 smtClean="0">
                          <a:cs typeface="B Nazanin" pitchFamily="2" charset="-78"/>
                        </a:rPr>
                        <a:t>مهارت ها    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 smtClean="0">
                          <a:cs typeface="B Nazanin" pitchFamily="2" charset="-78"/>
                        </a:rPr>
                        <a:t>محتوا      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 smtClean="0">
                          <a:cs typeface="B Nazanin" pitchFamily="2" charset="-78"/>
                        </a:rPr>
                        <a:t>موضوع      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666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خواندن و درک مطلب ریاضیات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تجزیه و تحلیل مسائل،حل کردن مسائل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مسائل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4-انتخاب های مثبت برای رشد و پرورش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3443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 smtClean="0">
                          <a:cs typeface="B Nazanin" pitchFamily="2" charset="-78"/>
                        </a:rPr>
                        <a:t>خواندن و درک مطلب ریاضیات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دانش آموزان هنگام گفتو گو بامعلم،توضیح می دهند که روش های زندگی سالم برای ایشان به چه معناست.برخی از عناوین بحث های مطرح</a:t>
                      </a:r>
                      <a:r>
                        <a:rPr lang="fa-IR" sz="2000" baseline="0" dirty="0" smtClean="0">
                          <a:cs typeface="B Nazanin" pitchFamily="2" charset="-78"/>
                        </a:rPr>
                        <a:t> شده عبارتند از :غذا و تغذیه ،ورزش،حمایت خانواده،تعامل،فعالیت های زودرس جنسی،پاکیزگی،سوء مصرف،مواد مخدر وبه دست آوردن مهارت ها.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هماهنگی با تغییرات ایجادشده</a:t>
                      </a:r>
                      <a:r>
                        <a:rPr lang="fa-IR" sz="2000" baseline="0" dirty="0" smtClean="0">
                          <a:cs typeface="B Nazanin" pitchFamily="2" charset="-78"/>
                        </a:rPr>
                        <a:t> در بدن ایشان،</a:t>
                      </a:r>
                    </a:p>
                    <a:p>
                      <a:pPr algn="r"/>
                      <a:r>
                        <a:rPr lang="fa-IR" sz="2000" baseline="0" dirty="0" smtClean="0">
                          <a:cs typeface="B Nazanin" pitchFamily="2" charset="-78"/>
                        </a:rPr>
                        <a:t>نگهداری از بدن هایشان،</a:t>
                      </a:r>
                    </a:p>
                    <a:p>
                      <a:pPr algn="r"/>
                      <a:r>
                        <a:rPr lang="fa-IR" sz="2000" baseline="0" dirty="0" smtClean="0">
                          <a:cs typeface="B Nazanin" pitchFamily="2" charset="-78"/>
                        </a:rPr>
                        <a:t>انجام کمک های اولیه،</a:t>
                      </a:r>
                    </a:p>
                    <a:p>
                      <a:pPr algn="r"/>
                      <a:r>
                        <a:rPr lang="fa-IR" sz="2000" baseline="0" dirty="0" smtClean="0">
                          <a:cs typeface="B Nazanin" pitchFamily="2" charset="-78"/>
                        </a:rPr>
                        <a:t>محافظت از محیط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 smtClean="0">
                          <a:cs typeface="B Nazanin" pitchFamily="2" charset="-78"/>
                        </a:rPr>
                        <a:t>سلامت رشد هورمون ها،اندام های جنسی،بلوغ،توسعه،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 smtClean="0">
                          <a:cs typeface="B Nazanin" pitchFamily="2" charset="-78"/>
                        </a:rPr>
                        <a:t>کمک های اولیه،محافظت از محیط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5-روش های زندگی سالم برای رشد و پرورش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1453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2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10190018" cy="831272"/>
          </a:xfrm>
        </p:spPr>
        <p:txBody>
          <a:bodyPr/>
          <a:lstStyle/>
          <a:p>
            <a:pPr algn="ctr"/>
            <a:r>
              <a:rPr lang="fa-IR" dirty="0" smtClean="0"/>
              <a:t>تعدیل برنامه درسی 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3674"/>
            <a:ext cx="10397836" cy="570807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این مسئولیت معلم محلی است که برنامه درسی را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برای دست یابی به اهداف مدرسه ای خاص و شرایط اجتماعی آن تعدیل کند.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این تعدیل،به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اطلاعات معلم </a:t>
            </a:r>
            <a:r>
              <a:rPr lang="fa-IR" sz="3600" dirty="0" smtClean="0">
                <a:cs typeface="B Nazanin" pitchFamily="2" charset="-78"/>
              </a:rPr>
              <a:t>در باره دانش آموزان،اولیای ایشان و رفتارهای آنان </a:t>
            </a:r>
            <a:r>
              <a:rPr lang="fa-IR" sz="3600" dirty="0">
                <a:cs typeface="B Nazanin" pitchFamily="2" charset="-78"/>
              </a:rPr>
              <a:t>در درون جامعه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بستگی</a:t>
            </a:r>
            <a:r>
              <a:rPr lang="fa-IR" sz="3600" dirty="0">
                <a:cs typeface="B Nazanin" pitchFamily="2" charset="-78"/>
              </a:rPr>
              <a:t> دارد؛همان گونه که بسته به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نیاز های </a:t>
            </a:r>
            <a:r>
              <a:rPr lang="fa-IR" sz="3600" dirty="0">
                <a:cs typeface="B Nazanin" pitchFamily="2" charset="-78"/>
              </a:rPr>
              <a:t>ویژه ه ی جامعه است</a:t>
            </a:r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همچنین موضوع این است که از آنچه دانش آموزان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از قبل می دانند</a:t>
            </a:r>
            <a:r>
              <a:rPr lang="fa-IR" sz="3600" dirty="0" smtClean="0">
                <a:cs typeface="B Nazanin" pitchFamily="2" charset="-78"/>
              </a:rPr>
              <a:t>، 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یا </a:t>
            </a:r>
            <a:r>
              <a:rPr lang="fa-IR" sz="3600" dirty="0">
                <a:cs typeface="B Nazanin" pitchFamily="2" charset="-78"/>
              </a:rPr>
              <a:t>با آن آشناهستند،شروع کنیم و سپس به تدریج به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آنچه که نمی دانند </a:t>
            </a:r>
            <a:endParaRPr lang="fa-IR" sz="36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بپردازییم.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برداشت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دانش آموزان</a:t>
            </a:r>
            <a:r>
              <a:rPr lang="fa-IR" sz="3600" dirty="0">
                <a:cs typeface="B Nazanin" pitchFamily="2" charset="-78"/>
              </a:rPr>
              <a:t> از مفاهیم و محتوا باید توسط </a:t>
            </a:r>
            <a:r>
              <a:rPr lang="fa-IR" sz="3600" dirty="0" smtClean="0">
                <a:cs typeface="B Nazanin" pitchFamily="2" charset="-78"/>
              </a:rPr>
              <a:t>معلم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احرازشود؛ </a:t>
            </a:r>
            <a:endParaRPr lang="fa-IR" sz="36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1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775855"/>
            <a:ext cx="10522527" cy="540110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راهکارهای </a:t>
            </a:r>
            <a:r>
              <a:rPr lang="fa-IR" sz="3600" dirty="0">
                <a:cs typeface="B Nazanin" pitchFamily="2" charset="-78"/>
              </a:rPr>
              <a:t>پیشنهادی ای که در جدول بالا مشخص شده- همانگونه که در نمونه </a:t>
            </a:r>
            <a:r>
              <a:rPr lang="fa-IR" sz="3600" dirty="0" smtClean="0">
                <a:cs typeface="B Nazanin" pitchFamily="2" charset="-78"/>
              </a:rPr>
              <a:t>ی</a:t>
            </a:r>
            <a:r>
              <a:rPr lang="fa-IR" sz="3600" dirty="0">
                <a:cs typeface="B Nazanin" pitchFamily="2" charset="-78"/>
              </a:rPr>
              <a:t> مطالعه آمده است-این اجازه را به معلم می </a:t>
            </a:r>
            <a:r>
              <a:rPr lang="fa-IR" sz="3600" dirty="0" smtClean="0">
                <a:cs typeface="B Nazanin" pitchFamily="2" charset="-78"/>
              </a:rPr>
              <a:t>دهد.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در تدریس چند پایه،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ضروری است که برنامه های درسی ملی را با نیازهای </a:t>
            </a:r>
            <a:r>
              <a:rPr lang="fa-IR" sz="3600" b="1" u="sng" dirty="0" smtClean="0">
                <a:solidFill>
                  <a:srgbClr val="FF0000"/>
                </a:solidFill>
                <a:cs typeface="B Nazanin" pitchFamily="2" charset="-78"/>
              </a:rPr>
              <a:t>گروه های مختلف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موجود در کلاس درس،هماهنگ کنید.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چگونه این کار را انجام می دهید؟ چگونه برنامه درسی ارئه شده را هماهنگ می کنید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تا همه ی </a:t>
            </a:r>
            <a:r>
              <a:rPr lang="fa-IR" sz="3600" dirty="0" smtClean="0">
                <a:cs typeface="B Nazanin" pitchFamily="2" charset="-78"/>
              </a:rPr>
              <a:t>دانش آموزان کلاس،مهارت ها را در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سطح</a:t>
            </a:r>
            <a:r>
              <a:rPr lang="fa-IR" sz="3600" dirty="0" smtClean="0">
                <a:cs typeface="B Nazanin" pitchFamily="2" charset="-78"/>
              </a:rPr>
              <a:t> مورد نظر کسب کنند؟</a:t>
            </a:r>
            <a:endParaRPr lang="fa-IR" sz="36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8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یک برنامه درسی رسمی،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بخشی از فرایند آموزش </a:t>
            </a:r>
            <a:r>
              <a:rPr lang="fa-IR" sz="3600" dirty="0" smtClean="0">
                <a:cs typeface="B Nazanin" pitchFamily="2" charset="-78"/>
              </a:rPr>
              <a:t>معلمان عادی است.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برنامه درسی رسمی برای آن که در یک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کلاس چند پایه </a:t>
            </a:r>
            <a:r>
              <a:rPr lang="fa-IR" sz="3600" dirty="0" smtClean="0">
                <a:cs typeface="B Nazanin" pitchFamily="2" charset="-78"/>
              </a:rPr>
              <a:t>نیزموثرباشد،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باید با شرایط محلی،هماهنگی مورد نیاز </a:t>
            </a:r>
            <a:r>
              <a:rPr lang="fa-IR" sz="3600" dirty="0" smtClean="0">
                <a:cs typeface="B Nazanin" pitchFamily="2" charset="-78"/>
              </a:rPr>
              <a:t>را داشته باشد.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برای انجام این کار،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موضوعات واحدها و عناوین مشخصی </a:t>
            </a:r>
            <a:r>
              <a:rPr lang="fa-IR" sz="3600" dirty="0" smtClean="0">
                <a:cs typeface="B Nazanin" pitchFamily="2" charset="-78"/>
              </a:rPr>
              <a:t>می توانند برای برنامه ریزی کردن فعالیت های جمع پایه ها یا گروه های دانش آموزان انتخاب شوند.براساس این موضوعات انتخابی،شما می توانید فعالیت ها و تمرین های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سطح بندی شده ای </a:t>
            </a:r>
            <a:r>
              <a:rPr lang="fa-IR" sz="3600" dirty="0" smtClean="0">
                <a:cs typeface="B Nazanin" pitchFamily="2" charset="-78"/>
              </a:rPr>
              <a:t>را که برای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سطوح مختلف</a:t>
            </a:r>
            <a:r>
              <a:rPr lang="fa-IR" sz="3600" dirty="0" smtClean="0">
                <a:cs typeface="B Nazanin" pitchFamily="2" charset="-78"/>
              </a:rPr>
              <a:t> دانش آموزان مناسب است،برنامه ریزی کنید.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32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همچنین می توانید توالی یادگیری را در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عمق های مختلف </a:t>
            </a:r>
            <a:r>
              <a:rPr lang="fa-IR" sz="3600" dirty="0" smtClean="0">
                <a:cs typeface="B Nazanin" pitchFamily="2" charset="-78"/>
              </a:rPr>
              <a:t>برنامه ریزی کنید؛ برای مثال، یکی از موضوعات برنامه ی درسی مطالعات محیطی- مانند</a:t>
            </a:r>
            <a:r>
              <a:rPr lang="fa-IR" sz="3600" dirty="0" smtClean="0">
                <a:cs typeface="B Nazanin" pitchFamily="2" charset="-78"/>
                <a:sym typeface="Wingdings" panose="05000000000000000000" pitchFamily="2" charset="2"/>
              </a:rPr>
              <a:t>:"</a:t>
            </a:r>
            <a:r>
              <a:rPr lang="fa-IR" sz="3600" dirty="0" smtClean="0">
                <a:cs typeface="B Nazanin" pitchFamily="2" charset="-78"/>
              </a:rPr>
              <a:t>حفاظت از لایه های اوزون"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می تواند طوری طراحی شود که به عنوان موضوع اصلی دروس خواندنی و فعالیت ها برنامه ریزی شود؛به طوری که سطوح مختلف دانش آموزان را از نظر مفهومی و تجربی، در دو یاسه درجه ی متفاوت پوشش دهد.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54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10383982" cy="615141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درزیر پیشنهادهای مهمی درمورد برنامه ریزی درسی یا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تعدیل</a:t>
            </a:r>
            <a:r>
              <a:rPr lang="fa-IR" sz="3600" dirty="0" smtClean="0">
                <a:cs typeface="B Nazanin" pitchFamily="2" charset="-78"/>
              </a:rPr>
              <a:t> برنامه ی درسی کلاس های</a:t>
            </a:r>
            <a:r>
              <a:rPr lang="fa-IR" sz="3600" dirty="0">
                <a:cs typeface="B Nazanin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چند پایه </a:t>
            </a:r>
            <a:r>
              <a:rPr lang="fa-IR" sz="3600" dirty="0">
                <a:cs typeface="B Nazanin" pitchFamily="2" charset="-78"/>
              </a:rPr>
              <a:t>آمده است.مراحل زیر باید برای هر سطح در نظر گرفته شود </a:t>
            </a:r>
            <a:r>
              <a:rPr lang="fa-IR" sz="3600" dirty="0" smtClean="0">
                <a:cs typeface="B Nazanin" pitchFamily="2" charset="-78"/>
              </a:rPr>
              <a:t>: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1-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هدف های کلی </a:t>
            </a:r>
            <a:r>
              <a:rPr lang="fa-IR" sz="3600" dirty="0" smtClean="0">
                <a:cs typeface="B Nazanin" pitchFamily="2" charset="-78"/>
              </a:rPr>
              <a:t>را شفاف کنید؛نقاط قوت و ضعف معلم ،نیازهای جامعه،مطالبات و درخواست های اولیا و الزامات برنامه  ی درسی را در نظر بگیرید.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2-هدف های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یادگیری</a:t>
            </a:r>
            <a:r>
              <a:rPr lang="fa-IR" sz="3600" dirty="0" smtClean="0">
                <a:cs typeface="B Nazanin" pitchFamily="2" charset="-78"/>
              </a:rPr>
              <a:t> را تعیین کنید؛ یعنی مشخص کنید پس ازپایان هرمرحله،دانش </a:t>
            </a:r>
            <a:r>
              <a:rPr lang="fa-IR" sz="3600" dirty="0">
                <a:cs typeface="B Nazanin" pitchFamily="2" charset="-78"/>
              </a:rPr>
              <a:t>آموزان قادر به انجام چه کاری خواهند بود</a:t>
            </a:r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3- عناوین اصلی و عناوین فرعی را فهرست کنید.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4-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راهکارها وروش های آموزشی </a:t>
            </a:r>
            <a:r>
              <a:rPr lang="fa-IR" sz="3600" dirty="0" smtClean="0">
                <a:cs typeface="B Nazanin" pitchFamily="2" charset="-78"/>
              </a:rPr>
              <a:t>را که مورد استفاده قرارخواهند گرفت گرفت مشخص کنید.</a:t>
            </a:r>
            <a:endParaRPr lang="fa-IR" sz="3600" dirty="0">
              <a:cs typeface="B Nazanin" pitchFamily="2" charset="-78"/>
            </a:endParaRPr>
          </a:p>
          <a:p>
            <a:pPr marL="0" indent="0" algn="r">
              <a:buNone/>
            </a:pPr>
            <a:endParaRPr lang="fa-IR" sz="36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5-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منابع</a:t>
            </a:r>
            <a:r>
              <a:rPr lang="fa-IR" sz="3600" dirty="0" smtClean="0">
                <a:cs typeface="B Nazanin" pitchFamily="2" charset="-78"/>
              </a:rPr>
              <a:t> را مشخص کنید؛مانند کتاب های درسی،تجهیزات و ...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6-روش هایی را که برای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اندازه گیری پیشرفت </a:t>
            </a:r>
            <a:r>
              <a:rPr lang="fa-IR" sz="3600" dirty="0" smtClean="0">
                <a:cs typeface="B Nazanin" pitchFamily="2" charset="-78"/>
              </a:rPr>
              <a:t>به کار می رود توضیح دهید.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7-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مواد آموزشی </a:t>
            </a:r>
            <a:r>
              <a:rPr lang="fa-IR" sz="3600" dirty="0" smtClean="0">
                <a:cs typeface="B Nazanin" pitchFamily="2" charset="-78"/>
              </a:rPr>
              <a:t>مانند تمرین ها،تست ها و...را فراهم کنید. </a:t>
            </a:r>
            <a:endParaRPr lang="fa-IR" sz="36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66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- چگونه برنامه درسی را سامان می دهید؟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ابتدا </a:t>
            </a:r>
            <a:r>
              <a:rPr lang="fa-IR" sz="3600" dirty="0">
                <a:cs typeface="B Nazanin" pitchFamily="2" charset="-78"/>
              </a:rPr>
              <a:t>باید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یک گروه کاری محلی </a:t>
            </a:r>
            <a:r>
              <a:rPr lang="fa-IR" sz="3600" dirty="0">
                <a:cs typeface="B Nazanin" pitchFamily="2" charset="-78"/>
              </a:rPr>
              <a:t>سازمان دهی شود. این گروه ممکن است از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تعدادی آموزشگرهای حرفه ای و متخصصان آموزشی و</a:t>
            </a:r>
            <a:r>
              <a:rPr lang="fa-IR" sz="3600" dirty="0">
                <a:cs typeface="B Nazanin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برنامه ریزی درسی،اعضای جامعه یا هر گروه دیگر </a:t>
            </a:r>
            <a:r>
              <a:rPr lang="fa-IR" sz="3600" dirty="0">
                <a:cs typeface="B Nazanin" pitchFamily="2" charset="-78"/>
              </a:rPr>
              <a:t>که تصور می شود تخصص داشته باشند و بتوانند در ایجادیک برنامه درسی دخالت کنند،تشکیل شود</a:t>
            </a:r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این گروه کاری باید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سیاست های ملی آ.پ. را مطالعه کند </a:t>
            </a:r>
            <a:r>
              <a:rPr lang="fa-IR" sz="3600" dirty="0" smtClean="0">
                <a:cs typeface="B Nazanin" pitchFamily="2" charset="-78"/>
              </a:rPr>
              <a:t>و تصمیم بگیرد که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سازگار کردن برنامه ی درسی بر مبنای کدام یک </a:t>
            </a:r>
            <a:r>
              <a:rPr lang="fa-IR" sz="3600" dirty="0" smtClean="0">
                <a:cs typeface="B Nazanin" pitchFamily="2" charset="-78"/>
              </a:rPr>
              <a:t>از </a:t>
            </a:r>
            <a:r>
              <a:rPr lang="fa-IR" sz="3600" b="1" u="sng" dirty="0" smtClean="0">
                <a:solidFill>
                  <a:srgbClr val="FF0000"/>
                </a:solidFill>
                <a:cs typeface="B Nazanin" pitchFamily="2" charset="-78"/>
              </a:rPr>
              <a:t>معیارها</a:t>
            </a:r>
            <a:r>
              <a:rPr lang="fa-IR" sz="3600" dirty="0" smtClean="0">
                <a:cs typeface="B Nazanin" pitchFamily="2" charset="-78"/>
              </a:rPr>
              <a:t> انجام شود 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1621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8764"/>
            <a:ext cx="10508673" cy="567819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[] اهداف سالانه و خط مشی ها برای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همه ی </a:t>
            </a:r>
            <a:r>
              <a:rPr lang="fa-IR" sz="3600" dirty="0" smtClean="0">
                <a:cs typeface="B Nazanin" pitchFamily="2" charset="-78"/>
              </a:rPr>
              <a:t>موضوعات؛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[] اهداف سالانه و خط مشی ها برای برخی از موضوعات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خاص</a:t>
            </a:r>
            <a:r>
              <a:rPr lang="fa-IR" sz="3600" dirty="0" smtClean="0">
                <a:cs typeface="B Nazanin" pitchFamily="2" charset="-78"/>
              </a:rPr>
              <a:t>؛مانند ریاضیات.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[] هدف هایی که بعد از چند سال قابل دسترسی هستند؛برای مثال،پس از دو سال متوالی(مانند پایه های اول و دوم یا سوم و چهارم و...) یا برای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مرحله اول ابتدایی </a:t>
            </a:r>
            <a:r>
              <a:rPr lang="fa-IR" sz="3600" dirty="0" smtClean="0">
                <a:cs typeface="B Nazanin" pitchFamily="2" charset="-78"/>
              </a:rPr>
              <a:t>و مرحله دوم (مانند پایه های اول تا چهارم و پنجم تا هفتم).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[] اهدافی که باید در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پایان درس های ابتدایی </a:t>
            </a:r>
            <a:r>
              <a:rPr lang="fa-IR" sz="3600" dirty="0" smtClean="0">
                <a:cs typeface="B Nazanin" pitchFamily="2" charset="-78"/>
              </a:rPr>
              <a:t>کسب شوند.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سپس می توان تصمیم گرفت که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چه میزان </a:t>
            </a:r>
            <a:r>
              <a:rPr lang="fa-IR" sz="3600" dirty="0" smtClean="0">
                <a:cs typeface="B Nazanin" pitchFamily="2" charset="-78"/>
              </a:rPr>
              <a:t>از کارهای دانش آموزان یک پایه می تواند با کار دانش آموزان سایر پایه ها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ترکیب</a:t>
            </a:r>
            <a:r>
              <a:rPr lang="fa-IR" sz="3600" dirty="0" smtClean="0">
                <a:cs typeface="B Nazanin" pitchFamily="2" charset="-78"/>
              </a:rPr>
              <a:t> شود.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6167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3345"/>
            <a:ext cx="10591800" cy="573361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در </a:t>
            </a:r>
            <a:r>
              <a:rPr lang="fa-IR" sz="3600" b="1" dirty="0" smtClean="0">
                <a:cs typeface="B Nazanin" pitchFamily="2" charset="-78"/>
              </a:rPr>
              <a:t>نمونه</a:t>
            </a: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b="1" dirty="0" smtClean="0">
                <a:cs typeface="B Nazanin" pitchFamily="2" charset="-78"/>
              </a:rPr>
              <a:t>اول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،دانش آموزان پایه های مختلف مجبورند که عناوین مختلف را در یک زمان مشابه یاد بگیرند</a:t>
            </a:r>
            <a:r>
              <a:rPr lang="fa-IR" sz="3600" dirty="0" smtClean="0">
                <a:cs typeface="B Nazanin" pitchFamily="2" charset="-78"/>
              </a:rPr>
              <a:t>. 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در </a:t>
            </a:r>
            <a:r>
              <a:rPr lang="fa-IR" sz="3600" b="1" dirty="0" smtClean="0">
                <a:cs typeface="B Nazanin" pitchFamily="2" charset="-78"/>
              </a:rPr>
              <a:t>نمونه دیگر</a:t>
            </a:r>
            <a:r>
              <a:rPr lang="fa-IR" sz="3600" dirty="0" smtClean="0">
                <a:cs typeface="B Nazanin" pitchFamily="2" charset="-78"/>
              </a:rPr>
              <a:t>، ممکن است پایه های مختلف را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باهم جمع و یک عنوان مشابه </a:t>
            </a:r>
            <a:r>
              <a:rPr lang="fa-IR" sz="3600" dirty="0" smtClean="0">
                <a:cs typeface="B Nazanin" pitchFamily="2" charset="-78"/>
              </a:rPr>
              <a:t>را ارائه کرد وبه طور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چرخشی</a:t>
            </a:r>
            <a:r>
              <a:rPr lang="fa-IR" sz="3600" dirty="0" smtClean="0">
                <a:cs typeface="B Nazanin" pitchFamily="2" charset="-78"/>
              </a:rPr>
              <a:t> آموزش داد؛به طوری که تمامی دانش آموزان </a:t>
            </a:r>
            <a:r>
              <a:rPr lang="fa-IR" sz="3600" b="1" dirty="0" smtClean="0">
                <a:cs typeface="B Nazanin" pitchFamily="2" charset="-78"/>
              </a:rPr>
              <a:t>همه عناوین مورد نیاز </a:t>
            </a:r>
            <a:r>
              <a:rPr lang="fa-IR" sz="3600" dirty="0" smtClean="0">
                <a:cs typeface="B Nazanin" pitchFamily="2" charset="-78"/>
              </a:rPr>
              <a:t>را درپایان سال </a:t>
            </a:r>
            <a:r>
              <a:rPr lang="fa-IR" sz="3600" dirty="0">
                <a:cs typeface="B Nazanin" pitchFamily="2" charset="-78"/>
              </a:rPr>
              <a:t>تحصیلی </a:t>
            </a:r>
            <a:endParaRPr lang="fa-IR" sz="36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آموزش دیده باشند.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این نوع ترکیب پایه ها در موضوعات درسی ای چون مطالعات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اجتماعی و تعلیمات دینی</a:t>
            </a:r>
            <a:r>
              <a:rPr lang="fa-IR" sz="3600" dirty="0" smtClean="0">
                <a:cs typeface="B Nazanin" pitchFamily="2" charset="-78"/>
              </a:rPr>
              <a:t>، </a:t>
            </a:r>
            <a:r>
              <a:rPr lang="fa-IR" sz="3600" b="1" u="sng" dirty="0" smtClean="0">
                <a:solidFill>
                  <a:srgbClr val="FF0000"/>
                </a:solidFill>
                <a:cs typeface="B Nazanin" pitchFamily="2" charset="-78"/>
              </a:rPr>
              <a:t>آسانتر</a:t>
            </a:r>
            <a:r>
              <a:rPr lang="fa-IR" sz="3600" dirty="0" smtClean="0">
                <a:cs typeface="B Nazanin" pitchFamily="2" charset="-78"/>
              </a:rPr>
              <a:t> از دروسی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مانند ریاضی و زبان </a:t>
            </a:r>
            <a:r>
              <a:rPr lang="fa-IR" sz="3600" dirty="0" smtClean="0">
                <a:cs typeface="B Nazanin" pitchFamily="2" charset="-78"/>
              </a:rPr>
              <a:t>است،که بیشتر پیوسته سازمان دهی شده اند.</a:t>
            </a:r>
          </a:p>
          <a:p>
            <a:pPr marL="0" indent="0" algn="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278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401"/>
            <a:ext cx="9353550" cy="1142999"/>
          </a:xfrm>
        </p:spPr>
        <p:txBody>
          <a:bodyPr/>
          <a:lstStyle/>
          <a:p>
            <a:r>
              <a:rPr lang="fa-IR" dirty="0" smtClean="0"/>
              <a:t>فصل 6 : سازگاری برنامه ی درسی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95400"/>
            <a:ext cx="9353550" cy="5562600"/>
          </a:xfrm>
        </p:spPr>
        <p:txBody>
          <a:bodyPr>
            <a:normAutofit/>
          </a:bodyPr>
          <a:lstStyle/>
          <a:p>
            <a:pPr algn="r"/>
            <a:r>
              <a:rPr lang="fa-IR" sz="4000" b="1" dirty="0" smtClean="0">
                <a:cs typeface="B Nazanin" pitchFamily="2" charset="-78"/>
              </a:rPr>
              <a:t>زمینه هایی که پوشش داده  می شود :</a:t>
            </a:r>
          </a:p>
          <a:p>
            <a:pPr algn="r"/>
            <a:r>
              <a:rPr lang="fa-IR" sz="4000" dirty="0" smtClean="0">
                <a:cs typeface="B Nazanin" pitchFamily="2" charset="-78"/>
              </a:rPr>
              <a:t>نمونه 1-6 </a:t>
            </a:r>
          </a:p>
          <a:p>
            <a:pPr algn="r"/>
            <a:r>
              <a:rPr lang="fa-IR" sz="4000" dirty="0" smtClean="0">
                <a:cs typeface="B Nazanin" pitchFamily="2" charset="-78"/>
              </a:rPr>
              <a:t>تعدیل برنامه ی درسی ملی</a:t>
            </a:r>
          </a:p>
          <a:p>
            <a:pPr algn="r"/>
            <a:r>
              <a:rPr lang="fa-IR" sz="4000" dirty="0" smtClean="0">
                <a:cs typeface="B Nazanin" pitchFamily="2" charset="-78"/>
              </a:rPr>
              <a:t>الزامات برنامه درسی ملی</a:t>
            </a:r>
          </a:p>
          <a:p>
            <a:pPr algn="r"/>
            <a:r>
              <a:rPr lang="fa-IR" sz="4000" dirty="0" smtClean="0">
                <a:cs typeface="B Nazanin" pitchFamily="2" charset="-78"/>
              </a:rPr>
              <a:t>برنامه ریزی درسی آموزش کلاس چند پایه</a:t>
            </a:r>
          </a:p>
          <a:p>
            <a:pPr algn="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99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کار پروژه ای که بعد ها توضیح داده خواهد شد،می تواند برای ارائه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یک عنوان مشابه در سطوح مختلف در زمان مشابه </a:t>
            </a:r>
            <a:r>
              <a:rPr lang="fa-IR" sz="3600" dirty="0">
                <a:cs typeface="B Nazanin" pitchFamily="2" charset="-78"/>
              </a:rPr>
              <a:t>به کار رود؛برای مثال،ممکن است گروه ها در درس گیاهان درعلوم،به صورت زیر تقسیم بندی شوند :</a:t>
            </a:r>
          </a:p>
          <a:p>
            <a:pPr algn="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2360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145092"/>
              </p:ext>
            </p:extLst>
          </p:nvPr>
        </p:nvGraphicFramePr>
        <p:xfrm>
          <a:off x="838200" y="457200"/>
          <a:ext cx="10550524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631">
                  <a:extLst>
                    <a:ext uri="{9D8B030D-6E8A-4147-A177-3AD203B41FA5}">
                      <a16:colId xmlns:a16="http://schemas.microsoft.com/office/drawing/2014/main" xmlns="" val="1869383636"/>
                    </a:ext>
                  </a:extLst>
                </a:gridCol>
                <a:gridCol w="2637631">
                  <a:extLst>
                    <a:ext uri="{9D8B030D-6E8A-4147-A177-3AD203B41FA5}">
                      <a16:colId xmlns:a16="http://schemas.microsoft.com/office/drawing/2014/main" xmlns="" val="796627689"/>
                    </a:ext>
                  </a:extLst>
                </a:gridCol>
                <a:gridCol w="2637631">
                  <a:extLst>
                    <a:ext uri="{9D8B030D-6E8A-4147-A177-3AD203B41FA5}">
                      <a16:colId xmlns:a16="http://schemas.microsoft.com/office/drawing/2014/main" xmlns="" val="1273931455"/>
                    </a:ext>
                  </a:extLst>
                </a:gridCol>
                <a:gridCol w="2637631">
                  <a:extLst>
                    <a:ext uri="{9D8B030D-6E8A-4147-A177-3AD203B41FA5}">
                      <a16:colId xmlns:a16="http://schemas.microsoft.com/office/drawing/2014/main" xmlns="" val="202347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اولیا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/اعضای جامعه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سطح 3 دانش آموزان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سطح 2 دانش آموزان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سطح 1 دانش آموزان </a:t>
                      </a:r>
                    </a:p>
                    <a:p>
                      <a:r>
                        <a:rPr lang="fa-IR" dirty="0" smtClean="0">
                          <a:cs typeface="B Nazanin" pitchFamily="2" charset="-78"/>
                        </a:rPr>
                        <a:t>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806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2800" dirty="0" smtClean="0">
                          <a:cs typeface="B Nazanin" pitchFamily="2" charset="-78"/>
                        </a:rPr>
                        <a:t>اولیا یا اعضای جامعه می توانند بر گروه ها نظارت کنند هنگامی که معلم برای تدریس ازیک پایه ی دیگرمی رود؛آنها برای تهیه ی دانه یا گیاهان کمک کنند.</a:t>
                      </a:r>
                      <a:r>
                        <a:rPr lang="fa-IR" sz="2800" baseline="0" dirty="0" smtClean="0">
                          <a:cs typeface="B Nazanin" pitchFamily="2" charset="-78"/>
                        </a:rPr>
                        <a:t>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800" dirty="0" smtClean="0">
                          <a:cs typeface="B Nazanin" pitchFamily="2" charset="-78"/>
                        </a:rPr>
                        <a:t>ترسیم تصویری از مراحل مختلف رشد یک گیاه از دانه تا گیاه </a:t>
                      </a:r>
                      <a:r>
                        <a:rPr lang="fa-IR" sz="2800" baseline="0" dirty="0" smtClean="0">
                          <a:cs typeface="B Nazanin" pitchFamily="2" charset="-78"/>
                        </a:rPr>
                        <a:t>کامل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800" dirty="0" smtClean="0">
                          <a:cs typeface="B Nazanin" pitchFamily="2" charset="-78"/>
                        </a:rPr>
                        <a:t>انجام یک تجربه و جوانه زدن گیاه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800" dirty="0" smtClean="0">
                          <a:cs typeface="B Nazanin" pitchFamily="2" charset="-78"/>
                        </a:rPr>
                        <a:t>کشیدن و نام گذاری یک دانه</a:t>
                      </a:r>
                    </a:p>
                    <a:p>
                      <a:endParaRPr lang="fa-IR" dirty="0" smtClean="0">
                        <a:cs typeface="B Nazanin" pitchFamily="2" charset="-78"/>
                      </a:endParaRPr>
                    </a:p>
                    <a:p>
                      <a:endParaRPr lang="fa-IR" dirty="0" smtClean="0">
                        <a:cs typeface="B Nazanin" pitchFamily="2" charset="-78"/>
                      </a:endParaRPr>
                    </a:p>
                    <a:p>
                      <a:endParaRPr lang="fa-IR" dirty="0" smtClean="0">
                        <a:cs typeface="B Nazanin" pitchFamily="2" charset="-78"/>
                      </a:endParaRPr>
                    </a:p>
                    <a:p>
                      <a:endParaRPr lang="fa-IR" dirty="0" smtClean="0">
                        <a:cs typeface="B Nazanin" pitchFamily="2" charset="-78"/>
                      </a:endParaRPr>
                    </a:p>
                    <a:p>
                      <a:endParaRPr lang="fa-IR" dirty="0" smtClean="0">
                        <a:cs typeface="B Nazanin" pitchFamily="2" charset="-78"/>
                      </a:endParaRPr>
                    </a:p>
                    <a:p>
                      <a:endParaRPr lang="fa-IR" dirty="0" smtClean="0">
                        <a:cs typeface="B Nazanin" pitchFamily="2" charset="-78"/>
                      </a:endParaRPr>
                    </a:p>
                    <a:p>
                      <a:endParaRPr lang="fa-IR" dirty="0" smtClean="0">
                        <a:cs typeface="B Nazanin" pitchFamily="2" charset="-78"/>
                      </a:endParaRPr>
                    </a:p>
                    <a:p>
                      <a:endParaRPr lang="fa-IR" dirty="0" smtClean="0">
                        <a:cs typeface="B Nazanin" pitchFamily="2" charset="-78"/>
                      </a:endParaRPr>
                    </a:p>
                    <a:p>
                      <a:endParaRPr lang="fa-IR" dirty="0" smtClean="0">
                        <a:cs typeface="B Nazanin" pitchFamily="2" charset="-78"/>
                      </a:endParaRPr>
                    </a:p>
                    <a:p>
                      <a:endParaRPr lang="fa-IR" dirty="0" smtClean="0">
                        <a:cs typeface="B Nazanin" pitchFamily="2" charset="-78"/>
                      </a:endParaRPr>
                    </a:p>
                    <a:p>
                      <a:endParaRPr lang="fa-IR" dirty="0" smtClean="0">
                        <a:cs typeface="B Nazanin" pitchFamily="2" charset="-78"/>
                      </a:endParaRPr>
                    </a:p>
                    <a:p>
                      <a:endParaRPr lang="fa-IR" dirty="0" smtClean="0">
                        <a:cs typeface="B Nazanin" pitchFamily="2" charset="-78"/>
                      </a:endParaRPr>
                    </a:p>
                    <a:p>
                      <a:endParaRPr lang="fa-IR" dirty="0" smtClean="0">
                        <a:cs typeface="B Nazanin" pitchFamily="2" charset="-78"/>
                      </a:endParaRPr>
                    </a:p>
                    <a:p>
                      <a:endParaRPr lang="fa-IR" dirty="0" smtClean="0">
                        <a:cs typeface="B Nazanin" pitchFamily="2" charset="-78"/>
                      </a:endParaRPr>
                    </a:p>
                    <a:p>
                      <a:endParaRPr lang="fa-IR" dirty="0" smtClean="0">
                        <a:cs typeface="B Nazanin" pitchFamily="2" charset="-78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9202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181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درصورت ترکیب کارآموزش،معلمان در برنامه ریزی های خود نیاز به پشتیبانی دارند؛ </a:t>
            </a:r>
          </a:p>
          <a:p>
            <a:pPr marL="0" indent="0" algn="r">
              <a:buNone/>
            </a:pPr>
            <a:endParaRPr lang="fa-IR" sz="36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زیرا کتاب های درسی ملی،اغلب برای مدارس تک پایه آماده شده اند.</a:t>
            </a:r>
          </a:p>
          <a:p>
            <a:pPr marL="0" indent="0" algn="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2828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b="1" dirty="0" smtClean="0"/>
              <a:t>فعالیت 6- 1 </a:t>
            </a:r>
            <a:r>
              <a:rPr lang="fa-IR" sz="3600" b="1" dirty="0" smtClean="0"/>
              <a:t>سازگار </a:t>
            </a:r>
            <a:r>
              <a:rPr lang="fa-IR" sz="3600" b="1" dirty="0"/>
              <a:t>کردن برنامه </a:t>
            </a:r>
            <a:r>
              <a:rPr lang="fa-IR" sz="3600" b="1" dirty="0" smtClean="0"/>
              <a:t>ی درسی </a:t>
            </a:r>
            <a:r>
              <a:rPr lang="fa-IR" sz="3600" b="1" dirty="0"/>
              <a:t>رسمی با نیاز </a:t>
            </a:r>
            <a:r>
              <a:rPr lang="fa-IR" sz="3600" b="1" dirty="0" smtClean="0"/>
              <a:t>های کلاس </a:t>
            </a:r>
            <a:r>
              <a:rPr lang="fa-IR" sz="3600" b="1" dirty="0"/>
              <a:t>درسی </a:t>
            </a:r>
            <a:r>
              <a:rPr lang="fa-IR" sz="3600" b="1" dirty="0" smtClean="0"/>
              <a:t>خود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2094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500" b="1" dirty="0" smtClean="0">
                <a:cs typeface="B Nazanin" pitchFamily="2" charset="-78"/>
              </a:rPr>
              <a:t>هدف :</a:t>
            </a:r>
            <a:r>
              <a:rPr lang="fa-IR" sz="3500" dirty="0" smtClean="0">
                <a:cs typeface="B Nazanin" pitchFamily="2" charset="-78"/>
              </a:rPr>
              <a:t>    این فعالیت به شما اجازه می دهد تا </a:t>
            </a:r>
            <a:r>
              <a:rPr lang="fa-IR" sz="3500" dirty="0" smtClean="0">
                <a:solidFill>
                  <a:srgbClr val="FF0000"/>
                </a:solidFill>
                <a:cs typeface="B Nazanin" pitchFamily="2" charset="-78"/>
              </a:rPr>
              <a:t>پیشنهادهای</a:t>
            </a:r>
            <a:r>
              <a:rPr lang="fa-IR" sz="3500" dirty="0" smtClean="0">
                <a:cs typeface="B Nazanin" pitchFamily="2" charset="-78"/>
              </a:rPr>
              <a:t> ارائه شده دربرنامه ریزی درسی را به کار گیرد.همچنین به شما امکان می دهد تا برنامه ی درسی را بر </a:t>
            </a:r>
            <a:r>
              <a:rPr lang="fa-IR" sz="3500" dirty="0" smtClean="0">
                <a:solidFill>
                  <a:srgbClr val="FF0000"/>
                </a:solidFill>
                <a:cs typeface="B Nazanin" pitchFamily="2" charset="-78"/>
              </a:rPr>
              <a:t>اساس نیازهای کلاس </a:t>
            </a:r>
            <a:r>
              <a:rPr lang="fa-IR" sz="3500" dirty="0" smtClean="0">
                <a:cs typeface="B Nazanin" pitchFamily="2" charset="-78"/>
              </a:rPr>
              <a:t>درستان سازگار کنید.</a:t>
            </a:r>
          </a:p>
          <a:p>
            <a:pPr marL="0" indent="0" algn="r">
              <a:buNone/>
            </a:pPr>
            <a:r>
              <a:rPr lang="fa-IR" sz="3500" b="1" dirty="0" smtClean="0">
                <a:cs typeface="B Nazanin" pitchFamily="2" charset="-78"/>
              </a:rPr>
              <a:t>    دستورها :</a:t>
            </a:r>
          </a:p>
          <a:p>
            <a:pPr marL="0" indent="0" algn="r">
              <a:buNone/>
            </a:pPr>
            <a:r>
              <a:rPr lang="fa-IR" sz="3500" dirty="0" smtClean="0">
                <a:cs typeface="B Nazanin" pitchFamily="2" charset="-78"/>
              </a:rPr>
              <a:t>1- عناوینی را از برنامه ی درسی رسمی انتخاب کنید و تغییراتی را متناسب با نیازها و فرهنگ محیطی کلاس چند پایه ی </a:t>
            </a:r>
            <a:r>
              <a:rPr lang="fa-IR" sz="3300" dirty="0" smtClean="0">
                <a:cs typeface="B Nazanin" pitchFamily="2" charset="-78"/>
              </a:rPr>
              <a:t>شماست</a:t>
            </a:r>
            <a:r>
              <a:rPr lang="fa-IR" sz="3500" dirty="0" smtClean="0">
                <a:cs typeface="B Nazanin" pitchFamily="2" charset="-78"/>
              </a:rPr>
              <a:t>، ایجاد کنید.</a:t>
            </a:r>
          </a:p>
          <a:p>
            <a:pPr marL="0" indent="0" algn="r">
              <a:buNone/>
            </a:pPr>
            <a:r>
              <a:rPr lang="fa-IR" sz="3500" dirty="0" smtClean="0">
                <a:cs typeface="B Nazanin" pitchFamily="2" charset="-78"/>
              </a:rPr>
              <a:t>2- با یکی از همکاران در مورد متناسب بودن تغییرات پیشنهادی خود گفت وگو کنید. </a:t>
            </a:r>
            <a:r>
              <a:rPr lang="fa-IR" sz="3500" dirty="0" smtClean="0">
                <a:solidFill>
                  <a:srgbClr val="FF0000"/>
                </a:solidFill>
                <a:cs typeface="B Nazanin" pitchFamily="2" charset="-78"/>
              </a:rPr>
              <a:t>اطمینان</a:t>
            </a:r>
            <a:r>
              <a:rPr lang="fa-IR" sz="3500" dirty="0" smtClean="0">
                <a:cs typeface="B Nazanin" pitchFamily="2" charset="-78"/>
              </a:rPr>
              <a:t> پیدا کنید که مفاهیم ارائه شده در برنامه ی درسی رسمی،بی کم و کاست باقی مانده است.</a:t>
            </a:r>
          </a:p>
          <a:p>
            <a:pPr marL="0" indent="0" algn="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24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/>
              <a:t>سئوال : </a:t>
            </a:r>
            <a:br>
              <a:rPr lang="fa-I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1- </a:t>
            </a:r>
            <a:r>
              <a:rPr lang="fa-IR" sz="3600" dirty="0">
                <a:cs typeface="B Nazanin" pitchFamily="2" charset="-78"/>
              </a:rPr>
              <a:t>چگونه اثربخشی برنامه ی درسی خود را ارزشیابی می کنید؟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9372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97836" cy="1048039"/>
          </a:xfrm>
        </p:spPr>
        <p:txBody>
          <a:bodyPr/>
          <a:lstStyle/>
          <a:p>
            <a:pPr algn="r"/>
            <a:r>
              <a:rPr lang="fa-IR" dirty="0" smtClean="0"/>
              <a:t>تولید طرح درس برای کلاس های چند پایه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5564"/>
            <a:ext cx="10515600" cy="505690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طرح درس برای مدیریت موثر یادگیری ضروری است.در زیر پیشنهادهایی برای تولید طرح درس ارائه شده است :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1-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 موضوع </a:t>
            </a:r>
            <a:r>
              <a:rPr lang="fa-IR" sz="3600" dirty="0" smtClean="0">
                <a:cs typeface="B Nazanin" pitchFamily="2" charset="-78"/>
              </a:rPr>
              <a:t>را مشخص کنید.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2-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اهداف</a:t>
            </a:r>
            <a:r>
              <a:rPr lang="fa-IR" sz="3600" dirty="0" smtClean="0">
                <a:cs typeface="B Nazanin" pitchFamily="2" charset="-78"/>
              </a:rPr>
              <a:t> را تعیین کنید(اهداف آموزشی و غیر آموزشی).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3-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براساس</a:t>
            </a: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سطوح مختلفی </a:t>
            </a:r>
            <a:r>
              <a:rPr lang="fa-IR" sz="3600" dirty="0" smtClean="0">
                <a:cs typeface="B Nazanin" pitchFamily="2" charset="-78"/>
              </a:rPr>
              <a:t>که در کلاس حضور دارند،فهرستی از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مفاهیم و اصولی </a:t>
            </a:r>
            <a:r>
              <a:rPr lang="fa-IR" sz="3600" dirty="0" smtClean="0">
                <a:cs typeface="B Nazanin" pitchFamily="2" charset="-78"/>
              </a:rPr>
              <a:t>که باید پوشش داده شود،تهیه کنید.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4- بخش های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متناسب</a:t>
            </a:r>
            <a:r>
              <a:rPr lang="fa-IR" sz="3600" dirty="0" smtClean="0">
                <a:cs typeface="B Nazanin" pitchFamily="2" charset="-78"/>
              </a:rPr>
              <a:t> موجود در کتاب درسی را انتخاب کنید.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5-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فعالیت ها </a:t>
            </a:r>
            <a:r>
              <a:rPr lang="fa-IR" sz="3600" dirty="0" smtClean="0">
                <a:cs typeface="B Nazanin" pitchFamily="2" charset="-78"/>
              </a:rPr>
              <a:t>را براساس پایه های موجود در کلاس مشخص کنید.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0332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300855" cy="857683"/>
          </a:xfrm>
        </p:spPr>
        <p:txBody>
          <a:bodyPr/>
          <a:lstStyle/>
          <a:p>
            <a:pPr algn="r"/>
            <a:r>
              <a:rPr lang="fa-IR" dirty="0" smtClean="0"/>
              <a:t>نمونه ای از یک طرح درس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5564"/>
            <a:ext cx="10467109" cy="514003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تهیه کننده :            خانم ملیسا براون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پایه تحصیلی :        پایه دوم و سوم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عنوان:                پوشش مردم آفریقا</a:t>
            </a:r>
          </a:p>
          <a:p>
            <a:pPr marL="0" indent="0" algn="r">
              <a:buNone/>
            </a:pPr>
            <a:r>
              <a:rPr lang="fa-IR" sz="3600" b="1" dirty="0" smtClean="0">
                <a:cs typeface="B Nazanin" pitchFamily="2" charset="-78"/>
              </a:rPr>
              <a:t>         اهداف </a:t>
            </a:r>
            <a:r>
              <a:rPr lang="fa-IR" sz="3600" b="1" dirty="0">
                <a:cs typeface="B Nazanin" pitchFamily="2" charset="-78"/>
              </a:rPr>
              <a:t>:</a:t>
            </a:r>
            <a:endParaRPr lang="fa-IR" sz="36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b="1" dirty="0" smtClean="0">
                <a:cs typeface="B Nazanin" pitchFamily="2" charset="-78"/>
              </a:rPr>
              <a:t>- </a:t>
            </a:r>
            <a:r>
              <a:rPr lang="fa-IR" sz="3600" dirty="0" smtClean="0">
                <a:cs typeface="B Nazanin" pitchFamily="2" charset="-78"/>
              </a:rPr>
              <a:t>بچه ها بطور صحیح،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مثال هایی </a:t>
            </a:r>
            <a:r>
              <a:rPr lang="fa-IR" sz="3600" dirty="0" smtClean="0">
                <a:cs typeface="B Nazanin" pitchFamily="2" charset="-78"/>
              </a:rPr>
              <a:t>را از پوشش های روزانه ولباس های موقعیت های خاصی که در آفریقا(یا در کشورایشان)پوشیده می شود،بیان کنند.</a:t>
            </a:r>
          </a:p>
          <a:p>
            <a:pPr marL="0" indent="0" algn="r">
              <a:buNone/>
            </a:pPr>
            <a:r>
              <a:rPr lang="fa-IR" sz="3600" b="1" dirty="0" smtClean="0">
                <a:cs typeface="B Nazanin" pitchFamily="2" charset="-78"/>
              </a:rPr>
              <a:t>-</a:t>
            </a:r>
            <a:r>
              <a:rPr lang="fa-IR" sz="3600" dirty="0" smtClean="0">
                <a:cs typeface="B Nazanin" pitchFamily="2" charset="-78"/>
              </a:rPr>
              <a:t> بچه ها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انعطاف پذیری و نیاز به تطبیق</a:t>
            </a:r>
            <a:r>
              <a:rPr lang="fa-IR" sz="3600" dirty="0" smtClean="0">
                <a:cs typeface="B Nazanin" pitchFamily="2" charset="-78"/>
              </a:rPr>
              <a:t> با موقعیت های مختلف را یاد می گیرند.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1992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مواد مورد نیاز :</a:t>
            </a:r>
            <a:br>
              <a:rPr lang="fa-I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5236"/>
            <a:ext cx="10273145" cy="572192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[] معلم لباس سنتی مردم آفریقا را می پوشد.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[] تصاویری از زندگی مردم در آفریقا به مردم نشان داده می شود(هم شیوه سنتی و لباس های نمایشی که برای موقعیت خاص پوشیده می شود و هم لباس های غربی که برای استفاده ی روزمره استفاده می شود).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[] به هر دانش آموز یک کارت داده می شود که دریک طرف آن،عبارت</a:t>
            </a:r>
            <a:r>
              <a:rPr lang="fa-IR" sz="3600" b="1" dirty="0" smtClean="0">
                <a:cs typeface="B Nazanin" pitchFamily="2" charset="-78"/>
              </a:rPr>
              <a:t>"موقعیت خاص"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و در طرف دیگر، عبارت" </a:t>
            </a:r>
            <a:r>
              <a:rPr lang="fa-IR" sz="3600" b="1" dirty="0" smtClean="0">
                <a:cs typeface="B Nazanin" pitchFamily="2" charset="-78"/>
              </a:rPr>
              <a:t>زندگی روز مره" </a:t>
            </a:r>
            <a:r>
              <a:rPr lang="fa-IR" sz="3600" dirty="0" smtClean="0">
                <a:cs typeface="B Nazanin" pitchFamily="2" charset="-78"/>
              </a:rPr>
              <a:t>نوشته شده است.به هر دانش آموز یک کتاب چهار صفحه ای (یا یک داستان کارتی با چهار کارت)داده می شود(برای فعالیت های اضافی).</a:t>
            </a:r>
          </a:p>
          <a:p>
            <a:pPr marL="0" indent="0" algn="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8562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/>
              <a:t>مراحل انجام کار :</a:t>
            </a:r>
            <a:br>
              <a:rPr lang="fa-I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764"/>
            <a:ext cx="10515600" cy="559723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1- معلم در حالی که لباسی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غیر معمول </a:t>
            </a:r>
            <a:r>
              <a:rPr lang="fa-IR" sz="3600" dirty="0" smtClean="0">
                <a:cs typeface="B Nazanin" pitchFamily="2" charset="-78"/>
              </a:rPr>
              <a:t>به تن دارد،به کلاس می آید.این لباس ممکن است در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موقعیت های خاص </a:t>
            </a:r>
            <a:r>
              <a:rPr lang="fa-IR" sz="3600" dirty="0" smtClean="0">
                <a:cs typeface="B Nazanin" pitchFamily="2" charset="-78"/>
              </a:rPr>
              <a:t>و در تشریفات غیر معمول به کار رود.(مراسم مذهبی ،سنت هالویین،لباس فرم گروه،کلاه و لباس فارغ التحصیلی،لباس گاوچران ها،لباس یک فرقه خاص مذهبی،لباس غواصی،لباسشیرینی پزیا نانوا و...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از بچه ها سئوال کنید که برای چه موقعیتی لباس پوشیده اید؛اگر لباس گاوچران ها را به تن داشتند،گفت و گویی درباره ی این که آنان چه مردمی هستند،انجام دهید.چه کسانی به اندازه کافی درباره آمریکا نمی دانند؟ممکن است فکر کنند که قبلاً تصویری مشابه آنچه که شما پوشیده اید،دیده اند.</a:t>
            </a:r>
          </a:p>
        </p:txBody>
      </p:sp>
    </p:spTree>
    <p:extLst>
      <p:ext uri="{BB962C8B-B14F-4D97-AF65-F5344CB8AC3E}">
        <p14:creationId xmlns:p14="http://schemas.microsoft.com/office/powerpoint/2010/main" val="834055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7418"/>
            <a:ext cx="10328564" cy="535954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ممکن است آنان تصور کنند که همه ی مردم آمریکا در روزهای عادی نیز این چنین لباس می پوشند.(بله چون </a:t>
            </a:r>
            <a:r>
              <a:rPr lang="fa-IR" sz="3600" dirty="0" smtClean="0">
                <a:cs typeface="B Nazanin" pitchFamily="2" charset="-78"/>
              </a:rPr>
              <a:t>آنان </a:t>
            </a:r>
            <a:r>
              <a:rPr lang="fa-IR" sz="3600" dirty="0">
                <a:cs typeface="B Nazanin" pitchFamily="2" charset="-78"/>
              </a:rPr>
              <a:t>لباس بهتری نمی شناسند.)نمونه </a:t>
            </a:r>
            <a:r>
              <a:rPr lang="fa-IR" sz="3600" dirty="0" smtClean="0">
                <a:cs typeface="B Nazanin" pitchFamily="2" charset="-78"/>
              </a:rPr>
              <a:t>هایی از </a:t>
            </a:r>
            <a:r>
              <a:rPr lang="fa-IR" sz="3600" dirty="0">
                <a:cs typeface="B Nazanin" pitchFamily="2" charset="-78"/>
              </a:rPr>
              <a:t>لباس های سنتی </a:t>
            </a:r>
            <a:r>
              <a:rPr lang="fa-IR" sz="3600" dirty="0" smtClean="0">
                <a:cs typeface="B Nazanin" pitchFamily="2" charset="-78"/>
              </a:rPr>
              <a:t>یانمایشی مردم </a:t>
            </a:r>
            <a:r>
              <a:rPr lang="fa-IR" sz="3600" dirty="0">
                <a:cs typeface="B Nazanin" pitchFamily="2" charset="-78"/>
              </a:rPr>
              <a:t>آفریقا را از کتاب ها ،تقویم ها،مجلات و عکس ها بیابید و به بچه ها نشان دهید. از بچه ها سئوال کنید که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آیا مردم هر روز چنین لباسی را می پوشند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؟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2- توضیح دهید که برخی آفریقایی ها،به خصوص مردان، در زندگی روزانه،لباس سبک غربی می پوشند. اطمینان حاصل کنید که از پاسخ های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کلیشه ای </a:t>
            </a:r>
            <a:r>
              <a:rPr lang="fa-IR" sz="3600" dirty="0" smtClean="0">
                <a:cs typeface="B Nazanin" pitchFamily="2" charset="-78"/>
              </a:rPr>
              <a:t>مانند"آن ها می خواهند مثل آمریکایی ها باشند"یا آنان مردمی عقب مانده بودند،استفاده نمی شود.خودتان نیز دلایلی را به فهرست بیفزایید و در مورد آن ها بحث کنید.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211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dirty="0"/>
              <a:t>فعالیت1-6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436"/>
            <a:ext cx="10515600" cy="469452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تهیه </a:t>
            </a:r>
            <a:r>
              <a:rPr lang="fa-IR" sz="4000" dirty="0">
                <a:cs typeface="B Nazanin" pitchFamily="2" charset="-78"/>
              </a:rPr>
              <a:t>برنامه درسی </a:t>
            </a:r>
            <a:r>
              <a:rPr lang="fa-IR" sz="4000" dirty="0" smtClean="0">
                <a:cs typeface="B Nazanin" pitchFamily="2" charset="-78"/>
              </a:rPr>
              <a:t>خودتان</a:t>
            </a:r>
            <a:endParaRPr lang="fa-IR" sz="40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تنظیم طرح درس</a:t>
            </a: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فعالیت2-6 </a:t>
            </a: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تهیه طرح درس خودتان</a:t>
            </a: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تنظیم برنامه های کار و جدول های زمانی</a:t>
            </a:r>
          </a:p>
          <a:p>
            <a:pPr marL="0" indent="0" algn="r">
              <a:buNone/>
            </a:pPr>
            <a:r>
              <a:rPr lang="fa-IR" sz="4000" dirty="0">
                <a:cs typeface="B Nazanin" pitchFamily="2" charset="-78"/>
              </a:rPr>
              <a:t>فعالیت 3-6 [][][] تهیه یک جدول زمانی </a:t>
            </a:r>
            <a:r>
              <a:rPr lang="fa-IR" sz="4000" dirty="0" smtClean="0">
                <a:cs typeface="B Nazanin" pitchFamily="2" charset="-78"/>
              </a:rPr>
              <a:t>کار</a:t>
            </a:r>
            <a:endParaRPr lang="fa-IR" sz="40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10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90944"/>
            <a:ext cx="10480965" cy="631767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3- از کودکان سئوال کنید که آنان در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چه موقعیت های خاصی </a:t>
            </a:r>
            <a:r>
              <a:rPr lang="fa-IR" sz="3600" dirty="0" smtClean="0">
                <a:cs typeface="B Nazanin" pitchFamily="2" charset="-78"/>
              </a:rPr>
              <a:t>ممکن است لباس خاص بپوشند.هرگونه پاسخی را تشویق کنید(نمایشگاه عکس در مدرسه،روز عروسی ،رفتن به کلیسا،بازی کردن،ورزش هاو...) توضیح دهید که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آفریقایی ها برای موقعیت های خاص</a:t>
            </a:r>
            <a:r>
              <a:rPr lang="fa-IR" sz="3600" dirty="0" smtClean="0">
                <a:cs typeface="B Nazanin" pitchFamily="2" charset="-78"/>
              </a:rPr>
              <a:t>،جشن های خاص یا سایر رویدادهای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خاص،لباس های خیلی سنتی </a:t>
            </a:r>
            <a:r>
              <a:rPr lang="fa-IR" sz="3600" dirty="0" smtClean="0">
                <a:cs typeface="B Nazanin" pitchFamily="2" charset="-78"/>
              </a:rPr>
              <a:t>به تن می کنند.تصاویری از زمان هایی که مردم مختلف آفریقا این کار را انجام می دهند،نمایش داده و درباره ی آن ها توضیح دهید.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4- تصاویری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از شیوه های مختلف لباس پوشیدن مردم آفریقا نشان </a:t>
            </a:r>
            <a:r>
              <a:rPr lang="fa-IR" sz="3600" dirty="0" smtClean="0">
                <a:cs typeface="B Nazanin" pitchFamily="2" charset="-78"/>
              </a:rPr>
              <a:t>دهید واز دانش آموزان سئوال کنید که آیا تصاویر،زندگی روزانه یا موقعیت خاصی را نمایش می دهند؟این فرصت خوبی خواهد بود تا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ادبیات</a:t>
            </a: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بچه ها </a:t>
            </a:r>
            <a:r>
              <a:rPr lang="fa-IR" sz="3600" dirty="0" smtClean="0">
                <a:cs typeface="B Nazanin" pitchFamily="2" charset="-78"/>
              </a:rPr>
              <a:t>درباره ی بیان زندگی مردم آفریقا-به صورت سنتی و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هم</a:t>
            </a:r>
            <a:r>
              <a:rPr lang="fa-IR" sz="3600" dirty="0" smtClean="0">
                <a:cs typeface="B Nazanin" pitchFamily="2" charset="-78"/>
              </a:rPr>
              <a:t> زندگی اخیرشان کامل-شود.</a:t>
            </a:r>
          </a:p>
          <a:p>
            <a:pPr marL="0" indent="0" algn="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9206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1891"/>
            <a:ext cx="10411691" cy="559507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هردانش آموز یک کارت در اختیار دارد که در یک طرف آن عبارت </a:t>
            </a:r>
            <a:r>
              <a:rPr lang="fa-IR" sz="3600" b="1" dirty="0" smtClean="0">
                <a:cs typeface="B Nazanin" pitchFamily="2" charset="-78"/>
              </a:rPr>
              <a:t>"موقعیت خاص" </a:t>
            </a:r>
            <a:r>
              <a:rPr lang="fa-IR" sz="3600" dirty="0" smtClean="0">
                <a:cs typeface="B Nazanin" pitchFamily="2" charset="-78"/>
              </a:rPr>
              <a:t>و در طرف دیگرش عبارت</a:t>
            </a:r>
            <a:r>
              <a:rPr lang="fa-IR" sz="3600" b="1" dirty="0" smtClean="0">
                <a:cs typeface="B Nazanin" pitchFamily="2" charset="-78"/>
              </a:rPr>
              <a:t>"زندگی روزانه" </a:t>
            </a:r>
            <a:r>
              <a:rPr lang="fa-IR" sz="3600" dirty="0" smtClean="0">
                <a:cs typeface="B Nazanin" pitchFamily="2" charset="-78"/>
              </a:rPr>
              <a:t>نوشته شده است. با نشان دادن یک تصویرخاص، آن ها باید کارت خود را بر اساس آن چه تصویر نشان می دهد،بالا ببرید.</a:t>
            </a:r>
          </a:p>
          <a:p>
            <a:pPr marL="0" indent="0" algn="r">
              <a:buNone/>
            </a:pPr>
            <a:r>
              <a:rPr lang="fa-IR" sz="3600" b="1" dirty="0" smtClean="0">
                <a:cs typeface="B Nazanin" pitchFamily="2" charset="-78"/>
              </a:rPr>
              <a:t>          ارزشیابی:     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کنترل کنید که هردانش آموزبرای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هر تصویر،کارت مناسبی </a:t>
            </a:r>
            <a:r>
              <a:rPr lang="fa-IR" sz="3600" dirty="0" smtClean="0">
                <a:cs typeface="B Nazanin" pitchFamily="2" charset="-78"/>
              </a:rPr>
              <a:t>را بالا گرفته باشد. اگر دانش آموزی سئوال یا علایقی در مورد تصویر خاص دارد،آن را در کلاس به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بحث</a:t>
            </a:r>
            <a:r>
              <a:rPr lang="fa-IR" sz="3600" dirty="0" smtClean="0">
                <a:cs typeface="B Nazanin" pitchFamily="2" charset="-78"/>
              </a:rPr>
              <a:t> بگذارید و بگویید که که چرا این تصویر خاص "زندگی روزانه "یا موقعیتی "خاص را بیان می کند.</a:t>
            </a:r>
          </a:p>
          <a:p>
            <a:pPr marL="0" indent="0" algn="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0856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فعالیت های اضافی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472223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هردانش آموز یک کتاب 4 صفحه ای می سازد(یا یک داستان کارتی با 4 کارت</a:t>
            </a:r>
            <a:r>
              <a:rPr lang="fa-IR" sz="3600" dirty="0">
                <a:cs typeface="B Nazanin" pitchFamily="2" charset="-78"/>
              </a:rPr>
              <a:t>).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یک " نمایشگاه مد</a:t>
            </a:r>
            <a:r>
              <a:rPr lang="fa-IR" sz="3600" dirty="0">
                <a:cs typeface="B Nazanin" pitchFamily="2" charset="-78"/>
              </a:rPr>
              <a:t>" از لباس های مختلفی که آفریقای ها می پوشند،درست می کند و توضیح می دهد که آنان در چه موقعیتی آن را می پوشند،درست می کند و توضیح می دهد که آنان در چه </a:t>
            </a:r>
            <a:r>
              <a:rPr lang="fa-IR" sz="3600" dirty="0" smtClean="0">
                <a:cs typeface="B Nazanin" pitchFamily="2" charset="-78"/>
              </a:rPr>
              <a:t>موقعیتی آن </a:t>
            </a:r>
            <a:r>
              <a:rPr lang="fa-IR" sz="3600" dirty="0">
                <a:cs typeface="B Nazanin" pitchFamily="2" charset="-78"/>
              </a:rPr>
              <a:t>را می پوشند(موقعیت خاص یا زندگی روزانه</a:t>
            </a:r>
            <a:r>
              <a:rPr lang="fa-IR" sz="3600" dirty="0" smtClean="0">
                <a:cs typeface="B Nazanin" pitchFamily="2" charset="-78"/>
              </a:rPr>
              <a:t>؟).</a:t>
            </a:r>
          </a:p>
        </p:txBody>
      </p:sp>
    </p:spTree>
    <p:extLst>
      <p:ext uri="{BB962C8B-B14F-4D97-AF65-F5344CB8AC3E}">
        <p14:creationId xmlns:p14="http://schemas.microsoft.com/office/powerpoint/2010/main" val="1662282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مراقب باشید که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حداقل دو تصویر در مورد "زندگی روزانه "وجود </a:t>
            </a:r>
            <a:r>
              <a:rPr lang="fa-IR" sz="3600" dirty="0">
                <a:cs typeface="B Nazanin" pitchFamily="2" charset="-78"/>
              </a:rPr>
              <a:t>داشته باشد؛مردانی با پوشش سبک غربی،زنان در لباس های مختلف و...ممکن </a:t>
            </a:r>
            <a:r>
              <a:rPr lang="fa-IR" sz="3600" dirty="0" smtClean="0">
                <a:cs typeface="B Nazanin" pitchFamily="2" charset="-78"/>
              </a:rPr>
              <a:t>است دانش </a:t>
            </a:r>
            <a:r>
              <a:rPr lang="fa-IR" sz="3600" dirty="0">
                <a:cs typeface="B Nazanin" pitchFamily="2" charset="-78"/>
              </a:rPr>
              <a:t>آموزان تصاویری از لباس های مختلف در موقعیت های خاص ارائه کنند.</a:t>
            </a:r>
          </a:p>
          <a:p>
            <a:pPr marL="0" indent="0" algn="r">
              <a:buNone/>
            </a:pPr>
            <a:r>
              <a:rPr lang="fa-IR" sz="3600" b="1" dirty="0" smtClean="0">
                <a:cs typeface="B Nazanin" pitchFamily="2" charset="-78"/>
              </a:rPr>
              <a:t>منابع</a:t>
            </a:r>
            <a:r>
              <a:rPr lang="fa-IR" sz="3600" b="1" dirty="0">
                <a:cs typeface="B Nazanin" pitchFamily="2" charset="-78"/>
              </a:rPr>
              <a:t>: شناخت آفریقا،ای جفرسون مورفی،توماس وای کروول</a:t>
            </a:r>
            <a:r>
              <a:rPr lang="fa-IR" sz="3600" b="1" dirty="0" smtClean="0">
                <a:cs typeface="B Nazanin" pitchFamily="2" charset="-78"/>
              </a:rPr>
              <a:t>، نیویورک </a:t>
            </a:r>
            <a:r>
              <a:rPr lang="fa-IR" sz="3600" b="1" dirty="0">
                <a:cs typeface="B Nazanin" pitchFamily="2" charset="-78"/>
              </a:rPr>
              <a:t>1978</a:t>
            </a:r>
            <a:endParaRPr lang="en-US" sz="3600" b="1" dirty="0"/>
          </a:p>
          <a:p>
            <a:pPr algn="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1512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1054"/>
            <a:ext cx="10370127" cy="623454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هنگامی که یک طرح درسی چند پایه ایجاد می شود،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معلم باید فعالیت های مختلفی </a:t>
            </a:r>
            <a:r>
              <a:rPr lang="fa-IR" sz="3600" dirty="0" smtClean="0">
                <a:cs typeface="B Nazanin" pitchFamily="2" charset="-78"/>
              </a:rPr>
              <a:t>را برای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سطوح مختلف شناختی </a:t>
            </a:r>
            <a:r>
              <a:rPr lang="fa-IR" sz="3600" dirty="0" smtClean="0">
                <a:cs typeface="B Nazanin" pitchFamily="2" charset="-78"/>
              </a:rPr>
              <a:t>به وجود آورد.یک نمونه از طرح درس چند پایه در زیر آمده است:</a:t>
            </a:r>
          </a:p>
          <a:p>
            <a:pPr marL="0" indent="0" algn="r">
              <a:buNone/>
            </a:pPr>
            <a:endParaRPr lang="fa-IR" sz="36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b="1" dirty="0" smtClean="0">
                <a:cs typeface="B Nazanin" pitchFamily="2" charset="-78"/>
              </a:rPr>
              <a:t>   عنوان     </a:t>
            </a:r>
            <a:r>
              <a:rPr lang="fa-IR" sz="3600" dirty="0" smtClean="0">
                <a:cs typeface="B Nazanin" pitchFamily="2" charset="-78"/>
              </a:rPr>
              <a:t>  :           بردگی</a:t>
            </a: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 </a:t>
            </a:r>
            <a:r>
              <a:rPr lang="fa-IR" sz="3600" dirty="0" smtClean="0">
                <a:cs typeface="B Nazanin" pitchFamily="2" charset="-78"/>
              </a:rPr>
              <a:t>   </a:t>
            </a:r>
            <a:r>
              <a:rPr lang="fa-IR" sz="3600" b="1" dirty="0" smtClean="0">
                <a:cs typeface="B Nazanin" pitchFamily="2" charset="-78"/>
              </a:rPr>
              <a:t>سطح پایه  </a:t>
            </a:r>
            <a:r>
              <a:rPr lang="fa-IR" sz="3600" dirty="0" smtClean="0">
                <a:cs typeface="B Nazanin" pitchFamily="2" charset="-78"/>
              </a:rPr>
              <a:t>:           پایه های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سوم،چهارم،و پنجم</a:t>
            </a:r>
          </a:p>
          <a:p>
            <a:pPr marL="0" indent="0" algn="r">
              <a:buNone/>
            </a:pPr>
            <a:endParaRPr lang="fa-IR" sz="36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 </a:t>
            </a:r>
            <a:r>
              <a:rPr lang="fa-IR" sz="3600" dirty="0" smtClean="0">
                <a:cs typeface="B Nazanin" pitchFamily="2" charset="-78"/>
              </a:rPr>
              <a:t>   </a:t>
            </a:r>
            <a:r>
              <a:rPr lang="fa-IR" sz="3600" b="1" dirty="0" smtClean="0">
                <a:cs typeface="B Nazanin" pitchFamily="2" charset="-78"/>
              </a:rPr>
              <a:t>اهداف</a:t>
            </a:r>
            <a:r>
              <a:rPr lang="fa-IR" sz="3600" dirty="0" smtClean="0">
                <a:cs typeface="B Nazanin" pitchFamily="2" charset="-78"/>
              </a:rPr>
              <a:t>     :            دانش آموزان قادر خواهند بود؛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1- نقاطی را روی نقشه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مشخص کنند</a:t>
            </a:r>
            <a:r>
              <a:rPr lang="fa-IR" sz="3600" dirty="0" smtClean="0">
                <a:cs typeface="B Nazanin" pitchFamily="2" charset="-78"/>
              </a:rPr>
              <a:t>؛ منطقه ای که آفریقای ها از آن ها به بردگی گرفته می شدند تا در مزارع هند شرقی کار کنند.</a:t>
            </a:r>
          </a:p>
          <a:p>
            <a:pPr marL="0" indent="0" algn="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6546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457200"/>
            <a:ext cx="10397836" cy="628996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2-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نواحی ای </a:t>
            </a:r>
            <a:r>
              <a:rPr lang="fa-IR" sz="3600" dirty="0" smtClean="0">
                <a:cs typeface="B Nazanin" pitchFamily="2" charset="-78"/>
              </a:rPr>
              <a:t>را در هند شرقی روی نقشه نشان دهند؛نقاطی که آفریقایی ها به عنوان برده به آن جا برده می شدند.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3-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راهی</a:t>
            </a:r>
            <a:r>
              <a:rPr lang="fa-IR" sz="3600" dirty="0" smtClean="0">
                <a:cs typeface="B Nazanin" pitchFamily="2" charset="-78"/>
              </a:rPr>
              <a:t> را که آفریقایی ها را به عنوان برده،از طریق آن به هند شرقی می بردند،دنبال می کنند.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4-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حقایق مهم تاریخی </a:t>
            </a:r>
            <a:r>
              <a:rPr lang="fa-IR" sz="3600" dirty="0" smtClean="0">
                <a:cs typeface="B Nazanin" pitchFamily="2" charset="-78"/>
              </a:rPr>
              <a:t>را در مورد بردگی به خاطر بسارند و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عکس</a:t>
            </a: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العمل</a:t>
            </a:r>
            <a:r>
              <a:rPr lang="fa-IR" sz="3600" dirty="0" smtClean="0">
                <a:cs typeface="B Nazanin" pitchFamily="2" charset="-78"/>
              </a:rPr>
              <a:t> خود را نسبت به آن نشان دهند.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5-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حس احترام </a:t>
            </a:r>
            <a:r>
              <a:rPr lang="fa-IR" sz="3600" dirty="0" smtClean="0">
                <a:cs typeface="B Nazanin" pitchFamily="2" charset="-78"/>
              </a:rPr>
              <a:t>خود را نسبت به همه ی انسان ها ارتقا بخشند.</a:t>
            </a: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 </a:t>
            </a:r>
            <a:r>
              <a:rPr lang="fa-IR" sz="3600" dirty="0" smtClean="0">
                <a:cs typeface="B Nazanin" pitchFamily="2" charset="-78"/>
              </a:rPr>
              <a:t>  </a:t>
            </a:r>
            <a:r>
              <a:rPr lang="fa-IR" sz="3600" b="1" dirty="0" smtClean="0">
                <a:cs typeface="B Nazanin" pitchFamily="2" charset="-78"/>
              </a:rPr>
              <a:t>مواد آموزشی :    کتاب در مورد تاریخ برده داری</a:t>
            </a:r>
          </a:p>
          <a:p>
            <a:pPr marL="0" indent="0" algn="r">
              <a:buNone/>
            </a:pPr>
            <a:r>
              <a:rPr lang="fa-IR" sz="3600" b="1" dirty="0">
                <a:cs typeface="B Nazanin" pitchFamily="2" charset="-78"/>
              </a:rPr>
              <a:t> </a:t>
            </a:r>
            <a:r>
              <a:rPr lang="fa-IR" sz="3600" b="1" dirty="0" smtClean="0">
                <a:cs typeface="B Nazanin" pitchFamily="2" charset="-78"/>
              </a:rPr>
              <a:t>  </a:t>
            </a:r>
            <a:r>
              <a:rPr lang="fa-IR" sz="3600" dirty="0" smtClean="0">
                <a:cs typeface="B Nazanin" pitchFamily="2" charset="-78"/>
              </a:rPr>
              <a:t>وسایل مورد نیاز: کتاب هایی در مورد هند شرقی(در سطح مناسب)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- نقشه جهان-نقشه آفریقا-نقشه هند شرقی – نخ و میخ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9884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5636"/>
            <a:ext cx="10522528" cy="588818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 </a:t>
            </a:r>
            <a:r>
              <a:rPr lang="fa-IR" sz="3600" b="1" dirty="0" smtClean="0">
                <a:cs typeface="B Nazanin" pitchFamily="2" charset="-78"/>
              </a:rPr>
              <a:t>روش :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1- بخشی از کتاب را که در باره ی بردگی در هند شرقی است،برای کلاس بخوانید. (معلمان باید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به گونه ای متن </a:t>
            </a:r>
            <a:r>
              <a:rPr lang="fa-IR" sz="3600" dirty="0" smtClean="0">
                <a:cs typeface="B Nazanin" pitchFamily="2" charset="-78"/>
              </a:rPr>
              <a:t>را بخوانند که دانش آموزان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کوچک تر نیز </a:t>
            </a:r>
            <a:r>
              <a:rPr lang="fa-IR" sz="3600" dirty="0" smtClean="0">
                <a:cs typeface="B Nazanin" pitchFamily="2" charset="-78"/>
              </a:rPr>
              <a:t>متوجه شوند).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2- نقاط زیر را بر روی نقشه های موجود نشان دهید :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مکان هایی </a:t>
            </a:r>
            <a:r>
              <a:rPr lang="fa-IR" sz="3600" dirty="0" smtClean="0">
                <a:cs typeface="B Nazanin" pitchFamily="2" charset="-78"/>
              </a:rPr>
              <a:t>در آفریقا که مردم از آنجا برده می شدند،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مسیری</a:t>
            </a:r>
            <a:r>
              <a:rPr lang="fa-IR" sz="3600" dirty="0" smtClean="0">
                <a:cs typeface="B Nazanin" pitchFamily="2" charset="-78"/>
              </a:rPr>
              <a:t> که از طریق آن به هند شرقی سفر می کردند و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مکان هایی </a:t>
            </a:r>
            <a:r>
              <a:rPr lang="fa-IR" sz="3600" dirty="0" smtClean="0">
                <a:cs typeface="B Nazanin" pitchFamily="2" charset="-78"/>
              </a:rPr>
              <a:t>در هند شرقی که آن هارا به آن جا می بردند.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دانش اموزان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هر پایه باید فعالیت هایی </a:t>
            </a:r>
            <a:r>
              <a:rPr lang="fa-IR" sz="3600" dirty="0" smtClean="0">
                <a:cs typeface="B Nazanin" pitchFamily="2" charset="-78"/>
              </a:rPr>
              <a:t>را به شرح زیر انجام دهند :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3- دانش آموزان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پایه سوم،نقشه </a:t>
            </a:r>
            <a:r>
              <a:rPr lang="fa-IR" sz="3600" dirty="0" smtClean="0">
                <a:cs typeface="B Nazanin" pitchFamily="2" charset="-78"/>
              </a:rPr>
              <a:t>هایی را در موردآفریقا و هند شرقی یا نقشه هند شرقی یا نقشه جهان نما تهیه می کنند.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54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226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معلم </a:t>
            </a:r>
            <a:r>
              <a:rPr lang="fa-IR" sz="3600" dirty="0">
                <a:cs typeface="B Nazanin" pitchFamily="2" charset="-78"/>
              </a:rPr>
              <a:t>(از طریق یکی از اولیا یا اعضای جامعه)با تمرین آن ها را از نقاط </a:t>
            </a:r>
            <a:r>
              <a:rPr lang="fa-IR" sz="3600" dirty="0" smtClean="0">
                <a:cs typeface="B Nazanin" pitchFamily="2" charset="-78"/>
              </a:rPr>
              <a:t>مشخص نقشه </a:t>
            </a:r>
            <a:r>
              <a:rPr lang="fa-IR" sz="3600" dirty="0">
                <a:cs typeface="B Nazanin" pitchFamily="2" charset="-78"/>
              </a:rPr>
              <a:t>عبور داده،برایشان توضیح می دهد که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در هر نقطه چه اتفاقاتی </a:t>
            </a:r>
            <a:r>
              <a:rPr lang="fa-IR" sz="3600" dirty="0">
                <a:cs typeface="B Nazanin" pitchFamily="2" charset="-78"/>
              </a:rPr>
              <a:t>افتاده </a:t>
            </a:r>
            <a:r>
              <a:rPr lang="fa-IR" sz="3600" dirty="0" smtClean="0">
                <a:cs typeface="B Nazanin" pitchFamily="2" charset="-78"/>
              </a:rPr>
              <a:t>است.سپس به دانش آموزان اجازه می دهد تا برای دنبال کردن مسیر از نخ و میخ استفاده کنند.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4- دانش آموزان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پایه ی چهارم نقشه ای از جهان </a:t>
            </a:r>
            <a:r>
              <a:rPr lang="fa-IR" sz="3600" dirty="0" smtClean="0">
                <a:cs typeface="B Nazanin" pitchFamily="2" charset="-78"/>
              </a:rPr>
              <a:t>را ترسیم و نقاط کلیدی را مشخص می کنند.همچنین آنان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اتفاقاتی</a:t>
            </a:r>
            <a:r>
              <a:rPr lang="fa-IR" sz="3600" dirty="0" smtClean="0">
                <a:cs typeface="B Nazanin" pitchFamily="2" charset="-78"/>
              </a:rPr>
              <a:t> را که هنگام حمل و نقل آفریقایی ها به هند شرقی رخ داده است و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شرایط زندگی </a:t>
            </a:r>
            <a:r>
              <a:rPr lang="fa-IR" sz="3600" dirty="0" smtClean="0">
                <a:cs typeface="B Nazanin" pitchFamily="2" charset="-78"/>
              </a:rPr>
              <a:t>شان را به عنوان برده درهند شرقی،توضیح می دهند.آنان با کمک معلم  راهنمایی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می شوند.</a:t>
            </a:r>
            <a:endParaRPr lang="en-US" sz="3600" dirty="0"/>
          </a:p>
          <a:p>
            <a:pPr algn="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8161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0436"/>
            <a:ext cx="10273145" cy="545652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5- دانش آموزان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پایه</a:t>
            </a: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پنجم،نمایشی کوتاه </a:t>
            </a:r>
            <a:r>
              <a:rPr lang="fa-IR" sz="3600" dirty="0" smtClean="0">
                <a:cs typeface="B Nazanin" pitchFamily="2" charset="-78"/>
              </a:rPr>
              <a:t>می سازند. این نمایش،گروهی از کودکان را که در آفریقا دستگیر و به هند شرقی برده شده اند،نشان می دهد و این که آنان به عنوان برده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چگونه </a:t>
            </a:r>
            <a:r>
              <a:rPr lang="fa-IR" sz="3600" dirty="0" smtClean="0">
                <a:cs typeface="B Nazanin" pitchFamily="2" charset="-78"/>
              </a:rPr>
              <a:t>زندگی می کردند.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6-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همه ی دانش آموزان را جمع کنید </a:t>
            </a:r>
            <a:r>
              <a:rPr lang="fa-IR" sz="3600" dirty="0" smtClean="0">
                <a:cs typeface="B Nazanin" pitchFamily="2" charset="-78"/>
              </a:rPr>
              <a:t>و از دانش آموزان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پایه پنجم </a:t>
            </a:r>
            <a:r>
              <a:rPr lang="fa-IR" sz="3600" dirty="0" smtClean="0">
                <a:cs typeface="B Nazanin" pitchFamily="2" charset="-78"/>
              </a:rPr>
              <a:t>بخواهید،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نمایش خود را بازی کنند </a:t>
            </a:r>
            <a:r>
              <a:rPr lang="fa-IR" sz="3600" dirty="0" smtClean="0">
                <a:cs typeface="B Nazanin" pitchFamily="2" charset="-78"/>
              </a:rPr>
              <a:t>.معلم باید نسبت به آن چه در نمایش اتفاق می افتد،مطمئن باشد؛به طوری که این نمایش یک تجربه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یاددهی – یادگیری </a:t>
            </a:r>
            <a:r>
              <a:rPr lang="fa-IR" sz="3600" dirty="0" smtClean="0">
                <a:cs typeface="B Nazanin" pitchFamily="2" charset="-78"/>
              </a:rPr>
              <a:t>باشد.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7- به بچه ها فرصت دهید تا احساس خود را نسبت به برداری بیان کنند.</a:t>
            </a:r>
          </a:p>
          <a:p>
            <a:pPr marL="0" indent="0" algn="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3548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فعالیت 2-6 : طرح درس خود را تولید کنید.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2"/>
            <a:ext cx="10515600" cy="52231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 </a:t>
            </a:r>
            <a:r>
              <a:rPr lang="fa-IR" sz="3600" dirty="0" smtClean="0">
                <a:cs typeface="B Nazanin" pitchFamily="2" charset="-78"/>
              </a:rPr>
              <a:t>     </a:t>
            </a:r>
            <a:r>
              <a:rPr lang="fa-IR" sz="3600" b="1" dirty="0" smtClean="0">
                <a:cs typeface="B Nazanin" pitchFamily="2" charset="-78"/>
              </a:rPr>
              <a:t>هدف  : </a:t>
            </a:r>
            <a:r>
              <a:rPr lang="fa-IR" sz="3600" dirty="0" smtClean="0">
                <a:cs typeface="B Nazanin" pitchFamily="2" charset="-78"/>
              </a:rPr>
              <a:t>این فعالیت به شما اجازه می دهد تا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پیشنهادهای</a:t>
            </a:r>
            <a:r>
              <a:rPr lang="fa-IR" sz="3600" dirty="0" smtClean="0">
                <a:cs typeface="B Nazanin" pitchFamily="2" charset="-78"/>
              </a:rPr>
              <a:t> ارائه شده در طرح درس را به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کار بگیرید </a:t>
            </a:r>
            <a:r>
              <a:rPr lang="fa-IR" sz="3600" dirty="0" smtClean="0">
                <a:cs typeface="B Nazanin" pitchFamily="2" charset="-78"/>
              </a:rPr>
              <a:t>و آن را خود تولید کنید.</a:t>
            </a:r>
          </a:p>
          <a:p>
            <a:pPr marL="0" indent="0" algn="r">
              <a:buNone/>
            </a:pPr>
            <a:r>
              <a:rPr lang="fa-IR" sz="3600" dirty="0">
                <a:cs typeface="B Nazanin" pitchFamily="2" charset="-78"/>
              </a:rPr>
              <a:t> </a:t>
            </a:r>
            <a:r>
              <a:rPr lang="fa-IR" sz="3600" dirty="0" smtClean="0">
                <a:cs typeface="B Nazanin" pitchFamily="2" charset="-78"/>
              </a:rPr>
              <a:t>   </a:t>
            </a:r>
            <a:r>
              <a:rPr lang="fa-IR" sz="3600" b="1" dirty="0" smtClean="0">
                <a:cs typeface="B Nazanin" pitchFamily="2" charset="-78"/>
              </a:rPr>
              <a:t>دستورها :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1- برنامه درسی ای را که برای کلاس خودتان طراحی کرده و ارائه می کنید،باید یک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طرح درس کاربردی </a:t>
            </a:r>
            <a:r>
              <a:rPr lang="fa-IR" sz="3600" dirty="0" smtClean="0">
                <a:cs typeface="B Nazanin" pitchFamily="2" charset="-78"/>
              </a:rPr>
              <a:t>باشد.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2- ایده های خود را با همکاران خود،مقایسه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 و مبادله </a:t>
            </a:r>
            <a:r>
              <a:rPr lang="fa-IR" sz="3600" dirty="0" smtClean="0">
                <a:cs typeface="B Nazanin" pitchFamily="2" charset="-78"/>
              </a:rPr>
              <a:t>کنید.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     </a:t>
            </a:r>
            <a:r>
              <a:rPr lang="fa-IR" sz="3600" b="1" dirty="0" smtClean="0">
                <a:cs typeface="B Nazanin" pitchFamily="2" charset="-78"/>
              </a:rPr>
              <a:t>سئوال :</a:t>
            </a:r>
            <a:endParaRPr lang="fa-IR" sz="3600" b="1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3- کارایی طرح درس خود را چگونه ارزیابی می کنید؟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431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/>
              <a:t>نمونه 1-6 : تعدیل برنامه درسی؛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4000" dirty="0" smtClean="0">
                <a:cs typeface="B Nazanin" pitchFamily="2" charset="-78"/>
              </a:rPr>
              <a:t>زینگاموبکی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برنامه ی درسی ملی جدید مطالعات اجتماعی </a:t>
            </a:r>
            <a:r>
              <a:rPr lang="fa-IR" sz="4000" dirty="0" smtClean="0">
                <a:cs typeface="B Nazanin" pitchFamily="2" charset="-78"/>
              </a:rPr>
              <a:t>را بررسی و سپس نقشه ی خود را برای سال جدید ترسیم کرد. دانش آموزان موجود در کلاس ،دارای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سطوح مختلف توانایی </a:t>
            </a:r>
            <a:r>
              <a:rPr lang="fa-IR" sz="4000" dirty="0" smtClean="0">
                <a:cs typeface="B Nazanin" pitchFamily="2" charset="-78"/>
              </a:rPr>
              <a:t>بودند. او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اهداف مختلفی را بر اساس نیاز های هر گروه </a:t>
            </a:r>
            <a:r>
              <a:rPr lang="fa-IR" sz="4000" dirty="0" smtClean="0">
                <a:cs typeface="B Nazanin" pitchFamily="2" charset="-78"/>
              </a:rPr>
              <a:t>از دانش آموزان تنظیم کرد. همچنین درس هایی را که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تجویز</a:t>
            </a:r>
            <a:r>
              <a:rPr lang="fa-IR" sz="4000" dirty="0" smtClean="0">
                <a:cs typeface="B Nazanin" pitchFamily="2" charset="-78"/>
              </a:rPr>
              <a:t>شده بود، </a:t>
            </a:r>
            <a:r>
              <a:rPr lang="fa-IR" sz="4000" dirty="0">
                <a:cs typeface="B Nazanin" pitchFamily="2" charset="-78"/>
              </a:rPr>
              <a:t>با موادی که با </a:t>
            </a:r>
            <a:r>
              <a:rPr lang="fa-IR" sz="4000" dirty="0">
                <a:solidFill>
                  <a:srgbClr val="FF0000"/>
                </a:solidFill>
                <a:cs typeface="B Nazanin" pitchFamily="2" charset="-78"/>
              </a:rPr>
              <a:t>تجربیات</a:t>
            </a:r>
            <a:r>
              <a:rPr lang="fa-IR" sz="4000" dirty="0">
                <a:cs typeface="B Nazanin" pitchFamily="2" charset="-78"/>
              </a:rPr>
              <a:t> دانش آموزان </a:t>
            </a:r>
            <a:r>
              <a:rPr lang="fa-IR" sz="4000" dirty="0" smtClean="0">
                <a:cs typeface="B Nazanin" pitchFamily="2" charset="-78"/>
              </a:rPr>
              <a:t>مرتبط باشد،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جایگزین</a:t>
            </a:r>
            <a:r>
              <a:rPr lang="fa-IR" sz="4000" dirty="0" smtClean="0">
                <a:cs typeface="B Nazanin" pitchFamily="2" charset="-78"/>
              </a:rPr>
              <a:t> </a:t>
            </a:r>
            <a:r>
              <a:rPr lang="fa-IR" sz="4000" dirty="0">
                <a:cs typeface="B Nazanin" pitchFamily="2" charset="-78"/>
              </a:rPr>
              <a:t>کرد و آموزش محتوا و مفاهیم مشابه را ممکن ساخت.</a:t>
            </a:r>
          </a:p>
          <a:p>
            <a:pPr marL="0" indent="0" algn="r">
              <a:buNone/>
            </a:pPr>
            <a:endParaRPr lang="fa-IR" sz="4000" dirty="0" smtClean="0">
              <a:cs typeface="B Nazanin" pitchFamily="2" charset="-78"/>
            </a:endParaRPr>
          </a:p>
          <a:p>
            <a:pPr marL="0" indent="0" algn="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71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سازمان دهی برنامه و جداول زمانی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8182"/>
            <a:ext cx="10515600" cy="477981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جداول زمانی به معلم کمک می کند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که او رویکردی سازمان یافته </a:t>
            </a:r>
            <a:r>
              <a:rPr lang="fa-IR" sz="3600" dirty="0" smtClean="0">
                <a:cs typeface="B Nazanin" pitchFamily="2" charset="-78"/>
              </a:rPr>
              <a:t>داشته باشد.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وجود جداول زمانی مناسب،به کارگیری کمک همکاران داوطلب را آسان تر می کند و موجب می شود تا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نسبت به سازمان دهی اطمینان </a:t>
            </a:r>
            <a:r>
              <a:rPr lang="fa-IR" sz="3600" dirty="0" smtClean="0">
                <a:cs typeface="B Nazanin" pitchFamily="2" charset="-78"/>
              </a:rPr>
              <a:t>حاصل شود.در زیر، به برخی راهنمایی های لازم برای آماده کردن جداول زمانی اشاره شده است : 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1-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اختصاص زمان </a:t>
            </a:r>
            <a:r>
              <a:rPr lang="fa-IR" sz="3600" dirty="0" smtClean="0">
                <a:cs typeface="B Nazanin" pitchFamily="2" charset="-78"/>
              </a:rPr>
              <a:t>مناسب برای پوشش لازم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عناوین</a:t>
            </a:r>
            <a:r>
              <a:rPr lang="fa-IR" sz="3600" dirty="0" smtClean="0">
                <a:cs typeface="B Nazanin" pitchFamily="2" charset="-78"/>
              </a:rPr>
              <a:t> در نظر داشته باشید که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برخی عناوین یا فعالیت ها، زمان بیشتری </a:t>
            </a:r>
            <a:r>
              <a:rPr lang="fa-IR" sz="3600" dirty="0" smtClean="0">
                <a:cs typeface="B Nazanin" pitchFamily="2" charset="-78"/>
              </a:rPr>
              <a:t>را نیاز دارند؛برای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2465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برای مثال ؛ممکن است یک عنوان فعالیت در پایه سوم، یک ساعت زمان ببرد؛در حالی که در پایه های چهارم و پنجم دو ساعت یا دو جلسه ی پیاپی وقت نیاز داشته باشند.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2407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2-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فعالیت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های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اجتماعی ای </a:t>
            </a:r>
            <a:r>
              <a:rPr lang="fa-IR" sz="3600" dirty="0">
                <a:cs typeface="B Nazanin" pitchFamily="2" charset="-78"/>
              </a:rPr>
              <a:t>را دانش آموزان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همزمان</a:t>
            </a:r>
            <a:r>
              <a:rPr lang="fa-IR" sz="3600" dirty="0">
                <a:cs typeface="B Nazanin" pitchFamily="2" charset="-78"/>
              </a:rPr>
              <a:t> با درس خواندن انجام می دهند،در نظر </a:t>
            </a:r>
            <a:r>
              <a:rPr lang="fa-IR" sz="3600" dirty="0" smtClean="0">
                <a:cs typeface="B Nazanin" pitchFamily="2" charset="-78"/>
              </a:rPr>
              <a:t>بگیرید.بعضی </a:t>
            </a:r>
            <a:r>
              <a:rPr lang="fa-IR" sz="3600" dirty="0">
                <a:cs typeface="B Nazanin" pitchFamily="2" charset="-78"/>
              </a:rPr>
              <a:t>از این فعالیت ها ،فشار بیشتری را به دانش اموزان وارد می کنند,مانند ؛درو کردن</a:t>
            </a:r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3-مطمئن شوید که فعالیت های علمی و گردش علمی نیز در نظر گرفته شود.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4- مشخص کنید که آیا فعالیت های هر پایه توسط یک کمک معلم داوطلب یا معلم،نظارت می شود؟می توان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علامت گذاری رنگی </a:t>
            </a:r>
            <a:r>
              <a:rPr lang="fa-IR" sz="3600" dirty="0" smtClean="0">
                <a:cs typeface="B Nazanin" pitchFamily="2" charset="-78"/>
              </a:rPr>
              <a:t>برای مشخص کردن این مساًله استفاده کرد.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3416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3"/>
            <a:ext cx="10453255" cy="4736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 smtClean="0"/>
          </a:p>
          <a:p>
            <a:pPr marL="0" indent="0" algn="ctr">
              <a:buNone/>
            </a:pPr>
            <a:r>
              <a:rPr lang="fa-IR" sz="6600" b="1" dirty="0" smtClean="0">
                <a:cs typeface="B Nazanin" pitchFamily="2" charset="-78"/>
              </a:rPr>
              <a:t>نمونه </a:t>
            </a:r>
            <a:r>
              <a:rPr lang="fa-IR" sz="6600" b="1" dirty="0">
                <a:cs typeface="B Nazanin" pitchFamily="2" charset="-78"/>
              </a:rPr>
              <a:t>جدول زمانی برای کلاس </a:t>
            </a:r>
            <a:r>
              <a:rPr lang="fa-IR" sz="6600" b="1" dirty="0" smtClean="0">
                <a:cs typeface="B Nazanin" pitchFamily="2" charset="-78"/>
              </a:rPr>
              <a:t>های</a:t>
            </a:r>
          </a:p>
          <a:p>
            <a:pPr marL="0" indent="0" algn="ctr">
              <a:buNone/>
            </a:pPr>
            <a:endParaRPr lang="fa-IR" sz="6600" b="1" dirty="0" smtClean="0"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sz="6600" b="1" dirty="0" smtClean="0">
                <a:cs typeface="B Nazanin" pitchFamily="2" charset="-78"/>
              </a:rPr>
              <a:t> </a:t>
            </a:r>
            <a:r>
              <a:rPr lang="fa-IR" sz="6600" b="1" dirty="0">
                <a:cs typeface="B Nazanin" pitchFamily="2" charset="-78"/>
              </a:rPr>
              <a:t>چند پایه :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832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56103"/>
              </p:ext>
            </p:extLst>
          </p:nvPr>
        </p:nvGraphicFramePr>
        <p:xfrm>
          <a:off x="824345" y="347086"/>
          <a:ext cx="10841037" cy="110081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xmlns="" val="891083415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xmlns="" val="619522349"/>
                    </a:ext>
                  </a:extLst>
                </a:gridCol>
                <a:gridCol w="1759066">
                  <a:extLst>
                    <a:ext uri="{9D8B030D-6E8A-4147-A177-3AD203B41FA5}">
                      <a16:colId xmlns:a16="http://schemas.microsoft.com/office/drawing/2014/main" xmlns="" val="20581295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185874739"/>
                    </a:ext>
                  </a:extLst>
                </a:gridCol>
                <a:gridCol w="2272145">
                  <a:extLst>
                    <a:ext uri="{9D8B030D-6E8A-4147-A177-3AD203B41FA5}">
                      <a16:colId xmlns:a16="http://schemas.microsoft.com/office/drawing/2014/main" xmlns="" val="551706284"/>
                    </a:ext>
                  </a:extLst>
                </a:gridCol>
                <a:gridCol w="2285855">
                  <a:extLst>
                    <a:ext uri="{9D8B030D-6E8A-4147-A177-3AD203B41FA5}">
                      <a16:colId xmlns:a16="http://schemas.microsoft.com/office/drawing/2014/main" xmlns="" val="860837729"/>
                    </a:ext>
                  </a:extLst>
                </a:gridCol>
              </a:tblGrid>
              <a:tr h="775764">
                <a:tc gridSpan="3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عنوان / فعالیت ها در هر پایه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      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موضوع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زمان              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4437833"/>
                  </a:ext>
                </a:extLst>
              </a:tr>
              <a:tr h="775764"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پایه پنجم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پایه چهارم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پایه سوم 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5403030"/>
                  </a:ext>
                </a:extLst>
              </a:tr>
              <a:tr h="7757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a-IR" dirty="0" smtClean="0">
                        <a:cs typeface="B Nazanin" pitchFamily="2" charset="-78"/>
                      </a:endParaRPr>
                    </a:p>
                    <a:p>
                      <a:endParaRPr lang="fa-IR" dirty="0" smtClean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8/45 صبح 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8896290"/>
                  </a:ext>
                </a:extLst>
              </a:tr>
              <a:tr h="775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9/45 صبح 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1029179"/>
                  </a:ext>
                </a:extLst>
              </a:tr>
              <a:tr h="775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10/15 صبح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9863955"/>
                  </a:ext>
                </a:extLst>
              </a:tr>
              <a:tr h="775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10/45 صبح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677272"/>
                  </a:ext>
                </a:extLst>
              </a:tr>
              <a:tr h="775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11/15 صبح 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9128376"/>
                  </a:ext>
                </a:extLst>
              </a:tr>
              <a:tr h="775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11/45 صبح 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608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2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699576"/>
              </p:ext>
            </p:extLst>
          </p:nvPr>
        </p:nvGraphicFramePr>
        <p:xfrm>
          <a:off x="824345" y="347086"/>
          <a:ext cx="10841037" cy="110081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xmlns="" val="891083415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xmlns="" val="619522349"/>
                    </a:ext>
                  </a:extLst>
                </a:gridCol>
                <a:gridCol w="1759066">
                  <a:extLst>
                    <a:ext uri="{9D8B030D-6E8A-4147-A177-3AD203B41FA5}">
                      <a16:colId xmlns:a16="http://schemas.microsoft.com/office/drawing/2014/main" xmlns="" val="20581295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185874739"/>
                    </a:ext>
                  </a:extLst>
                </a:gridCol>
                <a:gridCol w="2272145">
                  <a:extLst>
                    <a:ext uri="{9D8B030D-6E8A-4147-A177-3AD203B41FA5}">
                      <a16:colId xmlns:a16="http://schemas.microsoft.com/office/drawing/2014/main" xmlns="" val="551706284"/>
                    </a:ext>
                  </a:extLst>
                </a:gridCol>
                <a:gridCol w="2285855">
                  <a:extLst>
                    <a:ext uri="{9D8B030D-6E8A-4147-A177-3AD203B41FA5}">
                      <a16:colId xmlns:a16="http://schemas.microsoft.com/office/drawing/2014/main" xmlns="" val="860837729"/>
                    </a:ext>
                  </a:extLst>
                </a:gridCol>
              </a:tblGrid>
              <a:tr h="775764">
                <a:tc gridSpan="3"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عنوان / فعالیت ها در هر پایه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      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موضوع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زمان              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4437833"/>
                  </a:ext>
                </a:extLst>
              </a:tr>
              <a:tr h="775764"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پایه پنجم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پایه چهارم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پایه سوم 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5403030"/>
                  </a:ext>
                </a:extLst>
              </a:tr>
              <a:tr h="775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a-IR" dirty="0" smtClean="0">
                        <a:cs typeface="B Nazanin" pitchFamily="2" charset="-78"/>
                      </a:endParaRPr>
                    </a:p>
                    <a:p>
                      <a:endParaRPr lang="fa-IR" dirty="0" smtClean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12/45 ظهر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8896290"/>
                  </a:ext>
                </a:extLst>
              </a:tr>
              <a:tr h="775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1/15 عصر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1029179"/>
                  </a:ext>
                </a:extLst>
              </a:tr>
              <a:tr h="775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1/45 عصر 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9863955"/>
                  </a:ext>
                </a:extLst>
              </a:tr>
              <a:tr h="775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2/15 عصر  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677272"/>
                  </a:ext>
                </a:extLst>
              </a:tr>
              <a:tr h="775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2/45 عصر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9128376"/>
                  </a:ext>
                </a:extLst>
              </a:tr>
              <a:tr h="775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3/15 عصر   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608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فعالیت 3- 6 تولید جدول زمانی کار؛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0221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fa-IR" sz="3600" b="1" dirty="0" smtClean="0">
                <a:cs typeface="B Nazanin" pitchFamily="2" charset="-78"/>
              </a:rPr>
              <a:t>هدف :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این فعالیت به شما اجازه می دهد تا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پیشنهادهای</a:t>
            </a:r>
            <a:r>
              <a:rPr lang="fa-IR" sz="3600" dirty="0" smtClean="0">
                <a:cs typeface="B Nazanin" pitchFamily="2" charset="-78"/>
              </a:rPr>
              <a:t> ارائه شده</a:t>
            </a:r>
            <a:r>
              <a:rPr lang="fa-IR" sz="3600" dirty="0">
                <a:cs typeface="B Nazanin" pitchFamily="2" charset="-78"/>
              </a:rPr>
              <a:t> </a:t>
            </a:r>
            <a:r>
              <a:rPr lang="fa-IR" sz="3600" dirty="0" smtClean="0">
                <a:cs typeface="B Nazanin" pitchFamily="2" charset="-78"/>
              </a:rPr>
              <a:t>در برنامه های سازمان دهی کارو جداول را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به کارگیرید </a:t>
            </a:r>
            <a:r>
              <a:rPr lang="fa-IR" sz="3600" dirty="0" smtClean="0">
                <a:cs typeface="B Nazanin" pitchFamily="2" charset="-78"/>
              </a:rPr>
              <a:t>وجدول کاری خود را تهیه کنید.</a:t>
            </a:r>
          </a:p>
          <a:p>
            <a:pPr marL="0" indent="0" algn="r">
              <a:buNone/>
            </a:pPr>
            <a:endParaRPr lang="fa-IR" sz="3600" dirty="0" smtClean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3600" b="1" dirty="0" smtClean="0">
                <a:cs typeface="B Nazanin" pitchFamily="2" charset="-78"/>
              </a:rPr>
              <a:t>دستورها :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1-براساس طرح درسی که از پیش تهیه کرده اید،یک جدول مشابه آماده کنید.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مدت کلاس ممکن است براساس عنوان کلاس،متفاوت باشد.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2-نظرها و ایده های خود را در مورد جدول تهیه شده،با همکاران مبادله و مقایسه کنید.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9201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/>
              <a:t>سئوال :</a:t>
            </a:r>
            <a:br>
              <a:rPr lang="fa-I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1- کار این جدول خود را چگونه ارزیابی می کنید؟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59208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/>
          <a:lstStyle/>
          <a:p>
            <a:pPr algn="ctr"/>
            <a:r>
              <a:rPr lang="fa-IR" dirty="0" smtClean="0"/>
              <a:t>خلاصه؛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7744"/>
            <a:ext cx="10515600" cy="534785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اهمیت سازگار کردن مؤثربرنامه درسی،نیاز به تاًکید ندارد. برنامه درسی، آنچه را که شما به دانش آموزان تان تدریس می کنید،شکل می دهد و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چگونگی پاسخ گویی شما به نیازهای یادگیری دانش آموزان </a:t>
            </a:r>
            <a:r>
              <a:rPr lang="fa-IR" sz="3600" dirty="0" smtClean="0">
                <a:cs typeface="B Nazanin" pitchFamily="2" charset="-78"/>
              </a:rPr>
              <a:t>را مشخص می کند.</a:t>
            </a:r>
          </a:p>
          <a:p>
            <a:pPr marL="0" indent="0" algn="r">
              <a:buNone/>
            </a:pP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برنامه ریزی به شما اطمینان می دهد </a:t>
            </a:r>
            <a:r>
              <a:rPr lang="fa-IR" sz="3600" dirty="0" smtClean="0">
                <a:cs typeface="B Nazanin" pitchFamily="2" charset="-78"/>
              </a:rPr>
              <a:t>که آیا دانش آموزان شما به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سطح</a:t>
            </a: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مورد انتظار </a:t>
            </a:r>
            <a:r>
              <a:rPr lang="fa-IR" sz="3600" dirty="0" smtClean="0">
                <a:cs typeface="B Nazanin" pitchFamily="2" charset="-78"/>
              </a:rPr>
              <a:t>رسیده اند یا نه؟ حال که شما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طرح درس </a:t>
            </a:r>
            <a:r>
              <a:rPr lang="fa-IR" sz="3600" dirty="0" smtClean="0">
                <a:cs typeface="B Nazanin" pitchFamily="2" charset="-78"/>
              </a:rPr>
              <a:t>خود را </a:t>
            </a:r>
            <a:r>
              <a:rPr lang="fa-IR" sz="3600" b="1" dirty="0" smtClean="0">
                <a:cs typeface="B Nazanin" pitchFamily="2" charset="-78"/>
              </a:rPr>
              <a:t>آماده</a:t>
            </a:r>
            <a:r>
              <a:rPr lang="fa-IR" sz="3600" dirty="0" smtClean="0">
                <a:cs typeface="B Nazanin" pitchFamily="2" charset="-78"/>
              </a:rPr>
              <a:t> کرده اید، باید آن را </a:t>
            </a:r>
            <a:r>
              <a:rPr lang="fa-IR" sz="3600" b="1" dirty="0" smtClean="0">
                <a:cs typeface="B Nazanin" pitchFamily="2" charset="-78"/>
              </a:rPr>
              <a:t>تدریس کرده</a:t>
            </a:r>
            <a:r>
              <a:rPr lang="fa-IR" sz="3600" dirty="0" smtClean="0">
                <a:cs typeface="B Nazanin" pitchFamily="2" charset="-78"/>
              </a:rPr>
              <a:t>، عملکرد خود را </a:t>
            </a:r>
            <a:r>
              <a:rPr lang="fa-IR" sz="3600" b="1" dirty="0" smtClean="0">
                <a:cs typeface="B Nazanin" pitchFamily="2" charset="-78"/>
              </a:rPr>
              <a:t>ارزشیابی</a:t>
            </a:r>
            <a:r>
              <a:rPr lang="fa-IR" sz="3600" dirty="0" smtClean="0">
                <a:cs typeface="B Nazanin" pitchFamily="2" charset="-78"/>
              </a:rPr>
              <a:t> کنید.مشخص کنید که چگونه بر بخش هایی که به درستی انجام نشده است،فائق خواهید شد و این که چگونه از بخش های موفق مراقبت خواهید کرد یا آن ها را ارتقا خواهید بخشید.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5721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5400" dirty="0" smtClean="0"/>
              <a:t>فصل بعد؛(فصل هفتم = تجربیات یادگیری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به عنوان معلم چند پایه،تاًکید اصلی شما تنها سازگار کردن برنامه درسی ارائه شده نیست – به طوری که فقط منعکس کننده ی تجربیات دانش آموزان شما باشد-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بلکه به کارگیری روش هایی </a:t>
            </a:r>
            <a:r>
              <a:rPr lang="fa-IR" sz="3600" dirty="0" smtClean="0">
                <a:cs typeface="B Nazanin" pitchFamily="2" charset="-78"/>
              </a:rPr>
              <a:t>است که دانش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آموزان تان به آسانی </a:t>
            </a:r>
            <a:r>
              <a:rPr lang="fa-IR" sz="3600" dirty="0" smtClean="0">
                <a:cs typeface="B Nazanin" pitchFamily="2" charset="-78"/>
              </a:rPr>
              <a:t>با آن ها شناخته شوند.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درضمن،تجربیات یادگیری باید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با سطح تبحر و تجربیات زندگی دانش</a:t>
            </a: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آموزان</a:t>
            </a: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متناسب</a:t>
            </a:r>
            <a:r>
              <a:rPr lang="fa-IR" sz="3600" dirty="0" smtClean="0">
                <a:cs typeface="B Nazanin" pitchFamily="2" charset="-78"/>
              </a:rPr>
              <a:t> باشد.برای این کار، شما باید در نظر بگیرید که دانش </a:t>
            </a:r>
            <a:r>
              <a:rPr lang="fa-IR" sz="3600" b="1" dirty="0" smtClean="0">
                <a:cs typeface="B Nazanin" pitchFamily="2" charset="-78"/>
              </a:rPr>
              <a:t>آموزان پایه های مختلف، چگونه می توانند به یکدیگر کمک کنند</a:t>
            </a:r>
            <a:r>
              <a:rPr lang="fa-IR" sz="3600" dirty="0" smtClean="0">
                <a:cs typeface="B Nazanin" pitchFamily="2" charset="-78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663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/>
          <a:lstStyle/>
          <a:p>
            <a:r>
              <a:rPr lang="fa-IR" dirty="0" smtClean="0"/>
              <a:t>الزامات برنامه درسی؛  برنامه درسی رسمی: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764"/>
            <a:ext cx="10515600" cy="541712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دربسیاری از کشورها،یک برنامه درسی ملی یا نقشه ملی برنامه ی درسی وجود دارد.هرمعلمی باید نسخه ای از برنامه درسی رسمی وزارت آموزش و پرورش تهیه کند.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برنامه درسی ملی،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راهنمایی</a:t>
            </a:r>
            <a:r>
              <a:rPr lang="fa-IR" sz="3600" dirty="0" smtClean="0">
                <a:cs typeface="B Nazanin" pitchFamily="2" charset="-78"/>
              </a:rPr>
              <a:t> برای تهیه ی طرح درس است که دانش آموزان برای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اطمینان از استحکام درسطح و کیفیت آموزش وپرورش </a:t>
            </a:r>
            <a:r>
              <a:rPr lang="fa-IR" sz="3600" dirty="0" smtClean="0">
                <a:cs typeface="B Nazanin" pitchFamily="2" charset="-78"/>
              </a:rPr>
              <a:t>دریافت می کنند.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همچنین ، برنامه درسی ملی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برای دست یافتن به اهداف ملی آ.پ. </a:t>
            </a:r>
            <a:r>
              <a:rPr lang="fa-IR" sz="3600" dirty="0" smtClean="0">
                <a:cs typeface="B Nazanin" pitchFamily="2" charset="-78"/>
              </a:rPr>
              <a:t>طراحی شده است. در جدول زیر، نمونه ای از برنامه ی درسی آمده است.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itchFamily="2" charset="-78"/>
              </a:rPr>
              <a:t>عنوان بر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اساس نیازهای ملی مرتبط  تغییر </a:t>
            </a:r>
            <a:r>
              <a:rPr lang="fa-IR" sz="3600" dirty="0" smtClean="0">
                <a:cs typeface="B Nazanin" pitchFamily="2" charset="-78"/>
              </a:rPr>
              <a:t>می کند.</a:t>
            </a:r>
          </a:p>
        </p:txBody>
      </p:sp>
    </p:spTree>
    <p:extLst>
      <p:ext uri="{BB962C8B-B14F-4D97-AF65-F5344CB8AC3E}">
        <p14:creationId xmlns:p14="http://schemas.microsoft.com/office/powerpoint/2010/main" val="4717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6073"/>
            <a:ext cx="10328564" cy="5040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a-IR" sz="6000" dirty="0" smtClean="0"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sz="6600" dirty="0" smtClean="0">
                <a:cs typeface="B Nazanin" pitchFamily="2" charset="-78"/>
              </a:rPr>
              <a:t>با تشکر از حسن توجه شما عزیزان؛</a:t>
            </a:r>
          </a:p>
          <a:p>
            <a:pPr marL="0" indent="0" algn="ctr">
              <a:buNone/>
            </a:pPr>
            <a:endParaRPr lang="fa-IR" sz="6600" dirty="0" smtClean="0"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sz="6600" smtClean="0">
                <a:cs typeface="B Nazanin" pitchFamily="2" charset="-78"/>
              </a:rPr>
              <a:t>هاشمی</a:t>
            </a:r>
            <a:endParaRPr lang="fa-IR" sz="6600" dirty="0" smtClean="0">
              <a:cs typeface="B Nazanin" pitchFamily="2" charset="-78"/>
            </a:endParaRPr>
          </a:p>
          <a:p>
            <a:pPr marL="0" indent="0" algn="ctr">
              <a:buNone/>
            </a:pPr>
            <a:endParaRPr lang="fa-IR" sz="60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191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6000" dirty="0">
                <a:cs typeface="B Nazanin" pitchFamily="2" charset="-78"/>
              </a:rPr>
              <a:t> برنامه درسی نمونه</a:t>
            </a:r>
            <a:r>
              <a:rPr lang="fa-IR" sz="6000" dirty="0" smtClean="0">
                <a:cs typeface="B Nazanin" pitchFamily="2" charset="-78"/>
              </a:rPr>
              <a:t>:</a:t>
            </a:r>
          </a:p>
          <a:p>
            <a:pPr marL="0" indent="0" algn="r">
              <a:buNone/>
            </a:pPr>
            <a:endParaRPr lang="fa-IR" sz="6000" dirty="0">
              <a:cs typeface="B Nazanin" pitchFamily="2" charset="-78"/>
            </a:endParaRPr>
          </a:p>
          <a:p>
            <a:pPr marL="0" indent="0" algn="r">
              <a:buNone/>
            </a:pPr>
            <a:r>
              <a:rPr lang="fa-IR" sz="6000" dirty="0">
                <a:cs typeface="B Nazanin" pitchFamily="2" charset="-78"/>
              </a:rPr>
              <a:t>     آموزش بهداشت و زندگی خانوادگی؛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696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46179"/>
              </p:ext>
            </p:extLst>
          </p:nvPr>
        </p:nvGraphicFramePr>
        <p:xfrm>
          <a:off x="838200" y="323850"/>
          <a:ext cx="10744200" cy="749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840">
                  <a:extLst>
                    <a:ext uri="{9D8B030D-6E8A-4147-A177-3AD203B41FA5}">
                      <a16:colId xmlns:a16="http://schemas.microsoft.com/office/drawing/2014/main" xmlns="" val="1444954932"/>
                    </a:ext>
                  </a:extLst>
                </a:gridCol>
                <a:gridCol w="2277687">
                  <a:extLst>
                    <a:ext uri="{9D8B030D-6E8A-4147-A177-3AD203B41FA5}">
                      <a16:colId xmlns:a16="http://schemas.microsoft.com/office/drawing/2014/main" xmlns="" val="3404042054"/>
                    </a:ext>
                  </a:extLst>
                </a:gridCol>
                <a:gridCol w="2019993">
                  <a:extLst>
                    <a:ext uri="{9D8B030D-6E8A-4147-A177-3AD203B41FA5}">
                      <a16:colId xmlns:a16="http://schemas.microsoft.com/office/drawing/2014/main" xmlns="" val="3766830027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xmlns="" val="697469654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xmlns="" val="538470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a-IR" sz="2000" dirty="0" smtClean="0">
                          <a:cs typeface="B Nazanin" pitchFamily="2" charset="-78"/>
                        </a:rPr>
                        <a:t>ارتباط درهم تنیده و...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 smtClean="0">
                          <a:cs typeface="B Nazanin" pitchFamily="2" charset="-78"/>
                        </a:rPr>
                        <a:t>راه کارهای</a:t>
                      </a:r>
                      <a:r>
                        <a:rPr lang="fa-IR" sz="2000" baseline="0" dirty="0" smtClean="0">
                          <a:cs typeface="B Nazanin" pitchFamily="2" charset="-78"/>
                        </a:rPr>
                        <a:t>  پیشنهاد شده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itchFamily="2" charset="-78"/>
                        </a:rPr>
                        <a:t>مهارت ها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itchFamily="2" charset="-78"/>
                        </a:rPr>
                        <a:t>محتوا ها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itchFamily="2" charset="-78"/>
                        </a:rPr>
                        <a:t>موضوعات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88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خواندن و درک مطلب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بخش مناسب متن را بخوانید و بنویسید.</a:t>
                      </a:r>
                    </a:p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تمرین ها و فعالیت های زیر را انجام دهید :</a:t>
                      </a:r>
                    </a:p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فعالیت های مناسب را برای تقویت یادگیری را</a:t>
                      </a:r>
                      <a:r>
                        <a:rPr lang="fa-IR" sz="2000" baseline="0" dirty="0" smtClean="0">
                          <a:cs typeface="B Nazanin" pitchFamily="2" charset="-78"/>
                        </a:rPr>
                        <a:t> به کار برید.</a:t>
                      </a:r>
                    </a:p>
                    <a:p>
                      <a:pPr algn="r"/>
                      <a:r>
                        <a:rPr lang="fa-IR" sz="2000" baseline="0" dirty="0" smtClean="0">
                          <a:cs typeface="B Nazanin" pitchFamily="2" charset="-78"/>
                        </a:rPr>
                        <a:t>از دانش آموزان بخواهید در مورد ارزشهای موجود در جامعه شان بحث کنند؛از طریق مقایسه ی آن ها با آنچه که در خارج عمل می شود.</a:t>
                      </a:r>
                    </a:p>
                    <a:p>
                      <a:endParaRPr lang="fa-IR" sz="2000" baseline="0" dirty="0" smtClean="0">
                        <a:cs typeface="B Nazanin" pitchFamily="2" charset="-78"/>
                      </a:endParaRPr>
                    </a:p>
                    <a:p>
                      <a:endParaRPr lang="fa-IR" sz="2000" baseline="0" dirty="0" smtClean="0">
                        <a:cs typeface="B Nazanin" pitchFamily="2" charset="-78"/>
                      </a:endParaRPr>
                    </a:p>
                    <a:p>
                      <a:endParaRPr lang="fa-IR" sz="2000" baseline="0" dirty="0" smtClean="0">
                        <a:cs typeface="B Nazanin" pitchFamily="2" charset="-78"/>
                      </a:endParaRPr>
                    </a:p>
                    <a:p>
                      <a:endParaRPr lang="fa-IR" sz="2000" baseline="0" dirty="0" smtClean="0">
                        <a:cs typeface="B Nazanin" pitchFamily="2" charset="-78"/>
                      </a:endParaRPr>
                    </a:p>
                    <a:p>
                      <a:endParaRPr lang="fa-IR" sz="2000" baseline="0" dirty="0" smtClean="0">
                        <a:cs typeface="B Nazanin" pitchFamily="2" charset="-78"/>
                      </a:endParaRPr>
                    </a:p>
                    <a:p>
                      <a:endParaRPr lang="fa-IR" sz="2000" baseline="0" dirty="0" smtClean="0">
                        <a:cs typeface="B Nazanin" pitchFamily="2" charset="-78"/>
                      </a:endParaRPr>
                    </a:p>
                    <a:p>
                      <a:endParaRPr lang="fa-IR" sz="2000" baseline="0" dirty="0" smtClean="0">
                        <a:cs typeface="B Nazanin" pitchFamily="2" charset="-78"/>
                      </a:endParaRPr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ارائه دادن راهنما</a:t>
                      </a:r>
                      <a:r>
                        <a:rPr lang="fa-IR" sz="2000" baseline="0" dirty="0" smtClean="0">
                          <a:cs typeface="B Nazanin" pitchFamily="2" charset="-78"/>
                        </a:rPr>
                        <a:t> ها و موقعیت،</a:t>
                      </a:r>
                    </a:p>
                    <a:p>
                      <a:pPr algn="r"/>
                      <a:r>
                        <a:rPr lang="fa-IR" sz="2000" baseline="0" dirty="0" smtClean="0">
                          <a:cs typeface="B Nazanin" pitchFamily="2" charset="-78"/>
                        </a:rPr>
                        <a:t>رسیدن به انتظارات، مناسب رفتار کردن،</a:t>
                      </a:r>
                    </a:p>
                    <a:p>
                      <a:pPr algn="r"/>
                      <a:r>
                        <a:rPr lang="fa-IR" sz="2000" baseline="0" dirty="0" smtClean="0">
                          <a:cs typeface="B Nazanin" pitchFamily="2" charset="-78"/>
                        </a:rPr>
                        <a:t>کارهای تحقیق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موسسه</a:t>
                      </a:r>
                      <a:r>
                        <a:rPr lang="fa-IR" sz="2000" baseline="0" dirty="0" smtClean="0">
                          <a:cs typeface="B Nazanin" pitchFamily="2" charset="-78"/>
                        </a:rPr>
                        <a:t> </a:t>
                      </a:r>
                    </a:p>
                    <a:p>
                      <a:pPr algn="r"/>
                      <a:r>
                        <a:rPr lang="fa-IR" sz="2000" baseline="0" dirty="0" smtClean="0">
                          <a:cs typeface="B Nazanin" pitchFamily="2" charset="-78"/>
                        </a:rPr>
                        <a:t>موقعیت </a:t>
                      </a:r>
                    </a:p>
                    <a:p>
                      <a:pPr algn="r"/>
                      <a:r>
                        <a:rPr lang="fa-IR" sz="2000" baseline="0" dirty="0" smtClean="0">
                          <a:cs typeface="B Nazanin" pitchFamily="2" charset="-78"/>
                        </a:rPr>
                        <a:t>انتظار</a:t>
                      </a:r>
                    </a:p>
                    <a:p>
                      <a:pPr algn="r"/>
                      <a:r>
                        <a:rPr lang="fa-IR" sz="2000" baseline="0" dirty="0" smtClean="0">
                          <a:cs typeface="B Nazanin" pitchFamily="2" charset="-78"/>
                        </a:rPr>
                        <a:t> رفتار </a:t>
                      </a:r>
                    </a:p>
                    <a:p>
                      <a:pPr algn="r"/>
                      <a:r>
                        <a:rPr lang="fa-IR" sz="2000" baseline="0" dirty="0" smtClean="0">
                          <a:cs typeface="B Nazanin" pitchFamily="2" charset="-78"/>
                        </a:rPr>
                        <a:t>شغل </a:t>
                      </a:r>
                    </a:p>
                    <a:p>
                      <a:pPr algn="r"/>
                      <a:r>
                        <a:rPr lang="fa-IR" sz="2000" baseline="0" dirty="0" smtClean="0">
                          <a:cs typeface="B Nazanin" pitchFamily="2" charset="-78"/>
                        </a:rPr>
                        <a:t>مسیر اشتغال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1- رشد خود هدفی در زندگی    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1916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90502"/>
              </p:ext>
            </p:extLst>
          </p:nvPr>
        </p:nvGraphicFramePr>
        <p:xfrm>
          <a:off x="838200" y="190500"/>
          <a:ext cx="10287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362804562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40296040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6070585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75048516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1219063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ارتباطات درهم تنیده و...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راهکارهای پیشنهاد شده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مهارت ها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محتوا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موضوع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666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itchFamily="2" charset="-78"/>
                        </a:rPr>
                        <a:t>خواندن و درک مطلب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>
                          <a:cs typeface="B Nazanin" pitchFamily="2" charset="-78"/>
                        </a:rPr>
                        <a:t>دانش آموزان می توانند اهداف شغلی خود را تجربه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کرده و پیشنهادهایی را در مورد چگونگی دست یابی به آن ها ارائه کنند.(این ممکن است نیاز به کسب مهارت هایی بیرون از جامعه داشته باشد.)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>
                          <a:cs typeface="B Nazanin" pitchFamily="2" charset="-78"/>
                        </a:rPr>
                        <a:t>زندگی کردن،ارزش های مثبت،انجام دادن وظایف تعیین شده،جشن گرفتن تعطیلات و روزهای خاص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>
                          <a:cs typeface="B Nazanin" pitchFamily="2" charset="-78"/>
                        </a:rPr>
                        <a:t>ارزش پرکار بودن،تعطیلات ملی،روزهای خاص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>
                          <a:cs typeface="B Nazanin" pitchFamily="2" charset="-78"/>
                        </a:rPr>
                        <a:t>2-ارزش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ها برای رشد و پرورش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3443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>
                          <a:cs typeface="B Nazanin" pitchFamily="2" charset="-78"/>
                        </a:rPr>
                        <a:t>خواندن و درک مطلب ریاضیات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>
                          <a:cs typeface="B Nazanin" pitchFamily="2" charset="-78"/>
                        </a:rPr>
                        <a:t>معلمان می توانندبه وسیله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ی بارش مغزی،از مسائلی که در جامعه وجود دارد،چیز یاد بگیرند.آن گاه این مسائل می توانند مورد بحث قرار گیرند و در فرایند حل مساًله به کار گرفته شوند.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>
                          <a:cs typeface="B Nazanin" pitchFamily="2" charset="-78"/>
                        </a:rPr>
                        <a:t>دیگران، عبادت کردن،برتر بودن،ارتباط،تضاد،تعمیم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>
                          <a:cs typeface="B Nazanin" pitchFamily="2" charset="-78"/>
                        </a:rPr>
                        <a:t>تعامل،برتر بودن،اصول،ارتباط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،تضاد،تصمیم ها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>
                          <a:cs typeface="B Nazanin" pitchFamily="2" charset="-78"/>
                        </a:rPr>
                        <a:t>3-تعامل برای رشد اجتماعی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1453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9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242655"/>
              </p:ext>
            </p:extLst>
          </p:nvPr>
        </p:nvGraphicFramePr>
        <p:xfrm>
          <a:off x="838200" y="190500"/>
          <a:ext cx="10325100" cy="6869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020">
                  <a:extLst>
                    <a:ext uri="{9D8B030D-6E8A-4147-A177-3AD203B41FA5}">
                      <a16:colId xmlns:a16="http://schemas.microsoft.com/office/drawing/2014/main" xmlns="" val="3628045627"/>
                    </a:ext>
                  </a:extLst>
                </a:gridCol>
                <a:gridCol w="2065020">
                  <a:extLst>
                    <a:ext uri="{9D8B030D-6E8A-4147-A177-3AD203B41FA5}">
                      <a16:colId xmlns:a16="http://schemas.microsoft.com/office/drawing/2014/main" xmlns="" val="4029604012"/>
                    </a:ext>
                  </a:extLst>
                </a:gridCol>
                <a:gridCol w="2065020">
                  <a:extLst>
                    <a:ext uri="{9D8B030D-6E8A-4147-A177-3AD203B41FA5}">
                      <a16:colId xmlns:a16="http://schemas.microsoft.com/office/drawing/2014/main" xmlns="" val="2060705858"/>
                    </a:ext>
                  </a:extLst>
                </a:gridCol>
                <a:gridCol w="2065020">
                  <a:extLst>
                    <a:ext uri="{9D8B030D-6E8A-4147-A177-3AD203B41FA5}">
                      <a16:colId xmlns:a16="http://schemas.microsoft.com/office/drawing/2014/main" xmlns="" val="750485161"/>
                    </a:ext>
                  </a:extLst>
                </a:gridCol>
                <a:gridCol w="2065020">
                  <a:extLst>
                    <a:ext uri="{9D8B030D-6E8A-4147-A177-3AD203B41FA5}">
                      <a16:colId xmlns:a16="http://schemas.microsoft.com/office/drawing/2014/main" xmlns="" val="1219063288"/>
                    </a:ext>
                  </a:extLst>
                </a:gridCol>
              </a:tblGrid>
              <a:tr h="438679">
                <a:tc>
                  <a:txBody>
                    <a:bodyPr/>
                    <a:lstStyle/>
                    <a:p>
                      <a:r>
                        <a:rPr lang="fa-IR" sz="2000" dirty="0" smtClean="0">
                          <a:cs typeface="B Nazanin" pitchFamily="2" charset="-78"/>
                        </a:rPr>
                        <a:t>ارتباطات درهم تنیده و...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 smtClean="0">
                          <a:cs typeface="B Nazanin" pitchFamily="2" charset="-78"/>
                        </a:rPr>
                        <a:t>راهکارهای پیشنهاد شده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 smtClean="0">
                          <a:cs typeface="B Nazanin" pitchFamily="2" charset="-78"/>
                        </a:rPr>
                        <a:t>مهارت ها    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 smtClean="0">
                          <a:cs typeface="B Nazanin" pitchFamily="2" charset="-78"/>
                        </a:rPr>
                        <a:t>محتوا      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 smtClean="0">
                          <a:cs typeface="B Nazanin" pitchFamily="2" charset="-78"/>
                        </a:rPr>
                        <a:t>موضوع      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6661364"/>
                  </a:ext>
                </a:extLst>
              </a:tr>
              <a:tr h="3028686">
                <a:tc>
                  <a:txBody>
                    <a:bodyPr/>
                    <a:lstStyle/>
                    <a:p>
                      <a:r>
                        <a:rPr lang="fa-IR" sz="2000" dirty="0" smtClean="0">
                          <a:cs typeface="B Nazanin" pitchFamily="2" charset="-78"/>
                        </a:rPr>
                        <a:t>خواندن و درک مطلب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دانش آموزان می توانند اهداف شغلی خود را تجربه</a:t>
                      </a:r>
                      <a:r>
                        <a:rPr lang="fa-IR" sz="2000" baseline="0" dirty="0" smtClean="0">
                          <a:cs typeface="B Nazanin" pitchFamily="2" charset="-78"/>
                        </a:rPr>
                        <a:t> کرده و پیشنهادهایی را در مورد چگونگی دست یابی به آن ها ارائه کنند.(این ممکن است نیاز به کسب مهارت هایی بیرون از جامعه داشته باشد.)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زندگی کردن،ارزش های مثبت،انجام دادن وظایف تعیین شده،جشن گرفتن تعطیلات و روزهای خاص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ارزش پرکار بودن،تعطیلات ملی،روزهای خاص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2-ارزش</a:t>
                      </a:r>
                      <a:r>
                        <a:rPr lang="fa-IR" sz="2000" baseline="0" dirty="0" smtClean="0">
                          <a:cs typeface="B Nazanin" pitchFamily="2" charset="-78"/>
                        </a:rPr>
                        <a:t> ها برای رشد و پرورش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3443011"/>
                  </a:ext>
                </a:extLst>
              </a:tr>
              <a:tr h="3028686">
                <a:tc>
                  <a:txBody>
                    <a:bodyPr/>
                    <a:lstStyle/>
                    <a:p>
                      <a:r>
                        <a:rPr lang="fa-IR" sz="2000" dirty="0" smtClean="0">
                          <a:cs typeface="B Nazanin" pitchFamily="2" charset="-78"/>
                        </a:rPr>
                        <a:t>خواندن و درک مطلب ریاضیات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معلمان می توانندبه وسیله</a:t>
                      </a:r>
                      <a:r>
                        <a:rPr lang="fa-IR" sz="2000" baseline="0" dirty="0" smtClean="0">
                          <a:cs typeface="B Nazanin" pitchFamily="2" charset="-78"/>
                        </a:rPr>
                        <a:t> ی بارش مغزی،از مسائلی که در جامعه وجود دارد،چیز یاد بگیرند.آن گاه این مسائل می توانند مورد بحث قرار گیرند و در فرایند حل مساًله به کار گرفته شوند.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دیگران، عبادت کردن،برتر بودن،ارتباط،تضاد،تعمیم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dirty="0" smtClean="0">
                          <a:cs typeface="B Nazanin" pitchFamily="2" charset="-78"/>
                        </a:rPr>
                        <a:t>تعامل،برتر بودن،اصول،ارتباط</a:t>
                      </a:r>
                      <a:r>
                        <a:rPr lang="fa-IR" sz="2000" baseline="0" dirty="0" smtClean="0">
                          <a:cs typeface="B Nazanin" pitchFamily="2" charset="-78"/>
                        </a:rPr>
                        <a:t> ،تضاد،تصمیم ها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dirty="0" smtClean="0">
                          <a:cs typeface="B Nazanin" pitchFamily="2" charset="-78"/>
                        </a:rPr>
                        <a:t>3-تعامل برای رشد اجتماعی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1453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4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3839</Words>
  <Application>Microsoft Office PowerPoint</Application>
  <PresentationFormat>Custom</PresentationFormat>
  <Paragraphs>291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فصل 6 : سازگاری برنامه ی درسی</vt:lpstr>
      <vt:lpstr>فعالیت1-6</vt:lpstr>
      <vt:lpstr>نمونه 1-6 : تعدیل برنامه درسی؛</vt:lpstr>
      <vt:lpstr>الزامات برنامه درسی؛  برنامه درسی رسمی: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تعدیل برنامه درسی 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چگونه برنامه درسی را سامان می دهید؟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فعالیت 6- 1 سازگار کردن برنامه ی درسی رسمی با نیاز های کلاس درسی خود</vt:lpstr>
      <vt:lpstr>سئوال :  </vt:lpstr>
      <vt:lpstr>تولید طرح درس برای کلاس های چند پایه :</vt:lpstr>
      <vt:lpstr>نمونه ای از یک طرح درس :</vt:lpstr>
      <vt:lpstr>مواد مورد نیاز : </vt:lpstr>
      <vt:lpstr>مراحل انجام کار : </vt:lpstr>
      <vt:lpstr>PowerPoint Presentation</vt:lpstr>
      <vt:lpstr>PowerPoint Presentation</vt:lpstr>
      <vt:lpstr>PowerPoint Presentation</vt:lpstr>
      <vt:lpstr>فعالیت های اضافی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فعالیت 2-6 : طرح درس خود را تولید کنید.</vt:lpstr>
      <vt:lpstr>سازمان دهی برنامه و جداول زمانی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فعالیت 3- 6 تولید جدول زمانی کار؛</vt:lpstr>
      <vt:lpstr>سئوال : </vt:lpstr>
      <vt:lpstr>خلاصه؛</vt:lpstr>
      <vt:lpstr>فصل بعد؛(فصل هفتم = تجربیات یادگیری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6 : سازگاری برنامه ی درسی</dc:title>
  <dc:creator>Windows User</dc:creator>
  <cp:lastModifiedBy>LaptopEvi</cp:lastModifiedBy>
  <cp:revision>96</cp:revision>
  <dcterms:created xsi:type="dcterms:W3CDTF">2019-04-01T16:22:14Z</dcterms:created>
  <dcterms:modified xsi:type="dcterms:W3CDTF">2020-04-12T16:53:55Z</dcterms:modified>
</cp:coreProperties>
</file>