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13" r:id="rId1"/>
  </p:sldMasterIdLst>
  <p:notesMasterIdLst>
    <p:notesMasterId r:id="rId33"/>
  </p:notesMasterIdLst>
  <p:handoutMasterIdLst>
    <p:handoutMasterId r:id="rId34"/>
  </p:handoutMasterIdLst>
  <p:sldIdLst>
    <p:sldId id="338" r:id="rId2"/>
    <p:sldId id="308" r:id="rId3"/>
    <p:sldId id="309"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326" r:id="rId21"/>
    <p:sldId id="327" r:id="rId22"/>
    <p:sldId id="328" r:id="rId23"/>
    <p:sldId id="329" r:id="rId24"/>
    <p:sldId id="330" r:id="rId25"/>
    <p:sldId id="331" r:id="rId26"/>
    <p:sldId id="332" r:id="rId27"/>
    <p:sldId id="333" r:id="rId28"/>
    <p:sldId id="334" r:id="rId29"/>
    <p:sldId id="335" r:id="rId30"/>
    <p:sldId id="336" r:id="rId31"/>
    <p:sldId id="337" r:id="rId32"/>
  </p:sldIdLst>
  <p:sldSz cx="9144000" cy="6858000" type="screen4x3"/>
  <p:notesSz cx="6858000" cy="9144000"/>
  <p:defaultTextStyle>
    <a:defPPr>
      <a:defRPr lang="ar-SA"/>
    </a:defPPr>
    <a:lvl1pPr algn="ctr" rtl="1" fontAlgn="base">
      <a:spcBef>
        <a:spcPct val="0"/>
      </a:spcBef>
      <a:spcAft>
        <a:spcPct val="0"/>
      </a:spcAft>
      <a:defRPr sz="3600" kern="1200">
        <a:solidFill>
          <a:schemeClr val="tx1"/>
        </a:solidFill>
        <a:latin typeface="Verdana" pitchFamily="34" charset="0"/>
        <a:ea typeface="+mn-ea"/>
        <a:cs typeface="Nazanin" pitchFamily="2" charset="-78"/>
      </a:defRPr>
    </a:lvl1pPr>
    <a:lvl2pPr marL="457200" algn="ctr" rtl="1" fontAlgn="base">
      <a:spcBef>
        <a:spcPct val="0"/>
      </a:spcBef>
      <a:spcAft>
        <a:spcPct val="0"/>
      </a:spcAft>
      <a:defRPr sz="3600" kern="1200">
        <a:solidFill>
          <a:schemeClr val="tx1"/>
        </a:solidFill>
        <a:latin typeface="Verdana" pitchFamily="34" charset="0"/>
        <a:ea typeface="+mn-ea"/>
        <a:cs typeface="Nazanin" pitchFamily="2" charset="-78"/>
      </a:defRPr>
    </a:lvl2pPr>
    <a:lvl3pPr marL="914400" algn="ctr" rtl="1" fontAlgn="base">
      <a:spcBef>
        <a:spcPct val="0"/>
      </a:spcBef>
      <a:spcAft>
        <a:spcPct val="0"/>
      </a:spcAft>
      <a:defRPr sz="3600" kern="1200">
        <a:solidFill>
          <a:schemeClr val="tx1"/>
        </a:solidFill>
        <a:latin typeface="Verdana" pitchFamily="34" charset="0"/>
        <a:ea typeface="+mn-ea"/>
        <a:cs typeface="Nazanin" pitchFamily="2" charset="-78"/>
      </a:defRPr>
    </a:lvl3pPr>
    <a:lvl4pPr marL="1371600" algn="ctr" rtl="1" fontAlgn="base">
      <a:spcBef>
        <a:spcPct val="0"/>
      </a:spcBef>
      <a:spcAft>
        <a:spcPct val="0"/>
      </a:spcAft>
      <a:defRPr sz="3600" kern="1200">
        <a:solidFill>
          <a:schemeClr val="tx1"/>
        </a:solidFill>
        <a:latin typeface="Verdana" pitchFamily="34" charset="0"/>
        <a:ea typeface="+mn-ea"/>
        <a:cs typeface="Nazanin" pitchFamily="2" charset="-78"/>
      </a:defRPr>
    </a:lvl4pPr>
    <a:lvl5pPr marL="1828800" algn="ctr" rtl="1" fontAlgn="base">
      <a:spcBef>
        <a:spcPct val="0"/>
      </a:spcBef>
      <a:spcAft>
        <a:spcPct val="0"/>
      </a:spcAft>
      <a:defRPr sz="3600" kern="1200">
        <a:solidFill>
          <a:schemeClr val="tx1"/>
        </a:solidFill>
        <a:latin typeface="Verdana" pitchFamily="34" charset="0"/>
        <a:ea typeface="+mn-ea"/>
        <a:cs typeface="Nazanin" pitchFamily="2" charset="-78"/>
      </a:defRPr>
    </a:lvl5pPr>
    <a:lvl6pPr marL="2286000" algn="l" defTabSz="914400" rtl="0" eaLnBrk="1" latinLnBrk="0" hangingPunct="1">
      <a:defRPr sz="3600" kern="1200">
        <a:solidFill>
          <a:schemeClr val="tx1"/>
        </a:solidFill>
        <a:latin typeface="Verdana" pitchFamily="34" charset="0"/>
        <a:ea typeface="+mn-ea"/>
        <a:cs typeface="Nazanin" pitchFamily="2" charset="-78"/>
      </a:defRPr>
    </a:lvl6pPr>
    <a:lvl7pPr marL="2743200" algn="l" defTabSz="914400" rtl="0" eaLnBrk="1" latinLnBrk="0" hangingPunct="1">
      <a:defRPr sz="3600" kern="1200">
        <a:solidFill>
          <a:schemeClr val="tx1"/>
        </a:solidFill>
        <a:latin typeface="Verdana" pitchFamily="34" charset="0"/>
        <a:ea typeface="+mn-ea"/>
        <a:cs typeface="Nazanin" pitchFamily="2" charset="-78"/>
      </a:defRPr>
    </a:lvl7pPr>
    <a:lvl8pPr marL="3200400" algn="l" defTabSz="914400" rtl="0" eaLnBrk="1" latinLnBrk="0" hangingPunct="1">
      <a:defRPr sz="3600" kern="1200">
        <a:solidFill>
          <a:schemeClr val="tx1"/>
        </a:solidFill>
        <a:latin typeface="Verdana" pitchFamily="34" charset="0"/>
        <a:ea typeface="+mn-ea"/>
        <a:cs typeface="Nazanin" pitchFamily="2" charset="-78"/>
      </a:defRPr>
    </a:lvl8pPr>
    <a:lvl9pPr marL="3657600" algn="l" defTabSz="914400" rtl="0" eaLnBrk="1" latinLnBrk="0" hangingPunct="1">
      <a:defRPr sz="3600" kern="1200">
        <a:solidFill>
          <a:schemeClr val="tx1"/>
        </a:solidFill>
        <a:latin typeface="Verdana" pitchFamily="34" charset="0"/>
        <a:ea typeface="+mn-ea"/>
        <a:cs typeface="Nazanin" pitchFamily="2" charset="-7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6CCFF"/>
    <a:srgbClr val="6699FF"/>
    <a:srgbClr val="328C9E"/>
    <a:srgbClr val="B7CFE7"/>
    <a:srgbClr val="336699"/>
    <a:srgbClr val="CCEC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422"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84" y="4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6BFC0506-17F7-496F-B95B-9391A6E07368}" type="datetimeFigureOut">
              <a:rPr lang="fa-IR" smtClean="0"/>
              <a:pPr/>
              <a:t>03/10/1441</a:t>
            </a:fld>
            <a:endParaRPr lang="fa-IR"/>
          </a:p>
        </p:txBody>
      </p:sp>
    </p:spTree>
    <p:extLst>
      <p:ext uri="{BB962C8B-B14F-4D97-AF65-F5344CB8AC3E}">
        <p14:creationId xmlns:p14="http://schemas.microsoft.com/office/powerpoint/2010/main" val="41066297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08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endParaRPr lang="en-US"/>
          </a:p>
        </p:txBody>
      </p:sp>
      <p:sp>
        <p:nvSpPr>
          <p:cNvPr id="430083"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cs typeface="Arial" charset="0"/>
              </a:defRPr>
            </a:lvl1pPr>
          </a:lstStyle>
          <a:p>
            <a:endParaRPr lang="en-US"/>
          </a:p>
        </p:txBody>
      </p:sp>
      <p:sp>
        <p:nvSpPr>
          <p:cNvPr id="430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300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106502812"/>
      </p:ext>
    </p:extLst>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charset="0"/>
        <a:ea typeface="+mn-ea"/>
        <a:cs typeface="Arial" charset="0"/>
      </a:defRPr>
    </a:lvl1pPr>
    <a:lvl2pPr marL="457200" algn="r" rtl="1" fontAlgn="base">
      <a:spcBef>
        <a:spcPct val="30000"/>
      </a:spcBef>
      <a:spcAft>
        <a:spcPct val="0"/>
      </a:spcAft>
      <a:defRPr sz="1200" kern="1200">
        <a:solidFill>
          <a:schemeClr val="tx1"/>
        </a:solidFill>
        <a:latin typeface="Arial" charset="0"/>
        <a:ea typeface="+mn-ea"/>
        <a:cs typeface="Arial" charset="0"/>
      </a:defRPr>
    </a:lvl2pPr>
    <a:lvl3pPr marL="914400" algn="r" rtl="1" fontAlgn="base">
      <a:spcBef>
        <a:spcPct val="30000"/>
      </a:spcBef>
      <a:spcAft>
        <a:spcPct val="0"/>
      </a:spcAft>
      <a:defRPr sz="1200" kern="1200">
        <a:solidFill>
          <a:schemeClr val="tx1"/>
        </a:solidFill>
        <a:latin typeface="Arial" charset="0"/>
        <a:ea typeface="+mn-ea"/>
        <a:cs typeface="Arial" charset="0"/>
      </a:defRPr>
    </a:lvl3pPr>
    <a:lvl4pPr marL="1371600" algn="r" rtl="1" fontAlgn="base">
      <a:spcBef>
        <a:spcPct val="30000"/>
      </a:spcBef>
      <a:spcAft>
        <a:spcPct val="0"/>
      </a:spcAft>
      <a:defRPr sz="1200" kern="1200">
        <a:solidFill>
          <a:schemeClr val="tx1"/>
        </a:solidFill>
        <a:latin typeface="Arial" charset="0"/>
        <a:ea typeface="+mn-ea"/>
        <a:cs typeface="Arial" charset="0"/>
      </a:defRPr>
    </a:lvl4pPr>
    <a:lvl5pPr marL="1828800" algn="r" rtl="1"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00706" name="Group 2"/>
          <p:cNvGrpSpPr>
            <a:grpSpLocks/>
          </p:cNvGrpSpPr>
          <p:nvPr/>
        </p:nvGrpSpPr>
        <p:grpSpPr bwMode="auto">
          <a:xfrm>
            <a:off x="4716463" y="5345113"/>
            <a:ext cx="4427537" cy="1512887"/>
            <a:chOff x="2971" y="3367"/>
            <a:chExt cx="2789" cy="953"/>
          </a:xfrm>
        </p:grpSpPr>
        <p:sp>
          <p:nvSpPr>
            <p:cNvPr id="200707"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200708"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09"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0"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1"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2"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3"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4"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5"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6"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7"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8"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9"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20"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21"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200722"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200723"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0724" name="Rectangle 20"/>
          <p:cNvSpPr>
            <a:spLocks noGrp="1" noChangeArrowheads="1"/>
          </p:cNvSpPr>
          <p:nvPr>
            <p:ph type="dt" sz="quarter" idx="2"/>
          </p:nvPr>
        </p:nvSpPr>
        <p:spPr/>
        <p:txBody>
          <a:bodyPr/>
          <a:lstStyle>
            <a:lvl1pPr>
              <a:defRPr/>
            </a:lvl1pPr>
          </a:lstStyle>
          <a:p>
            <a:endParaRPr lang="en-US"/>
          </a:p>
        </p:txBody>
      </p:sp>
      <p:sp>
        <p:nvSpPr>
          <p:cNvPr id="200725" name="Rectangle 21"/>
          <p:cNvSpPr>
            <a:spLocks noGrp="1" noChangeArrowheads="1"/>
          </p:cNvSpPr>
          <p:nvPr>
            <p:ph type="ftr" sz="quarter" idx="3"/>
          </p:nvPr>
        </p:nvSpPr>
        <p:spPr/>
        <p:txBody>
          <a:bodyPr/>
          <a:lstStyle>
            <a:lvl1pPr>
              <a:defRPr/>
            </a:lvl1pPr>
          </a:lstStyle>
          <a:p>
            <a:endParaRPr lang="en-US" dirty="0"/>
          </a:p>
        </p:txBody>
      </p:sp>
      <p:sp>
        <p:nvSpPr>
          <p:cNvPr id="200726" name="Rectangle 22"/>
          <p:cNvSpPr>
            <a:spLocks noGrp="1" noChangeArrowheads="1"/>
          </p:cNvSpPr>
          <p:nvPr>
            <p:ph type="sldNum" sz="quarter" idx="4"/>
          </p:nvPr>
        </p:nvSpPr>
        <p:spPr/>
        <p:txBody>
          <a:bodyPr/>
          <a:lstStyle>
            <a:lvl1pPr>
              <a:defRPr/>
            </a:lvl1pPr>
          </a:lstStyle>
          <a:p>
            <a:fld id="{B23C6818-D399-4472-B5A8-DA227701CF41}" type="slidenum">
              <a:rPr lang="ar-SA"/>
              <a:pPr/>
              <a:t>‹#›</a:t>
            </a:fld>
            <a:endParaRPr lang="en-US"/>
          </a:p>
        </p:txBody>
      </p:sp>
      <p:sp>
        <p:nvSpPr>
          <p:cNvPr id="23" name="TextBox 22"/>
          <p:cNvSpPr txBox="1"/>
          <p:nvPr userDrawn="1"/>
        </p:nvSpPr>
        <p:spPr>
          <a:xfrm>
            <a:off x="6372200" y="6309320"/>
            <a:ext cx="2771800" cy="369332"/>
          </a:xfrm>
          <a:prstGeom prst="rect">
            <a:avLst/>
          </a:prstGeom>
          <a:noFill/>
        </p:spPr>
        <p:txBody>
          <a:bodyPr wrap="square" rtlCol="1">
            <a:spAutoFit/>
          </a:bodyPr>
          <a:lstStyle/>
          <a:p>
            <a:r>
              <a:rPr lang="en-US" sz="1800" dirty="0" smtClean="0"/>
              <a:t>www.ravanrahnama.ir</a:t>
            </a:r>
            <a:endParaRPr lang="en-US" sz="18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EF821DC-745D-44D7-BF2D-1745822D8ACC}" type="slidenum">
              <a:rPr lang="ar-SA"/>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5F55CC0-2C1B-4989-A753-2612D2B5F8B2}" type="slidenum">
              <a:rPr lang="ar-SA"/>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p>
        </p:txBody>
      </p:sp>
      <p:sp>
        <p:nvSpPr>
          <p:cNvPr id="5" name="Footer Placeholder 4"/>
          <p:cNvSpPr>
            <a:spLocks noGrp="1"/>
          </p:cNvSpPr>
          <p:nvPr>
            <p:ph type="ftr" sz="quarter" idx="11"/>
          </p:nvPr>
        </p:nvSpPr>
        <p:spPr>
          <a:xfrm>
            <a:off x="2771800" y="6237312"/>
            <a:ext cx="2895600" cy="457200"/>
          </a:xfr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5C66C44E-A838-4ADA-A055-259FD5DFE689}" type="slidenum">
              <a:rPr lang="ar-SA"/>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30725"/>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0E9827A5-CD3A-420B-8EEA-845461033974}" type="slidenum">
              <a:rPr lang="ar-SA"/>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AF13E05-EF00-470D-BAD9-65AEF950B6AA}" type="slidenum">
              <a:rPr lang="ar-SA"/>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9E6B3958-74BB-46B6-A925-AAA25F4E0362}" type="slidenum">
              <a:rPr lang="ar-SA"/>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AD2DD5C3-32BA-4C5C-9EC4-C28442D97F59}" type="slidenum">
              <a:rPr lang="ar-SA"/>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FCE28EAD-E9FA-4A35-B347-51A2C07DCA48}" type="slidenum">
              <a:rPr lang="ar-SA"/>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5C1D645F-516F-4338-AF7D-717CF7F2AD0A}" type="slidenum">
              <a:rPr lang="ar-SA"/>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C680EF60-33BD-474A-8B03-0B7A73E45D13}" type="slidenum">
              <a:rPr lang="ar-SA"/>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0671A93-BA5E-44B1-85BF-2E8A838BDF5F}" type="slidenum">
              <a:rPr lang="ar-SA"/>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pSp>
        <p:nvGrpSpPr>
          <p:cNvPr id="199682" name="Group 2"/>
          <p:cNvGrpSpPr>
            <a:grpSpLocks/>
          </p:cNvGrpSpPr>
          <p:nvPr/>
        </p:nvGrpSpPr>
        <p:grpSpPr bwMode="auto">
          <a:xfrm>
            <a:off x="4716463" y="5345113"/>
            <a:ext cx="4427537" cy="1512887"/>
            <a:chOff x="2971" y="3367"/>
            <a:chExt cx="2789" cy="953"/>
          </a:xfrm>
        </p:grpSpPr>
        <p:sp>
          <p:nvSpPr>
            <p:cNvPr id="199683"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199684"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5"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6"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7"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8"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9"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0"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1"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2"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3"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4"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5"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6"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7"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199698"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99699"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effectLst>
                  <a:outerShdw blurRad="38100" dist="38100" dir="2700000" algn="tl">
                    <a:srgbClr val="000000"/>
                  </a:outerShdw>
                </a:effectLst>
                <a:cs typeface="+mn-cs"/>
              </a:defRPr>
            </a:lvl1pPr>
          </a:lstStyle>
          <a:p>
            <a:endParaRPr lang="en-US"/>
          </a:p>
        </p:txBody>
      </p:sp>
      <p:sp>
        <p:nvSpPr>
          <p:cNvPr id="199700"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200">
                <a:effectLst>
                  <a:outerShdw blurRad="38100" dist="38100" dir="2700000" algn="tl">
                    <a:srgbClr val="000000"/>
                  </a:outerShdw>
                </a:effectLst>
                <a:cs typeface="+mn-cs"/>
              </a:defRPr>
            </a:lvl1pPr>
          </a:lstStyle>
          <a:p>
            <a:endParaRPr lang="en-US"/>
          </a:p>
        </p:txBody>
      </p:sp>
      <p:sp>
        <p:nvSpPr>
          <p:cNvPr id="199701"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0">
              <a:defRPr sz="1200">
                <a:effectLst>
                  <a:outerShdw blurRad="38100" dist="38100" dir="2700000" algn="tl">
                    <a:srgbClr val="000000"/>
                  </a:outerShdw>
                </a:effectLst>
                <a:cs typeface="+mn-cs"/>
              </a:defRPr>
            </a:lvl1pPr>
          </a:lstStyle>
          <a:p>
            <a:fld id="{4D5D113E-E07B-4C10-BE01-63D5B0737D64}" type="slidenum">
              <a:rPr lang="ar-SA"/>
              <a:pPr/>
              <a:t>‹#›</a:t>
            </a:fld>
            <a:endParaRPr lang="en-US"/>
          </a:p>
        </p:txBody>
      </p:sp>
      <p:sp>
        <p:nvSpPr>
          <p:cNvPr id="199702"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 name="TextBox 22"/>
          <p:cNvSpPr txBox="1"/>
          <p:nvPr userDrawn="1"/>
        </p:nvSpPr>
        <p:spPr>
          <a:xfrm>
            <a:off x="6372200" y="6309320"/>
            <a:ext cx="2771800" cy="369332"/>
          </a:xfrm>
          <a:prstGeom prst="rect">
            <a:avLst/>
          </a:prstGeom>
          <a:noFill/>
        </p:spPr>
        <p:txBody>
          <a:bodyPr wrap="square" rtlCol="1">
            <a:spAutoFit/>
          </a:bodyPr>
          <a:lstStyle/>
          <a:p>
            <a:r>
              <a:rPr lang="en-US" sz="1800" dirty="0" smtClean="0"/>
              <a:t>www.ravanrahnama.ir</a:t>
            </a:r>
            <a:endParaRPr lang="en-US" sz="1800" dirty="0"/>
          </a:p>
        </p:txBody>
      </p:sp>
    </p:spTree>
  </p:cSld>
  <p:clrMap bg1="dk2" tx1="lt1" bg2="dk1" tx2="lt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Lst>
  <p:hf hdr="0" ftr="0" dt="0"/>
  <p:txStyles>
    <p:titleStyle>
      <a:lvl1pPr algn="ctr" rtl="1"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r" rtl="1" fontAlgn="base">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r" rtl="1" fontAlgn="base">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r" rtl="1" fontAlgn="base">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cs typeface="+mn-cs"/>
        </a:defRPr>
      </a:lvl3pPr>
      <a:lvl4pPr marL="1600200" indent="-228600" algn="r" rtl="1"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fa-IR" dirty="0" smtClean="0"/>
              <a:t>فصل پنجم روانشناسی بازی</a:t>
            </a:r>
            <a:br>
              <a:rPr lang="fa-IR" dirty="0" smtClean="0"/>
            </a:br>
            <a:r>
              <a:rPr lang="fa-IR" dirty="0" smtClean="0"/>
              <a:t>مدرس:قاسم طالبی</a:t>
            </a:r>
            <a:endParaRPr lang="en-US" dirty="0"/>
          </a:p>
        </p:txBody>
      </p:sp>
      <p:sp>
        <p:nvSpPr>
          <p:cNvPr id="4" name="Slide Number Placeholder 3"/>
          <p:cNvSpPr>
            <a:spLocks noGrp="1"/>
          </p:cNvSpPr>
          <p:nvPr>
            <p:ph type="sldNum" sz="quarter" idx="4"/>
          </p:nvPr>
        </p:nvSpPr>
        <p:spPr/>
        <p:txBody>
          <a:bodyPr/>
          <a:lstStyle/>
          <a:p>
            <a:fld id="{B23C6818-D399-4472-B5A8-DA227701CF41}" type="slidenum">
              <a:rPr lang="ar-SA" smtClean="0"/>
              <a:pPr/>
              <a:t>1</a:t>
            </a:fld>
            <a:endParaRPr lang="en-US"/>
          </a:p>
        </p:txBody>
      </p:sp>
    </p:spTree>
    <p:extLst>
      <p:ext uri="{BB962C8B-B14F-4D97-AF65-F5344CB8AC3E}">
        <p14:creationId xmlns:p14="http://schemas.microsoft.com/office/powerpoint/2010/main" val="2899573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E0B24006-F6B7-4FFB-8817-B63C0BAAAA3F}" type="slidenum">
              <a:rPr lang="ar-SA"/>
              <a:pPr/>
              <a:t>10</a:t>
            </a:fld>
            <a:endParaRPr lang="en-US"/>
          </a:p>
        </p:txBody>
      </p:sp>
      <p:pic>
        <p:nvPicPr>
          <p:cNvPr id="26214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214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214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2150"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2151" name="Text Box 7"/>
          <p:cNvSpPr txBox="1">
            <a:spLocks noChangeArrowheads="1"/>
          </p:cNvSpPr>
          <p:nvPr/>
        </p:nvSpPr>
        <p:spPr bwMode="auto">
          <a:xfrm>
            <a:off x="2987675" y="1412875"/>
            <a:ext cx="4032250" cy="588963"/>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pPr>
              <a:spcBef>
                <a:spcPct val="50000"/>
              </a:spcBef>
            </a:pPr>
            <a:r>
              <a:rPr lang="fa-IR" sz="3200" b="1" i="1"/>
              <a:t>بازي درماني غير فعال</a:t>
            </a:r>
            <a:endParaRPr lang="en-US" sz="3200" b="1" i="1"/>
          </a:p>
        </p:txBody>
      </p:sp>
      <p:sp>
        <p:nvSpPr>
          <p:cNvPr id="262152" name="Text Box 8"/>
          <p:cNvSpPr txBox="1">
            <a:spLocks noChangeArrowheads="1"/>
          </p:cNvSpPr>
          <p:nvPr/>
        </p:nvSpPr>
        <p:spPr bwMode="auto">
          <a:xfrm>
            <a:off x="755650" y="2636838"/>
            <a:ext cx="7704138" cy="2838450"/>
          </a:xfrm>
          <a:prstGeom prst="rect">
            <a:avLst/>
          </a:prstGeom>
          <a:noFill/>
          <a:ln w="9525">
            <a:noFill/>
            <a:miter lim="800000"/>
            <a:headEnd/>
            <a:tailEnd/>
          </a:ln>
          <a:effectLst/>
        </p:spPr>
        <p:txBody>
          <a:bodyPr>
            <a:spAutoFit/>
          </a:bodyPr>
          <a:lstStyle/>
          <a:p>
            <a:pPr algn="just">
              <a:spcBef>
                <a:spcPct val="50000"/>
              </a:spcBef>
            </a:pPr>
            <a:r>
              <a:rPr lang="fa-IR" b="1"/>
              <a:t>در درمان غير فعال درمانگر بازي كودك را محدود نمي كند ، بلكه فقط به همراه كودك در اتاق مي ماند  همانطور كه كودك از طرق مختلف دنبال كاري است كه اجازه انجام آن را دارد درمانگر نيز خود را وارد بازي مي كند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62147"/>
                                        </p:tgtEl>
                                        <p:attrNameLst>
                                          <p:attrName>style.visibility</p:attrName>
                                        </p:attrNameLst>
                                      </p:cBhvr>
                                      <p:to>
                                        <p:strVal val="visible"/>
                                      </p:to>
                                    </p:set>
                                    <p:anim calcmode="lin" valueType="num">
                                      <p:cBhvr>
                                        <p:cTn id="7" dur="5000" fill="hold"/>
                                        <p:tgtEl>
                                          <p:spTgt spid="262147"/>
                                        </p:tgtEl>
                                        <p:attrNameLst>
                                          <p:attrName>ppt_w</p:attrName>
                                        </p:attrNameLst>
                                      </p:cBhvr>
                                      <p:tavLst>
                                        <p:tav tm="0" fmla="#ppt_w*sin(2.5*pi*$)">
                                          <p:val>
                                            <p:fltVal val="0"/>
                                          </p:val>
                                        </p:tav>
                                        <p:tav tm="100000">
                                          <p:val>
                                            <p:fltVal val="1"/>
                                          </p:val>
                                        </p:tav>
                                      </p:tavLst>
                                    </p:anim>
                                    <p:anim calcmode="lin" valueType="num">
                                      <p:cBhvr>
                                        <p:cTn id="8" dur="5000" fill="hold"/>
                                        <p:tgtEl>
                                          <p:spTgt spid="262147"/>
                                        </p:tgtEl>
                                        <p:attrNameLst>
                                          <p:attrName>ppt_h</p:attrName>
                                        </p:attrNameLst>
                                      </p:cBhvr>
                                      <p:tavLst>
                                        <p:tav tm="0">
                                          <p:val>
                                            <p:strVal val="#ppt_h"/>
                                          </p:val>
                                        </p:tav>
                                        <p:tav tm="100000">
                                          <p:val>
                                            <p:strVal val="#ppt_h"/>
                                          </p:val>
                                        </p:tav>
                                      </p:tavLst>
                                    </p:anim>
                                  </p:childTnLst>
                                </p:cTn>
                              </p:par>
                              <p:par>
                                <p:cTn id="9" presetID="35" presetClass="entr" presetSubtype="0" fill="hold" grpId="0" nodeType="withEffect">
                                  <p:stCondLst>
                                    <p:cond delay="0"/>
                                  </p:stCondLst>
                                  <p:childTnLst>
                                    <p:set>
                                      <p:cBhvr>
                                        <p:cTn id="10" dur="1" fill="hold">
                                          <p:stCondLst>
                                            <p:cond delay="0"/>
                                          </p:stCondLst>
                                        </p:cTn>
                                        <p:tgtEl>
                                          <p:spTgt spid="262151"/>
                                        </p:tgtEl>
                                        <p:attrNameLst>
                                          <p:attrName>style.visibility</p:attrName>
                                        </p:attrNameLst>
                                      </p:cBhvr>
                                      <p:to>
                                        <p:strVal val="visible"/>
                                      </p:to>
                                    </p:set>
                                    <p:animEffect transition="in" filter="fade">
                                      <p:cBhvr>
                                        <p:cTn id="11" dur="2000"/>
                                        <p:tgtEl>
                                          <p:spTgt spid="262151"/>
                                        </p:tgtEl>
                                      </p:cBhvr>
                                    </p:animEffect>
                                    <p:anim calcmode="lin" valueType="num">
                                      <p:cBhvr>
                                        <p:cTn id="12" dur="2000" fill="hold"/>
                                        <p:tgtEl>
                                          <p:spTgt spid="262151"/>
                                        </p:tgtEl>
                                        <p:attrNameLst>
                                          <p:attrName>style.rotation</p:attrName>
                                        </p:attrNameLst>
                                      </p:cBhvr>
                                      <p:tavLst>
                                        <p:tav tm="0">
                                          <p:val>
                                            <p:fltVal val="720"/>
                                          </p:val>
                                        </p:tav>
                                        <p:tav tm="100000">
                                          <p:val>
                                            <p:fltVal val="0"/>
                                          </p:val>
                                        </p:tav>
                                      </p:tavLst>
                                    </p:anim>
                                    <p:anim calcmode="lin" valueType="num">
                                      <p:cBhvr>
                                        <p:cTn id="13" dur="2000" fill="hold"/>
                                        <p:tgtEl>
                                          <p:spTgt spid="262151"/>
                                        </p:tgtEl>
                                        <p:attrNameLst>
                                          <p:attrName>ppt_h</p:attrName>
                                        </p:attrNameLst>
                                      </p:cBhvr>
                                      <p:tavLst>
                                        <p:tav tm="0">
                                          <p:val>
                                            <p:fltVal val="0"/>
                                          </p:val>
                                        </p:tav>
                                        <p:tav tm="100000">
                                          <p:val>
                                            <p:strVal val="#ppt_h"/>
                                          </p:val>
                                        </p:tav>
                                      </p:tavLst>
                                    </p:anim>
                                    <p:anim calcmode="lin" valueType="num">
                                      <p:cBhvr>
                                        <p:cTn id="14" dur="2000" fill="hold"/>
                                        <p:tgtEl>
                                          <p:spTgt spid="262151"/>
                                        </p:tgtEl>
                                        <p:attrNameLst>
                                          <p:attrName>ppt_w</p:attrName>
                                        </p:attrNameLst>
                                      </p:cBhvr>
                                      <p:tavLst>
                                        <p:tav tm="0">
                                          <p:val>
                                            <p:fltVal val="0"/>
                                          </p:val>
                                        </p:tav>
                                        <p:tav tm="100000">
                                          <p:val>
                                            <p:strVal val="#ppt_w"/>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262152"/>
                                        </p:tgtEl>
                                        <p:attrNameLst>
                                          <p:attrName>style.visibility</p:attrName>
                                        </p:attrNameLst>
                                      </p:cBhvr>
                                      <p:to>
                                        <p:strVal val="visible"/>
                                      </p:to>
                                    </p:set>
                                    <p:animEffect transition="in" filter="wheel(4)">
                                      <p:cBhvr>
                                        <p:cTn id="19" dur="1000"/>
                                        <p:tgtEl>
                                          <p:spTgt spid="262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51" grpId="0" animBg="1"/>
      <p:bldP spid="26215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9F930E1E-3DD4-4B78-BF8B-2BC5F0DE7340}" type="slidenum">
              <a:rPr lang="ar-SA"/>
              <a:pPr/>
              <a:t>11</a:t>
            </a:fld>
            <a:endParaRPr lang="en-US"/>
          </a:p>
        </p:txBody>
      </p:sp>
      <p:pic>
        <p:nvPicPr>
          <p:cNvPr id="26317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317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317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3174"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3175" name="Text Box 7"/>
          <p:cNvSpPr txBox="1">
            <a:spLocks noChangeArrowheads="1"/>
          </p:cNvSpPr>
          <p:nvPr/>
        </p:nvSpPr>
        <p:spPr bwMode="auto">
          <a:xfrm>
            <a:off x="2700338" y="1268413"/>
            <a:ext cx="3529012" cy="588962"/>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pPr algn="r">
              <a:spcBef>
                <a:spcPct val="50000"/>
              </a:spcBef>
            </a:pPr>
            <a:r>
              <a:rPr lang="fa-IR" sz="3200" b="1" i="1"/>
              <a:t>بازي درماني غير فعال</a:t>
            </a:r>
            <a:endParaRPr lang="en-US" sz="3200" b="1" i="1"/>
          </a:p>
        </p:txBody>
      </p:sp>
      <p:sp>
        <p:nvSpPr>
          <p:cNvPr id="263176" name="Text Box 8"/>
          <p:cNvSpPr txBox="1">
            <a:spLocks noChangeArrowheads="1"/>
          </p:cNvSpPr>
          <p:nvPr/>
        </p:nvSpPr>
        <p:spPr bwMode="auto">
          <a:xfrm>
            <a:off x="827088" y="2420938"/>
            <a:ext cx="7632700" cy="2838450"/>
          </a:xfrm>
          <a:prstGeom prst="rect">
            <a:avLst/>
          </a:prstGeom>
          <a:solidFill>
            <a:srgbClr val="336699"/>
          </a:solidFill>
          <a:ln w="9525">
            <a:noFill/>
            <a:miter lim="800000"/>
            <a:headEnd/>
            <a:tailEnd/>
          </a:ln>
          <a:effectLst/>
          <a:scene3d>
            <a:camera prst="legacyPerspectiveBottom"/>
            <a:lightRig rig="legacyFlat3" dir="t"/>
          </a:scene3d>
          <a:sp3d extrusionH="121893000" prstMaterial="legacyMatte">
            <a:bevelT w="13500" h="13500" prst="angle"/>
            <a:bevelB w="13500" h="13500" prst="angle"/>
            <a:extrusionClr>
              <a:srgbClr val="336699"/>
            </a:extrusionClr>
          </a:sp3d>
        </p:spPr>
        <p:txBody>
          <a:bodyPr>
            <a:spAutoFit/>
            <a:flatTx/>
          </a:bodyPr>
          <a:lstStyle/>
          <a:p>
            <a:pPr algn="just"/>
            <a:r>
              <a:rPr lang="fa-IR" b="1"/>
              <a:t>مهمترين عامل براي تغيير اختلال عاطفي كودك ، درك و قبول اعمال و رفتار و بيان احساسات كودك است . كودك مي توانداحساس اضطراب ، خصومت و نا امني را باشتاب خاص خود از طريق بازي بيان كند. </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63171"/>
                                        </p:tgtEl>
                                        <p:attrNameLst>
                                          <p:attrName>style.visibility</p:attrName>
                                        </p:attrNameLst>
                                      </p:cBhvr>
                                      <p:to>
                                        <p:strVal val="visible"/>
                                      </p:to>
                                    </p:set>
                                    <p:anim calcmode="lin" valueType="num">
                                      <p:cBhvr>
                                        <p:cTn id="7" dur="5000" fill="hold"/>
                                        <p:tgtEl>
                                          <p:spTgt spid="263171"/>
                                        </p:tgtEl>
                                        <p:attrNameLst>
                                          <p:attrName>ppt_w</p:attrName>
                                        </p:attrNameLst>
                                      </p:cBhvr>
                                      <p:tavLst>
                                        <p:tav tm="0" fmla="#ppt_w*sin(2.5*pi*$)">
                                          <p:val>
                                            <p:fltVal val="0"/>
                                          </p:val>
                                        </p:tav>
                                        <p:tav tm="100000">
                                          <p:val>
                                            <p:fltVal val="1"/>
                                          </p:val>
                                        </p:tav>
                                      </p:tavLst>
                                    </p:anim>
                                    <p:anim calcmode="lin" valueType="num">
                                      <p:cBhvr>
                                        <p:cTn id="8" dur="5000" fill="hold"/>
                                        <p:tgtEl>
                                          <p:spTgt spid="263171"/>
                                        </p:tgtEl>
                                        <p:attrNameLst>
                                          <p:attrName>ppt_h</p:attrName>
                                        </p:attrNameLst>
                                      </p:cBhvr>
                                      <p:tavLst>
                                        <p:tav tm="0">
                                          <p:val>
                                            <p:strVal val="#ppt_h"/>
                                          </p:val>
                                        </p:tav>
                                        <p:tav tm="100000">
                                          <p:val>
                                            <p:strVal val="#ppt_h"/>
                                          </p:val>
                                        </p:tav>
                                      </p:tavLst>
                                    </p:anim>
                                  </p:childTnLst>
                                </p:cTn>
                              </p:par>
                              <p:par>
                                <p:cTn id="9" presetID="8" presetClass="entr" presetSubtype="16" fill="hold" grpId="0" nodeType="withEffect">
                                  <p:stCondLst>
                                    <p:cond delay="0"/>
                                  </p:stCondLst>
                                  <p:childTnLst>
                                    <p:set>
                                      <p:cBhvr>
                                        <p:cTn id="10" dur="1" fill="hold">
                                          <p:stCondLst>
                                            <p:cond delay="0"/>
                                          </p:stCondLst>
                                        </p:cTn>
                                        <p:tgtEl>
                                          <p:spTgt spid="263175"/>
                                        </p:tgtEl>
                                        <p:attrNameLst>
                                          <p:attrName>style.visibility</p:attrName>
                                        </p:attrNameLst>
                                      </p:cBhvr>
                                      <p:to>
                                        <p:strVal val="visible"/>
                                      </p:to>
                                    </p:set>
                                    <p:animEffect transition="in" filter="diamond(in)">
                                      <p:cBhvr>
                                        <p:cTn id="11" dur="2000"/>
                                        <p:tgtEl>
                                          <p:spTgt spid="263175"/>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263176"/>
                                        </p:tgtEl>
                                        <p:attrNameLst>
                                          <p:attrName>style.visibility</p:attrName>
                                        </p:attrNameLst>
                                      </p:cBhvr>
                                      <p:to>
                                        <p:strVal val="visible"/>
                                      </p:to>
                                    </p:set>
                                    <p:anim calcmode="lin" valueType="num">
                                      <p:cBhvr>
                                        <p:cTn id="16" dur="500" fill="hold"/>
                                        <p:tgtEl>
                                          <p:spTgt spid="263176"/>
                                        </p:tgtEl>
                                        <p:attrNameLst>
                                          <p:attrName>ppt_w</p:attrName>
                                        </p:attrNameLst>
                                      </p:cBhvr>
                                      <p:tavLst>
                                        <p:tav tm="0">
                                          <p:val>
                                            <p:fltVal val="0"/>
                                          </p:val>
                                        </p:tav>
                                        <p:tav tm="100000">
                                          <p:val>
                                            <p:strVal val="#ppt_w"/>
                                          </p:val>
                                        </p:tav>
                                      </p:tavLst>
                                    </p:anim>
                                    <p:anim calcmode="lin" valueType="num">
                                      <p:cBhvr>
                                        <p:cTn id="17" dur="500" fill="hold"/>
                                        <p:tgtEl>
                                          <p:spTgt spid="26317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5" grpId="0" animBg="1"/>
      <p:bldP spid="26317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420BD659-4805-4C68-8067-9CFBE8BBF06C}" type="slidenum">
              <a:rPr lang="ar-SA"/>
              <a:pPr/>
              <a:t>12</a:t>
            </a:fld>
            <a:endParaRPr lang="en-US"/>
          </a:p>
        </p:txBody>
      </p:sp>
      <p:pic>
        <p:nvPicPr>
          <p:cNvPr id="26419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419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419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4198" name="Text Box 6"/>
          <p:cNvSpPr txBox="1">
            <a:spLocks noChangeArrowheads="1"/>
          </p:cNvSpPr>
          <p:nvPr/>
        </p:nvSpPr>
        <p:spPr bwMode="auto">
          <a:xfrm>
            <a:off x="4643438" y="1341438"/>
            <a:ext cx="3529012" cy="588962"/>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pPr>
              <a:spcBef>
                <a:spcPct val="50000"/>
              </a:spcBef>
            </a:pPr>
            <a:r>
              <a:rPr lang="fa-IR" sz="3200" b="1" i="1"/>
              <a:t>ارتباط درماني</a:t>
            </a:r>
            <a:endParaRPr lang="en-US" sz="3200" b="1" i="1"/>
          </a:p>
        </p:txBody>
      </p:sp>
      <p:sp>
        <p:nvSpPr>
          <p:cNvPr id="264199" name="AutoShape 7"/>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4200" name="Text Box 8"/>
          <p:cNvSpPr txBox="1">
            <a:spLocks noChangeArrowheads="1"/>
          </p:cNvSpPr>
          <p:nvPr/>
        </p:nvSpPr>
        <p:spPr bwMode="auto">
          <a:xfrm>
            <a:off x="763588" y="2244725"/>
            <a:ext cx="7840662" cy="1066800"/>
          </a:xfrm>
          <a:prstGeom prst="rect">
            <a:avLst/>
          </a:prstGeom>
          <a:noFill/>
          <a:ln w="9525">
            <a:noFill/>
            <a:miter lim="800000"/>
            <a:headEnd/>
            <a:tailEnd/>
          </a:ln>
          <a:effectLst/>
        </p:spPr>
        <p:txBody>
          <a:bodyPr wrap="none">
            <a:spAutoFit/>
          </a:bodyPr>
          <a:lstStyle/>
          <a:p>
            <a:pPr algn="r"/>
            <a:r>
              <a:rPr lang="fa-IR" sz="3200" b="1"/>
              <a:t>تاكيد اصلي اين روش بر نيروي درماني موجود در «رابطه </a:t>
            </a:r>
          </a:p>
          <a:p>
            <a:pPr algn="r"/>
            <a:r>
              <a:rPr lang="fa-IR" sz="3200" b="1"/>
              <a:t>هيجاني بين درمانگر و بيمار » است.</a:t>
            </a:r>
            <a:endParaRPr lang="en-US" sz="3200" b="1"/>
          </a:p>
        </p:txBody>
      </p:sp>
      <p:sp>
        <p:nvSpPr>
          <p:cNvPr id="264201" name="Text Box 9"/>
          <p:cNvSpPr txBox="1">
            <a:spLocks noChangeArrowheads="1"/>
          </p:cNvSpPr>
          <p:nvPr/>
        </p:nvSpPr>
        <p:spPr bwMode="auto">
          <a:xfrm>
            <a:off x="684213" y="3644900"/>
            <a:ext cx="7874000" cy="2041525"/>
          </a:xfrm>
          <a:prstGeom prst="rect">
            <a:avLst/>
          </a:prstGeom>
          <a:noFill/>
          <a:ln w="9525">
            <a:noFill/>
            <a:miter lim="800000"/>
            <a:headEnd/>
            <a:tailEnd/>
          </a:ln>
          <a:effectLst/>
        </p:spPr>
        <p:txBody>
          <a:bodyPr>
            <a:spAutoFit/>
          </a:bodyPr>
          <a:lstStyle/>
          <a:p>
            <a:pPr algn="just"/>
            <a:r>
              <a:rPr lang="fa-IR" sz="3200" b="1"/>
              <a:t>به كودك اجازه داده مي شود در حضور درمانگر هر نوع</a:t>
            </a:r>
          </a:p>
          <a:p>
            <a:pPr algn="just"/>
            <a:r>
              <a:rPr lang="fa-IR" sz="3200" b="1"/>
              <a:t> فعاليتي كه دوست دارد انجام دهد .از هر وسيله بازي استفاده كند. اگر درمانگر را به بازي دعوت كرد ميتواند با او بازي كنداما بايد حداقل شركت در بازي را داشته باشد</a:t>
            </a:r>
            <a:endParaRPr lang="en-US" sz="3200" b="1"/>
          </a:p>
        </p:txBody>
      </p:sp>
      <p:sp>
        <p:nvSpPr>
          <p:cNvPr id="12" name="Title 11"/>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withEffect">
                                  <p:stCondLst>
                                    <p:cond delay="0"/>
                                  </p:stCondLst>
                                  <p:childTnLst>
                                    <p:set>
                                      <p:cBhvr>
                                        <p:cTn id="6" dur="1" fill="hold">
                                          <p:stCondLst>
                                            <p:cond delay="0"/>
                                          </p:stCondLst>
                                        </p:cTn>
                                        <p:tgtEl>
                                          <p:spTgt spid="264198"/>
                                        </p:tgtEl>
                                        <p:attrNameLst>
                                          <p:attrName>style.visibility</p:attrName>
                                        </p:attrNameLst>
                                      </p:cBhvr>
                                      <p:to>
                                        <p:strVal val="visible"/>
                                      </p:to>
                                    </p:set>
                                    <p:animEffect transition="in" filter="box(out)">
                                      <p:cBhvr>
                                        <p:cTn id="7" dur="500"/>
                                        <p:tgtEl>
                                          <p:spTgt spid="264198"/>
                                        </p:tgtEl>
                                      </p:cBhvr>
                                    </p:animEffect>
                                  </p:childTnLst>
                                </p:cTn>
                              </p:par>
                              <p:par>
                                <p:cTn id="8" presetID="19" presetClass="entr" presetSubtype="10" fill="hold" nodeType="withEffect">
                                  <p:stCondLst>
                                    <p:cond delay="0"/>
                                  </p:stCondLst>
                                  <p:childTnLst>
                                    <p:set>
                                      <p:cBhvr>
                                        <p:cTn id="9" dur="1" fill="hold">
                                          <p:stCondLst>
                                            <p:cond delay="0"/>
                                          </p:stCondLst>
                                        </p:cTn>
                                        <p:tgtEl>
                                          <p:spTgt spid="264195"/>
                                        </p:tgtEl>
                                        <p:attrNameLst>
                                          <p:attrName>style.visibility</p:attrName>
                                        </p:attrNameLst>
                                      </p:cBhvr>
                                      <p:to>
                                        <p:strVal val="visible"/>
                                      </p:to>
                                    </p:set>
                                    <p:anim calcmode="lin" valueType="num">
                                      <p:cBhvr>
                                        <p:cTn id="10" dur="5000" fill="hold"/>
                                        <p:tgtEl>
                                          <p:spTgt spid="264195"/>
                                        </p:tgtEl>
                                        <p:attrNameLst>
                                          <p:attrName>ppt_w</p:attrName>
                                        </p:attrNameLst>
                                      </p:cBhvr>
                                      <p:tavLst>
                                        <p:tav tm="0" fmla="#ppt_w*sin(2.5*pi*$)">
                                          <p:val>
                                            <p:fltVal val="0"/>
                                          </p:val>
                                        </p:tav>
                                        <p:tav tm="100000">
                                          <p:val>
                                            <p:fltVal val="1"/>
                                          </p:val>
                                        </p:tav>
                                      </p:tavLst>
                                    </p:anim>
                                    <p:anim calcmode="lin" valueType="num">
                                      <p:cBhvr>
                                        <p:cTn id="11" dur="5000" fill="hold"/>
                                        <p:tgtEl>
                                          <p:spTgt spid="264195"/>
                                        </p:tgtEl>
                                        <p:attrNameLst>
                                          <p:attrName>ppt_h</p:attrName>
                                        </p:attrNameLst>
                                      </p:cBhvr>
                                      <p:tavLst>
                                        <p:tav tm="0">
                                          <p:val>
                                            <p:strVal val="#ppt_h"/>
                                          </p:val>
                                        </p:tav>
                                        <p:tav tm="100000">
                                          <p:val>
                                            <p:strVal val="#ppt_h"/>
                                          </p:val>
                                        </p:tav>
                                      </p:tavLst>
                                    </p:anim>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264200"/>
                                        </p:tgtEl>
                                        <p:attrNameLst>
                                          <p:attrName>style.visibility</p:attrName>
                                        </p:attrNameLst>
                                      </p:cBhvr>
                                      <p:to>
                                        <p:strVal val="visible"/>
                                      </p:to>
                                    </p:set>
                                    <p:anim calcmode="discrete" valueType="clr">
                                      <p:cBhvr override="childStyle">
                                        <p:cTn id="16" dur="80"/>
                                        <p:tgtEl>
                                          <p:spTgt spid="264200"/>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264200"/>
                                        </p:tgtEl>
                                        <p:attrNameLst>
                                          <p:attrName>fillcolor</p:attrName>
                                        </p:attrNameLst>
                                      </p:cBhvr>
                                      <p:tavLst>
                                        <p:tav tm="0">
                                          <p:val>
                                            <p:clrVal>
                                              <a:schemeClr val="accent2"/>
                                            </p:clrVal>
                                          </p:val>
                                        </p:tav>
                                        <p:tav tm="50000">
                                          <p:val>
                                            <p:clrVal>
                                              <a:schemeClr val="hlink"/>
                                            </p:clrVal>
                                          </p:val>
                                        </p:tav>
                                      </p:tavLst>
                                    </p:anim>
                                    <p:set>
                                      <p:cBhvr>
                                        <p:cTn id="18" dur="80"/>
                                        <p:tgtEl>
                                          <p:spTgt spid="264200"/>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264201"/>
                                        </p:tgtEl>
                                        <p:attrNameLst>
                                          <p:attrName>style.visibility</p:attrName>
                                        </p:attrNameLst>
                                      </p:cBhvr>
                                      <p:to>
                                        <p:strVal val="visible"/>
                                      </p:to>
                                    </p:set>
                                    <p:anim calcmode="discrete" valueType="clr">
                                      <p:cBhvr override="childStyle">
                                        <p:cTn id="23" dur="80"/>
                                        <p:tgtEl>
                                          <p:spTgt spid="264201"/>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264201"/>
                                        </p:tgtEl>
                                        <p:attrNameLst>
                                          <p:attrName>fillcolor</p:attrName>
                                        </p:attrNameLst>
                                      </p:cBhvr>
                                      <p:tavLst>
                                        <p:tav tm="0">
                                          <p:val>
                                            <p:clrVal>
                                              <a:schemeClr val="accent2"/>
                                            </p:clrVal>
                                          </p:val>
                                        </p:tav>
                                        <p:tav tm="50000">
                                          <p:val>
                                            <p:clrVal>
                                              <a:schemeClr val="hlink"/>
                                            </p:clrVal>
                                          </p:val>
                                        </p:tav>
                                      </p:tavLst>
                                    </p:anim>
                                    <p:set>
                                      <p:cBhvr>
                                        <p:cTn id="25" dur="80"/>
                                        <p:tgtEl>
                                          <p:spTgt spid="26420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198" grpId="0" animBg="1"/>
      <p:bldP spid="264200" grpId="0"/>
      <p:bldP spid="26420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90ABF768-4491-40FF-B3BE-7C95382DEE6A}" type="slidenum">
              <a:rPr lang="ar-SA"/>
              <a:pPr/>
              <a:t>13</a:t>
            </a:fld>
            <a:endParaRPr lang="en-US"/>
          </a:p>
        </p:txBody>
      </p:sp>
      <p:pic>
        <p:nvPicPr>
          <p:cNvPr id="26521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522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522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5222"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5223" name="Text Box 7"/>
          <p:cNvSpPr txBox="1">
            <a:spLocks noChangeArrowheads="1"/>
          </p:cNvSpPr>
          <p:nvPr/>
        </p:nvSpPr>
        <p:spPr bwMode="auto">
          <a:xfrm>
            <a:off x="4643438" y="1341438"/>
            <a:ext cx="3529012" cy="588962"/>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pPr>
              <a:spcBef>
                <a:spcPct val="50000"/>
              </a:spcBef>
            </a:pPr>
            <a:r>
              <a:rPr lang="fa-IR" sz="3200" b="1" i="1"/>
              <a:t>درمان غير مستقيم</a:t>
            </a:r>
            <a:endParaRPr lang="en-US" sz="3200" b="1" i="1"/>
          </a:p>
        </p:txBody>
      </p:sp>
      <p:sp>
        <p:nvSpPr>
          <p:cNvPr id="265224" name="Text Box 8"/>
          <p:cNvSpPr txBox="1">
            <a:spLocks noChangeArrowheads="1"/>
          </p:cNvSpPr>
          <p:nvPr/>
        </p:nvSpPr>
        <p:spPr bwMode="auto">
          <a:xfrm>
            <a:off x="900113" y="2492375"/>
            <a:ext cx="7727950" cy="2838450"/>
          </a:xfrm>
          <a:prstGeom prst="rect">
            <a:avLst/>
          </a:prstGeom>
          <a:noFill/>
          <a:ln w="9525">
            <a:noFill/>
            <a:miter lim="800000"/>
            <a:headEnd/>
            <a:tailEnd/>
          </a:ln>
          <a:effectLst/>
        </p:spPr>
        <p:txBody>
          <a:bodyPr>
            <a:spAutoFit/>
          </a:bodyPr>
          <a:lstStyle/>
          <a:p>
            <a:pPr algn="just"/>
            <a:r>
              <a:rPr lang="fa-IR" b="1"/>
              <a:t>درمان غير مستقيم بر اين اعتقاد است كه بيمار در دوران خود توانايي لازم براي حل مسائل هيجاني مربوط به خود را دارد.</a:t>
            </a:r>
          </a:p>
          <a:p>
            <a:pPr algn="just"/>
            <a:r>
              <a:rPr lang="fa-IR" b="1"/>
              <a:t>اين نوع درمان با استفاده از تجارب با مشكلات كودكان آغاز شد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65219"/>
                                        </p:tgtEl>
                                        <p:attrNameLst>
                                          <p:attrName>style.visibility</p:attrName>
                                        </p:attrNameLst>
                                      </p:cBhvr>
                                      <p:to>
                                        <p:strVal val="visible"/>
                                      </p:to>
                                    </p:set>
                                    <p:anim calcmode="lin" valueType="num">
                                      <p:cBhvr>
                                        <p:cTn id="7" dur="5000" fill="hold"/>
                                        <p:tgtEl>
                                          <p:spTgt spid="265219"/>
                                        </p:tgtEl>
                                        <p:attrNameLst>
                                          <p:attrName>ppt_w</p:attrName>
                                        </p:attrNameLst>
                                      </p:cBhvr>
                                      <p:tavLst>
                                        <p:tav tm="0" fmla="#ppt_w*sin(2.5*pi*$)">
                                          <p:val>
                                            <p:fltVal val="0"/>
                                          </p:val>
                                        </p:tav>
                                        <p:tav tm="100000">
                                          <p:val>
                                            <p:fltVal val="1"/>
                                          </p:val>
                                        </p:tav>
                                      </p:tavLst>
                                    </p:anim>
                                    <p:anim calcmode="lin" valueType="num">
                                      <p:cBhvr>
                                        <p:cTn id="8" dur="5000" fill="hold"/>
                                        <p:tgtEl>
                                          <p:spTgt spid="26521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32" fill="hold" grpId="0" nodeType="clickEffect">
                                  <p:stCondLst>
                                    <p:cond delay="0"/>
                                  </p:stCondLst>
                                  <p:childTnLst>
                                    <p:set>
                                      <p:cBhvr>
                                        <p:cTn id="12" dur="1" fill="hold">
                                          <p:stCondLst>
                                            <p:cond delay="0"/>
                                          </p:stCondLst>
                                        </p:cTn>
                                        <p:tgtEl>
                                          <p:spTgt spid="265223"/>
                                        </p:tgtEl>
                                        <p:attrNameLst>
                                          <p:attrName>style.visibility</p:attrName>
                                        </p:attrNameLst>
                                      </p:cBhvr>
                                      <p:to>
                                        <p:strVal val="visible"/>
                                      </p:to>
                                    </p:set>
                                    <p:animEffect transition="in" filter="box(out)">
                                      <p:cBhvr>
                                        <p:cTn id="13" dur="500"/>
                                        <p:tgtEl>
                                          <p:spTgt spid="265223"/>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grpId="0" nodeType="clickEffect">
                                  <p:stCondLst>
                                    <p:cond delay="0"/>
                                  </p:stCondLst>
                                  <p:childTnLst>
                                    <p:set>
                                      <p:cBhvr>
                                        <p:cTn id="17" dur="1" fill="hold">
                                          <p:stCondLst>
                                            <p:cond delay="0"/>
                                          </p:stCondLst>
                                        </p:cTn>
                                        <p:tgtEl>
                                          <p:spTgt spid="265224"/>
                                        </p:tgtEl>
                                        <p:attrNameLst>
                                          <p:attrName>style.visibility</p:attrName>
                                        </p:attrNameLst>
                                      </p:cBhvr>
                                      <p:to>
                                        <p:strVal val="visible"/>
                                      </p:to>
                                    </p:set>
                                    <p:animEffect transition="in" filter="wheel(4)">
                                      <p:cBhvr>
                                        <p:cTn id="18" dur="2000"/>
                                        <p:tgtEl>
                                          <p:spTgt spid="265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23" grpId="0" animBg="1"/>
      <p:bldP spid="2652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74C72D86-CD69-4681-8842-6D16FDF56D3C}" type="slidenum">
              <a:rPr lang="ar-SA"/>
              <a:pPr/>
              <a:t>14</a:t>
            </a:fld>
            <a:endParaRPr lang="en-US"/>
          </a:p>
        </p:txBody>
      </p:sp>
      <p:pic>
        <p:nvPicPr>
          <p:cNvPr id="26624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624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624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6246"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6247" name="Text Box 7"/>
          <p:cNvSpPr txBox="1">
            <a:spLocks noChangeArrowheads="1"/>
          </p:cNvSpPr>
          <p:nvPr/>
        </p:nvSpPr>
        <p:spPr bwMode="auto">
          <a:xfrm>
            <a:off x="1403350" y="1341438"/>
            <a:ext cx="6121400" cy="588962"/>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pPr>
              <a:spcBef>
                <a:spcPct val="50000"/>
              </a:spcBef>
            </a:pPr>
            <a:r>
              <a:rPr lang="fa-IR" sz="3200" b="1" i="1"/>
              <a:t>بازي درماني بر اساس ديدگاه رفتار گرايان</a:t>
            </a:r>
            <a:endParaRPr lang="en-US" sz="3200" b="1" i="1"/>
          </a:p>
        </p:txBody>
      </p:sp>
      <p:sp>
        <p:nvSpPr>
          <p:cNvPr id="266248" name="Text Box 8"/>
          <p:cNvSpPr txBox="1">
            <a:spLocks noChangeArrowheads="1"/>
          </p:cNvSpPr>
          <p:nvPr/>
        </p:nvSpPr>
        <p:spPr bwMode="auto">
          <a:xfrm>
            <a:off x="1049338" y="2276475"/>
            <a:ext cx="7358062" cy="1554163"/>
          </a:xfrm>
          <a:prstGeom prst="rect">
            <a:avLst/>
          </a:prstGeom>
          <a:noFill/>
          <a:ln w="9525">
            <a:noFill/>
            <a:miter lim="800000"/>
            <a:headEnd/>
            <a:tailEnd/>
          </a:ln>
          <a:effectLst/>
        </p:spPr>
        <p:txBody>
          <a:bodyPr wrap="none">
            <a:spAutoFit/>
          </a:bodyPr>
          <a:lstStyle/>
          <a:p>
            <a:pPr algn="r"/>
            <a:r>
              <a:rPr lang="fa-IR" sz="3200" b="1"/>
              <a:t>اين فن را مي توان به بهترين وجه در محل مسكوني</a:t>
            </a:r>
          </a:p>
          <a:p>
            <a:pPr algn="r"/>
            <a:r>
              <a:rPr lang="fa-IR" sz="3200" b="1"/>
              <a:t> كودك يعني جايي كه شرايط يادگيري قابل تنظيم تر</a:t>
            </a:r>
          </a:p>
          <a:p>
            <a:pPr algn="r"/>
            <a:r>
              <a:rPr lang="fa-IR" sz="3200" b="1"/>
              <a:t> است به كاربرد.</a:t>
            </a:r>
            <a:endParaRPr lang="en-US" sz="3200" b="1"/>
          </a:p>
        </p:txBody>
      </p:sp>
      <p:sp>
        <p:nvSpPr>
          <p:cNvPr id="266249" name="Text Box 9"/>
          <p:cNvSpPr txBox="1">
            <a:spLocks noChangeArrowheads="1"/>
          </p:cNvSpPr>
          <p:nvPr/>
        </p:nvSpPr>
        <p:spPr bwMode="auto">
          <a:xfrm>
            <a:off x="827088" y="4149725"/>
            <a:ext cx="7643812" cy="2041525"/>
          </a:xfrm>
          <a:prstGeom prst="rect">
            <a:avLst/>
          </a:prstGeom>
          <a:noFill/>
          <a:ln w="9525">
            <a:noFill/>
            <a:miter lim="800000"/>
            <a:headEnd/>
            <a:tailEnd/>
          </a:ln>
          <a:effectLst/>
        </p:spPr>
        <p:txBody>
          <a:bodyPr>
            <a:spAutoFit/>
          </a:bodyPr>
          <a:lstStyle/>
          <a:p>
            <a:pPr algn="just"/>
            <a:r>
              <a:rPr lang="fa-IR" sz="3200" b="1"/>
              <a:t>اين فن در مورد هر  دونوع درمان ، چه آنها كه در صدد </a:t>
            </a:r>
          </a:p>
          <a:p>
            <a:pPr algn="just"/>
            <a:r>
              <a:rPr lang="fa-IR" sz="3200" b="1"/>
              <a:t>بوجود  آوردن رفتاري مطلوب با استفاده از عامل تقويت اند و چه درمانهايي كه در صدد خاموش سازي رفتار نامطلوب اند كاربرد دارد.</a:t>
            </a:r>
            <a:endParaRPr lang="en-US" sz="3200" b="1"/>
          </a:p>
        </p:txBody>
      </p:sp>
      <p:sp>
        <p:nvSpPr>
          <p:cNvPr id="12" name="Title 11"/>
          <p:cNvSpPr>
            <a:spLocks noGrp="1"/>
          </p:cNvSpPr>
          <p:nvPr>
            <p:ph type="title"/>
          </p:nvPr>
        </p:nvSpPr>
        <p:spPr/>
        <p:txBody>
          <a:bodyPr/>
          <a:lstStyle/>
          <a:p>
            <a:endParaRPr lang="fa-IR"/>
          </a:p>
        </p:txBody>
      </p:sp>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66247"/>
                                        </p:tgtEl>
                                        <p:attrNameLst>
                                          <p:attrName>style.visibility</p:attrName>
                                        </p:attrNameLst>
                                      </p:cBhvr>
                                      <p:to>
                                        <p:strVal val="visible"/>
                                      </p:to>
                                    </p:set>
                                    <p:animEffect transition="in" filter="checkerboard(across)">
                                      <p:cBhvr>
                                        <p:cTn id="7" dur="500"/>
                                        <p:tgtEl>
                                          <p:spTgt spid="266247"/>
                                        </p:tgtEl>
                                      </p:cBhvr>
                                    </p:animEffect>
                                  </p:childTnLst>
                                </p:cTn>
                              </p:par>
                              <p:par>
                                <p:cTn id="8" presetID="19" presetClass="entr" presetSubtype="10" fill="hold" nodeType="withEffect">
                                  <p:stCondLst>
                                    <p:cond delay="0"/>
                                  </p:stCondLst>
                                  <p:childTnLst>
                                    <p:set>
                                      <p:cBhvr>
                                        <p:cTn id="9" dur="1" fill="hold">
                                          <p:stCondLst>
                                            <p:cond delay="0"/>
                                          </p:stCondLst>
                                        </p:cTn>
                                        <p:tgtEl>
                                          <p:spTgt spid="266243"/>
                                        </p:tgtEl>
                                        <p:attrNameLst>
                                          <p:attrName>style.visibility</p:attrName>
                                        </p:attrNameLst>
                                      </p:cBhvr>
                                      <p:to>
                                        <p:strVal val="visible"/>
                                      </p:to>
                                    </p:set>
                                    <p:anim calcmode="lin" valueType="num">
                                      <p:cBhvr>
                                        <p:cTn id="10" dur="5000" fill="hold"/>
                                        <p:tgtEl>
                                          <p:spTgt spid="266243"/>
                                        </p:tgtEl>
                                        <p:attrNameLst>
                                          <p:attrName>ppt_w</p:attrName>
                                        </p:attrNameLst>
                                      </p:cBhvr>
                                      <p:tavLst>
                                        <p:tav tm="0" fmla="#ppt_w*sin(2.5*pi*$)">
                                          <p:val>
                                            <p:fltVal val="0"/>
                                          </p:val>
                                        </p:tav>
                                        <p:tav tm="100000">
                                          <p:val>
                                            <p:fltVal val="1"/>
                                          </p:val>
                                        </p:tav>
                                      </p:tavLst>
                                    </p:anim>
                                    <p:anim calcmode="lin" valueType="num">
                                      <p:cBhvr>
                                        <p:cTn id="11" dur="5000" fill="hold"/>
                                        <p:tgtEl>
                                          <p:spTgt spid="266243"/>
                                        </p:tgtEl>
                                        <p:attrNameLst>
                                          <p:attrName>ppt_h</p:attrName>
                                        </p:attrNameLst>
                                      </p:cBhvr>
                                      <p:tavLst>
                                        <p:tav tm="0">
                                          <p:val>
                                            <p:strVal val="#ppt_h"/>
                                          </p:val>
                                        </p:tav>
                                        <p:tav tm="100000">
                                          <p:val>
                                            <p:strVal val="#ppt_h"/>
                                          </p:val>
                                        </p:tav>
                                      </p:tavLst>
                                    </p:anim>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266249"/>
                                        </p:tgtEl>
                                        <p:attrNameLst>
                                          <p:attrName>style.visibility</p:attrName>
                                        </p:attrNameLst>
                                      </p:cBhvr>
                                      <p:to>
                                        <p:strVal val="visible"/>
                                      </p:to>
                                    </p:set>
                                    <p:anim calcmode="lin" valueType="num">
                                      <p:cBhvr>
                                        <p:cTn id="16" dur="500" fill="hold"/>
                                        <p:tgtEl>
                                          <p:spTgt spid="266249"/>
                                        </p:tgtEl>
                                        <p:attrNameLst>
                                          <p:attrName>ppt_w</p:attrName>
                                        </p:attrNameLst>
                                      </p:cBhvr>
                                      <p:tavLst>
                                        <p:tav tm="0">
                                          <p:val>
                                            <p:fltVal val="0"/>
                                          </p:val>
                                        </p:tav>
                                        <p:tav tm="100000">
                                          <p:val>
                                            <p:strVal val="#ppt_w"/>
                                          </p:val>
                                        </p:tav>
                                      </p:tavLst>
                                    </p:anim>
                                    <p:anim calcmode="lin" valueType="num">
                                      <p:cBhvr>
                                        <p:cTn id="17" dur="500" fill="hold"/>
                                        <p:tgtEl>
                                          <p:spTgt spid="266249"/>
                                        </p:tgtEl>
                                        <p:attrNameLst>
                                          <p:attrName>ppt_h</p:attrName>
                                        </p:attrNameLst>
                                      </p:cBhvr>
                                      <p:tavLst>
                                        <p:tav tm="0">
                                          <p:val>
                                            <p:fltVal val="0"/>
                                          </p:val>
                                        </p:tav>
                                        <p:tav tm="100000">
                                          <p:val>
                                            <p:strVal val="#ppt_h"/>
                                          </p:val>
                                        </p:tav>
                                      </p:tavLst>
                                    </p:anim>
                                  </p:childTnLst>
                                </p:cTn>
                              </p:par>
                              <p:par>
                                <p:cTn id="18" presetID="23" presetClass="entr" presetSubtype="16" fill="hold" grpId="0" nodeType="withEffect">
                                  <p:stCondLst>
                                    <p:cond delay="0"/>
                                  </p:stCondLst>
                                  <p:childTnLst>
                                    <p:set>
                                      <p:cBhvr>
                                        <p:cTn id="19" dur="1" fill="hold">
                                          <p:stCondLst>
                                            <p:cond delay="0"/>
                                          </p:stCondLst>
                                        </p:cTn>
                                        <p:tgtEl>
                                          <p:spTgt spid="266248"/>
                                        </p:tgtEl>
                                        <p:attrNameLst>
                                          <p:attrName>style.visibility</p:attrName>
                                        </p:attrNameLst>
                                      </p:cBhvr>
                                      <p:to>
                                        <p:strVal val="visible"/>
                                      </p:to>
                                    </p:set>
                                    <p:anim calcmode="lin" valueType="num">
                                      <p:cBhvr>
                                        <p:cTn id="20" dur="500" fill="hold"/>
                                        <p:tgtEl>
                                          <p:spTgt spid="266248"/>
                                        </p:tgtEl>
                                        <p:attrNameLst>
                                          <p:attrName>ppt_w</p:attrName>
                                        </p:attrNameLst>
                                      </p:cBhvr>
                                      <p:tavLst>
                                        <p:tav tm="0">
                                          <p:val>
                                            <p:fltVal val="0"/>
                                          </p:val>
                                        </p:tav>
                                        <p:tav tm="100000">
                                          <p:val>
                                            <p:strVal val="#ppt_w"/>
                                          </p:val>
                                        </p:tav>
                                      </p:tavLst>
                                    </p:anim>
                                    <p:anim calcmode="lin" valueType="num">
                                      <p:cBhvr>
                                        <p:cTn id="21" dur="500" fill="hold"/>
                                        <p:tgtEl>
                                          <p:spTgt spid="26624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7" grpId="0" animBg="1"/>
      <p:bldP spid="266248" grpId="0"/>
      <p:bldP spid="26624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6411DA2A-DA39-42DD-90EE-F7A176AD34F6}" type="slidenum">
              <a:rPr lang="ar-SA"/>
              <a:pPr/>
              <a:t>15</a:t>
            </a:fld>
            <a:endParaRPr lang="en-US"/>
          </a:p>
        </p:txBody>
      </p:sp>
      <p:pic>
        <p:nvPicPr>
          <p:cNvPr id="26726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726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726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7270" name="Rectangle 6"/>
          <p:cNvSpPr>
            <a:spLocks noChangeArrowheads="1"/>
          </p:cNvSpPr>
          <p:nvPr/>
        </p:nvSpPr>
        <p:spPr bwMode="auto">
          <a:xfrm>
            <a:off x="2987675" y="1268413"/>
            <a:ext cx="3452813" cy="650875"/>
          </a:xfrm>
          <a:prstGeom prst="rect">
            <a:avLst/>
          </a:prstGeom>
          <a:solidFill>
            <a:schemeClr val="folHlink"/>
          </a:solidFill>
          <a:ln w="9525">
            <a:miter lim="800000"/>
            <a:headEnd/>
            <a:tailEnd/>
          </a:ln>
          <a:effectLst/>
          <a:scene3d>
            <a:camera prst="legacyPerspectiveBottom"/>
            <a:lightRig rig="legacyFlat3" dir="t"/>
          </a:scene3d>
          <a:sp3d extrusionH="887400" prstMaterial="legacyMatte">
            <a:bevelT w="13500" h="13500" prst="angle"/>
            <a:bevelB w="13500" h="13500" prst="angle"/>
            <a:extrusionClr>
              <a:schemeClr val="folHlink"/>
            </a:extrusionClr>
          </a:sp3d>
        </p:spPr>
        <p:txBody>
          <a:bodyPr>
            <a:spAutoFit/>
            <a:flatTx/>
          </a:bodyPr>
          <a:lstStyle/>
          <a:p>
            <a:r>
              <a:rPr lang="fa-IR" b="1" i="1"/>
              <a:t>بازي درماني</a:t>
            </a:r>
            <a:endParaRPr lang="en-US" b="1" i="1"/>
          </a:p>
        </p:txBody>
      </p:sp>
      <p:sp>
        <p:nvSpPr>
          <p:cNvPr id="267271" name="AutoShape 7"/>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7272" name="Text Box 8"/>
          <p:cNvSpPr txBox="1">
            <a:spLocks noChangeArrowheads="1"/>
          </p:cNvSpPr>
          <p:nvPr/>
        </p:nvSpPr>
        <p:spPr bwMode="auto">
          <a:xfrm>
            <a:off x="755650" y="2276475"/>
            <a:ext cx="7704138" cy="3503613"/>
          </a:xfrm>
          <a:prstGeom prst="rect">
            <a:avLst/>
          </a:prstGeom>
          <a:noFill/>
          <a:ln w="9525">
            <a:noFill/>
            <a:miter lim="800000"/>
            <a:headEnd/>
            <a:tailEnd/>
          </a:ln>
          <a:effectLst/>
        </p:spPr>
        <p:txBody>
          <a:bodyPr>
            <a:spAutoFit/>
          </a:bodyPr>
          <a:lstStyle/>
          <a:p>
            <a:pPr algn="just"/>
            <a:r>
              <a:rPr lang="fa-IR" sz="3200" b="1"/>
              <a:t> </a:t>
            </a:r>
            <a:r>
              <a:rPr lang="en-US" sz="3200" b="1">
                <a:sym typeface="Wingdings 2" pitchFamily="18" charset="2"/>
              </a:rPr>
              <a:t></a:t>
            </a:r>
            <a:r>
              <a:rPr lang="fa-IR" sz="3200" b="1"/>
              <a:t>كودكان از طريق بازي ، احساسات ، نا كامي ها ، اضطرابها و ترسهاي خود را بيان ميكنند.</a:t>
            </a:r>
          </a:p>
          <a:p>
            <a:pPr algn="just"/>
            <a:r>
              <a:rPr lang="en-US" sz="3200" b="1">
                <a:sym typeface="Wingdings 2" pitchFamily="18" charset="2"/>
              </a:rPr>
              <a:t></a:t>
            </a:r>
            <a:r>
              <a:rPr lang="fa-IR" sz="3200" b="1">
                <a:sym typeface="Wingdings 2" pitchFamily="18" charset="2"/>
              </a:rPr>
              <a:t>بازي براي درمانگر وسيله اي است تا به دنياي كودك رخنه كندو آنها را بيشتر بشناسد</a:t>
            </a:r>
          </a:p>
          <a:p>
            <a:pPr algn="just"/>
            <a:r>
              <a:rPr lang="en-US" sz="3200" b="1">
                <a:sym typeface="Wingdings 2" pitchFamily="18" charset="2"/>
              </a:rPr>
              <a:t></a:t>
            </a:r>
            <a:r>
              <a:rPr lang="fa-IR" sz="3200" b="1">
                <a:sym typeface="Wingdings 2" pitchFamily="18" charset="2"/>
              </a:rPr>
              <a:t> از فن بازي درماني مي توان به گونه اي فزاينده در دنياي پيشرفته براي تشخيص مسائل و مشكلات كودكان و درمان آنها استفاده نمود.</a:t>
            </a:r>
            <a:endParaRPr lang="en-US" sz="3200" b="1">
              <a:sym typeface="Wingdings 2" pitchFamily="18" charset="2"/>
            </a:endParaRPr>
          </a:p>
        </p:txBody>
      </p:sp>
      <p:sp>
        <p:nvSpPr>
          <p:cNvPr id="11" name="Title 10"/>
          <p:cNvSpPr>
            <a:spLocks noGrp="1"/>
          </p:cNvSpPr>
          <p:nvPr>
            <p:ph type="title"/>
          </p:nvPr>
        </p:nvSpPr>
        <p:spPr/>
        <p:txBody>
          <a:bodyPr/>
          <a:lstStyle/>
          <a:p>
            <a:endParaRPr lang="fa-IR"/>
          </a:p>
        </p:txBody>
      </p:sp>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67267"/>
                                        </p:tgtEl>
                                        <p:attrNameLst>
                                          <p:attrName>style.visibility</p:attrName>
                                        </p:attrNameLst>
                                      </p:cBhvr>
                                      <p:to>
                                        <p:strVal val="visible"/>
                                      </p:to>
                                    </p:set>
                                    <p:anim calcmode="lin" valueType="num">
                                      <p:cBhvr>
                                        <p:cTn id="7" dur="5000" fill="hold"/>
                                        <p:tgtEl>
                                          <p:spTgt spid="267267"/>
                                        </p:tgtEl>
                                        <p:attrNameLst>
                                          <p:attrName>ppt_w</p:attrName>
                                        </p:attrNameLst>
                                      </p:cBhvr>
                                      <p:tavLst>
                                        <p:tav tm="0" fmla="#ppt_w*sin(2.5*pi*$)">
                                          <p:val>
                                            <p:fltVal val="0"/>
                                          </p:val>
                                        </p:tav>
                                        <p:tav tm="100000">
                                          <p:val>
                                            <p:fltVal val="1"/>
                                          </p:val>
                                        </p:tav>
                                      </p:tavLst>
                                    </p:anim>
                                    <p:anim calcmode="lin" valueType="num">
                                      <p:cBhvr>
                                        <p:cTn id="8" dur="5000" fill="hold"/>
                                        <p:tgtEl>
                                          <p:spTgt spid="267267"/>
                                        </p:tgtEl>
                                        <p:attrNameLst>
                                          <p:attrName>ppt_h</p:attrName>
                                        </p:attrNameLst>
                                      </p:cBhvr>
                                      <p:tavLst>
                                        <p:tav tm="0">
                                          <p:val>
                                            <p:strVal val="#ppt_h"/>
                                          </p:val>
                                        </p:tav>
                                        <p:tav tm="100000">
                                          <p:val>
                                            <p:strVal val="#ppt_h"/>
                                          </p:val>
                                        </p:tav>
                                      </p:tavLst>
                                    </p:anim>
                                  </p:childTnLst>
                                </p:cTn>
                              </p:par>
                              <p:par>
                                <p:cTn id="9" presetID="8" presetClass="entr" presetSubtype="16" fill="hold" grpId="0" nodeType="withEffect">
                                  <p:stCondLst>
                                    <p:cond delay="0"/>
                                  </p:stCondLst>
                                  <p:childTnLst>
                                    <p:set>
                                      <p:cBhvr>
                                        <p:cTn id="10" dur="1" fill="hold">
                                          <p:stCondLst>
                                            <p:cond delay="0"/>
                                          </p:stCondLst>
                                        </p:cTn>
                                        <p:tgtEl>
                                          <p:spTgt spid="267270"/>
                                        </p:tgtEl>
                                        <p:attrNameLst>
                                          <p:attrName>style.visibility</p:attrName>
                                        </p:attrNameLst>
                                      </p:cBhvr>
                                      <p:to>
                                        <p:strVal val="visible"/>
                                      </p:to>
                                    </p:set>
                                    <p:animEffect transition="in" filter="diamond(in)">
                                      <p:cBhvr>
                                        <p:cTn id="11" dur="2000"/>
                                        <p:tgtEl>
                                          <p:spTgt spid="267270"/>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5" fill="hold" grpId="0" nodeType="clickEffect">
                                  <p:stCondLst>
                                    <p:cond delay="0"/>
                                  </p:stCondLst>
                                  <p:childTnLst>
                                    <p:set>
                                      <p:cBhvr>
                                        <p:cTn id="15" dur="1" fill="hold">
                                          <p:stCondLst>
                                            <p:cond delay="0"/>
                                          </p:stCondLst>
                                        </p:cTn>
                                        <p:tgtEl>
                                          <p:spTgt spid="267272"/>
                                        </p:tgtEl>
                                        <p:attrNameLst>
                                          <p:attrName>style.visibility</p:attrName>
                                        </p:attrNameLst>
                                      </p:cBhvr>
                                      <p:to>
                                        <p:strVal val="visible"/>
                                      </p:to>
                                    </p:set>
                                    <p:animEffect transition="in" filter="checkerboard(down)">
                                      <p:cBhvr>
                                        <p:cTn id="16" dur="500"/>
                                        <p:tgtEl>
                                          <p:spTgt spid="2672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70" grpId="0" animBg="1"/>
      <p:bldP spid="2672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81B4889D-7540-46D2-A5F5-76F68F2318B4}" type="slidenum">
              <a:rPr lang="ar-SA"/>
              <a:pPr/>
              <a:t>16</a:t>
            </a:fld>
            <a:endParaRPr lang="en-US"/>
          </a:p>
        </p:txBody>
      </p:sp>
      <p:pic>
        <p:nvPicPr>
          <p:cNvPr id="26829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829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829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8294"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8295" name="Text Box 7"/>
          <p:cNvSpPr txBox="1">
            <a:spLocks noChangeArrowheads="1"/>
          </p:cNvSpPr>
          <p:nvPr/>
        </p:nvSpPr>
        <p:spPr bwMode="auto">
          <a:xfrm>
            <a:off x="2051050" y="1341438"/>
            <a:ext cx="5935663" cy="588962"/>
          </a:xfrm>
          <a:prstGeom prst="rect">
            <a:avLst/>
          </a:prstGeom>
          <a:solidFill>
            <a:srgbClr val="66CCFF"/>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66CCFF"/>
            </a:extrusionClr>
          </a:sp3d>
        </p:spPr>
        <p:txBody>
          <a:bodyPr wrap="none">
            <a:spAutoFit/>
            <a:flatTx/>
          </a:bodyPr>
          <a:lstStyle/>
          <a:p>
            <a:pPr algn="r"/>
            <a:r>
              <a:rPr lang="fa-IR" sz="3200" b="1"/>
              <a:t>كاربرد هاي مختلف بازي در درمان كودكان</a:t>
            </a:r>
            <a:endParaRPr lang="en-US" sz="3200" b="1"/>
          </a:p>
        </p:txBody>
      </p:sp>
      <p:sp>
        <p:nvSpPr>
          <p:cNvPr id="268299" name="Text Box 11"/>
          <p:cNvSpPr txBox="1">
            <a:spLocks noChangeArrowheads="1"/>
          </p:cNvSpPr>
          <p:nvPr/>
        </p:nvSpPr>
        <p:spPr bwMode="auto">
          <a:xfrm>
            <a:off x="1908175" y="2781300"/>
            <a:ext cx="5905500" cy="2528888"/>
          </a:xfrm>
          <a:prstGeom prst="rect">
            <a:avLst/>
          </a:prstGeom>
          <a:noFill/>
          <a:ln w="9525">
            <a:noFill/>
            <a:miter lim="800000"/>
            <a:headEnd/>
            <a:tailEnd/>
          </a:ln>
          <a:effectLst/>
        </p:spPr>
        <p:txBody>
          <a:bodyPr wrap="none">
            <a:spAutoFit/>
          </a:bodyPr>
          <a:lstStyle/>
          <a:p>
            <a:pPr algn="r">
              <a:buFont typeface="Wingdings" pitchFamily="2" charset="2"/>
              <a:buChar char="Ø"/>
            </a:pPr>
            <a:r>
              <a:rPr lang="fa-IR" sz="3200" b="1"/>
              <a:t>درك تشخيصي</a:t>
            </a:r>
          </a:p>
          <a:p>
            <a:pPr algn="r">
              <a:buFont typeface="Wingdings" pitchFamily="2" charset="2"/>
              <a:buChar char="Ø"/>
            </a:pPr>
            <a:r>
              <a:rPr lang="fa-IR" sz="3200" b="1"/>
              <a:t>بازي  وسيله برقراري ارتباط كاري</a:t>
            </a:r>
          </a:p>
          <a:p>
            <a:pPr algn="r">
              <a:buFont typeface="Wingdings" pitchFamily="2" charset="2"/>
              <a:buChar char="Ø"/>
            </a:pPr>
            <a:r>
              <a:rPr lang="fa-IR" sz="3200" b="1"/>
              <a:t>بازي و ساز و كارهاي دفاعي</a:t>
            </a:r>
          </a:p>
          <a:p>
            <a:pPr algn="r">
              <a:buFont typeface="Wingdings" pitchFamily="2" charset="2"/>
              <a:buChar char="Ø"/>
            </a:pPr>
            <a:r>
              <a:rPr lang="fa-IR" sz="3200" b="1"/>
              <a:t>تسهيل بيان كلامي</a:t>
            </a:r>
          </a:p>
          <a:p>
            <a:pPr algn="r">
              <a:buFont typeface="Wingdings" pitchFamily="2" charset="2"/>
              <a:buChar char="Ø"/>
            </a:pPr>
            <a:r>
              <a:rPr lang="fa-IR" sz="3200" b="1"/>
              <a:t>تخليه مطالب نا خودآگاه و تنش در بازي</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68291"/>
                                        </p:tgtEl>
                                        <p:attrNameLst>
                                          <p:attrName>style.visibility</p:attrName>
                                        </p:attrNameLst>
                                      </p:cBhvr>
                                      <p:to>
                                        <p:strVal val="visible"/>
                                      </p:to>
                                    </p:set>
                                    <p:anim calcmode="lin" valueType="num">
                                      <p:cBhvr>
                                        <p:cTn id="7" dur="5000" fill="hold"/>
                                        <p:tgtEl>
                                          <p:spTgt spid="268291"/>
                                        </p:tgtEl>
                                        <p:attrNameLst>
                                          <p:attrName>ppt_w</p:attrName>
                                        </p:attrNameLst>
                                      </p:cBhvr>
                                      <p:tavLst>
                                        <p:tav tm="0" fmla="#ppt_w*sin(2.5*pi*$)">
                                          <p:val>
                                            <p:fltVal val="0"/>
                                          </p:val>
                                        </p:tav>
                                        <p:tav tm="100000">
                                          <p:val>
                                            <p:fltVal val="1"/>
                                          </p:val>
                                        </p:tav>
                                      </p:tavLst>
                                    </p:anim>
                                    <p:anim calcmode="lin" valueType="num">
                                      <p:cBhvr>
                                        <p:cTn id="8" dur="5000" fill="hold"/>
                                        <p:tgtEl>
                                          <p:spTgt spid="268291"/>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268295"/>
                                        </p:tgtEl>
                                        <p:attrNameLst>
                                          <p:attrName>style.visibility</p:attrName>
                                        </p:attrNameLst>
                                      </p:cBhvr>
                                      <p:to>
                                        <p:strVal val="visible"/>
                                      </p:to>
                                    </p:set>
                                    <p:animEffect transition="in" filter="wheel(4)">
                                      <p:cBhvr>
                                        <p:cTn id="11" dur="2000"/>
                                        <p:tgtEl>
                                          <p:spTgt spid="268295"/>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268299"/>
                                        </p:tgtEl>
                                        <p:attrNameLst>
                                          <p:attrName>style.visibility</p:attrName>
                                        </p:attrNameLst>
                                      </p:cBhvr>
                                      <p:to>
                                        <p:strVal val="visible"/>
                                      </p:to>
                                    </p:set>
                                    <p:anim calcmode="discrete" valueType="clr">
                                      <p:cBhvr override="childStyle">
                                        <p:cTn id="16" dur="80"/>
                                        <p:tgtEl>
                                          <p:spTgt spid="268299"/>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268299"/>
                                        </p:tgtEl>
                                        <p:attrNameLst>
                                          <p:attrName>fillcolor</p:attrName>
                                        </p:attrNameLst>
                                      </p:cBhvr>
                                      <p:tavLst>
                                        <p:tav tm="0">
                                          <p:val>
                                            <p:clrVal>
                                              <a:schemeClr val="accent2"/>
                                            </p:clrVal>
                                          </p:val>
                                        </p:tav>
                                        <p:tav tm="50000">
                                          <p:val>
                                            <p:clrVal>
                                              <a:schemeClr val="hlink"/>
                                            </p:clrVal>
                                          </p:val>
                                        </p:tav>
                                      </p:tavLst>
                                    </p:anim>
                                    <p:set>
                                      <p:cBhvr>
                                        <p:cTn id="18" dur="80"/>
                                        <p:tgtEl>
                                          <p:spTgt spid="26829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5" grpId="0" animBg="1"/>
      <p:bldP spid="26829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14D0D818-F7F7-4BE8-BB08-267EB42C12D4}" type="slidenum">
              <a:rPr lang="ar-SA"/>
              <a:pPr/>
              <a:t>17</a:t>
            </a:fld>
            <a:endParaRPr lang="en-US"/>
          </a:p>
        </p:txBody>
      </p:sp>
      <p:pic>
        <p:nvPicPr>
          <p:cNvPr id="26931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931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931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9318"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9319" name="Rectangle 7"/>
          <p:cNvSpPr>
            <a:spLocks noChangeArrowheads="1"/>
          </p:cNvSpPr>
          <p:nvPr/>
        </p:nvSpPr>
        <p:spPr bwMode="auto">
          <a:xfrm>
            <a:off x="3554413" y="1052513"/>
            <a:ext cx="2560637" cy="650875"/>
          </a:xfrm>
          <a:prstGeom prst="rect">
            <a:avLst/>
          </a:prstGeom>
          <a:solidFill>
            <a:srgbClr val="336699"/>
          </a:soli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fa-IR" b="1" i="1"/>
              <a:t>درك تشخيصي</a:t>
            </a:r>
            <a:endParaRPr lang="en-US" b="1" i="1"/>
          </a:p>
        </p:txBody>
      </p:sp>
      <p:sp>
        <p:nvSpPr>
          <p:cNvPr id="269320" name="Text Box 8"/>
          <p:cNvSpPr txBox="1">
            <a:spLocks noChangeArrowheads="1"/>
          </p:cNvSpPr>
          <p:nvPr/>
        </p:nvSpPr>
        <p:spPr bwMode="auto">
          <a:xfrm>
            <a:off x="1042988" y="2060575"/>
            <a:ext cx="7272337" cy="2847975"/>
          </a:xfrm>
          <a:prstGeom prst="rect">
            <a:avLst/>
          </a:prstGeom>
          <a:solidFill>
            <a:srgbClr val="336699"/>
          </a:solidFill>
          <a:ln w="9525">
            <a:miter lim="800000"/>
            <a:headEnd/>
            <a:tailEnd/>
          </a:ln>
          <a:effectLst/>
          <a:scene3d>
            <a:camera prst="legacyPerspectiveBottom"/>
            <a:lightRig rig="legacyFlat3" dir="t"/>
          </a:scene3d>
          <a:sp3d extrusionH="121893000" prstMaterial="legacyMatte">
            <a:bevelT w="13500" h="13500" prst="angle"/>
            <a:bevelB w="13500" h="13500" prst="angle"/>
            <a:extrusionClr>
              <a:srgbClr val="336699"/>
            </a:extrusionClr>
          </a:sp3d>
        </p:spPr>
        <p:txBody>
          <a:bodyPr>
            <a:spAutoFit/>
            <a:flatTx/>
          </a:bodyPr>
          <a:lstStyle/>
          <a:p>
            <a:pPr algn="just"/>
            <a:r>
              <a:rPr lang="fa-IR" b="1"/>
              <a:t> در بازي مي توان توانايي  كودك را براي پيوند باديگران،پريشاني، سختي، محدوديتهاي اجتماعي ،جهت پرخاشگري، درك كودك ازديگران آرزوها و ادراك او از خودش مشاهده كرد. </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69315"/>
                                        </p:tgtEl>
                                        <p:attrNameLst>
                                          <p:attrName>style.visibility</p:attrName>
                                        </p:attrNameLst>
                                      </p:cBhvr>
                                      <p:to>
                                        <p:strVal val="visible"/>
                                      </p:to>
                                    </p:set>
                                    <p:anim calcmode="lin" valueType="num">
                                      <p:cBhvr>
                                        <p:cTn id="7" dur="5000" fill="hold"/>
                                        <p:tgtEl>
                                          <p:spTgt spid="269315"/>
                                        </p:tgtEl>
                                        <p:attrNameLst>
                                          <p:attrName>ppt_w</p:attrName>
                                        </p:attrNameLst>
                                      </p:cBhvr>
                                      <p:tavLst>
                                        <p:tav tm="0" fmla="#ppt_w*sin(2.5*pi*$)">
                                          <p:val>
                                            <p:fltVal val="0"/>
                                          </p:val>
                                        </p:tav>
                                        <p:tav tm="100000">
                                          <p:val>
                                            <p:fltVal val="1"/>
                                          </p:val>
                                        </p:tav>
                                      </p:tavLst>
                                    </p:anim>
                                    <p:anim calcmode="lin" valueType="num">
                                      <p:cBhvr>
                                        <p:cTn id="8" dur="5000" fill="hold"/>
                                        <p:tgtEl>
                                          <p:spTgt spid="269315"/>
                                        </p:tgtEl>
                                        <p:attrNameLst>
                                          <p:attrName>ppt_h</p:attrName>
                                        </p:attrNameLst>
                                      </p:cBhvr>
                                      <p:tavLst>
                                        <p:tav tm="0">
                                          <p:val>
                                            <p:strVal val="#ppt_h"/>
                                          </p:val>
                                        </p:tav>
                                        <p:tav tm="100000">
                                          <p:val>
                                            <p:strVal val="#ppt_h"/>
                                          </p:val>
                                        </p:tav>
                                      </p:tavLst>
                                    </p:anim>
                                  </p:childTnLst>
                                </p:cTn>
                              </p:par>
                              <p:par>
                                <p:cTn id="9" presetID="9" presetClass="entr" presetSubtype="0" fill="hold" grpId="0" nodeType="withEffect">
                                  <p:stCondLst>
                                    <p:cond delay="0"/>
                                  </p:stCondLst>
                                  <p:childTnLst>
                                    <p:set>
                                      <p:cBhvr>
                                        <p:cTn id="10" dur="1" fill="hold">
                                          <p:stCondLst>
                                            <p:cond delay="0"/>
                                          </p:stCondLst>
                                        </p:cTn>
                                        <p:tgtEl>
                                          <p:spTgt spid="269319"/>
                                        </p:tgtEl>
                                        <p:attrNameLst>
                                          <p:attrName>style.visibility</p:attrName>
                                        </p:attrNameLst>
                                      </p:cBhvr>
                                      <p:to>
                                        <p:strVal val="visible"/>
                                      </p:to>
                                    </p:set>
                                    <p:animEffect transition="in" filter="dissolve">
                                      <p:cBhvr>
                                        <p:cTn id="11" dur="500"/>
                                        <p:tgtEl>
                                          <p:spTgt spid="269319"/>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4" fill="hold" grpId="0" nodeType="clickEffect">
                                  <p:stCondLst>
                                    <p:cond delay="0"/>
                                  </p:stCondLst>
                                  <p:childTnLst>
                                    <p:set>
                                      <p:cBhvr>
                                        <p:cTn id="15" dur="1" fill="hold">
                                          <p:stCondLst>
                                            <p:cond delay="0"/>
                                          </p:stCondLst>
                                        </p:cTn>
                                        <p:tgtEl>
                                          <p:spTgt spid="269320"/>
                                        </p:tgtEl>
                                        <p:attrNameLst>
                                          <p:attrName>style.visibility</p:attrName>
                                        </p:attrNameLst>
                                      </p:cBhvr>
                                      <p:to>
                                        <p:strVal val="visible"/>
                                      </p:to>
                                    </p:set>
                                    <p:animEffect transition="in" filter="wheel(4)">
                                      <p:cBhvr>
                                        <p:cTn id="16" dur="1000"/>
                                        <p:tgtEl>
                                          <p:spTgt spid="269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19" grpId="0" animBg="1"/>
      <p:bldP spid="26932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209667BF-ADBA-4AA8-90FD-D5B576E9F568}" type="slidenum">
              <a:rPr lang="ar-SA"/>
              <a:pPr/>
              <a:t>18</a:t>
            </a:fld>
            <a:endParaRPr lang="en-US"/>
          </a:p>
        </p:txBody>
      </p:sp>
      <p:pic>
        <p:nvPicPr>
          <p:cNvPr id="27033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034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034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0342" name="Text Box 6"/>
          <p:cNvSpPr txBox="1">
            <a:spLocks noChangeArrowheads="1"/>
          </p:cNvSpPr>
          <p:nvPr/>
        </p:nvSpPr>
        <p:spPr bwMode="auto">
          <a:xfrm>
            <a:off x="971550" y="2420938"/>
            <a:ext cx="7129463" cy="2908300"/>
          </a:xfrm>
          <a:prstGeom prst="rect">
            <a:avLst/>
          </a:prstGeom>
          <a:solidFill>
            <a:srgbClr val="336699"/>
          </a:solidFill>
          <a:ln w="9525">
            <a:miter lim="800000"/>
            <a:headEnd/>
            <a:tailEnd/>
          </a:ln>
          <a:effectLst/>
          <a:scene3d>
            <a:camera prst="legacyPerspectiveBottom"/>
            <a:lightRig rig="legacyFlat3" dir="t"/>
          </a:scene3d>
          <a:sp3d extrusionH="121893000" prstMaterial="legacyMatte">
            <a:bevelT w="13500" h="13500" prst="angle"/>
            <a:bevelB w="13500" h="13500" prst="angle"/>
            <a:extrusionClr>
              <a:srgbClr val="336699"/>
            </a:extrusionClr>
          </a:sp3d>
        </p:spPr>
        <p:txBody>
          <a:bodyPr>
            <a:spAutoFit/>
            <a:flatTx/>
          </a:bodyPr>
          <a:lstStyle/>
          <a:p>
            <a:pPr algn="r"/>
            <a:r>
              <a:rPr lang="fa-IR" b="1"/>
              <a:t>مشاهده رفتار ، افكار،احساسات و بيان كودك</a:t>
            </a:r>
          </a:p>
          <a:p>
            <a:pPr algn="r"/>
            <a:endParaRPr lang="fa-IR" b="1"/>
          </a:p>
          <a:p>
            <a:pPr algn="r"/>
            <a:r>
              <a:rPr lang="fa-IR" b="1"/>
              <a:t> به هنگام بازي به ما كمك ميكند تا مشكلات</a:t>
            </a:r>
          </a:p>
          <a:p>
            <a:pPr algn="r"/>
            <a:endParaRPr lang="fa-IR" b="1"/>
          </a:p>
          <a:p>
            <a:pPr algn="r"/>
            <a:r>
              <a:rPr lang="fa-IR" b="1"/>
              <a:t> او را و </a:t>
            </a:r>
            <a:r>
              <a:rPr lang="fa-IR" sz="4000" b="1"/>
              <a:t>اينكه</a:t>
            </a:r>
            <a:r>
              <a:rPr lang="fa-IR" b="1"/>
              <a:t> او چگونه آنرا مي بيند  بفهميم</a:t>
            </a:r>
            <a:endParaRPr lang="en-US" b="1"/>
          </a:p>
        </p:txBody>
      </p:sp>
      <p:sp>
        <p:nvSpPr>
          <p:cNvPr id="270343" name="AutoShape 7"/>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0344" name="Rectangle 8"/>
          <p:cNvSpPr>
            <a:spLocks noChangeArrowheads="1"/>
          </p:cNvSpPr>
          <p:nvPr/>
        </p:nvSpPr>
        <p:spPr bwMode="auto">
          <a:xfrm>
            <a:off x="3387725" y="1012825"/>
            <a:ext cx="2871788" cy="758825"/>
          </a:xfrm>
          <a:prstGeom prst="rect">
            <a:avLst/>
          </a:prstGeom>
          <a:noFill/>
          <a:ln w="57150">
            <a:solidFill>
              <a:schemeClr val="tx1"/>
            </a:solidFill>
            <a:miter lim="800000"/>
            <a:headEnd/>
            <a:tailEnd/>
          </a:ln>
          <a:effectLst/>
        </p:spPr>
        <p:txBody>
          <a:bodyPr wrap="none">
            <a:spAutoFit/>
          </a:bodyPr>
          <a:lstStyle/>
          <a:p>
            <a:pPr algn="r"/>
            <a:r>
              <a:rPr lang="fa-IR" sz="4000" b="1" i="1" u="sng"/>
              <a:t>درك تشخيصي</a:t>
            </a:r>
            <a:endParaRPr lang="en-US" sz="4000" b="1" i="1" u="sng"/>
          </a:p>
        </p:txBody>
      </p:sp>
      <p:sp>
        <p:nvSpPr>
          <p:cNvPr id="11" name="Title 10"/>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0339"/>
                                        </p:tgtEl>
                                        <p:attrNameLst>
                                          <p:attrName>style.visibility</p:attrName>
                                        </p:attrNameLst>
                                      </p:cBhvr>
                                      <p:to>
                                        <p:strVal val="visible"/>
                                      </p:to>
                                    </p:set>
                                    <p:anim calcmode="lin" valueType="num">
                                      <p:cBhvr>
                                        <p:cTn id="7" dur="5000" fill="hold"/>
                                        <p:tgtEl>
                                          <p:spTgt spid="270339"/>
                                        </p:tgtEl>
                                        <p:attrNameLst>
                                          <p:attrName>ppt_w</p:attrName>
                                        </p:attrNameLst>
                                      </p:cBhvr>
                                      <p:tavLst>
                                        <p:tav tm="0" fmla="#ppt_w*sin(2.5*pi*$)">
                                          <p:val>
                                            <p:fltVal val="0"/>
                                          </p:val>
                                        </p:tav>
                                        <p:tav tm="100000">
                                          <p:val>
                                            <p:fltVal val="1"/>
                                          </p:val>
                                        </p:tav>
                                      </p:tavLst>
                                    </p:anim>
                                    <p:anim calcmode="lin" valueType="num">
                                      <p:cBhvr>
                                        <p:cTn id="8" dur="5000" fill="hold"/>
                                        <p:tgtEl>
                                          <p:spTgt spid="27033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70344"/>
                                        </p:tgtEl>
                                        <p:attrNameLst>
                                          <p:attrName>style.visibility</p:attrName>
                                        </p:attrNameLst>
                                      </p:cBhvr>
                                      <p:to>
                                        <p:strVal val="visible"/>
                                      </p:to>
                                    </p:set>
                                    <p:anim calcmode="lin" valueType="num">
                                      <p:cBhvr>
                                        <p:cTn id="13" dur="500" fill="hold"/>
                                        <p:tgtEl>
                                          <p:spTgt spid="270344"/>
                                        </p:tgtEl>
                                        <p:attrNameLst>
                                          <p:attrName>ppt_w</p:attrName>
                                        </p:attrNameLst>
                                      </p:cBhvr>
                                      <p:tavLst>
                                        <p:tav tm="0">
                                          <p:val>
                                            <p:fltVal val="0"/>
                                          </p:val>
                                        </p:tav>
                                        <p:tav tm="100000">
                                          <p:val>
                                            <p:strVal val="#ppt_w"/>
                                          </p:val>
                                        </p:tav>
                                      </p:tavLst>
                                    </p:anim>
                                    <p:anim calcmode="lin" valueType="num">
                                      <p:cBhvr>
                                        <p:cTn id="14" dur="500" fill="hold"/>
                                        <p:tgtEl>
                                          <p:spTgt spid="270344"/>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270342"/>
                                        </p:tgtEl>
                                        <p:attrNameLst>
                                          <p:attrName>style.visibility</p:attrName>
                                        </p:attrNameLst>
                                      </p:cBhvr>
                                      <p:to>
                                        <p:strVal val="visible"/>
                                      </p:to>
                                    </p:set>
                                    <p:animEffect transition="in" filter="wheel(4)">
                                      <p:cBhvr>
                                        <p:cTn id="19" dur="2000"/>
                                        <p:tgtEl>
                                          <p:spTgt spid="2703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2" grpId="0" animBg="1"/>
      <p:bldP spid="27034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9792B645-E0CB-4A59-9FDD-1449C9A002B1}" type="slidenum">
              <a:rPr lang="ar-SA"/>
              <a:pPr/>
              <a:t>19</a:t>
            </a:fld>
            <a:endParaRPr lang="en-US"/>
          </a:p>
        </p:txBody>
      </p:sp>
      <p:pic>
        <p:nvPicPr>
          <p:cNvPr id="27136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136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136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1366"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1367" name="Text Box 7"/>
          <p:cNvSpPr txBox="1">
            <a:spLocks noChangeArrowheads="1"/>
          </p:cNvSpPr>
          <p:nvPr/>
        </p:nvSpPr>
        <p:spPr bwMode="auto">
          <a:xfrm>
            <a:off x="1538288" y="1125538"/>
            <a:ext cx="5649912" cy="588962"/>
          </a:xfrm>
          <a:prstGeom prst="rect">
            <a:avLst/>
          </a:prstGeom>
          <a:solidFill>
            <a:srgbClr val="336699"/>
          </a:solidFill>
          <a:ln w="9525">
            <a:miter lim="800000"/>
            <a:headEnd/>
            <a:tailEnd/>
          </a:ln>
          <a:effectLst/>
          <a:scene3d>
            <a:camera prst="legacyPerspectiveTop"/>
            <a:lightRig rig="legacyFlat3" dir="b"/>
          </a:scene3d>
          <a:sp3d extrusionH="887400" prstMaterial="legacyMatte">
            <a:bevelT w="13500" h="13500" prst="angle"/>
            <a:bevelB w="13500" h="13500" prst="angle"/>
            <a:extrusionClr>
              <a:srgbClr val="336699"/>
            </a:extrusionClr>
          </a:sp3d>
        </p:spPr>
        <p:txBody>
          <a:bodyPr wrap="none">
            <a:spAutoFit/>
            <a:flatTx/>
          </a:bodyPr>
          <a:lstStyle/>
          <a:p>
            <a:pPr algn="r"/>
            <a:r>
              <a:rPr lang="fa-IR" sz="3200" b="1" i="1"/>
              <a:t>بازي وسيله اي براي برقراري رابطه كاري</a:t>
            </a:r>
            <a:endParaRPr lang="en-US" sz="3200" b="1" i="1"/>
          </a:p>
        </p:txBody>
      </p:sp>
      <p:sp>
        <p:nvSpPr>
          <p:cNvPr id="271368" name="Text Box 8"/>
          <p:cNvSpPr txBox="1">
            <a:spLocks noChangeArrowheads="1"/>
          </p:cNvSpPr>
          <p:nvPr/>
        </p:nvSpPr>
        <p:spPr bwMode="auto">
          <a:xfrm>
            <a:off x="755650" y="2349500"/>
            <a:ext cx="7494588" cy="2838450"/>
          </a:xfrm>
          <a:prstGeom prst="rect">
            <a:avLst/>
          </a:prstGeom>
          <a:noFill/>
          <a:ln w="9525">
            <a:noFill/>
            <a:miter lim="800000"/>
            <a:headEnd/>
            <a:tailEnd/>
          </a:ln>
          <a:effectLst/>
        </p:spPr>
        <p:txBody>
          <a:bodyPr>
            <a:spAutoFit/>
          </a:bodyPr>
          <a:lstStyle/>
          <a:p>
            <a:pPr algn="just"/>
            <a:r>
              <a:rPr lang="fa-IR" b="1"/>
              <a:t>اين كاربرد بازي براي كودكان خردسالي كه امكانات بزرگسالان را براي بيان كلامي ندارند و همچنين براي كودكاني كه براي بيان عواطف خود مقاومت نشان ميدهند در شمرده سخن گفتن ناتوانند بهره گرفت</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1363"/>
                                        </p:tgtEl>
                                        <p:attrNameLst>
                                          <p:attrName>style.visibility</p:attrName>
                                        </p:attrNameLst>
                                      </p:cBhvr>
                                      <p:to>
                                        <p:strVal val="visible"/>
                                      </p:to>
                                    </p:set>
                                    <p:anim calcmode="lin" valueType="num">
                                      <p:cBhvr>
                                        <p:cTn id="7" dur="5000" fill="hold"/>
                                        <p:tgtEl>
                                          <p:spTgt spid="271363"/>
                                        </p:tgtEl>
                                        <p:attrNameLst>
                                          <p:attrName>ppt_w</p:attrName>
                                        </p:attrNameLst>
                                      </p:cBhvr>
                                      <p:tavLst>
                                        <p:tav tm="0" fmla="#ppt_w*sin(2.5*pi*$)">
                                          <p:val>
                                            <p:fltVal val="0"/>
                                          </p:val>
                                        </p:tav>
                                        <p:tav tm="100000">
                                          <p:val>
                                            <p:fltVal val="1"/>
                                          </p:val>
                                        </p:tav>
                                      </p:tavLst>
                                    </p:anim>
                                    <p:anim calcmode="lin" valueType="num">
                                      <p:cBhvr>
                                        <p:cTn id="8" dur="5000" fill="hold"/>
                                        <p:tgtEl>
                                          <p:spTgt spid="271363"/>
                                        </p:tgtEl>
                                        <p:attrNameLst>
                                          <p:attrName>ppt_h</p:attrName>
                                        </p:attrNameLst>
                                      </p:cBhvr>
                                      <p:tavLst>
                                        <p:tav tm="0">
                                          <p:val>
                                            <p:strVal val="#ppt_h"/>
                                          </p:val>
                                        </p:tav>
                                        <p:tav tm="100000">
                                          <p:val>
                                            <p:strVal val="#ppt_h"/>
                                          </p:val>
                                        </p:tav>
                                      </p:tavLst>
                                    </p:anim>
                                  </p:childTnLst>
                                </p:cTn>
                              </p:par>
                              <p:par>
                                <p:cTn id="9" presetID="5" presetClass="entr" presetSubtype="5" fill="hold" grpId="0" nodeType="withEffect">
                                  <p:stCondLst>
                                    <p:cond delay="0"/>
                                  </p:stCondLst>
                                  <p:childTnLst>
                                    <p:set>
                                      <p:cBhvr>
                                        <p:cTn id="10" dur="1" fill="hold">
                                          <p:stCondLst>
                                            <p:cond delay="0"/>
                                          </p:stCondLst>
                                        </p:cTn>
                                        <p:tgtEl>
                                          <p:spTgt spid="271367"/>
                                        </p:tgtEl>
                                        <p:attrNameLst>
                                          <p:attrName>style.visibility</p:attrName>
                                        </p:attrNameLst>
                                      </p:cBhvr>
                                      <p:to>
                                        <p:strVal val="visible"/>
                                      </p:to>
                                    </p:set>
                                    <p:animEffect transition="in" filter="checkerboard(down)">
                                      <p:cBhvr>
                                        <p:cTn id="11" dur="500"/>
                                        <p:tgtEl>
                                          <p:spTgt spid="271367"/>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271368"/>
                                        </p:tgtEl>
                                        <p:attrNameLst>
                                          <p:attrName>style.visibility</p:attrName>
                                        </p:attrNameLst>
                                      </p:cBhvr>
                                      <p:to>
                                        <p:strVal val="visible"/>
                                      </p:to>
                                    </p:set>
                                    <p:animEffect transition="in" filter="diamond(in)">
                                      <p:cBhvr>
                                        <p:cTn id="16" dur="2000"/>
                                        <p:tgtEl>
                                          <p:spTgt spid="2713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7" grpId="0" animBg="1"/>
      <p:bldP spid="27136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6"/>
          <p:cNvSpPr>
            <a:spLocks noGrp="1"/>
          </p:cNvSpPr>
          <p:nvPr>
            <p:ph type="sldNum" sz="quarter" idx="4294967295"/>
          </p:nvPr>
        </p:nvSpPr>
        <p:spPr>
          <a:xfrm>
            <a:off x="6553200" y="6243638"/>
            <a:ext cx="2133600" cy="457200"/>
          </a:xfrm>
        </p:spPr>
        <p:txBody>
          <a:bodyPr/>
          <a:lstStyle/>
          <a:p>
            <a:fld id="{79C032E6-C5EB-4006-B945-3038D5860AD1}" type="slidenum">
              <a:rPr lang="ar-SA"/>
              <a:pPr/>
              <a:t>2</a:t>
            </a:fld>
            <a:endParaRPr lang="en-US"/>
          </a:p>
        </p:txBody>
      </p:sp>
      <p:pic>
        <p:nvPicPr>
          <p:cNvPr id="25395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5395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5395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53958" name="AutoShape 6"/>
          <p:cNvSpPr>
            <a:spLocks noChangeArrowheads="1"/>
          </p:cNvSpPr>
          <p:nvPr/>
        </p:nvSpPr>
        <p:spPr bwMode="auto">
          <a:xfrm>
            <a:off x="5795963" y="188913"/>
            <a:ext cx="3060700" cy="504825"/>
          </a:xfrm>
          <a:prstGeom prst="wedgeRoundRectCallout">
            <a:avLst>
              <a:gd name="adj1" fmla="val 1037"/>
              <a:gd name="adj2" fmla="val 138051"/>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53959" name="Text Box 7"/>
          <p:cNvSpPr txBox="1">
            <a:spLocks noChangeArrowheads="1"/>
          </p:cNvSpPr>
          <p:nvPr/>
        </p:nvSpPr>
        <p:spPr bwMode="auto">
          <a:xfrm>
            <a:off x="5283200" y="1196975"/>
            <a:ext cx="1949450" cy="588963"/>
          </a:xfrm>
          <a:prstGeom prst="rect">
            <a:avLst/>
          </a:prstGeom>
          <a:noFill/>
          <a:ln w="9525">
            <a:solidFill>
              <a:schemeClr val="accent2"/>
            </a:solidFill>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2"/>
            </a:extrusionClr>
          </a:sp3d>
        </p:spPr>
        <p:txBody>
          <a:bodyPr wrap="none">
            <a:spAutoFit/>
            <a:flatTx/>
          </a:bodyPr>
          <a:lstStyle/>
          <a:p>
            <a:pPr algn="r"/>
            <a:r>
              <a:rPr lang="fa-IR" sz="3200" b="1"/>
              <a:t>هدفهاي كلي</a:t>
            </a:r>
            <a:endParaRPr lang="en-US" sz="3200" b="1"/>
          </a:p>
        </p:txBody>
      </p:sp>
      <p:sp>
        <p:nvSpPr>
          <p:cNvPr id="253960" name="Text Box 8"/>
          <p:cNvSpPr txBox="1">
            <a:spLocks noChangeArrowheads="1"/>
          </p:cNvSpPr>
          <p:nvPr/>
        </p:nvSpPr>
        <p:spPr bwMode="auto">
          <a:xfrm>
            <a:off x="2339975" y="1916113"/>
            <a:ext cx="4051300" cy="579437"/>
          </a:xfrm>
          <a:prstGeom prst="rect">
            <a:avLst/>
          </a:prstGeom>
          <a:noFill/>
          <a:ln w="9525">
            <a:noFill/>
            <a:miter lim="800000"/>
            <a:headEnd/>
            <a:tailEnd/>
          </a:ln>
          <a:effectLst/>
        </p:spPr>
        <p:txBody>
          <a:bodyPr wrap="none">
            <a:spAutoFit/>
          </a:bodyPr>
          <a:lstStyle/>
          <a:p>
            <a:pPr algn="r"/>
            <a:r>
              <a:rPr lang="fa-IR" sz="3200" b="1"/>
              <a:t>آشناي با بازي و بازي درماني</a:t>
            </a:r>
            <a:endParaRPr lang="en-US" sz="3200" b="1"/>
          </a:p>
        </p:txBody>
      </p:sp>
      <p:sp>
        <p:nvSpPr>
          <p:cNvPr id="253961" name="Text Box 9"/>
          <p:cNvSpPr txBox="1">
            <a:spLocks noChangeArrowheads="1"/>
          </p:cNvSpPr>
          <p:nvPr/>
        </p:nvSpPr>
        <p:spPr bwMode="auto">
          <a:xfrm>
            <a:off x="5354638" y="2708275"/>
            <a:ext cx="2352675" cy="588963"/>
          </a:xfrm>
          <a:prstGeom prst="rect">
            <a:avLst/>
          </a:prstGeom>
          <a:noFill/>
          <a:ln w="9525">
            <a:solidFill>
              <a:schemeClr val="accent2"/>
            </a:solidFill>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2"/>
            </a:extrusionClr>
          </a:sp3d>
        </p:spPr>
        <p:txBody>
          <a:bodyPr wrap="none">
            <a:spAutoFit/>
            <a:flatTx/>
          </a:bodyPr>
          <a:lstStyle/>
          <a:p>
            <a:pPr algn="r"/>
            <a:r>
              <a:rPr lang="fa-IR" sz="3200" b="1"/>
              <a:t>هدفهاي رفتاري</a:t>
            </a:r>
            <a:endParaRPr lang="en-US" sz="3200" b="1"/>
          </a:p>
        </p:txBody>
      </p:sp>
      <p:sp>
        <p:nvSpPr>
          <p:cNvPr id="253962" name="Text Box 10"/>
          <p:cNvSpPr txBox="1">
            <a:spLocks noChangeArrowheads="1"/>
          </p:cNvSpPr>
          <p:nvPr/>
        </p:nvSpPr>
        <p:spPr bwMode="auto">
          <a:xfrm>
            <a:off x="6640513" y="3429000"/>
            <a:ext cx="523875" cy="228600"/>
          </a:xfrm>
          <a:prstGeom prst="rect">
            <a:avLst/>
          </a:prstGeom>
          <a:noFill/>
          <a:ln w="9525">
            <a:noFill/>
            <a:miter lim="800000"/>
            <a:headEnd/>
            <a:tailEnd/>
          </a:ln>
          <a:effectLst/>
        </p:spPr>
        <p:txBody>
          <a:bodyPr>
            <a:spAutoFit/>
          </a:bodyPr>
          <a:lstStyle/>
          <a:p>
            <a:pPr algn="r"/>
            <a:endParaRPr lang="en-US" sz="900" b="1"/>
          </a:p>
        </p:txBody>
      </p:sp>
      <p:sp>
        <p:nvSpPr>
          <p:cNvPr id="253963" name="Text Box 11"/>
          <p:cNvSpPr txBox="1">
            <a:spLocks noChangeArrowheads="1"/>
          </p:cNvSpPr>
          <p:nvPr/>
        </p:nvSpPr>
        <p:spPr bwMode="auto">
          <a:xfrm>
            <a:off x="1116013" y="3500438"/>
            <a:ext cx="6389687" cy="2528887"/>
          </a:xfrm>
          <a:prstGeom prst="rect">
            <a:avLst/>
          </a:prstGeom>
          <a:noFill/>
          <a:ln w="9525">
            <a:noFill/>
            <a:miter lim="800000"/>
            <a:headEnd/>
            <a:tailEnd/>
          </a:ln>
          <a:effectLst/>
        </p:spPr>
        <p:txBody>
          <a:bodyPr wrap="none">
            <a:spAutoFit/>
          </a:bodyPr>
          <a:lstStyle/>
          <a:p>
            <a:pPr algn="r">
              <a:buFontTx/>
              <a:buChar char="-"/>
            </a:pPr>
            <a:r>
              <a:rPr lang="fa-IR" sz="3200"/>
              <a:t>ديدگاه روسو را در مورد بازي كودكان بنويسيد.</a:t>
            </a:r>
          </a:p>
          <a:p>
            <a:pPr algn="r">
              <a:buFontTx/>
              <a:buChar char="-"/>
            </a:pPr>
            <a:r>
              <a:rPr lang="fa-IR" sz="3200"/>
              <a:t>مشكلات فنون روانكاوي كودك را باز گو كنيد</a:t>
            </a:r>
          </a:p>
          <a:p>
            <a:pPr algn="r">
              <a:buFontTx/>
              <a:buChar char="-"/>
            </a:pPr>
            <a:r>
              <a:rPr lang="fa-IR" sz="3200"/>
              <a:t>روش فرويد و كلاين را شرح دهيد</a:t>
            </a:r>
          </a:p>
          <a:p>
            <a:pPr algn="r">
              <a:buFontTx/>
              <a:buChar char="-"/>
            </a:pPr>
            <a:r>
              <a:rPr lang="fa-IR" sz="3200"/>
              <a:t>منظور از بازي درماني فعال را بنويسيد</a:t>
            </a:r>
          </a:p>
          <a:p>
            <a:pPr algn="r">
              <a:buFontTx/>
              <a:buChar char="-"/>
            </a:pPr>
            <a:r>
              <a:rPr lang="fa-IR" sz="3200"/>
              <a:t>درمان ارتباطي مربوط به اتو رانك را توضيح دهيد</a:t>
            </a:r>
            <a:endParaRPr lang="en-US" sz="3200"/>
          </a:p>
        </p:txBody>
      </p:sp>
      <p:sp>
        <p:nvSpPr>
          <p:cNvPr id="14" name="Title 13"/>
          <p:cNvSpPr>
            <a:spLocks noGrp="1"/>
          </p:cNvSpPr>
          <p:nvPr>
            <p:ph type="title"/>
          </p:nvPr>
        </p:nvSpPr>
        <p:spPr/>
        <p:txBody>
          <a:bodyPr/>
          <a:lstStyle/>
          <a:p>
            <a:endParaRPr lang="fa-IR" dirty="0"/>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53955"/>
                                        </p:tgtEl>
                                        <p:attrNameLst>
                                          <p:attrName>style.visibility</p:attrName>
                                        </p:attrNameLst>
                                      </p:cBhvr>
                                      <p:to>
                                        <p:strVal val="visible"/>
                                      </p:to>
                                    </p:set>
                                    <p:anim calcmode="lin" valueType="num">
                                      <p:cBhvr>
                                        <p:cTn id="7" dur="5000" fill="hold"/>
                                        <p:tgtEl>
                                          <p:spTgt spid="253955"/>
                                        </p:tgtEl>
                                        <p:attrNameLst>
                                          <p:attrName>ppt_w</p:attrName>
                                        </p:attrNameLst>
                                      </p:cBhvr>
                                      <p:tavLst>
                                        <p:tav tm="0" fmla="#ppt_w*sin(2.5*pi*$)">
                                          <p:val>
                                            <p:fltVal val="0"/>
                                          </p:val>
                                        </p:tav>
                                        <p:tav tm="100000">
                                          <p:val>
                                            <p:fltVal val="1"/>
                                          </p:val>
                                        </p:tav>
                                      </p:tavLst>
                                    </p:anim>
                                    <p:anim calcmode="lin" valueType="num">
                                      <p:cBhvr>
                                        <p:cTn id="8" dur="5000" fill="hold"/>
                                        <p:tgtEl>
                                          <p:spTgt spid="253955"/>
                                        </p:tgtEl>
                                        <p:attrNameLst>
                                          <p:attrName>ppt_h</p:attrName>
                                        </p:attrNameLst>
                                      </p:cBhvr>
                                      <p:tavLst>
                                        <p:tav tm="0">
                                          <p:val>
                                            <p:strVal val="#ppt_h"/>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253959"/>
                                        </p:tgtEl>
                                        <p:attrNameLst>
                                          <p:attrName>style.visibility</p:attrName>
                                        </p:attrNameLst>
                                      </p:cBhvr>
                                      <p:to>
                                        <p:strVal val="visible"/>
                                      </p:to>
                                    </p:set>
                                    <p:anim calcmode="lin" valueType="num">
                                      <p:cBhvr>
                                        <p:cTn id="11" dur="500" fill="hold"/>
                                        <p:tgtEl>
                                          <p:spTgt spid="253959"/>
                                        </p:tgtEl>
                                        <p:attrNameLst>
                                          <p:attrName>ppt_w</p:attrName>
                                        </p:attrNameLst>
                                      </p:cBhvr>
                                      <p:tavLst>
                                        <p:tav tm="0">
                                          <p:val>
                                            <p:fltVal val="0"/>
                                          </p:val>
                                        </p:tav>
                                        <p:tav tm="100000">
                                          <p:val>
                                            <p:strVal val="#ppt_w"/>
                                          </p:val>
                                        </p:tav>
                                      </p:tavLst>
                                    </p:anim>
                                    <p:anim calcmode="lin" valueType="num">
                                      <p:cBhvr>
                                        <p:cTn id="12" dur="500" fill="hold"/>
                                        <p:tgtEl>
                                          <p:spTgt spid="253959"/>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53960"/>
                                        </p:tgtEl>
                                        <p:attrNameLst>
                                          <p:attrName>style.visibility</p:attrName>
                                        </p:attrNameLst>
                                      </p:cBhvr>
                                      <p:to>
                                        <p:strVal val="visible"/>
                                      </p:to>
                                    </p:set>
                                    <p:animEffect transition="in" filter="fade">
                                      <p:cBhvr>
                                        <p:cTn id="17" dur="800" decel="100000"/>
                                        <p:tgtEl>
                                          <p:spTgt spid="253960"/>
                                        </p:tgtEl>
                                      </p:cBhvr>
                                    </p:animEffect>
                                    <p:anim calcmode="lin" valueType="num">
                                      <p:cBhvr>
                                        <p:cTn id="18" dur="800" decel="100000" fill="hold"/>
                                        <p:tgtEl>
                                          <p:spTgt spid="253960"/>
                                        </p:tgtEl>
                                        <p:attrNameLst>
                                          <p:attrName>style.rotation</p:attrName>
                                        </p:attrNameLst>
                                      </p:cBhvr>
                                      <p:tavLst>
                                        <p:tav tm="0">
                                          <p:val>
                                            <p:fltVal val="-90"/>
                                          </p:val>
                                        </p:tav>
                                        <p:tav tm="100000">
                                          <p:val>
                                            <p:fltVal val="0"/>
                                          </p:val>
                                        </p:tav>
                                      </p:tavLst>
                                    </p:anim>
                                    <p:anim calcmode="lin" valueType="num">
                                      <p:cBhvr>
                                        <p:cTn id="19" dur="800" decel="100000" fill="hold"/>
                                        <p:tgtEl>
                                          <p:spTgt spid="253960"/>
                                        </p:tgtEl>
                                        <p:attrNameLst>
                                          <p:attrName>ppt_x</p:attrName>
                                        </p:attrNameLst>
                                      </p:cBhvr>
                                      <p:tavLst>
                                        <p:tav tm="0">
                                          <p:val>
                                            <p:strVal val="#ppt_x+0.4"/>
                                          </p:val>
                                        </p:tav>
                                        <p:tav tm="100000">
                                          <p:val>
                                            <p:strVal val="#ppt_x-0.05"/>
                                          </p:val>
                                        </p:tav>
                                      </p:tavLst>
                                    </p:anim>
                                    <p:anim calcmode="lin" valueType="num">
                                      <p:cBhvr>
                                        <p:cTn id="20" dur="800" decel="100000" fill="hold"/>
                                        <p:tgtEl>
                                          <p:spTgt spid="253960"/>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53960"/>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53960"/>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253961"/>
                                        </p:tgtEl>
                                        <p:attrNameLst>
                                          <p:attrName>style.visibility</p:attrName>
                                        </p:attrNameLst>
                                      </p:cBhvr>
                                      <p:to>
                                        <p:strVal val="visible"/>
                                      </p:to>
                                    </p:set>
                                    <p:anim calcmode="lin" valueType="num">
                                      <p:cBhvr>
                                        <p:cTn id="27" dur="500" fill="hold"/>
                                        <p:tgtEl>
                                          <p:spTgt spid="253961"/>
                                        </p:tgtEl>
                                        <p:attrNameLst>
                                          <p:attrName>ppt_w</p:attrName>
                                        </p:attrNameLst>
                                      </p:cBhvr>
                                      <p:tavLst>
                                        <p:tav tm="0">
                                          <p:val>
                                            <p:fltVal val="0"/>
                                          </p:val>
                                        </p:tav>
                                        <p:tav tm="100000">
                                          <p:val>
                                            <p:strVal val="#ppt_w"/>
                                          </p:val>
                                        </p:tav>
                                      </p:tavLst>
                                    </p:anim>
                                    <p:anim calcmode="lin" valueType="num">
                                      <p:cBhvr>
                                        <p:cTn id="28" dur="500" fill="hold"/>
                                        <p:tgtEl>
                                          <p:spTgt spid="253961"/>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253963"/>
                                        </p:tgtEl>
                                        <p:attrNameLst>
                                          <p:attrName>style.visibility</p:attrName>
                                        </p:attrNameLst>
                                      </p:cBhvr>
                                      <p:to>
                                        <p:strVal val="visible"/>
                                      </p:to>
                                    </p:set>
                                    <p:animEffect transition="in" filter="checkerboard(across)">
                                      <p:cBhvr>
                                        <p:cTn id="33" dur="500"/>
                                        <p:tgtEl>
                                          <p:spTgt spid="253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9" grpId="0" animBg="1"/>
      <p:bldP spid="253960" grpId="0"/>
      <p:bldP spid="253961" grpId="0" animBg="1"/>
      <p:bldP spid="25396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8CCB156C-3715-4E53-8899-2C8DADCC2033}" type="slidenum">
              <a:rPr lang="ar-SA"/>
              <a:pPr/>
              <a:t>20</a:t>
            </a:fld>
            <a:endParaRPr lang="en-US"/>
          </a:p>
        </p:txBody>
      </p:sp>
      <p:pic>
        <p:nvPicPr>
          <p:cNvPr id="27238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238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238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2390"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2392" name="Text Box 8"/>
          <p:cNvSpPr txBox="1">
            <a:spLocks noChangeArrowheads="1"/>
          </p:cNvSpPr>
          <p:nvPr/>
        </p:nvSpPr>
        <p:spPr bwMode="auto">
          <a:xfrm>
            <a:off x="2425700" y="1192213"/>
            <a:ext cx="4975225" cy="588962"/>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wrap="none">
            <a:spAutoFit/>
            <a:flatTx/>
          </a:bodyPr>
          <a:lstStyle/>
          <a:p>
            <a:pPr algn="r"/>
            <a:r>
              <a:rPr lang="fa-IR" sz="3200" b="1"/>
              <a:t>بازي و سازو كارهاي دفاعي كودكان</a:t>
            </a:r>
            <a:endParaRPr lang="en-US" sz="3200" b="1"/>
          </a:p>
        </p:txBody>
      </p:sp>
      <p:sp>
        <p:nvSpPr>
          <p:cNvPr id="272394" name="Text Box 10"/>
          <p:cNvSpPr txBox="1">
            <a:spLocks noChangeArrowheads="1"/>
          </p:cNvSpPr>
          <p:nvPr/>
        </p:nvSpPr>
        <p:spPr bwMode="auto">
          <a:xfrm>
            <a:off x="1389063" y="2133600"/>
            <a:ext cx="7332662" cy="1554163"/>
          </a:xfrm>
          <a:prstGeom prst="rect">
            <a:avLst/>
          </a:prstGeom>
          <a:noFill/>
          <a:ln w="9525">
            <a:noFill/>
            <a:miter lim="800000"/>
            <a:headEnd/>
            <a:tailEnd/>
          </a:ln>
          <a:effectLst/>
        </p:spPr>
        <p:txBody>
          <a:bodyPr wrap="none">
            <a:spAutoFit/>
          </a:bodyPr>
          <a:lstStyle/>
          <a:p>
            <a:r>
              <a:rPr lang="fa-IR" sz="3200" b="1"/>
              <a:t>بازي ممكن است نقطه عطفي در نحوه فعاليت كودك</a:t>
            </a:r>
          </a:p>
          <a:p>
            <a:r>
              <a:rPr lang="fa-IR" sz="3200" b="1"/>
              <a:t> در زندگي وزانه و سازو كار دفاعي او بر ضد اضطراب </a:t>
            </a:r>
          </a:p>
          <a:p>
            <a:r>
              <a:rPr lang="fa-IR" sz="3200" b="1"/>
              <a:t>باشد</a:t>
            </a:r>
            <a:endParaRPr lang="en-US" sz="3200" b="1"/>
          </a:p>
        </p:txBody>
      </p:sp>
      <p:sp>
        <p:nvSpPr>
          <p:cNvPr id="272395" name="Text Box 11"/>
          <p:cNvSpPr txBox="1">
            <a:spLocks noChangeArrowheads="1"/>
          </p:cNvSpPr>
          <p:nvPr/>
        </p:nvSpPr>
        <p:spPr bwMode="auto">
          <a:xfrm>
            <a:off x="1187450" y="4076700"/>
            <a:ext cx="7272338" cy="1554163"/>
          </a:xfrm>
          <a:prstGeom prst="rect">
            <a:avLst/>
          </a:prstGeom>
          <a:noFill/>
          <a:ln w="9525">
            <a:noFill/>
            <a:miter lim="800000"/>
            <a:headEnd/>
            <a:tailEnd/>
          </a:ln>
          <a:effectLst/>
        </p:spPr>
        <p:txBody>
          <a:bodyPr>
            <a:spAutoFit/>
          </a:bodyPr>
          <a:lstStyle/>
          <a:p>
            <a:pPr algn="just">
              <a:spcBef>
                <a:spcPct val="50000"/>
              </a:spcBef>
            </a:pPr>
            <a:r>
              <a:rPr lang="fa-IR" sz="3200" b="1"/>
              <a:t>بازي را مي توان همچون شيوه متمم در درمان استفاده نابجا از ساز و كارهاي دفاعي كودك به كار    برد.</a:t>
            </a:r>
            <a:endParaRPr lang="en-US" sz="3200" b="1"/>
          </a:p>
        </p:txBody>
      </p:sp>
      <p:sp>
        <p:nvSpPr>
          <p:cNvPr id="12" name="Title 11"/>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2387"/>
                                        </p:tgtEl>
                                        <p:attrNameLst>
                                          <p:attrName>style.visibility</p:attrName>
                                        </p:attrNameLst>
                                      </p:cBhvr>
                                      <p:to>
                                        <p:strVal val="visible"/>
                                      </p:to>
                                    </p:set>
                                    <p:anim calcmode="lin" valueType="num">
                                      <p:cBhvr>
                                        <p:cTn id="7" dur="5000" fill="hold"/>
                                        <p:tgtEl>
                                          <p:spTgt spid="272387"/>
                                        </p:tgtEl>
                                        <p:attrNameLst>
                                          <p:attrName>ppt_w</p:attrName>
                                        </p:attrNameLst>
                                      </p:cBhvr>
                                      <p:tavLst>
                                        <p:tav tm="0" fmla="#ppt_w*sin(2.5*pi*$)">
                                          <p:val>
                                            <p:fltVal val="0"/>
                                          </p:val>
                                        </p:tav>
                                        <p:tav tm="100000">
                                          <p:val>
                                            <p:fltVal val="1"/>
                                          </p:val>
                                        </p:tav>
                                      </p:tavLst>
                                    </p:anim>
                                    <p:anim calcmode="lin" valueType="num">
                                      <p:cBhvr>
                                        <p:cTn id="8" dur="5000" fill="hold"/>
                                        <p:tgtEl>
                                          <p:spTgt spid="272387"/>
                                        </p:tgtEl>
                                        <p:attrNameLst>
                                          <p:attrName>ppt_h</p:attrName>
                                        </p:attrNameLst>
                                      </p:cBhvr>
                                      <p:tavLst>
                                        <p:tav tm="0">
                                          <p:val>
                                            <p:strVal val="#ppt_h"/>
                                          </p:val>
                                        </p:tav>
                                        <p:tav tm="100000">
                                          <p:val>
                                            <p:strVal val="#ppt_h"/>
                                          </p:val>
                                        </p:tav>
                                      </p:tavLst>
                                    </p:anim>
                                  </p:childTnLst>
                                </p:cTn>
                              </p:par>
                              <p:par>
                                <p:cTn id="9" presetID="14" presetClass="entr" presetSubtype="5" fill="hold" grpId="0" nodeType="withEffect">
                                  <p:stCondLst>
                                    <p:cond delay="0"/>
                                  </p:stCondLst>
                                  <p:childTnLst>
                                    <p:set>
                                      <p:cBhvr>
                                        <p:cTn id="10" dur="1" fill="hold">
                                          <p:stCondLst>
                                            <p:cond delay="0"/>
                                          </p:stCondLst>
                                        </p:cTn>
                                        <p:tgtEl>
                                          <p:spTgt spid="272392"/>
                                        </p:tgtEl>
                                        <p:attrNameLst>
                                          <p:attrName>style.visibility</p:attrName>
                                        </p:attrNameLst>
                                      </p:cBhvr>
                                      <p:to>
                                        <p:strVal val="visible"/>
                                      </p:to>
                                    </p:set>
                                    <p:animEffect transition="in" filter="randombar(vertical)">
                                      <p:cBhvr>
                                        <p:cTn id="11" dur="500"/>
                                        <p:tgtEl>
                                          <p:spTgt spid="272392"/>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6" fill="hold" grpId="0" nodeType="clickEffect">
                                  <p:stCondLst>
                                    <p:cond delay="0"/>
                                  </p:stCondLst>
                                  <p:childTnLst>
                                    <p:set>
                                      <p:cBhvr>
                                        <p:cTn id="15" dur="1" fill="hold">
                                          <p:stCondLst>
                                            <p:cond delay="0"/>
                                          </p:stCondLst>
                                        </p:cTn>
                                        <p:tgtEl>
                                          <p:spTgt spid="272394"/>
                                        </p:tgtEl>
                                        <p:attrNameLst>
                                          <p:attrName>style.visibility</p:attrName>
                                        </p:attrNameLst>
                                      </p:cBhvr>
                                      <p:to>
                                        <p:strVal val="visible"/>
                                      </p:to>
                                    </p:set>
                                    <p:animEffect transition="in" filter="barn(inHorizontal)">
                                      <p:cBhvr>
                                        <p:cTn id="16" dur="500"/>
                                        <p:tgtEl>
                                          <p:spTgt spid="272394"/>
                                        </p:tgtEl>
                                      </p:cBhvr>
                                    </p:animEffect>
                                  </p:childTnLst>
                                </p:cTn>
                              </p:par>
                              <p:par>
                                <p:cTn id="17" presetID="16" presetClass="entr" presetSubtype="26" fill="hold" grpId="0" nodeType="withEffect">
                                  <p:stCondLst>
                                    <p:cond delay="0"/>
                                  </p:stCondLst>
                                  <p:childTnLst>
                                    <p:set>
                                      <p:cBhvr>
                                        <p:cTn id="18" dur="1" fill="hold">
                                          <p:stCondLst>
                                            <p:cond delay="0"/>
                                          </p:stCondLst>
                                        </p:cTn>
                                        <p:tgtEl>
                                          <p:spTgt spid="272395"/>
                                        </p:tgtEl>
                                        <p:attrNameLst>
                                          <p:attrName>style.visibility</p:attrName>
                                        </p:attrNameLst>
                                      </p:cBhvr>
                                      <p:to>
                                        <p:strVal val="visible"/>
                                      </p:to>
                                    </p:set>
                                    <p:animEffect transition="in" filter="barn(inHorizontal)">
                                      <p:cBhvr>
                                        <p:cTn id="19" dur="500"/>
                                        <p:tgtEl>
                                          <p:spTgt spid="272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92" grpId="0" animBg="1"/>
      <p:bldP spid="272394" grpId="0"/>
      <p:bldP spid="27239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C48662C4-B10E-43B6-AE25-EAF4114EA792}" type="slidenum">
              <a:rPr lang="ar-SA"/>
              <a:pPr/>
              <a:t>21</a:t>
            </a:fld>
            <a:endParaRPr lang="en-US"/>
          </a:p>
        </p:txBody>
      </p:sp>
      <p:pic>
        <p:nvPicPr>
          <p:cNvPr id="27341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341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341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3414" name="Text Box 6"/>
          <p:cNvSpPr txBox="1">
            <a:spLocks noChangeArrowheads="1"/>
          </p:cNvSpPr>
          <p:nvPr/>
        </p:nvSpPr>
        <p:spPr bwMode="auto">
          <a:xfrm>
            <a:off x="2425700" y="1192213"/>
            <a:ext cx="4975225" cy="588962"/>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wrap="none">
            <a:spAutoFit/>
            <a:flatTx/>
          </a:bodyPr>
          <a:lstStyle/>
          <a:p>
            <a:pPr algn="r"/>
            <a:r>
              <a:rPr lang="fa-IR" sz="3200" b="1"/>
              <a:t>بازي و سازو كارهاي دفاعي كودكان</a:t>
            </a:r>
            <a:endParaRPr lang="en-US" sz="3200" b="1"/>
          </a:p>
        </p:txBody>
      </p:sp>
      <p:sp>
        <p:nvSpPr>
          <p:cNvPr id="273415" name="AutoShape 7"/>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3417" name="Text Box 9"/>
          <p:cNvSpPr txBox="1">
            <a:spLocks noChangeArrowheads="1"/>
          </p:cNvSpPr>
          <p:nvPr/>
        </p:nvSpPr>
        <p:spPr bwMode="auto">
          <a:xfrm>
            <a:off x="1331913" y="2420938"/>
            <a:ext cx="6624637" cy="2590800"/>
          </a:xfrm>
          <a:prstGeom prst="rect">
            <a:avLst/>
          </a:prstGeom>
          <a:noFill/>
          <a:ln w="9525">
            <a:noFill/>
            <a:miter lim="800000"/>
            <a:headEnd/>
            <a:tailEnd/>
          </a:ln>
          <a:effectLst/>
        </p:spPr>
        <p:txBody>
          <a:bodyPr>
            <a:spAutoFit/>
          </a:bodyPr>
          <a:lstStyle/>
          <a:p>
            <a:pPr algn="just">
              <a:spcBef>
                <a:spcPct val="50000"/>
              </a:spcBef>
            </a:pPr>
            <a:r>
              <a:rPr lang="fa-IR" sz="3200" b="1"/>
              <a:t>درمانگر براي كودكاني كه از روش بازي منحرف مي شوند وسايل ، </a:t>
            </a:r>
            <a:r>
              <a:rPr lang="fa-IR" b="1"/>
              <a:t>فرصتها</a:t>
            </a:r>
            <a:r>
              <a:rPr lang="fa-IR" sz="3200" b="1"/>
              <a:t> و تشويق را فراهم مي كند كه در روش انحرافي بازي كودك و دفاعهاي او در برابر اضطراب موثر  واقع مي شوند</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3411"/>
                                        </p:tgtEl>
                                        <p:attrNameLst>
                                          <p:attrName>style.visibility</p:attrName>
                                        </p:attrNameLst>
                                      </p:cBhvr>
                                      <p:to>
                                        <p:strVal val="visible"/>
                                      </p:to>
                                    </p:set>
                                    <p:anim calcmode="lin" valueType="num">
                                      <p:cBhvr>
                                        <p:cTn id="7" dur="5000" fill="hold"/>
                                        <p:tgtEl>
                                          <p:spTgt spid="273411"/>
                                        </p:tgtEl>
                                        <p:attrNameLst>
                                          <p:attrName>ppt_w</p:attrName>
                                        </p:attrNameLst>
                                      </p:cBhvr>
                                      <p:tavLst>
                                        <p:tav tm="0" fmla="#ppt_w*sin(2.5*pi*$)">
                                          <p:val>
                                            <p:fltVal val="0"/>
                                          </p:val>
                                        </p:tav>
                                        <p:tav tm="100000">
                                          <p:val>
                                            <p:fltVal val="1"/>
                                          </p:val>
                                        </p:tav>
                                      </p:tavLst>
                                    </p:anim>
                                    <p:anim calcmode="lin" valueType="num">
                                      <p:cBhvr>
                                        <p:cTn id="8" dur="5000" fill="hold"/>
                                        <p:tgtEl>
                                          <p:spTgt spid="273411"/>
                                        </p:tgtEl>
                                        <p:attrNameLst>
                                          <p:attrName>ppt_h</p:attrName>
                                        </p:attrNameLst>
                                      </p:cBhvr>
                                      <p:tavLst>
                                        <p:tav tm="0">
                                          <p:val>
                                            <p:strVal val="#ppt_h"/>
                                          </p:val>
                                        </p:tav>
                                        <p:tav tm="100000">
                                          <p:val>
                                            <p:strVal val="#ppt_h"/>
                                          </p:val>
                                        </p:tav>
                                      </p:tavLst>
                                    </p:anim>
                                  </p:childTnLst>
                                </p:cTn>
                              </p:par>
                              <p:par>
                                <p:cTn id="9" presetID="41" presetClass="entr" presetSubtype="0" fill="hold" grpId="0" nodeType="withEffect">
                                  <p:stCondLst>
                                    <p:cond delay="0"/>
                                  </p:stCondLst>
                                  <p:iterate type="lt">
                                    <p:tmPct val="10000"/>
                                  </p:iterate>
                                  <p:childTnLst>
                                    <p:set>
                                      <p:cBhvr>
                                        <p:cTn id="10" dur="1" fill="hold">
                                          <p:stCondLst>
                                            <p:cond delay="0"/>
                                          </p:stCondLst>
                                        </p:cTn>
                                        <p:tgtEl>
                                          <p:spTgt spid="273414"/>
                                        </p:tgtEl>
                                        <p:attrNameLst>
                                          <p:attrName>style.visibility</p:attrName>
                                        </p:attrNameLst>
                                      </p:cBhvr>
                                      <p:to>
                                        <p:strVal val="visible"/>
                                      </p:to>
                                    </p:set>
                                    <p:anim calcmode="lin" valueType="num">
                                      <p:cBhvr>
                                        <p:cTn id="11" dur="500" fill="hold"/>
                                        <p:tgtEl>
                                          <p:spTgt spid="273414"/>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273414"/>
                                        </p:tgtEl>
                                        <p:attrNameLst>
                                          <p:attrName>ppt_y</p:attrName>
                                        </p:attrNameLst>
                                      </p:cBhvr>
                                      <p:tavLst>
                                        <p:tav tm="0">
                                          <p:val>
                                            <p:strVal val="#ppt_y"/>
                                          </p:val>
                                        </p:tav>
                                        <p:tav tm="100000">
                                          <p:val>
                                            <p:strVal val="#ppt_y"/>
                                          </p:val>
                                        </p:tav>
                                      </p:tavLst>
                                    </p:anim>
                                    <p:anim calcmode="lin" valueType="num">
                                      <p:cBhvr>
                                        <p:cTn id="13" dur="500" fill="hold"/>
                                        <p:tgtEl>
                                          <p:spTgt spid="273414"/>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273414"/>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273414"/>
                                        </p:tgtEl>
                                      </p:cBhvr>
                                    </p:animEffect>
                                  </p:childTnLst>
                                </p:cTn>
                              </p:par>
                            </p:childTnLst>
                          </p:cTn>
                        </p:par>
                      </p:childTnLst>
                    </p:cTn>
                  </p:par>
                  <p:par>
                    <p:cTn id="16" fill="hold">
                      <p:stCondLst>
                        <p:cond delay="indefinite"/>
                      </p:stCondLst>
                      <p:childTnLst>
                        <p:par>
                          <p:cTn id="17" fill="hold">
                            <p:stCondLst>
                              <p:cond delay="0"/>
                            </p:stCondLst>
                            <p:childTnLst>
                              <p:par>
                                <p:cTn id="18" presetID="41" presetClass="entr" presetSubtype="0" fill="hold" grpId="0" nodeType="clickEffect">
                                  <p:stCondLst>
                                    <p:cond delay="0"/>
                                  </p:stCondLst>
                                  <p:iterate type="lt">
                                    <p:tmPct val="10000"/>
                                  </p:iterate>
                                  <p:childTnLst>
                                    <p:set>
                                      <p:cBhvr>
                                        <p:cTn id="19" dur="1" fill="hold">
                                          <p:stCondLst>
                                            <p:cond delay="0"/>
                                          </p:stCondLst>
                                        </p:cTn>
                                        <p:tgtEl>
                                          <p:spTgt spid="273417"/>
                                        </p:tgtEl>
                                        <p:attrNameLst>
                                          <p:attrName>style.visibility</p:attrName>
                                        </p:attrNameLst>
                                      </p:cBhvr>
                                      <p:to>
                                        <p:strVal val="visible"/>
                                      </p:to>
                                    </p:set>
                                    <p:anim calcmode="lin" valueType="num">
                                      <p:cBhvr>
                                        <p:cTn id="20" dur="500" fill="hold"/>
                                        <p:tgtEl>
                                          <p:spTgt spid="273417"/>
                                        </p:tgtEl>
                                        <p:attrNameLst>
                                          <p:attrName>ppt_x</p:attrName>
                                        </p:attrNameLst>
                                      </p:cBhvr>
                                      <p:tavLst>
                                        <p:tav tm="0">
                                          <p:val>
                                            <p:strVal val="#ppt_x"/>
                                          </p:val>
                                        </p:tav>
                                        <p:tav tm="50000">
                                          <p:val>
                                            <p:strVal val="#ppt_x+.1"/>
                                          </p:val>
                                        </p:tav>
                                        <p:tav tm="100000">
                                          <p:val>
                                            <p:strVal val="#ppt_x"/>
                                          </p:val>
                                        </p:tav>
                                      </p:tavLst>
                                    </p:anim>
                                    <p:anim calcmode="lin" valueType="num">
                                      <p:cBhvr>
                                        <p:cTn id="21" dur="500" fill="hold"/>
                                        <p:tgtEl>
                                          <p:spTgt spid="273417"/>
                                        </p:tgtEl>
                                        <p:attrNameLst>
                                          <p:attrName>ppt_y</p:attrName>
                                        </p:attrNameLst>
                                      </p:cBhvr>
                                      <p:tavLst>
                                        <p:tav tm="0">
                                          <p:val>
                                            <p:strVal val="#ppt_y"/>
                                          </p:val>
                                        </p:tav>
                                        <p:tav tm="100000">
                                          <p:val>
                                            <p:strVal val="#ppt_y"/>
                                          </p:val>
                                        </p:tav>
                                      </p:tavLst>
                                    </p:anim>
                                    <p:anim calcmode="lin" valueType="num">
                                      <p:cBhvr>
                                        <p:cTn id="22" dur="500" fill="hold"/>
                                        <p:tgtEl>
                                          <p:spTgt spid="273417"/>
                                        </p:tgtEl>
                                        <p:attrNameLst>
                                          <p:attrName>ppt_h</p:attrName>
                                        </p:attrNameLst>
                                      </p:cBhvr>
                                      <p:tavLst>
                                        <p:tav tm="0">
                                          <p:val>
                                            <p:strVal val="#ppt_h/10"/>
                                          </p:val>
                                        </p:tav>
                                        <p:tav tm="50000">
                                          <p:val>
                                            <p:strVal val="#ppt_h+.01"/>
                                          </p:val>
                                        </p:tav>
                                        <p:tav tm="100000">
                                          <p:val>
                                            <p:strVal val="#ppt_h"/>
                                          </p:val>
                                        </p:tav>
                                      </p:tavLst>
                                    </p:anim>
                                    <p:anim calcmode="lin" valueType="num">
                                      <p:cBhvr>
                                        <p:cTn id="23" dur="500" fill="hold"/>
                                        <p:tgtEl>
                                          <p:spTgt spid="273417"/>
                                        </p:tgtEl>
                                        <p:attrNameLst>
                                          <p:attrName>ppt_w</p:attrName>
                                        </p:attrNameLst>
                                      </p:cBhvr>
                                      <p:tavLst>
                                        <p:tav tm="0">
                                          <p:val>
                                            <p:strVal val="#ppt_w/10"/>
                                          </p:val>
                                        </p:tav>
                                        <p:tav tm="50000">
                                          <p:val>
                                            <p:strVal val="#ppt_w+.01"/>
                                          </p:val>
                                        </p:tav>
                                        <p:tav tm="100000">
                                          <p:val>
                                            <p:strVal val="#ppt_w"/>
                                          </p:val>
                                        </p:tav>
                                      </p:tavLst>
                                    </p:anim>
                                    <p:animEffect transition="in" filter="fade">
                                      <p:cBhvr>
                                        <p:cTn id="24" dur="500" tmFilter="0,0; .5, 1; 1, 1"/>
                                        <p:tgtEl>
                                          <p:spTgt spid="273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4" grpId="0" animBg="1"/>
      <p:bldP spid="27341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41CD8C60-4430-496D-AC9B-CBC6B550426B}" type="slidenum">
              <a:rPr lang="ar-SA"/>
              <a:pPr/>
              <a:t>22</a:t>
            </a:fld>
            <a:endParaRPr lang="en-US"/>
          </a:p>
        </p:txBody>
      </p:sp>
      <p:pic>
        <p:nvPicPr>
          <p:cNvPr id="27443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443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443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4438"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4439" name="Text Box 7"/>
          <p:cNvSpPr txBox="1">
            <a:spLocks noChangeArrowheads="1"/>
          </p:cNvSpPr>
          <p:nvPr/>
        </p:nvSpPr>
        <p:spPr bwMode="auto">
          <a:xfrm>
            <a:off x="3492500" y="1341438"/>
            <a:ext cx="2765425" cy="588962"/>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wrap="none">
            <a:spAutoFit/>
            <a:flatTx/>
          </a:bodyPr>
          <a:lstStyle/>
          <a:p>
            <a:pPr algn="r"/>
            <a:r>
              <a:rPr lang="fa-IR" sz="3200" b="1"/>
              <a:t>تسهيل بيان كلامي</a:t>
            </a:r>
            <a:endParaRPr lang="en-US" sz="3200" b="1"/>
          </a:p>
        </p:txBody>
      </p:sp>
      <p:sp>
        <p:nvSpPr>
          <p:cNvPr id="274440" name="Text Box 8"/>
          <p:cNvSpPr txBox="1">
            <a:spLocks noChangeArrowheads="1"/>
          </p:cNvSpPr>
          <p:nvPr/>
        </p:nvSpPr>
        <p:spPr bwMode="auto">
          <a:xfrm>
            <a:off x="1042988" y="2565400"/>
            <a:ext cx="7056437" cy="3016250"/>
          </a:xfrm>
          <a:prstGeom prst="rect">
            <a:avLst/>
          </a:prstGeom>
          <a:noFill/>
          <a:ln w="9525">
            <a:noFill/>
            <a:miter lim="800000"/>
            <a:headEnd/>
            <a:tailEnd/>
          </a:ln>
          <a:effectLst/>
        </p:spPr>
        <p:txBody>
          <a:bodyPr>
            <a:spAutoFit/>
          </a:bodyPr>
          <a:lstStyle/>
          <a:p>
            <a:pPr algn="just">
              <a:spcBef>
                <a:spcPct val="50000"/>
              </a:spcBef>
            </a:pPr>
            <a:r>
              <a:rPr lang="fa-IR" sz="3200" b="1"/>
              <a:t>بازي ممكن است به كودك كمك كند تا محتواي برخي آگاهيها ي مشخص و احساسات مربوط به آن را به صورت كلامي بيان دارد. زماني كه كودك در بحث در باره برخي مطالب گير مي كند يا در درمان آن به بن بست ايجاد مي شود، اين نحوه استفاده از بازي مفيد است</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4435"/>
                                        </p:tgtEl>
                                        <p:attrNameLst>
                                          <p:attrName>style.visibility</p:attrName>
                                        </p:attrNameLst>
                                      </p:cBhvr>
                                      <p:to>
                                        <p:strVal val="visible"/>
                                      </p:to>
                                    </p:set>
                                    <p:anim calcmode="lin" valueType="num">
                                      <p:cBhvr>
                                        <p:cTn id="7" dur="5000" fill="hold"/>
                                        <p:tgtEl>
                                          <p:spTgt spid="274435"/>
                                        </p:tgtEl>
                                        <p:attrNameLst>
                                          <p:attrName>ppt_w</p:attrName>
                                        </p:attrNameLst>
                                      </p:cBhvr>
                                      <p:tavLst>
                                        <p:tav tm="0" fmla="#ppt_w*sin(2.5*pi*$)">
                                          <p:val>
                                            <p:fltVal val="0"/>
                                          </p:val>
                                        </p:tav>
                                        <p:tav tm="100000">
                                          <p:val>
                                            <p:fltVal val="1"/>
                                          </p:val>
                                        </p:tav>
                                      </p:tavLst>
                                    </p:anim>
                                    <p:anim calcmode="lin" valueType="num">
                                      <p:cBhvr>
                                        <p:cTn id="8" dur="5000" fill="hold"/>
                                        <p:tgtEl>
                                          <p:spTgt spid="274435"/>
                                        </p:tgtEl>
                                        <p:attrNameLst>
                                          <p:attrName>ppt_h</p:attrName>
                                        </p:attrNameLst>
                                      </p:cBhvr>
                                      <p:tavLst>
                                        <p:tav tm="0">
                                          <p:val>
                                            <p:strVal val="#ppt_h"/>
                                          </p:val>
                                        </p:tav>
                                        <p:tav tm="100000">
                                          <p:val>
                                            <p:strVal val="#ppt_h"/>
                                          </p:val>
                                        </p:tav>
                                      </p:tavLst>
                                    </p:anim>
                                  </p:childTnLst>
                                </p:cTn>
                              </p:par>
                              <p:par>
                                <p:cTn id="9" presetID="6" presetClass="entr" presetSubtype="32" fill="hold" grpId="0" nodeType="withEffect">
                                  <p:stCondLst>
                                    <p:cond delay="0"/>
                                  </p:stCondLst>
                                  <p:childTnLst>
                                    <p:set>
                                      <p:cBhvr>
                                        <p:cTn id="10" dur="1" fill="hold">
                                          <p:stCondLst>
                                            <p:cond delay="0"/>
                                          </p:stCondLst>
                                        </p:cTn>
                                        <p:tgtEl>
                                          <p:spTgt spid="274439"/>
                                        </p:tgtEl>
                                        <p:attrNameLst>
                                          <p:attrName>style.visibility</p:attrName>
                                        </p:attrNameLst>
                                      </p:cBhvr>
                                      <p:to>
                                        <p:strVal val="visible"/>
                                      </p:to>
                                    </p:set>
                                    <p:animEffect transition="in" filter="circle(out)">
                                      <p:cBhvr>
                                        <p:cTn id="11" dur="2000"/>
                                        <p:tgtEl>
                                          <p:spTgt spid="274439"/>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274440"/>
                                        </p:tgtEl>
                                        <p:attrNameLst>
                                          <p:attrName>style.visibility</p:attrName>
                                        </p:attrNameLst>
                                      </p:cBhvr>
                                      <p:to>
                                        <p:strVal val="visible"/>
                                      </p:to>
                                    </p:set>
                                    <p:anim calcmode="discrete" valueType="clr">
                                      <p:cBhvr override="childStyle">
                                        <p:cTn id="16" dur="80"/>
                                        <p:tgtEl>
                                          <p:spTgt spid="274440"/>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274440"/>
                                        </p:tgtEl>
                                        <p:attrNameLst>
                                          <p:attrName>fillcolor</p:attrName>
                                        </p:attrNameLst>
                                      </p:cBhvr>
                                      <p:tavLst>
                                        <p:tav tm="0">
                                          <p:val>
                                            <p:clrVal>
                                              <a:schemeClr val="accent2"/>
                                            </p:clrVal>
                                          </p:val>
                                        </p:tav>
                                        <p:tav tm="50000">
                                          <p:val>
                                            <p:clrVal>
                                              <a:schemeClr val="hlink"/>
                                            </p:clrVal>
                                          </p:val>
                                        </p:tav>
                                      </p:tavLst>
                                    </p:anim>
                                    <p:set>
                                      <p:cBhvr>
                                        <p:cTn id="18" dur="80"/>
                                        <p:tgtEl>
                                          <p:spTgt spid="27444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9" grpId="0" animBg="1"/>
      <p:bldP spid="27444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89EF5160-E98E-4CD3-A8FC-6057C1189BFD}" type="slidenum">
              <a:rPr lang="ar-SA"/>
              <a:pPr/>
              <a:t>23</a:t>
            </a:fld>
            <a:endParaRPr lang="en-US"/>
          </a:p>
        </p:txBody>
      </p:sp>
      <p:pic>
        <p:nvPicPr>
          <p:cNvPr id="27545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546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546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5462"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5463" name="Text Box 7"/>
          <p:cNvSpPr txBox="1">
            <a:spLocks noChangeArrowheads="1"/>
          </p:cNvSpPr>
          <p:nvPr/>
        </p:nvSpPr>
        <p:spPr bwMode="auto">
          <a:xfrm>
            <a:off x="1720850" y="1192213"/>
            <a:ext cx="5680075" cy="588962"/>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wrap="none">
            <a:spAutoFit/>
            <a:flatTx/>
          </a:bodyPr>
          <a:lstStyle/>
          <a:p>
            <a:pPr algn="r"/>
            <a:r>
              <a:rPr lang="fa-IR" sz="3200" b="1"/>
              <a:t>تخليه مطالب نا خود آگاه و تنش در بازي</a:t>
            </a:r>
            <a:endParaRPr lang="en-US" sz="3200" b="1"/>
          </a:p>
        </p:txBody>
      </p:sp>
      <p:sp>
        <p:nvSpPr>
          <p:cNvPr id="275464" name="Text Box 8"/>
          <p:cNvSpPr txBox="1">
            <a:spLocks noChangeArrowheads="1"/>
          </p:cNvSpPr>
          <p:nvPr/>
        </p:nvSpPr>
        <p:spPr bwMode="auto">
          <a:xfrm>
            <a:off x="684213" y="2200275"/>
            <a:ext cx="7632700" cy="3503613"/>
          </a:xfrm>
          <a:prstGeom prst="rect">
            <a:avLst/>
          </a:prstGeom>
          <a:noFill/>
          <a:ln w="9525">
            <a:noFill/>
            <a:miter lim="800000"/>
            <a:headEnd/>
            <a:tailEnd/>
          </a:ln>
          <a:effectLst/>
        </p:spPr>
        <p:txBody>
          <a:bodyPr>
            <a:spAutoFit/>
          </a:bodyPr>
          <a:lstStyle/>
          <a:p>
            <a:pPr algn="just"/>
            <a:r>
              <a:rPr lang="fa-IR" sz="3200" b="1"/>
              <a:t>آمستر  معتقد است كه بازي ممكن است براي كمك به كودك براي نشان دادن محتواي ناخودآگاه و تسكين نقش مربوط به آن به كار رود.</a:t>
            </a:r>
          </a:p>
          <a:p>
            <a:pPr algn="just"/>
            <a:r>
              <a:rPr lang="fa-IR" sz="3200" b="1"/>
              <a:t>درمانگر بايد آگاه باشد كه هر كودكي چه مقدار مي تواند بدون ترس ، در بازي خود را تخليه كند . درمانگر</a:t>
            </a:r>
          </a:p>
          <a:p>
            <a:pPr algn="just"/>
            <a:r>
              <a:rPr lang="fa-IR" sz="3200" b="1"/>
              <a:t>بايد از نوع مشاركت و تعبير و تفسيري نيز كه كودك انجام مي دهد نيز  مطلع باشد.</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5459"/>
                                        </p:tgtEl>
                                        <p:attrNameLst>
                                          <p:attrName>style.visibility</p:attrName>
                                        </p:attrNameLst>
                                      </p:cBhvr>
                                      <p:to>
                                        <p:strVal val="visible"/>
                                      </p:to>
                                    </p:set>
                                    <p:anim calcmode="lin" valueType="num">
                                      <p:cBhvr>
                                        <p:cTn id="7" dur="5000" fill="hold"/>
                                        <p:tgtEl>
                                          <p:spTgt spid="275459"/>
                                        </p:tgtEl>
                                        <p:attrNameLst>
                                          <p:attrName>ppt_w</p:attrName>
                                        </p:attrNameLst>
                                      </p:cBhvr>
                                      <p:tavLst>
                                        <p:tav tm="0" fmla="#ppt_w*sin(2.5*pi*$)">
                                          <p:val>
                                            <p:fltVal val="0"/>
                                          </p:val>
                                        </p:tav>
                                        <p:tav tm="100000">
                                          <p:val>
                                            <p:fltVal val="1"/>
                                          </p:val>
                                        </p:tav>
                                      </p:tavLst>
                                    </p:anim>
                                    <p:anim calcmode="lin" valueType="num">
                                      <p:cBhvr>
                                        <p:cTn id="8" dur="5000" fill="hold"/>
                                        <p:tgtEl>
                                          <p:spTgt spid="275459"/>
                                        </p:tgtEl>
                                        <p:attrNameLst>
                                          <p:attrName>ppt_h</p:attrName>
                                        </p:attrNameLst>
                                      </p:cBhvr>
                                      <p:tavLst>
                                        <p:tav tm="0">
                                          <p:val>
                                            <p:strVal val="#ppt_h"/>
                                          </p:val>
                                        </p:tav>
                                        <p:tav tm="100000">
                                          <p:val>
                                            <p:strVal val="#ppt_h"/>
                                          </p:val>
                                        </p:tav>
                                      </p:tavLst>
                                    </p:anim>
                                  </p:childTnLst>
                                </p:cTn>
                              </p:par>
                              <p:par>
                                <p:cTn id="9" presetID="55" presetClass="entr" presetSubtype="0" fill="hold" grpId="0" nodeType="withEffect">
                                  <p:stCondLst>
                                    <p:cond delay="0"/>
                                  </p:stCondLst>
                                  <p:childTnLst>
                                    <p:set>
                                      <p:cBhvr>
                                        <p:cTn id="10" dur="1" fill="hold">
                                          <p:stCondLst>
                                            <p:cond delay="0"/>
                                          </p:stCondLst>
                                        </p:cTn>
                                        <p:tgtEl>
                                          <p:spTgt spid="275463"/>
                                        </p:tgtEl>
                                        <p:attrNameLst>
                                          <p:attrName>style.visibility</p:attrName>
                                        </p:attrNameLst>
                                      </p:cBhvr>
                                      <p:to>
                                        <p:strVal val="visible"/>
                                      </p:to>
                                    </p:set>
                                    <p:anim calcmode="lin" valueType="num">
                                      <p:cBhvr>
                                        <p:cTn id="11" dur="1000" fill="hold"/>
                                        <p:tgtEl>
                                          <p:spTgt spid="275463"/>
                                        </p:tgtEl>
                                        <p:attrNameLst>
                                          <p:attrName>ppt_w</p:attrName>
                                        </p:attrNameLst>
                                      </p:cBhvr>
                                      <p:tavLst>
                                        <p:tav tm="0">
                                          <p:val>
                                            <p:strVal val="#ppt_w*0.70"/>
                                          </p:val>
                                        </p:tav>
                                        <p:tav tm="100000">
                                          <p:val>
                                            <p:strVal val="#ppt_w"/>
                                          </p:val>
                                        </p:tav>
                                      </p:tavLst>
                                    </p:anim>
                                    <p:anim calcmode="lin" valueType="num">
                                      <p:cBhvr>
                                        <p:cTn id="12" dur="1000" fill="hold"/>
                                        <p:tgtEl>
                                          <p:spTgt spid="275463"/>
                                        </p:tgtEl>
                                        <p:attrNameLst>
                                          <p:attrName>ppt_h</p:attrName>
                                        </p:attrNameLst>
                                      </p:cBhvr>
                                      <p:tavLst>
                                        <p:tav tm="0">
                                          <p:val>
                                            <p:strVal val="#ppt_h"/>
                                          </p:val>
                                        </p:tav>
                                        <p:tav tm="100000">
                                          <p:val>
                                            <p:strVal val="#ppt_h"/>
                                          </p:val>
                                        </p:tav>
                                      </p:tavLst>
                                    </p:anim>
                                    <p:animEffect transition="in" filter="fade">
                                      <p:cBhvr>
                                        <p:cTn id="13" dur="1000"/>
                                        <p:tgtEl>
                                          <p:spTgt spid="275463"/>
                                        </p:tgtEl>
                                      </p:cBhvr>
                                    </p:animEffect>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grpId="0" nodeType="clickEffect">
                                  <p:stCondLst>
                                    <p:cond delay="0"/>
                                  </p:stCondLst>
                                  <p:childTnLst>
                                    <p:set>
                                      <p:cBhvr>
                                        <p:cTn id="17" dur="1" fill="hold">
                                          <p:stCondLst>
                                            <p:cond delay="0"/>
                                          </p:stCondLst>
                                        </p:cTn>
                                        <p:tgtEl>
                                          <p:spTgt spid="275464"/>
                                        </p:tgtEl>
                                        <p:attrNameLst>
                                          <p:attrName>style.visibility</p:attrName>
                                        </p:attrNameLst>
                                      </p:cBhvr>
                                      <p:to>
                                        <p:strVal val="visible"/>
                                      </p:to>
                                    </p:set>
                                    <p:animEffect transition="in" filter="wedge">
                                      <p:cBhvr>
                                        <p:cTn id="18" dur="2000"/>
                                        <p:tgtEl>
                                          <p:spTgt spid="2754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63" grpId="0" animBg="1"/>
      <p:bldP spid="27546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7CA16909-7099-4F15-A702-5DFC5B1E40A3}" type="slidenum">
              <a:rPr lang="ar-SA"/>
              <a:pPr/>
              <a:t>24</a:t>
            </a:fld>
            <a:endParaRPr lang="en-US"/>
          </a:p>
        </p:txBody>
      </p:sp>
      <p:pic>
        <p:nvPicPr>
          <p:cNvPr id="27648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648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648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6486" name="Text Box 6"/>
          <p:cNvSpPr txBox="1">
            <a:spLocks noChangeArrowheads="1"/>
          </p:cNvSpPr>
          <p:nvPr/>
        </p:nvSpPr>
        <p:spPr bwMode="auto">
          <a:xfrm>
            <a:off x="4395788" y="1287463"/>
            <a:ext cx="3005137" cy="650875"/>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wrap="none">
            <a:spAutoFit/>
            <a:flatTx/>
          </a:bodyPr>
          <a:lstStyle/>
          <a:p>
            <a:pPr algn="r"/>
            <a:r>
              <a:rPr lang="fa-IR" sz="3200" b="1"/>
              <a:t>اهميت </a:t>
            </a:r>
            <a:r>
              <a:rPr lang="fa-IR" b="1"/>
              <a:t>تكاملي</a:t>
            </a:r>
            <a:r>
              <a:rPr lang="fa-IR" sz="3200" b="1"/>
              <a:t> بازي</a:t>
            </a:r>
            <a:endParaRPr lang="en-US" sz="3200" b="1"/>
          </a:p>
        </p:txBody>
      </p:sp>
      <p:sp>
        <p:nvSpPr>
          <p:cNvPr id="276487" name="AutoShape 7"/>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6488" name="Text Box 8"/>
          <p:cNvSpPr txBox="1">
            <a:spLocks noChangeArrowheads="1"/>
          </p:cNvSpPr>
          <p:nvPr/>
        </p:nvSpPr>
        <p:spPr bwMode="auto">
          <a:xfrm>
            <a:off x="827088" y="2636838"/>
            <a:ext cx="7848600" cy="3016250"/>
          </a:xfrm>
          <a:prstGeom prst="rect">
            <a:avLst/>
          </a:prstGeom>
          <a:noFill/>
          <a:ln w="9525">
            <a:noFill/>
            <a:miter lim="800000"/>
            <a:headEnd/>
            <a:tailEnd/>
          </a:ln>
          <a:effectLst/>
        </p:spPr>
        <p:txBody>
          <a:bodyPr>
            <a:spAutoFit/>
          </a:bodyPr>
          <a:lstStyle/>
          <a:p>
            <a:pPr algn="just"/>
            <a:r>
              <a:rPr lang="fa-IR" sz="3200" b="1"/>
              <a:t>بازي ممكن است موجب رشد و تكامل علايق و رغبتها در كودك شود. كودك ممكن است بازي را به زندگي روزمره خود منتقل نمايد و ازتجارب كسب شده در زندگي آينده اش نيزسود جويد. اين كاربرد بازي اهميت ويژه دادر.زيرا ثابت شده كه بين بازي و توانيهاي كار يك فرد همبستگي وجود دارد</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6483"/>
                                        </p:tgtEl>
                                        <p:attrNameLst>
                                          <p:attrName>style.visibility</p:attrName>
                                        </p:attrNameLst>
                                      </p:cBhvr>
                                      <p:to>
                                        <p:strVal val="visible"/>
                                      </p:to>
                                    </p:set>
                                    <p:anim calcmode="lin" valueType="num">
                                      <p:cBhvr>
                                        <p:cTn id="7" dur="5000" fill="hold"/>
                                        <p:tgtEl>
                                          <p:spTgt spid="276483"/>
                                        </p:tgtEl>
                                        <p:attrNameLst>
                                          <p:attrName>ppt_w</p:attrName>
                                        </p:attrNameLst>
                                      </p:cBhvr>
                                      <p:tavLst>
                                        <p:tav tm="0" fmla="#ppt_w*sin(2.5*pi*$)">
                                          <p:val>
                                            <p:fltVal val="0"/>
                                          </p:val>
                                        </p:tav>
                                        <p:tav tm="100000">
                                          <p:val>
                                            <p:fltVal val="1"/>
                                          </p:val>
                                        </p:tav>
                                      </p:tavLst>
                                    </p:anim>
                                    <p:anim calcmode="lin" valueType="num">
                                      <p:cBhvr>
                                        <p:cTn id="8" dur="5000" fill="hold"/>
                                        <p:tgtEl>
                                          <p:spTgt spid="276483"/>
                                        </p:tgtEl>
                                        <p:attrNameLst>
                                          <p:attrName>ppt_h</p:attrName>
                                        </p:attrNameLst>
                                      </p:cBhvr>
                                      <p:tavLst>
                                        <p:tav tm="0">
                                          <p:val>
                                            <p:strVal val="#ppt_h"/>
                                          </p:val>
                                        </p:tav>
                                        <p:tav tm="100000">
                                          <p:val>
                                            <p:strVal val="#ppt_h"/>
                                          </p:val>
                                        </p:tav>
                                      </p:tavLst>
                                    </p:anim>
                                  </p:childTnLst>
                                </p:cTn>
                              </p:par>
                              <p:par>
                                <p:cTn id="9" presetID="3" presetClass="entr" presetSubtype="10" fill="hold" grpId="0" nodeType="withEffect">
                                  <p:stCondLst>
                                    <p:cond delay="0"/>
                                  </p:stCondLst>
                                  <p:childTnLst>
                                    <p:set>
                                      <p:cBhvr>
                                        <p:cTn id="10" dur="1" fill="hold">
                                          <p:stCondLst>
                                            <p:cond delay="0"/>
                                          </p:stCondLst>
                                        </p:cTn>
                                        <p:tgtEl>
                                          <p:spTgt spid="276486"/>
                                        </p:tgtEl>
                                        <p:attrNameLst>
                                          <p:attrName>style.visibility</p:attrName>
                                        </p:attrNameLst>
                                      </p:cBhvr>
                                      <p:to>
                                        <p:strVal val="visible"/>
                                      </p:to>
                                    </p:set>
                                    <p:animEffect transition="in" filter="blinds(horizontal)">
                                      <p:cBhvr>
                                        <p:cTn id="11" dur="500"/>
                                        <p:tgtEl>
                                          <p:spTgt spid="276486"/>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32" fill="hold" grpId="0" nodeType="clickEffect">
                                  <p:stCondLst>
                                    <p:cond delay="0"/>
                                  </p:stCondLst>
                                  <p:childTnLst>
                                    <p:set>
                                      <p:cBhvr>
                                        <p:cTn id="15" dur="1" fill="hold">
                                          <p:stCondLst>
                                            <p:cond delay="0"/>
                                          </p:stCondLst>
                                        </p:cTn>
                                        <p:tgtEl>
                                          <p:spTgt spid="276488"/>
                                        </p:tgtEl>
                                        <p:attrNameLst>
                                          <p:attrName>style.visibility</p:attrName>
                                        </p:attrNameLst>
                                      </p:cBhvr>
                                      <p:to>
                                        <p:strVal val="visible"/>
                                      </p:to>
                                    </p:set>
                                    <p:animEffect transition="in" filter="circle(out)">
                                      <p:cBhvr>
                                        <p:cTn id="16" dur="2000"/>
                                        <p:tgtEl>
                                          <p:spTgt spid="276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486" grpId="0" animBg="1"/>
      <p:bldP spid="27648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8CE1B368-64A9-4707-9977-982990729F86}" type="slidenum">
              <a:rPr lang="ar-SA"/>
              <a:pPr/>
              <a:t>25</a:t>
            </a:fld>
            <a:endParaRPr lang="en-US"/>
          </a:p>
        </p:txBody>
      </p:sp>
      <p:pic>
        <p:nvPicPr>
          <p:cNvPr id="27750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750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750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7510"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7511" name="Text Box 7"/>
          <p:cNvSpPr txBox="1">
            <a:spLocks noChangeArrowheads="1"/>
          </p:cNvSpPr>
          <p:nvPr/>
        </p:nvSpPr>
        <p:spPr bwMode="auto">
          <a:xfrm>
            <a:off x="2268538" y="1557338"/>
            <a:ext cx="4681537" cy="588962"/>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r>
              <a:rPr lang="fa-IR" sz="3200" b="1"/>
              <a:t>برقراري ارتباط از طريق بازي</a:t>
            </a:r>
            <a:endParaRPr lang="en-US" sz="3200" b="1"/>
          </a:p>
        </p:txBody>
      </p:sp>
      <p:sp>
        <p:nvSpPr>
          <p:cNvPr id="277512" name="Text Box 8"/>
          <p:cNvSpPr txBox="1">
            <a:spLocks noChangeArrowheads="1"/>
          </p:cNvSpPr>
          <p:nvPr/>
        </p:nvSpPr>
        <p:spPr bwMode="auto">
          <a:xfrm>
            <a:off x="755650" y="2997200"/>
            <a:ext cx="7920038" cy="2528888"/>
          </a:xfrm>
          <a:prstGeom prst="rect">
            <a:avLst/>
          </a:prstGeom>
          <a:noFill/>
          <a:ln w="9525">
            <a:noFill/>
            <a:miter lim="800000"/>
            <a:headEnd/>
            <a:tailEnd/>
          </a:ln>
          <a:effectLst/>
        </p:spPr>
        <p:txBody>
          <a:bodyPr>
            <a:spAutoFit/>
          </a:bodyPr>
          <a:lstStyle/>
          <a:p>
            <a:pPr algn="just"/>
            <a:r>
              <a:rPr lang="en-US" sz="3200" b="1">
                <a:sym typeface="Wingdings" pitchFamily="2" charset="2"/>
              </a:rPr>
              <a:t></a:t>
            </a:r>
            <a:r>
              <a:rPr lang="fa-IR" sz="3200" b="1">
                <a:sym typeface="Wingdings" pitchFamily="2" charset="2"/>
              </a:rPr>
              <a:t> </a:t>
            </a:r>
            <a:r>
              <a:rPr lang="fa-IR" sz="3200" b="1"/>
              <a:t>اكثر بزرگسالان از كودكان انتظار دارند با آنها از همان طريقي كه خود بزرگسالان ، يعني به صورت ارتباط كلامي ايجاد ارتباط كنند.آنها به جاي اينكه با كودكان رفتار كودكانه و مناسب داشته باشند، از او انتظار دارند كه خود را به حد بزرگسالان برسانند</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7507"/>
                                        </p:tgtEl>
                                        <p:attrNameLst>
                                          <p:attrName>style.visibility</p:attrName>
                                        </p:attrNameLst>
                                      </p:cBhvr>
                                      <p:to>
                                        <p:strVal val="visible"/>
                                      </p:to>
                                    </p:set>
                                    <p:anim calcmode="lin" valueType="num">
                                      <p:cBhvr>
                                        <p:cTn id="7" dur="5000" fill="hold"/>
                                        <p:tgtEl>
                                          <p:spTgt spid="277507"/>
                                        </p:tgtEl>
                                        <p:attrNameLst>
                                          <p:attrName>ppt_w</p:attrName>
                                        </p:attrNameLst>
                                      </p:cBhvr>
                                      <p:tavLst>
                                        <p:tav tm="0" fmla="#ppt_w*sin(2.5*pi*$)">
                                          <p:val>
                                            <p:fltVal val="0"/>
                                          </p:val>
                                        </p:tav>
                                        <p:tav tm="100000">
                                          <p:val>
                                            <p:fltVal val="1"/>
                                          </p:val>
                                        </p:tav>
                                      </p:tavLst>
                                    </p:anim>
                                    <p:anim calcmode="lin" valueType="num">
                                      <p:cBhvr>
                                        <p:cTn id="8" dur="5000" fill="hold"/>
                                        <p:tgtEl>
                                          <p:spTgt spid="277507"/>
                                        </p:tgtEl>
                                        <p:attrNameLst>
                                          <p:attrName>ppt_h</p:attrName>
                                        </p:attrNameLst>
                                      </p:cBhvr>
                                      <p:tavLst>
                                        <p:tav tm="0">
                                          <p:val>
                                            <p:strVal val="#ppt_h"/>
                                          </p:val>
                                        </p:tav>
                                        <p:tav tm="100000">
                                          <p:val>
                                            <p:strVal val="#ppt_h"/>
                                          </p:val>
                                        </p:tav>
                                      </p:tavLst>
                                    </p:anim>
                                  </p:childTnLst>
                                </p:cTn>
                              </p:par>
                              <p:par>
                                <p:cTn id="9" presetID="16" presetClass="entr" presetSubtype="26" fill="hold" grpId="0" nodeType="withEffect">
                                  <p:stCondLst>
                                    <p:cond delay="0"/>
                                  </p:stCondLst>
                                  <p:childTnLst>
                                    <p:set>
                                      <p:cBhvr>
                                        <p:cTn id="10" dur="1" fill="hold">
                                          <p:stCondLst>
                                            <p:cond delay="0"/>
                                          </p:stCondLst>
                                        </p:cTn>
                                        <p:tgtEl>
                                          <p:spTgt spid="277511"/>
                                        </p:tgtEl>
                                        <p:attrNameLst>
                                          <p:attrName>style.visibility</p:attrName>
                                        </p:attrNameLst>
                                      </p:cBhvr>
                                      <p:to>
                                        <p:strVal val="visible"/>
                                      </p:to>
                                    </p:set>
                                    <p:animEffect transition="in" filter="barn(inHorizontal)">
                                      <p:cBhvr>
                                        <p:cTn id="11" dur="500"/>
                                        <p:tgtEl>
                                          <p:spTgt spid="277511"/>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277512"/>
                                        </p:tgtEl>
                                        <p:attrNameLst>
                                          <p:attrName>style.visibility</p:attrName>
                                        </p:attrNameLst>
                                      </p:cBhvr>
                                      <p:to>
                                        <p:strVal val="visible"/>
                                      </p:to>
                                    </p:set>
                                    <p:anim calcmode="discrete" valueType="clr">
                                      <p:cBhvr override="childStyle">
                                        <p:cTn id="16" dur="80"/>
                                        <p:tgtEl>
                                          <p:spTgt spid="277512"/>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277512"/>
                                        </p:tgtEl>
                                        <p:attrNameLst>
                                          <p:attrName>fillcolor</p:attrName>
                                        </p:attrNameLst>
                                      </p:cBhvr>
                                      <p:tavLst>
                                        <p:tav tm="0">
                                          <p:val>
                                            <p:clrVal>
                                              <a:schemeClr val="accent2"/>
                                            </p:clrVal>
                                          </p:val>
                                        </p:tav>
                                        <p:tav tm="50000">
                                          <p:val>
                                            <p:clrVal>
                                              <a:schemeClr val="hlink"/>
                                            </p:clrVal>
                                          </p:val>
                                        </p:tav>
                                      </p:tavLst>
                                    </p:anim>
                                    <p:set>
                                      <p:cBhvr>
                                        <p:cTn id="18" dur="80"/>
                                        <p:tgtEl>
                                          <p:spTgt spid="2775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11" grpId="0" animBg="1"/>
      <p:bldP spid="27751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3DFF762E-2391-46C8-B81C-FCCBE02DDD5D}" type="slidenum">
              <a:rPr lang="ar-SA"/>
              <a:pPr/>
              <a:t>26</a:t>
            </a:fld>
            <a:endParaRPr lang="en-US"/>
          </a:p>
        </p:txBody>
      </p:sp>
      <p:pic>
        <p:nvPicPr>
          <p:cNvPr id="27853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853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853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8534"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8535" name="Rectangle 7"/>
          <p:cNvSpPr>
            <a:spLocks noChangeArrowheads="1"/>
          </p:cNvSpPr>
          <p:nvPr/>
        </p:nvSpPr>
        <p:spPr bwMode="auto">
          <a:xfrm>
            <a:off x="755650" y="2133600"/>
            <a:ext cx="7251700" cy="2041525"/>
          </a:xfrm>
          <a:prstGeom prst="rect">
            <a:avLst/>
          </a:prstGeom>
          <a:noFill/>
          <a:ln w="9525">
            <a:noFill/>
            <a:miter lim="800000"/>
            <a:headEnd/>
            <a:tailEnd/>
          </a:ln>
          <a:effectLst/>
        </p:spPr>
        <p:txBody>
          <a:bodyPr wrap="none">
            <a:spAutoFit/>
          </a:bodyPr>
          <a:lstStyle/>
          <a:p>
            <a:pPr algn="r"/>
            <a:r>
              <a:rPr lang="fa-IR" sz="3200" b="1">
                <a:sym typeface="Wingdings" pitchFamily="2" charset="2"/>
              </a:rPr>
              <a:t> </a:t>
            </a:r>
            <a:r>
              <a:rPr lang="en-US" sz="3200" b="1">
                <a:sym typeface="Wingdings" pitchFamily="2" charset="2"/>
              </a:rPr>
              <a:t></a:t>
            </a:r>
            <a:r>
              <a:rPr lang="fa-IR" sz="3200" b="1">
                <a:sym typeface="Wingdings" pitchFamily="2" charset="2"/>
              </a:rPr>
              <a:t> كودكان در صورتي كه فرصت يابند احساسات</a:t>
            </a:r>
          </a:p>
          <a:p>
            <a:pPr algn="r"/>
            <a:r>
              <a:rPr lang="fa-IR" sz="3200" b="1">
                <a:sym typeface="Wingdings" pitchFamily="2" charset="2"/>
              </a:rPr>
              <a:t> و نيازهاي خود را از طريق بازي ، به همان صورت و</a:t>
            </a:r>
          </a:p>
          <a:p>
            <a:pPr algn="r"/>
            <a:r>
              <a:rPr lang="fa-IR" sz="3200" b="1">
                <a:sym typeface="Wingdings" pitchFamily="2" charset="2"/>
              </a:rPr>
              <a:t>روشي كه مشابه روش كلامي بزرگسالان است ، بيان </a:t>
            </a:r>
          </a:p>
          <a:p>
            <a:pPr algn="r"/>
            <a:r>
              <a:rPr lang="fa-IR" sz="3200" b="1">
                <a:sym typeface="Wingdings" pitchFamily="2" charset="2"/>
              </a:rPr>
              <a:t>مي كنند، </a:t>
            </a:r>
            <a:r>
              <a:rPr lang="fa-IR" sz="900" b="1">
                <a:sym typeface="Wingdings" pitchFamily="2" charset="2"/>
              </a:rPr>
              <a:t>         </a:t>
            </a:r>
            <a:endParaRPr lang="en-US" sz="3200" b="1">
              <a:sym typeface="Wingdings" pitchFamily="2" charset="2"/>
            </a:endParaRPr>
          </a:p>
        </p:txBody>
      </p:sp>
      <p:sp>
        <p:nvSpPr>
          <p:cNvPr id="278536" name="Text Box 8"/>
          <p:cNvSpPr txBox="1">
            <a:spLocks noChangeArrowheads="1"/>
          </p:cNvSpPr>
          <p:nvPr/>
        </p:nvSpPr>
        <p:spPr bwMode="auto">
          <a:xfrm>
            <a:off x="2339975" y="1196975"/>
            <a:ext cx="4681538" cy="588963"/>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r>
              <a:rPr lang="fa-IR" sz="3200" b="1"/>
              <a:t>برقراري ارتباط از طريق بازي</a:t>
            </a:r>
            <a:endParaRPr lang="en-US" sz="3200" b="1"/>
          </a:p>
        </p:txBody>
      </p:sp>
      <p:sp>
        <p:nvSpPr>
          <p:cNvPr id="278537" name="Text Box 9"/>
          <p:cNvSpPr txBox="1">
            <a:spLocks noChangeArrowheads="1"/>
          </p:cNvSpPr>
          <p:nvPr/>
        </p:nvSpPr>
        <p:spPr bwMode="auto">
          <a:xfrm>
            <a:off x="827088" y="4581525"/>
            <a:ext cx="7129462" cy="1554163"/>
          </a:xfrm>
          <a:prstGeom prst="rect">
            <a:avLst/>
          </a:prstGeom>
          <a:noFill/>
          <a:ln w="9525">
            <a:noFill/>
            <a:miter lim="800000"/>
            <a:headEnd/>
            <a:tailEnd/>
          </a:ln>
          <a:effectLst/>
        </p:spPr>
        <p:txBody>
          <a:bodyPr>
            <a:spAutoFit/>
          </a:bodyPr>
          <a:lstStyle/>
          <a:p>
            <a:pPr algn="r">
              <a:spcBef>
                <a:spcPct val="50000"/>
              </a:spcBef>
            </a:pPr>
            <a:r>
              <a:rPr lang="fa-IR" sz="3200" b="1"/>
              <a:t> </a:t>
            </a:r>
            <a:r>
              <a:rPr lang="en-US" sz="3200" b="1">
                <a:sym typeface="Wingdings" pitchFamily="2" charset="2"/>
              </a:rPr>
              <a:t></a:t>
            </a:r>
            <a:r>
              <a:rPr lang="fa-IR" sz="3200" b="1"/>
              <a:t> مجموعه اسباب بازيها كه   مشاور يا در مانگريا والدين  انتخاب مي كنند ممكن است تسهيل كننده بيان احساسات بسيار وسيع كودك باشد  </a:t>
            </a:r>
            <a:endParaRPr lang="en-US" sz="3200" b="1"/>
          </a:p>
        </p:txBody>
      </p:sp>
      <p:sp>
        <p:nvSpPr>
          <p:cNvPr id="12" name="Title 11"/>
          <p:cNvSpPr>
            <a:spLocks noGrp="1"/>
          </p:cNvSpPr>
          <p:nvPr>
            <p:ph type="title"/>
          </p:nvPr>
        </p:nvSpPr>
        <p:spPr/>
        <p:txBody>
          <a:bodyPr/>
          <a:lstStyle/>
          <a:p>
            <a:endParaRPr lang="fa-I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8531"/>
                                        </p:tgtEl>
                                        <p:attrNameLst>
                                          <p:attrName>style.visibility</p:attrName>
                                        </p:attrNameLst>
                                      </p:cBhvr>
                                      <p:to>
                                        <p:strVal val="visible"/>
                                      </p:to>
                                    </p:set>
                                    <p:anim calcmode="lin" valueType="num">
                                      <p:cBhvr>
                                        <p:cTn id="7" dur="5000" fill="hold"/>
                                        <p:tgtEl>
                                          <p:spTgt spid="278531"/>
                                        </p:tgtEl>
                                        <p:attrNameLst>
                                          <p:attrName>ppt_w</p:attrName>
                                        </p:attrNameLst>
                                      </p:cBhvr>
                                      <p:tavLst>
                                        <p:tav tm="0" fmla="#ppt_w*sin(2.5*pi*$)">
                                          <p:val>
                                            <p:fltVal val="0"/>
                                          </p:val>
                                        </p:tav>
                                        <p:tav tm="100000">
                                          <p:val>
                                            <p:fltVal val="1"/>
                                          </p:val>
                                        </p:tav>
                                      </p:tavLst>
                                    </p:anim>
                                    <p:anim calcmode="lin" valueType="num">
                                      <p:cBhvr>
                                        <p:cTn id="8" dur="5000" fill="hold"/>
                                        <p:tgtEl>
                                          <p:spTgt spid="278531"/>
                                        </p:tgtEl>
                                        <p:attrNameLst>
                                          <p:attrName>ppt_h</p:attrName>
                                        </p:attrNameLst>
                                      </p:cBhvr>
                                      <p:tavLst>
                                        <p:tav tm="0">
                                          <p:val>
                                            <p:strVal val="#ppt_h"/>
                                          </p:val>
                                        </p:tav>
                                        <p:tav tm="100000">
                                          <p:val>
                                            <p:strVal val="#ppt_h"/>
                                          </p:val>
                                        </p:tav>
                                      </p:tavLst>
                                    </p:anim>
                                  </p:childTnLst>
                                </p:cTn>
                              </p:par>
                              <p:par>
                                <p:cTn id="9" presetID="3" presetClass="entr" presetSubtype="10" fill="hold" grpId="0" nodeType="withEffect">
                                  <p:stCondLst>
                                    <p:cond delay="0"/>
                                  </p:stCondLst>
                                  <p:childTnLst>
                                    <p:set>
                                      <p:cBhvr>
                                        <p:cTn id="10" dur="1" fill="hold">
                                          <p:stCondLst>
                                            <p:cond delay="0"/>
                                          </p:stCondLst>
                                        </p:cTn>
                                        <p:tgtEl>
                                          <p:spTgt spid="278536"/>
                                        </p:tgtEl>
                                        <p:attrNameLst>
                                          <p:attrName>style.visibility</p:attrName>
                                        </p:attrNameLst>
                                      </p:cBhvr>
                                      <p:to>
                                        <p:strVal val="visible"/>
                                      </p:to>
                                    </p:set>
                                    <p:animEffect transition="in" filter="blinds(horizontal)">
                                      <p:cBhvr>
                                        <p:cTn id="11" dur="500"/>
                                        <p:tgtEl>
                                          <p:spTgt spid="278536"/>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278535"/>
                                        </p:tgtEl>
                                        <p:attrNameLst>
                                          <p:attrName>style.visibility</p:attrName>
                                        </p:attrNameLst>
                                      </p:cBhvr>
                                      <p:to>
                                        <p:strVal val="visible"/>
                                      </p:to>
                                    </p:set>
                                    <p:anim calcmode="discrete" valueType="clr">
                                      <p:cBhvr override="childStyle">
                                        <p:cTn id="16" dur="80"/>
                                        <p:tgtEl>
                                          <p:spTgt spid="278535"/>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278535"/>
                                        </p:tgtEl>
                                        <p:attrNameLst>
                                          <p:attrName>fillcolor</p:attrName>
                                        </p:attrNameLst>
                                      </p:cBhvr>
                                      <p:tavLst>
                                        <p:tav tm="0">
                                          <p:val>
                                            <p:clrVal>
                                              <a:schemeClr val="accent2"/>
                                            </p:clrVal>
                                          </p:val>
                                        </p:tav>
                                        <p:tav tm="50000">
                                          <p:val>
                                            <p:clrVal>
                                              <a:schemeClr val="hlink"/>
                                            </p:clrVal>
                                          </p:val>
                                        </p:tav>
                                      </p:tavLst>
                                    </p:anim>
                                    <p:set>
                                      <p:cBhvr>
                                        <p:cTn id="18" dur="80"/>
                                        <p:tgtEl>
                                          <p:spTgt spid="278535"/>
                                        </p:tgtEl>
                                        <p:attrNameLst>
                                          <p:attrName>fill.type</p:attrName>
                                        </p:attrNameLst>
                                      </p:cBhvr>
                                      <p:to>
                                        <p:strVal val="solid"/>
                                      </p:to>
                                    </p:set>
                                  </p:childTnLst>
                                </p:cTn>
                              </p:par>
                              <p:par>
                                <p:cTn id="19" presetID="27" presetClass="entr" presetSubtype="0" fill="hold" grpId="0" nodeType="withEffect">
                                  <p:stCondLst>
                                    <p:cond delay="0"/>
                                  </p:stCondLst>
                                  <p:iterate type="lt">
                                    <p:tmPct val="50000"/>
                                  </p:iterate>
                                  <p:childTnLst>
                                    <p:set>
                                      <p:cBhvr>
                                        <p:cTn id="20" dur="1" fill="hold">
                                          <p:stCondLst>
                                            <p:cond delay="0"/>
                                          </p:stCondLst>
                                        </p:cTn>
                                        <p:tgtEl>
                                          <p:spTgt spid="278537"/>
                                        </p:tgtEl>
                                        <p:attrNameLst>
                                          <p:attrName>style.visibility</p:attrName>
                                        </p:attrNameLst>
                                      </p:cBhvr>
                                      <p:to>
                                        <p:strVal val="visible"/>
                                      </p:to>
                                    </p:set>
                                    <p:anim calcmode="discrete" valueType="clr">
                                      <p:cBhvr override="childStyle">
                                        <p:cTn id="21" dur="80"/>
                                        <p:tgtEl>
                                          <p:spTgt spid="278537"/>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78537"/>
                                        </p:tgtEl>
                                        <p:attrNameLst>
                                          <p:attrName>fillcolor</p:attrName>
                                        </p:attrNameLst>
                                      </p:cBhvr>
                                      <p:tavLst>
                                        <p:tav tm="0">
                                          <p:val>
                                            <p:clrVal>
                                              <a:schemeClr val="accent2"/>
                                            </p:clrVal>
                                          </p:val>
                                        </p:tav>
                                        <p:tav tm="50000">
                                          <p:val>
                                            <p:clrVal>
                                              <a:schemeClr val="hlink"/>
                                            </p:clrVal>
                                          </p:val>
                                        </p:tav>
                                      </p:tavLst>
                                    </p:anim>
                                    <p:set>
                                      <p:cBhvr>
                                        <p:cTn id="23" dur="80"/>
                                        <p:tgtEl>
                                          <p:spTgt spid="27853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5" grpId="0"/>
      <p:bldP spid="278536" grpId="0" animBg="1"/>
      <p:bldP spid="27853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955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7955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7955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79558"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79559" name="Text Box 7"/>
          <p:cNvSpPr txBox="1">
            <a:spLocks noChangeArrowheads="1"/>
          </p:cNvSpPr>
          <p:nvPr/>
        </p:nvSpPr>
        <p:spPr bwMode="auto">
          <a:xfrm>
            <a:off x="3276600" y="1196975"/>
            <a:ext cx="3382963" cy="588963"/>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r>
              <a:rPr lang="fa-IR" sz="3200" b="1"/>
              <a:t>بازي درماني گروهي</a:t>
            </a:r>
            <a:endParaRPr lang="en-US" sz="3200" b="1"/>
          </a:p>
        </p:txBody>
      </p:sp>
      <p:sp>
        <p:nvSpPr>
          <p:cNvPr id="279560" name="Text Box 8"/>
          <p:cNvSpPr txBox="1">
            <a:spLocks noChangeArrowheads="1"/>
          </p:cNvSpPr>
          <p:nvPr/>
        </p:nvSpPr>
        <p:spPr bwMode="auto">
          <a:xfrm>
            <a:off x="827088" y="2276475"/>
            <a:ext cx="7561262" cy="3016250"/>
          </a:xfrm>
          <a:prstGeom prst="rect">
            <a:avLst/>
          </a:prstGeom>
          <a:noFill/>
          <a:ln w="9525">
            <a:noFill/>
            <a:miter lim="800000"/>
            <a:headEnd/>
            <a:tailEnd/>
          </a:ln>
          <a:effectLst/>
        </p:spPr>
        <p:txBody>
          <a:bodyPr>
            <a:spAutoFit/>
          </a:bodyPr>
          <a:lstStyle/>
          <a:p>
            <a:pPr algn="just">
              <a:buFont typeface="Wingdings 2" pitchFamily="18" charset="2"/>
              <a:buChar char="³"/>
            </a:pPr>
            <a:r>
              <a:rPr lang="fa-IR" sz="3200" b="1"/>
              <a:t>بازي درماني گروهي يكي از موارد درمان گروهي است كه در مورد كودكان به كار گرفته ميشود.</a:t>
            </a:r>
          </a:p>
          <a:p>
            <a:pPr algn="just">
              <a:buFont typeface="Wingdings 2" pitchFamily="18" charset="2"/>
              <a:buChar char="³"/>
            </a:pPr>
            <a:r>
              <a:rPr lang="fa-IR" sz="3200" b="1"/>
              <a:t>اي روش براي كودكان خردسال قبل از سن مدرسه بسيار مفيد است .</a:t>
            </a:r>
          </a:p>
          <a:p>
            <a:pPr algn="just">
              <a:buFont typeface="Wingdings 2" pitchFamily="18" charset="2"/>
              <a:buChar char="³"/>
            </a:pPr>
            <a:r>
              <a:rPr lang="fa-IR" sz="3200" b="1"/>
              <a:t>براي برطرف كردن بسياري از مشكلات كودكان ، مي توان از روان درماني كروهي استفاده كرد.</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79555"/>
                                        </p:tgtEl>
                                        <p:attrNameLst>
                                          <p:attrName>style.visibility</p:attrName>
                                        </p:attrNameLst>
                                      </p:cBhvr>
                                      <p:to>
                                        <p:strVal val="visible"/>
                                      </p:to>
                                    </p:set>
                                    <p:anim calcmode="lin" valueType="num">
                                      <p:cBhvr>
                                        <p:cTn id="7" dur="5000" fill="hold"/>
                                        <p:tgtEl>
                                          <p:spTgt spid="279555"/>
                                        </p:tgtEl>
                                        <p:attrNameLst>
                                          <p:attrName>ppt_w</p:attrName>
                                        </p:attrNameLst>
                                      </p:cBhvr>
                                      <p:tavLst>
                                        <p:tav tm="0" fmla="#ppt_w*sin(2.5*pi*$)">
                                          <p:val>
                                            <p:fltVal val="0"/>
                                          </p:val>
                                        </p:tav>
                                        <p:tav tm="100000">
                                          <p:val>
                                            <p:fltVal val="1"/>
                                          </p:val>
                                        </p:tav>
                                      </p:tavLst>
                                    </p:anim>
                                    <p:anim calcmode="lin" valueType="num">
                                      <p:cBhvr>
                                        <p:cTn id="8" dur="5000" fill="hold"/>
                                        <p:tgtEl>
                                          <p:spTgt spid="279555"/>
                                        </p:tgtEl>
                                        <p:attrNameLst>
                                          <p:attrName>ppt_h</p:attrName>
                                        </p:attrNameLst>
                                      </p:cBhvr>
                                      <p:tavLst>
                                        <p:tav tm="0">
                                          <p:val>
                                            <p:strVal val="#ppt_h"/>
                                          </p:val>
                                        </p:tav>
                                        <p:tav tm="100000">
                                          <p:val>
                                            <p:strVal val="#ppt_h"/>
                                          </p:val>
                                        </p:tav>
                                      </p:tavLst>
                                    </p:anim>
                                  </p:childTnLst>
                                </p:cTn>
                              </p:par>
                              <p:par>
                                <p:cTn id="9" presetID="20" presetClass="entr" presetSubtype="0" fill="hold" grpId="0" nodeType="withEffect">
                                  <p:stCondLst>
                                    <p:cond delay="0"/>
                                  </p:stCondLst>
                                  <p:childTnLst>
                                    <p:set>
                                      <p:cBhvr>
                                        <p:cTn id="10" dur="1" fill="hold">
                                          <p:stCondLst>
                                            <p:cond delay="0"/>
                                          </p:stCondLst>
                                        </p:cTn>
                                        <p:tgtEl>
                                          <p:spTgt spid="279559"/>
                                        </p:tgtEl>
                                        <p:attrNameLst>
                                          <p:attrName>style.visibility</p:attrName>
                                        </p:attrNameLst>
                                      </p:cBhvr>
                                      <p:to>
                                        <p:strVal val="visible"/>
                                      </p:to>
                                    </p:set>
                                    <p:animEffect transition="in" filter="wedge">
                                      <p:cBhvr>
                                        <p:cTn id="11" dur="2000"/>
                                        <p:tgtEl>
                                          <p:spTgt spid="279559"/>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12" fill="hold" grpId="0" nodeType="clickEffect">
                                  <p:stCondLst>
                                    <p:cond delay="0"/>
                                  </p:stCondLst>
                                  <p:childTnLst>
                                    <p:set>
                                      <p:cBhvr>
                                        <p:cTn id="15" dur="1" fill="hold">
                                          <p:stCondLst>
                                            <p:cond delay="0"/>
                                          </p:stCondLst>
                                        </p:cTn>
                                        <p:tgtEl>
                                          <p:spTgt spid="279560"/>
                                        </p:tgtEl>
                                        <p:attrNameLst>
                                          <p:attrName>style.visibility</p:attrName>
                                        </p:attrNameLst>
                                      </p:cBhvr>
                                      <p:to>
                                        <p:strVal val="visible"/>
                                      </p:to>
                                    </p:set>
                                    <p:animEffect transition="in" filter="strips(downLeft)">
                                      <p:cBhvr>
                                        <p:cTn id="16" dur="500"/>
                                        <p:tgtEl>
                                          <p:spTgt spid="279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59" grpId="0" animBg="1"/>
      <p:bldP spid="27956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1672D256-B2FE-41BE-8112-ABB8E61D9B5A}" type="slidenum">
              <a:rPr lang="ar-SA"/>
              <a:pPr/>
              <a:t>28</a:t>
            </a:fld>
            <a:endParaRPr lang="en-US"/>
          </a:p>
        </p:txBody>
      </p:sp>
      <p:pic>
        <p:nvPicPr>
          <p:cNvPr id="28057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058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058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0582"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80583" name="Text Box 7"/>
          <p:cNvSpPr txBox="1">
            <a:spLocks noChangeArrowheads="1"/>
          </p:cNvSpPr>
          <p:nvPr/>
        </p:nvSpPr>
        <p:spPr bwMode="auto">
          <a:xfrm>
            <a:off x="3276600" y="1196975"/>
            <a:ext cx="3382963" cy="588963"/>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r>
              <a:rPr lang="fa-IR" sz="3200" b="1"/>
              <a:t>بازي درماني گروهي</a:t>
            </a:r>
            <a:endParaRPr lang="en-US" sz="3200" b="1"/>
          </a:p>
        </p:txBody>
      </p:sp>
      <p:sp>
        <p:nvSpPr>
          <p:cNvPr id="280584" name="Text Box 8"/>
          <p:cNvSpPr txBox="1">
            <a:spLocks noChangeArrowheads="1"/>
          </p:cNvSpPr>
          <p:nvPr/>
        </p:nvSpPr>
        <p:spPr bwMode="auto">
          <a:xfrm>
            <a:off x="755650" y="2205038"/>
            <a:ext cx="7848600" cy="3513137"/>
          </a:xfrm>
          <a:prstGeom prst="rect">
            <a:avLst/>
          </a:prstGeom>
          <a:noFill/>
          <a:ln w="9525">
            <a:solidFill>
              <a:srgbClr val="1F84B1"/>
            </a:solidFill>
            <a:miter lim="800000"/>
            <a:headEnd/>
            <a:tailEnd/>
          </a:ln>
          <a:effectLst/>
          <a:scene3d>
            <a:camera prst="legacyPerspectiveBottom">
              <a:rot lat="21299999" lon="0" rev="0"/>
            </a:camera>
            <a:lightRig rig="legacyFlat3" dir="b"/>
          </a:scene3d>
          <a:sp3d extrusionH="1801800" prstMaterial="legacyMatte">
            <a:bevelT w="13500" h="13500" prst="angle"/>
            <a:bevelB w="13500" h="13500" prst="angle"/>
            <a:extrusionClr>
              <a:srgbClr val="1F84B1"/>
            </a:extrusionClr>
          </a:sp3d>
        </p:spPr>
        <p:txBody>
          <a:bodyPr>
            <a:spAutoFit/>
            <a:flatTx/>
          </a:bodyPr>
          <a:lstStyle/>
          <a:p>
            <a:pPr algn="r">
              <a:buFont typeface="Wingdings 2" pitchFamily="18" charset="2"/>
              <a:buChar char="³"/>
            </a:pPr>
            <a:r>
              <a:rPr lang="fa-IR" sz="3200" b="1"/>
              <a:t>در بازي درماني گروهي تعداد افراد گروه معمولا كم اند .</a:t>
            </a:r>
          </a:p>
          <a:p>
            <a:pPr algn="r">
              <a:buFont typeface="Wingdings 2" pitchFamily="18" charset="2"/>
              <a:buChar char="³"/>
            </a:pPr>
            <a:r>
              <a:rPr lang="fa-IR" sz="3200" b="1"/>
              <a:t>محل بازي نيز كوچكتر از درمان فردي است .وسايل بازي مورد استفاده ساده اند.</a:t>
            </a:r>
          </a:p>
          <a:p>
            <a:pPr algn="r">
              <a:buFont typeface="Wingdings 2" pitchFamily="18" charset="2"/>
              <a:buChar char="³"/>
            </a:pPr>
            <a:r>
              <a:rPr lang="fa-IR" sz="3200" b="1"/>
              <a:t>ا ابزار و وسايل بازي به نحوي ساخته شده اند كه تخيل را بيشتر از وسايل و شرايط كار جدي و رسمي بر مي انگيزند</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0579"/>
                                        </p:tgtEl>
                                        <p:attrNameLst>
                                          <p:attrName>style.visibility</p:attrName>
                                        </p:attrNameLst>
                                      </p:cBhvr>
                                      <p:to>
                                        <p:strVal val="visible"/>
                                      </p:to>
                                    </p:set>
                                    <p:anim calcmode="lin" valueType="num">
                                      <p:cBhvr>
                                        <p:cTn id="7" dur="5000" fill="hold"/>
                                        <p:tgtEl>
                                          <p:spTgt spid="280579"/>
                                        </p:tgtEl>
                                        <p:attrNameLst>
                                          <p:attrName>ppt_w</p:attrName>
                                        </p:attrNameLst>
                                      </p:cBhvr>
                                      <p:tavLst>
                                        <p:tav tm="0" fmla="#ppt_w*sin(2.5*pi*$)">
                                          <p:val>
                                            <p:fltVal val="0"/>
                                          </p:val>
                                        </p:tav>
                                        <p:tav tm="100000">
                                          <p:val>
                                            <p:fltVal val="1"/>
                                          </p:val>
                                        </p:tav>
                                      </p:tavLst>
                                    </p:anim>
                                    <p:anim calcmode="lin" valueType="num">
                                      <p:cBhvr>
                                        <p:cTn id="8" dur="5000" fill="hold"/>
                                        <p:tgtEl>
                                          <p:spTgt spid="280579"/>
                                        </p:tgtEl>
                                        <p:attrNameLst>
                                          <p:attrName>ppt_h</p:attrName>
                                        </p:attrNameLst>
                                      </p:cBhvr>
                                      <p:tavLst>
                                        <p:tav tm="0">
                                          <p:val>
                                            <p:strVal val="#ppt_h"/>
                                          </p:val>
                                        </p:tav>
                                        <p:tav tm="100000">
                                          <p:val>
                                            <p:strVal val="#ppt_h"/>
                                          </p:val>
                                        </p:tav>
                                      </p:tavLst>
                                    </p:anim>
                                  </p:childTnLst>
                                </p:cTn>
                              </p:par>
                              <p:par>
                                <p:cTn id="9" presetID="22" presetClass="entr" presetSubtype="8" fill="hold" grpId="0" nodeType="withEffect">
                                  <p:stCondLst>
                                    <p:cond delay="0"/>
                                  </p:stCondLst>
                                  <p:childTnLst>
                                    <p:set>
                                      <p:cBhvr>
                                        <p:cTn id="10" dur="1" fill="hold">
                                          <p:stCondLst>
                                            <p:cond delay="0"/>
                                          </p:stCondLst>
                                        </p:cTn>
                                        <p:tgtEl>
                                          <p:spTgt spid="280583"/>
                                        </p:tgtEl>
                                        <p:attrNameLst>
                                          <p:attrName>style.visibility</p:attrName>
                                        </p:attrNameLst>
                                      </p:cBhvr>
                                      <p:to>
                                        <p:strVal val="visible"/>
                                      </p:to>
                                    </p:set>
                                    <p:animEffect transition="in" filter="wipe(left)">
                                      <p:cBhvr>
                                        <p:cTn id="11" dur="500"/>
                                        <p:tgtEl>
                                          <p:spTgt spid="280583"/>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280584"/>
                                        </p:tgtEl>
                                        <p:attrNameLst>
                                          <p:attrName>style.visibility</p:attrName>
                                        </p:attrNameLst>
                                      </p:cBhvr>
                                      <p:to>
                                        <p:strVal val="visible"/>
                                      </p:to>
                                    </p:set>
                                    <p:animEffect transition="in" filter="blinds(horizontal)">
                                      <p:cBhvr>
                                        <p:cTn id="16" dur="500"/>
                                        <p:tgtEl>
                                          <p:spTgt spid="2805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83" grpId="0" animBg="1"/>
      <p:bldP spid="28058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9E51B828-25C2-459A-8517-3383E952EDCF}" type="slidenum">
              <a:rPr lang="ar-SA"/>
              <a:pPr/>
              <a:t>29</a:t>
            </a:fld>
            <a:endParaRPr lang="en-US"/>
          </a:p>
        </p:txBody>
      </p:sp>
      <p:pic>
        <p:nvPicPr>
          <p:cNvPr id="28160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160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160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1606" name="Text Box 6"/>
          <p:cNvSpPr txBox="1">
            <a:spLocks noChangeArrowheads="1"/>
          </p:cNvSpPr>
          <p:nvPr/>
        </p:nvSpPr>
        <p:spPr bwMode="auto">
          <a:xfrm>
            <a:off x="3276600" y="1196975"/>
            <a:ext cx="3382963" cy="588963"/>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r>
              <a:rPr lang="fa-IR" sz="3200" b="1"/>
              <a:t>بازي درماني گروهي</a:t>
            </a:r>
            <a:endParaRPr lang="en-US" sz="3200" b="1"/>
          </a:p>
        </p:txBody>
      </p:sp>
      <p:sp>
        <p:nvSpPr>
          <p:cNvPr id="281607" name="AutoShape 7"/>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81608" name="Text Box 8"/>
          <p:cNvSpPr txBox="1">
            <a:spLocks noChangeArrowheads="1"/>
          </p:cNvSpPr>
          <p:nvPr/>
        </p:nvSpPr>
        <p:spPr bwMode="auto">
          <a:xfrm>
            <a:off x="1042988" y="2852738"/>
            <a:ext cx="7200900" cy="2298700"/>
          </a:xfrm>
          <a:prstGeom prst="rect">
            <a:avLst/>
          </a:prstGeom>
          <a:noFill/>
          <a:ln w="9525">
            <a:solidFill>
              <a:srgbClr val="1F84B1"/>
            </a:solidFill>
            <a:miter lim="800000"/>
            <a:headEnd/>
            <a:tailEnd/>
          </a:ln>
          <a:effectLst/>
          <a:scene3d>
            <a:camera prst="legacyPerspectiveTopRight"/>
            <a:lightRig rig="legacyFlat3" dir="b"/>
          </a:scene3d>
          <a:sp3d extrusionH="887400" prstMaterial="legacyMatte">
            <a:bevelT w="13500" h="13500" prst="angle"/>
            <a:bevelB w="13500" h="13500" prst="angle"/>
            <a:extrusionClr>
              <a:srgbClr val="1F84B1"/>
            </a:extrusionClr>
          </a:sp3d>
        </p:spPr>
        <p:txBody>
          <a:bodyPr>
            <a:spAutoFit/>
            <a:flatTx/>
          </a:bodyPr>
          <a:lstStyle/>
          <a:p>
            <a:pPr algn="just">
              <a:spcBef>
                <a:spcPct val="50000"/>
              </a:spcBef>
              <a:buFont typeface="Wingdings 2" pitchFamily="18" charset="2"/>
              <a:buChar char="³"/>
            </a:pPr>
            <a:r>
              <a:rPr lang="fa-IR" b="1"/>
              <a:t>ابزار و وسايل به نه نحوي انتخاب مي شوند كه بار عاطفي داشته باشند و تمايلات احساسي ، جنسي ،روابط بين فردي و مانند آن را تحريك كنند.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1603"/>
                                        </p:tgtEl>
                                        <p:attrNameLst>
                                          <p:attrName>style.visibility</p:attrName>
                                        </p:attrNameLst>
                                      </p:cBhvr>
                                      <p:to>
                                        <p:strVal val="visible"/>
                                      </p:to>
                                    </p:set>
                                    <p:anim calcmode="lin" valueType="num">
                                      <p:cBhvr>
                                        <p:cTn id="7" dur="5000" fill="hold"/>
                                        <p:tgtEl>
                                          <p:spTgt spid="281603"/>
                                        </p:tgtEl>
                                        <p:attrNameLst>
                                          <p:attrName>ppt_w</p:attrName>
                                        </p:attrNameLst>
                                      </p:cBhvr>
                                      <p:tavLst>
                                        <p:tav tm="0" fmla="#ppt_w*sin(2.5*pi*$)">
                                          <p:val>
                                            <p:fltVal val="0"/>
                                          </p:val>
                                        </p:tav>
                                        <p:tav tm="100000">
                                          <p:val>
                                            <p:fltVal val="1"/>
                                          </p:val>
                                        </p:tav>
                                      </p:tavLst>
                                    </p:anim>
                                    <p:anim calcmode="lin" valueType="num">
                                      <p:cBhvr>
                                        <p:cTn id="8" dur="5000" fill="hold"/>
                                        <p:tgtEl>
                                          <p:spTgt spid="281603"/>
                                        </p:tgtEl>
                                        <p:attrNameLst>
                                          <p:attrName>ppt_h</p:attrName>
                                        </p:attrNameLst>
                                      </p:cBhvr>
                                      <p:tavLst>
                                        <p:tav tm="0">
                                          <p:val>
                                            <p:strVal val="#ppt_h"/>
                                          </p:val>
                                        </p:tav>
                                        <p:tav tm="100000">
                                          <p:val>
                                            <p:strVal val="#ppt_h"/>
                                          </p:val>
                                        </p:tav>
                                      </p:tavLst>
                                    </p:anim>
                                  </p:childTnLst>
                                </p:cTn>
                              </p:par>
                              <p:par>
                                <p:cTn id="9" presetID="12" presetClass="entr" presetSubtype="4" fill="hold" grpId="0" nodeType="withEffect">
                                  <p:stCondLst>
                                    <p:cond delay="0"/>
                                  </p:stCondLst>
                                  <p:childTnLst>
                                    <p:set>
                                      <p:cBhvr>
                                        <p:cTn id="10" dur="1" fill="hold">
                                          <p:stCondLst>
                                            <p:cond delay="0"/>
                                          </p:stCondLst>
                                        </p:cTn>
                                        <p:tgtEl>
                                          <p:spTgt spid="281606"/>
                                        </p:tgtEl>
                                        <p:attrNameLst>
                                          <p:attrName>style.visibility</p:attrName>
                                        </p:attrNameLst>
                                      </p:cBhvr>
                                      <p:to>
                                        <p:strVal val="visible"/>
                                      </p:to>
                                    </p:set>
                                    <p:animEffect transition="in" filter="slide(fromBottom)">
                                      <p:cBhvr>
                                        <p:cTn id="11" dur="500"/>
                                        <p:tgtEl>
                                          <p:spTgt spid="28160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81608"/>
                                        </p:tgtEl>
                                        <p:attrNameLst>
                                          <p:attrName>style.visibility</p:attrName>
                                        </p:attrNameLst>
                                      </p:cBhvr>
                                      <p:to>
                                        <p:strVal val="visible"/>
                                      </p:to>
                                    </p:set>
                                    <p:animEffect transition="in" filter="wipe(left)">
                                      <p:cBhvr>
                                        <p:cTn id="16" dur="500"/>
                                        <p:tgtEl>
                                          <p:spTgt spid="2816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animBg="1"/>
      <p:bldP spid="28160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7BE79A28-25AA-4655-858F-7E28CDD52D4B}" type="slidenum">
              <a:rPr lang="ar-SA"/>
              <a:pPr/>
              <a:t>3</a:t>
            </a:fld>
            <a:endParaRPr lang="en-US"/>
          </a:p>
        </p:txBody>
      </p:sp>
      <p:pic>
        <p:nvPicPr>
          <p:cNvPr id="25497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5498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5498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54982" name="AutoShape 6"/>
          <p:cNvSpPr>
            <a:spLocks noChangeArrowheads="1"/>
          </p:cNvSpPr>
          <p:nvPr/>
        </p:nvSpPr>
        <p:spPr bwMode="auto">
          <a:xfrm>
            <a:off x="5795963" y="188913"/>
            <a:ext cx="3060700" cy="504825"/>
          </a:xfrm>
          <a:prstGeom prst="wedgeRoundRectCallout">
            <a:avLst>
              <a:gd name="adj1" fmla="val 1037"/>
              <a:gd name="adj2" fmla="val 138051"/>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54983" name="Text Box 7"/>
          <p:cNvSpPr txBox="1">
            <a:spLocks noChangeArrowheads="1"/>
          </p:cNvSpPr>
          <p:nvPr/>
        </p:nvSpPr>
        <p:spPr bwMode="auto">
          <a:xfrm>
            <a:off x="3482975" y="1196975"/>
            <a:ext cx="2352675" cy="588963"/>
          </a:xfrm>
          <a:prstGeom prst="rect">
            <a:avLst/>
          </a:prstGeom>
          <a:solidFill>
            <a:schemeClr val="accent2"/>
          </a:solidFill>
          <a:ln w="9525">
            <a:miter lim="800000"/>
            <a:headEnd/>
            <a:tailEnd/>
          </a:ln>
          <a:effectLst/>
          <a:scene3d>
            <a:camera prst="legacyPerspectiveBottom"/>
            <a:lightRig rig="legacyFlat3" dir="t"/>
          </a:scene3d>
          <a:sp3d extrusionH="887400" prstMaterial="legacyMatte">
            <a:bevelT w="13500" h="13500" prst="angle"/>
            <a:bevelB w="13500" h="13500" prst="angle"/>
            <a:extrusionClr>
              <a:schemeClr val="accent2"/>
            </a:extrusionClr>
          </a:sp3d>
        </p:spPr>
        <p:txBody>
          <a:bodyPr wrap="none">
            <a:spAutoFit/>
            <a:flatTx/>
          </a:bodyPr>
          <a:lstStyle/>
          <a:p>
            <a:pPr algn="r"/>
            <a:r>
              <a:rPr lang="fa-IR" sz="3200" b="1" i="1"/>
              <a:t>هدفهاي رفتاري</a:t>
            </a:r>
            <a:endParaRPr lang="en-US" sz="3200" b="1" i="1"/>
          </a:p>
        </p:txBody>
      </p:sp>
      <p:sp>
        <p:nvSpPr>
          <p:cNvPr id="254984" name="Text Box 8"/>
          <p:cNvSpPr txBox="1">
            <a:spLocks noChangeArrowheads="1"/>
          </p:cNvSpPr>
          <p:nvPr/>
        </p:nvSpPr>
        <p:spPr bwMode="auto">
          <a:xfrm>
            <a:off x="539750" y="2133600"/>
            <a:ext cx="8245475" cy="3937000"/>
          </a:xfrm>
          <a:prstGeom prst="rect">
            <a:avLst/>
          </a:prstGeom>
          <a:noFill/>
          <a:ln w="9525">
            <a:noFill/>
            <a:miter lim="800000"/>
            <a:headEnd/>
            <a:tailEnd/>
          </a:ln>
          <a:effectLst/>
        </p:spPr>
        <p:txBody>
          <a:bodyPr wrap="none">
            <a:spAutoFit/>
          </a:bodyPr>
          <a:lstStyle/>
          <a:p>
            <a:pPr algn="r">
              <a:buFontTx/>
              <a:buChar char="-"/>
            </a:pPr>
            <a:r>
              <a:rPr lang="fa-IR" b="1"/>
              <a:t>درمان غير مستقيم راجرز را شرح دهيد</a:t>
            </a:r>
          </a:p>
          <a:p>
            <a:pPr algn="r">
              <a:buFontTx/>
              <a:buChar char="-"/>
            </a:pPr>
            <a:r>
              <a:rPr lang="fa-IR" b="1"/>
              <a:t>ديدگاه رفتار گرايي در بازي را توضيح دهيد</a:t>
            </a:r>
          </a:p>
          <a:p>
            <a:pPr algn="r">
              <a:buFontTx/>
              <a:buChar char="-"/>
            </a:pPr>
            <a:r>
              <a:rPr lang="fa-IR" b="1"/>
              <a:t> كاربرد هاي مختلف بازي  رادرمان كودكان بنويسيد</a:t>
            </a:r>
          </a:p>
          <a:p>
            <a:pPr algn="r">
              <a:buFontTx/>
              <a:buChar char="-"/>
            </a:pPr>
            <a:r>
              <a:rPr lang="fa-IR" b="1"/>
              <a:t> رابطه سازو كارهاي دفاعي در بازي را بنويسيد</a:t>
            </a:r>
          </a:p>
          <a:p>
            <a:pPr algn="r">
              <a:buFontTx/>
              <a:buChar char="-"/>
            </a:pPr>
            <a:r>
              <a:rPr lang="fa-IR" b="1"/>
              <a:t> اهميت تكاملي بازي را شرح دهيد</a:t>
            </a:r>
          </a:p>
          <a:p>
            <a:pPr algn="r">
              <a:buFontTx/>
              <a:buChar char="-"/>
            </a:pPr>
            <a:r>
              <a:rPr lang="fa-IR" b="1"/>
              <a:t> و......</a:t>
            </a:r>
          </a:p>
          <a:p>
            <a:pPr algn="r">
              <a:buFontTx/>
              <a:buChar char="-"/>
            </a:pPr>
            <a:endParaRPr lang="en-US" b="1"/>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54979"/>
                                        </p:tgtEl>
                                        <p:attrNameLst>
                                          <p:attrName>style.visibility</p:attrName>
                                        </p:attrNameLst>
                                      </p:cBhvr>
                                      <p:to>
                                        <p:strVal val="visible"/>
                                      </p:to>
                                    </p:set>
                                    <p:anim calcmode="lin" valueType="num">
                                      <p:cBhvr>
                                        <p:cTn id="7" dur="5000" fill="hold"/>
                                        <p:tgtEl>
                                          <p:spTgt spid="254979"/>
                                        </p:tgtEl>
                                        <p:attrNameLst>
                                          <p:attrName>ppt_w</p:attrName>
                                        </p:attrNameLst>
                                      </p:cBhvr>
                                      <p:tavLst>
                                        <p:tav tm="0" fmla="#ppt_w*sin(2.5*pi*$)">
                                          <p:val>
                                            <p:fltVal val="0"/>
                                          </p:val>
                                        </p:tav>
                                        <p:tav tm="100000">
                                          <p:val>
                                            <p:fltVal val="1"/>
                                          </p:val>
                                        </p:tav>
                                      </p:tavLst>
                                    </p:anim>
                                    <p:anim calcmode="lin" valueType="num">
                                      <p:cBhvr>
                                        <p:cTn id="8" dur="5000" fill="hold"/>
                                        <p:tgtEl>
                                          <p:spTgt spid="254979"/>
                                        </p:tgtEl>
                                        <p:attrNameLst>
                                          <p:attrName>ppt_h</p:attrName>
                                        </p:attrNameLst>
                                      </p:cBhvr>
                                      <p:tavLst>
                                        <p:tav tm="0">
                                          <p:val>
                                            <p:strVal val="#ppt_h"/>
                                          </p:val>
                                        </p:tav>
                                        <p:tav tm="100000">
                                          <p:val>
                                            <p:strVal val="#ppt_h"/>
                                          </p:val>
                                        </p:tav>
                                      </p:tavLst>
                                    </p:anim>
                                  </p:childTnLst>
                                </p:cTn>
                              </p:par>
                              <p:par>
                                <p:cTn id="9" presetID="35" presetClass="entr" presetSubtype="0" fill="hold" grpId="0" nodeType="withEffect">
                                  <p:stCondLst>
                                    <p:cond delay="0"/>
                                  </p:stCondLst>
                                  <p:childTnLst>
                                    <p:set>
                                      <p:cBhvr>
                                        <p:cTn id="10" dur="1" fill="hold">
                                          <p:stCondLst>
                                            <p:cond delay="0"/>
                                          </p:stCondLst>
                                        </p:cTn>
                                        <p:tgtEl>
                                          <p:spTgt spid="254983"/>
                                        </p:tgtEl>
                                        <p:attrNameLst>
                                          <p:attrName>style.visibility</p:attrName>
                                        </p:attrNameLst>
                                      </p:cBhvr>
                                      <p:to>
                                        <p:strVal val="visible"/>
                                      </p:to>
                                    </p:set>
                                    <p:animEffect transition="in" filter="fade">
                                      <p:cBhvr>
                                        <p:cTn id="11" dur="2000"/>
                                        <p:tgtEl>
                                          <p:spTgt spid="254983"/>
                                        </p:tgtEl>
                                      </p:cBhvr>
                                    </p:animEffect>
                                    <p:anim calcmode="lin" valueType="num">
                                      <p:cBhvr>
                                        <p:cTn id="12" dur="2000" fill="hold"/>
                                        <p:tgtEl>
                                          <p:spTgt spid="254983"/>
                                        </p:tgtEl>
                                        <p:attrNameLst>
                                          <p:attrName>style.rotation</p:attrName>
                                        </p:attrNameLst>
                                      </p:cBhvr>
                                      <p:tavLst>
                                        <p:tav tm="0">
                                          <p:val>
                                            <p:fltVal val="720"/>
                                          </p:val>
                                        </p:tav>
                                        <p:tav tm="100000">
                                          <p:val>
                                            <p:fltVal val="0"/>
                                          </p:val>
                                        </p:tav>
                                      </p:tavLst>
                                    </p:anim>
                                    <p:anim calcmode="lin" valueType="num">
                                      <p:cBhvr>
                                        <p:cTn id="13" dur="2000" fill="hold"/>
                                        <p:tgtEl>
                                          <p:spTgt spid="254983"/>
                                        </p:tgtEl>
                                        <p:attrNameLst>
                                          <p:attrName>ppt_h</p:attrName>
                                        </p:attrNameLst>
                                      </p:cBhvr>
                                      <p:tavLst>
                                        <p:tav tm="0">
                                          <p:val>
                                            <p:fltVal val="0"/>
                                          </p:val>
                                        </p:tav>
                                        <p:tav tm="100000">
                                          <p:val>
                                            <p:strVal val="#ppt_h"/>
                                          </p:val>
                                        </p:tav>
                                      </p:tavLst>
                                    </p:anim>
                                    <p:anim calcmode="lin" valueType="num">
                                      <p:cBhvr>
                                        <p:cTn id="14" dur="2000" fill="hold"/>
                                        <p:tgtEl>
                                          <p:spTgt spid="254983"/>
                                        </p:tgtEl>
                                        <p:attrNameLst>
                                          <p:attrName>ppt_w</p:attrName>
                                        </p:attrNameLst>
                                      </p:cBhvr>
                                      <p:tavLst>
                                        <p:tav tm="0">
                                          <p:val>
                                            <p:fltVal val="0"/>
                                          </p:val>
                                        </p:tav>
                                        <p:tav tm="100000">
                                          <p:val>
                                            <p:strVal val="#ppt_w"/>
                                          </p:val>
                                        </p:tav>
                                      </p:tavLst>
                                    </p:anim>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254984"/>
                                        </p:tgtEl>
                                        <p:attrNameLst>
                                          <p:attrName>style.visibility</p:attrName>
                                        </p:attrNameLst>
                                      </p:cBhvr>
                                      <p:to>
                                        <p:strVal val="visible"/>
                                      </p:to>
                                    </p:set>
                                    <p:anim calcmode="discrete" valueType="clr">
                                      <p:cBhvr override="childStyle">
                                        <p:cTn id="19" dur="80"/>
                                        <p:tgtEl>
                                          <p:spTgt spid="254984"/>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54984"/>
                                        </p:tgtEl>
                                        <p:attrNameLst>
                                          <p:attrName>fillcolor</p:attrName>
                                        </p:attrNameLst>
                                      </p:cBhvr>
                                      <p:tavLst>
                                        <p:tav tm="0">
                                          <p:val>
                                            <p:clrVal>
                                              <a:schemeClr val="accent2"/>
                                            </p:clrVal>
                                          </p:val>
                                        </p:tav>
                                        <p:tav tm="50000">
                                          <p:val>
                                            <p:clrVal>
                                              <a:schemeClr val="hlink"/>
                                            </p:clrVal>
                                          </p:val>
                                        </p:tav>
                                      </p:tavLst>
                                    </p:anim>
                                    <p:set>
                                      <p:cBhvr>
                                        <p:cTn id="21" dur="80"/>
                                        <p:tgtEl>
                                          <p:spTgt spid="2549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83" grpId="0" animBg="1"/>
      <p:bldP spid="25498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07D8EC3E-9A5D-4289-AE66-E20063526101}" type="slidenum">
              <a:rPr lang="ar-SA"/>
              <a:pPr/>
              <a:t>30</a:t>
            </a:fld>
            <a:endParaRPr lang="en-US"/>
          </a:p>
        </p:txBody>
      </p:sp>
      <p:pic>
        <p:nvPicPr>
          <p:cNvPr id="28262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262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262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2630"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82631" name="Text Box 7"/>
          <p:cNvSpPr txBox="1">
            <a:spLocks noChangeArrowheads="1"/>
          </p:cNvSpPr>
          <p:nvPr/>
        </p:nvSpPr>
        <p:spPr bwMode="auto">
          <a:xfrm>
            <a:off x="3276600" y="1196975"/>
            <a:ext cx="3382963" cy="588963"/>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r>
              <a:rPr lang="fa-IR" sz="3200" b="1"/>
              <a:t>بازي درماني گروهي</a:t>
            </a:r>
            <a:endParaRPr lang="en-US" sz="3200" b="1"/>
          </a:p>
        </p:txBody>
      </p:sp>
      <p:sp>
        <p:nvSpPr>
          <p:cNvPr id="282633" name="Text Box 9"/>
          <p:cNvSpPr txBox="1">
            <a:spLocks noChangeArrowheads="1"/>
          </p:cNvSpPr>
          <p:nvPr/>
        </p:nvSpPr>
        <p:spPr bwMode="auto">
          <a:xfrm>
            <a:off x="900113" y="2420938"/>
            <a:ext cx="7272337" cy="2847975"/>
          </a:xfrm>
          <a:prstGeom prst="rect">
            <a:avLst/>
          </a:prstGeom>
          <a:noFill/>
          <a:ln w="9525">
            <a:solidFill>
              <a:srgbClr val="1F84B1"/>
            </a:solidFill>
            <a:miter lim="800000"/>
            <a:headEnd/>
            <a:tailEnd/>
          </a:ln>
          <a:effectLst/>
          <a:scene3d>
            <a:camera prst="legacyPerspectiveBottom"/>
            <a:lightRig rig="legacyFlat3" dir="t"/>
          </a:scene3d>
          <a:sp3d extrusionH="121893000" prstMaterial="legacyMatte">
            <a:bevelT w="13500" h="13500" prst="angle"/>
            <a:bevelB w="13500" h="13500" prst="angle"/>
            <a:extrusionClr>
              <a:srgbClr val="1F84B1"/>
            </a:extrusionClr>
          </a:sp3d>
        </p:spPr>
        <p:txBody>
          <a:bodyPr>
            <a:spAutoFit/>
            <a:flatTx/>
          </a:bodyPr>
          <a:lstStyle/>
          <a:p>
            <a:pPr algn="just">
              <a:spcBef>
                <a:spcPct val="50000"/>
              </a:spcBef>
              <a:buFont typeface="Wingdings 2" pitchFamily="18" charset="2"/>
              <a:buChar char="³"/>
            </a:pPr>
            <a:r>
              <a:rPr lang="fa-IR" b="1"/>
              <a:t>كودك به كمك اسباب بازيها مي تواند احساسات ، عواطف، گرايشهاي مثبت و منفي ، به خصوص تمايلات پرخاشگرانه مخرب و سركوب شده را  به اوليا و اطرافيان خود ظاهر كند.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2627"/>
                                        </p:tgtEl>
                                        <p:attrNameLst>
                                          <p:attrName>style.visibility</p:attrName>
                                        </p:attrNameLst>
                                      </p:cBhvr>
                                      <p:to>
                                        <p:strVal val="visible"/>
                                      </p:to>
                                    </p:set>
                                    <p:anim calcmode="lin" valueType="num">
                                      <p:cBhvr>
                                        <p:cTn id="7" dur="5000" fill="hold"/>
                                        <p:tgtEl>
                                          <p:spTgt spid="282627"/>
                                        </p:tgtEl>
                                        <p:attrNameLst>
                                          <p:attrName>ppt_w</p:attrName>
                                        </p:attrNameLst>
                                      </p:cBhvr>
                                      <p:tavLst>
                                        <p:tav tm="0" fmla="#ppt_w*sin(2.5*pi*$)">
                                          <p:val>
                                            <p:fltVal val="0"/>
                                          </p:val>
                                        </p:tav>
                                        <p:tav tm="100000">
                                          <p:val>
                                            <p:fltVal val="1"/>
                                          </p:val>
                                        </p:tav>
                                      </p:tavLst>
                                    </p:anim>
                                    <p:anim calcmode="lin" valueType="num">
                                      <p:cBhvr>
                                        <p:cTn id="8" dur="5000" fill="hold"/>
                                        <p:tgtEl>
                                          <p:spTgt spid="282627"/>
                                        </p:tgtEl>
                                        <p:attrNameLst>
                                          <p:attrName>ppt_h</p:attrName>
                                        </p:attrNameLst>
                                      </p:cBhvr>
                                      <p:tavLst>
                                        <p:tav tm="0">
                                          <p:val>
                                            <p:strVal val="#ppt_h"/>
                                          </p:val>
                                        </p:tav>
                                        <p:tav tm="100000">
                                          <p:val>
                                            <p:strVal val="#ppt_h"/>
                                          </p:val>
                                        </p:tav>
                                      </p:tavLst>
                                    </p:anim>
                                  </p:childTnLst>
                                </p:cTn>
                              </p:par>
                              <p:par>
                                <p:cTn id="9" presetID="55" presetClass="entr" presetSubtype="0" fill="hold" grpId="0" nodeType="withEffect">
                                  <p:stCondLst>
                                    <p:cond delay="0"/>
                                  </p:stCondLst>
                                  <p:childTnLst>
                                    <p:set>
                                      <p:cBhvr>
                                        <p:cTn id="10" dur="1" fill="hold">
                                          <p:stCondLst>
                                            <p:cond delay="0"/>
                                          </p:stCondLst>
                                        </p:cTn>
                                        <p:tgtEl>
                                          <p:spTgt spid="282631"/>
                                        </p:tgtEl>
                                        <p:attrNameLst>
                                          <p:attrName>style.visibility</p:attrName>
                                        </p:attrNameLst>
                                      </p:cBhvr>
                                      <p:to>
                                        <p:strVal val="visible"/>
                                      </p:to>
                                    </p:set>
                                    <p:anim calcmode="lin" valueType="num">
                                      <p:cBhvr>
                                        <p:cTn id="11" dur="1000" fill="hold"/>
                                        <p:tgtEl>
                                          <p:spTgt spid="282631"/>
                                        </p:tgtEl>
                                        <p:attrNameLst>
                                          <p:attrName>ppt_w</p:attrName>
                                        </p:attrNameLst>
                                      </p:cBhvr>
                                      <p:tavLst>
                                        <p:tav tm="0">
                                          <p:val>
                                            <p:strVal val="#ppt_w*0.70"/>
                                          </p:val>
                                        </p:tav>
                                        <p:tav tm="100000">
                                          <p:val>
                                            <p:strVal val="#ppt_w"/>
                                          </p:val>
                                        </p:tav>
                                      </p:tavLst>
                                    </p:anim>
                                    <p:anim calcmode="lin" valueType="num">
                                      <p:cBhvr>
                                        <p:cTn id="12" dur="1000" fill="hold"/>
                                        <p:tgtEl>
                                          <p:spTgt spid="282631"/>
                                        </p:tgtEl>
                                        <p:attrNameLst>
                                          <p:attrName>ppt_h</p:attrName>
                                        </p:attrNameLst>
                                      </p:cBhvr>
                                      <p:tavLst>
                                        <p:tav tm="0">
                                          <p:val>
                                            <p:strVal val="#ppt_h"/>
                                          </p:val>
                                        </p:tav>
                                        <p:tav tm="100000">
                                          <p:val>
                                            <p:strVal val="#ppt_h"/>
                                          </p:val>
                                        </p:tav>
                                      </p:tavLst>
                                    </p:anim>
                                    <p:animEffect transition="in" filter="fade">
                                      <p:cBhvr>
                                        <p:cTn id="13" dur="1000"/>
                                        <p:tgtEl>
                                          <p:spTgt spid="282631"/>
                                        </p:tgtEl>
                                      </p:cBhvr>
                                    </p:animEffect>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grpId="0" nodeType="clickEffect">
                                  <p:stCondLst>
                                    <p:cond delay="0"/>
                                  </p:stCondLst>
                                  <p:childTnLst>
                                    <p:set>
                                      <p:cBhvr>
                                        <p:cTn id="17" dur="1" fill="hold">
                                          <p:stCondLst>
                                            <p:cond delay="0"/>
                                          </p:stCondLst>
                                        </p:cTn>
                                        <p:tgtEl>
                                          <p:spTgt spid="282633"/>
                                        </p:tgtEl>
                                        <p:attrNameLst>
                                          <p:attrName>style.visibility</p:attrName>
                                        </p:attrNameLst>
                                      </p:cBhvr>
                                      <p:to>
                                        <p:strVal val="visible"/>
                                      </p:to>
                                    </p:set>
                                    <p:animEffect transition="in" filter="wedge">
                                      <p:cBhvr>
                                        <p:cTn id="18" dur="1000"/>
                                        <p:tgtEl>
                                          <p:spTgt spid="2826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31" grpId="0" animBg="1"/>
      <p:bldP spid="28263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61E1B4E8-9C11-487F-8FB6-8F84FDF1AB0D}" type="slidenum">
              <a:rPr lang="ar-SA"/>
              <a:pPr/>
              <a:t>31</a:t>
            </a:fld>
            <a:endParaRPr lang="en-US"/>
          </a:p>
        </p:txBody>
      </p:sp>
      <p:pic>
        <p:nvPicPr>
          <p:cNvPr id="28365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365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365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3654"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83655" name="Text Box 7"/>
          <p:cNvSpPr txBox="1">
            <a:spLocks noChangeArrowheads="1"/>
          </p:cNvSpPr>
          <p:nvPr/>
        </p:nvSpPr>
        <p:spPr bwMode="auto">
          <a:xfrm>
            <a:off x="3276600" y="1196975"/>
            <a:ext cx="3382963" cy="588963"/>
          </a:xfrm>
          <a:prstGeom prst="rect">
            <a:avLst/>
          </a:prstGeom>
          <a:noFill/>
          <a:ln w="9525">
            <a:solidFill>
              <a:srgbClr val="1F84B1"/>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1F84B1"/>
            </a:extrusionClr>
          </a:sp3d>
        </p:spPr>
        <p:txBody>
          <a:bodyPr>
            <a:spAutoFit/>
            <a:flatTx/>
          </a:bodyPr>
          <a:lstStyle/>
          <a:p>
            <a:r>
              <a:rPr lang="fa-IR" sz="3200" b="1"/>
              <a:t>بازي درماني...</a:t>
            </a:r>
            <a:endParaRPr lang="en-US" sz="3200" b="1"/>
          </a:p>
        </p:txBody>
      </p:sp>
      <p:sp>
        <p:nvSpPr>
          <p:cNvPr id="283656" name="Text Box 8"/>
          <p:cNvSpPr txBox="1">
            <a:spLocks noChangeArrowheads="1"/>
          </p:cNvSpPr>
          <p:nvPr/>
        </p:nvSpPr>
        <p:spPr bwMode="auto">
          <a:xfrm>
            <a:off x="1187450" y="2492375"/>
            <a:ext cx="7056438" cy="3025775"/>
          </a:xfrm>
          <a:prstGeom prst="rect">
            <a:avLst/>
          </a:prstGeom>
          <a:noFill/>
          <a:ln w="9525">
            <a:solidFill>
              <a:srgbClr val="1F84B1"/>
            </a:solidFill>
            <a:miter lim="800000"/>
            <a:headEnd/>
            <a:tailEnd/>
          </a:ln>
          <a:effectLst/>
          <a:scene3d>
            <a:camera prst="legacyObliqueTop"/>
            <a:lightRig rig="legacyFlat2" dir="b"/>
          </a:scene3d>
          <a:sp3d extrusionH="430200" prstMaterial="legacyPlastic">
            <a:bevelT w="13500" h="13500" prst="angle"/>
            <a:bevelB w="13500" h="13500" prst="angle"/>
            <a:extrusionClr>
              <a:srgbClr val="1F84B1"/>
            </a:extrusionClr>
          </a:sp3d>
        </p:spPr>
        <p:txBody>
          <a:bodyPr>
            <a:spAutoFit/>
            <a:flatTx/>
          </a:bodyPr>
          <a:lstStyle/>
          <a:p>
            <a:pPr algn="just">
              <a:spcBef>
                <a:spcPct val="50000"/>
              </a:spcBef>
            </a:pPr>
            <a:r>
              <a:rPr lang="fa-IR" sz="3200" b="1"/>
              <a:t>در خصوص بازي درماني رفتار كودك با حيوانات عروسكي و يا نوع استفاده اي كه از ماسكها ميكنند از لحاظ شناخت كودك و تفسير حالتها و رفتار او اهميت بسيار دارند.اين فعاليتها نه تنها از تظر «تشخيصي</a:t>
            </a:r>
            <a:r>
              <a:rPr lang="fa-IR" sz="3200" b="1">
                <a:latin typeface="Arial"/>
              </a:rPr>
              <a:t>» مهم </a:t>
            </a:r>
            <a:r>
              <a:rPr lang="fa-IR" sz="3200" b="1"/>
              <a:t>اند ، از نظر درماني اهميت بسيار دارند </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3651"/>
                                        </p:tgtEl>
                                        <p:attrNameLst>
                                          <p:attrName>style.visibility</p:attrName>
                                        </p:attrNameLst>
                                      </p:cBhvr>
                                      <p:to>
                                        <p:strVal val="visible"/>
                                      </p:to>
                                    </p:set>
                                    <p:anim calcmode="lin" valueType="num">
                                      <p:cBhvr>
                                        <p:cTn id="7" dur="5000" fill="hold"/>
                                        <p:tgtEl>
                                          <p:spTgt spid="283651"/>
                                        </p:tgtEl>
                                        <p:attrNameLst>
                                          <p:attrName>ppt_w</p:attrName>
                                        </p:attrNameLst>
                                      </p:cBhvr>
                                      <p:tavLst>
                                        <p:tav tm="0" fmla="#ppt_w*sin(2.5*pi*$)">
                                          <p:val>
                                            <p:fltVal val="0"/>
                                          </p:val>
                                        </p:tav>
                                        <p:tav tm="100000">
                                          <p:val>
                                            <p:fltVal val="1"/>
                                          </p:val>
                                        </p:tav>
                                      </p:tavLst>
                                    </p:anim>
                                    <p:anim calcmode="lin" valueType="num">
                                      <p:cBhvr>
                                        <p:cTn id="8" dur="5000" fill="hold"/>
                                        <p:tgtEl>
                                          <p:spTgt spid="283651"/>
                                        </p:tgtEl>
                                        <p:attrNameLst>
                                          <p:attrName>ppt_h</p:attrName>
                                        </p:attrNameLst>
                                      </p:cBhvr>
                                      <p:tavLst>
                                        <p:tav tm="0">
                                          <p:val>
                                            <p:strVal val="#ppt_h"/>
                                          </p:val>
                                        </p:tav>
                                        <p:tav tm="100000">
                                          <p:val>
                                            <p:strVal val="#ppt_h"/>
                                          </p:val>
                                        </p:tav>
                                      </p:tavLst>
                                    </p:anim>
                                  </p:childTnLst>
                                </p:cTn>
                              </p:par>
                              <p:par>
                                <p:cTn id="9" presetID="18" presetClass="entr" presetSubtype="12" fill="hold" grpId="0" nodeType="withEffect">
                                  <p:stCondLst>
                                    <p:cond delay="0"/>
                                  </p:stCondLst>
                                  <p:childTnLst>
                                    <p:set>
                                      <p:cBhvr>
                                        <p:cTn id="10" dur="1" fill="hold">
                                          <p:stCondLst>
                                            <p:cond delay="0"/>
                                          </p:stCondLst>
                                        </p:cTn>
                                        <p:tgtEl>
                                          <p:spTgt spid="283655"/>
                                        </p:tgtEl>
                                        <p:attrNameLst>
                                          <p:attrName>style.visibility</p:attrName>
                                        </p:attrNameLst>
                                      </p:cBhvr>
                                      <p:to>
                                        <p:strVal val="visible"/>
                                      </p:to>
                                    </p:set>
                                    <p:animEffect transition="in" filter="strips(downLeft)">
                                      <p:cBhvr>
                                        <p:cTn id="11" dur="500"/>
                                        <p:tgtEl>
                                          <p:spTgt spid="283655"/>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3" fill="hold" grpId="0" nodeType="clickEffect">
                                  <p:stCondLst>
                                    <p:cond delay="0"/>
                                  </p:stCondLst>
                                  <p:childTnLst>
                                    <p:set>
                                      <p:cBhvr>
                                        <p:cTn id="15" dur="1" fill="hold">
                                          <p:stCondLst>
                                            <p:cond delay="0"/>
                                          </p:stCondLst>
                                        </p:cTn>
                                        <p:tgtEl>
                                          <p:spTgt spid="283656"/>
                                        </p:tgtEl>
                                        <p:attrNameLst>
                                          <p:attrName>style.visibility</p:attrName>
                                        </p:attrNameLst>
                                      </p:cBhvr>
                                      <p:to>
                                        <p:strVal val="visible"/>
                                      </p:to>
                                    </p:set>
                                    <p:animEffect transition="in" filter="strips(upRight)">
                                      <p:cBhvr>
                                        <p:cTn id="16" dur="500"/>
                                        <p:tgtEl>
                                          <p:spTgt spid="283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5" grpId="0" animBg="1"/>
      <p:bldP spid="28365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6A732593-427B-4CDD-962D-090B4C77FC94}" type="slidenum">
              <a:rPr lang="ar-SA"/>
              <a:pPr/>
              <a:t>4</a:t>
            </a:fld>
            <a:endParaRPr lang="en-US"/>
          </a:p>
        </p:txBody>
      </p:sp>
      <p:pic>
        <p:nvPicPr>
          <p:cNvPr id="25600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5600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5600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56006"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56007" name="Text Box 7"/>
          <p:cNvSpPr txBox="1">
            <a:spLocks noChangeArrowheads="1"/>
          </p:cNvSpPr>
          <p:nvPr/>
        </p:nvSpPr>
        <p:spPr bwMode="auto">
          <a:xfrm>
            <a:off x="2124075" y="1125538"/>
            <a:ext cx="4821238" cy="579437"/>
          </a:xfrm>
          <a:prstGeom prst="rect">
            <a:avLst/>
          </a:prstGeom>
          <a:solidFill>
            <a:schemeClr val="accent2"/>
          </a:solidFill>
          <a:ln w="9525">
            <a:noFill/>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2"/>
            </a:extrusionClr>
          </a:sp3d>
        </p:spPr>
        <p:txBody>
          <a:bodyPr wrap="none">
            <a:spAutoFit/>
            <a:flatTx/>
          </a:bodyPr>
          <a:lstStyle/>
          <a:p>
            <a:pPr algn="r"/>
            <a:r>
              <a:rPr lang="fa-IR" sz="3200" b="1" i="1"/>
              <a:t>رشد بازي همچون شكلي از درمان</a:t>
            </a:r>
            <a:endParaRPr lang="en-US" sz="3200" b="1" i="1"/>
          </a:p>
        </p:txBody>
      </p:sp>
      <p:sp>
        <p:nvSpPr>
          <p:cNvPr id="256009" name="Text Box 9"/>
          <p:cNvSpPr txBox="1">
            <a:spLocks noChangeArrowheads="1"/>
          </p:cNvSpPr>
          <p:nvPr/>
        </p:nvSpPr>
        <p:spPr bwMode="auto">
          <a:xfrm>
            <a:off x="633413" y="2133600"/>
            <a:ext cx="7953375" cy="3513138"/>
          </a:xfrm>
          <a:prstGeom prst="rect">
            <a:avLst/>
          </a:prstGeom>
          <a:solidFill>
            <a:srgbClr val="1F84B1"/>
          </a:solidFill>
          <a:ln w="9525">
            <a:miter lim="800000"/>
            <a:headEnd/>
            <a:tailEnd/>
          </a:ln>
          <a:effectLst/>
          <a:scene3d>
            <a:camera prst="legacyPerspectiveTop"/>
            <a:lightRig rig="legacyFlat3" dir="b"/>
          </a:scene3d>
          <a:sp3d extrusionH="887400" prstMaterial="legacyMatte">
            <a:bevelT w="13500" h="13500" prst="angle"/>
            <a:bevelB w="13500" h="13500" prst="angle"/>
            <a:extrusionClr>
              <a:srgbClr val="1F84B1"/>
            </a:extrusionClr>
          </a:sp3d>
        </p:spPr>
        <p:txBody>
          <a:bodyPr wrap="none">
            <a:spAutoFit/>
            <a:flatTx/>
          </a:bodyPr>
          <a:lstStyle/>
          <a:p>
            <a:pPr algn="r"/>
            <a:r>
              <a:rPr lang="fa-IR" sz="3200" b="1"/>
              <a:t> </a:t>
            </a:r>
            <a:r>
              <a:rPr lang="en-US" sz="3200" b="1">
                <a:sym typeface="Wingdings" pitchFamily="2" charset="2"/>
              </a:rPr>
              <a:t></a:t>
            </a:r>
            <a:r>
              <a:rPr lang="fa-IR" sz="3200" b="1">
                <a:sym typeface="Wingdings" pitchFamily="2" charset="2"/>
              </a:rPr>
              <a:t>  روسو اولين مدافع  مطالعه بازي به منظور درك</a:t>
            </a:r>
          </a:p>
          <a:p>
            <a:pPr algn="r"/>
            <a:r>
              <a:rPr lang="fa-IR" sz="3200" b="1">
                <a:sym typeface="Wingdings" pitchFamily="2" charset="2"/>
              </a:rPr>
              <a:t> و آموزش آنها .</a:t>
            </a:r>
          </a:p>
          <a:p>
            <a:pPr algn="r"/>
            <a:r>
              <a:rPr lang="fa-IR" sz="3200" b="1">
                <a:sym typeface="Wingdings" pitchFamily="2" charset="2"/>
              </a:rPr>
              <a:t> </a:t>
            </a:r>
            <a:r>
              <a:rPr lang="en-US" sz="3200" b="1">
                <a:sym typeface="Wingdings" pitchFamily="2" charset="2"/>
              </a:rPr>
              <a:t></a:t>
            </a:r>
            <a:r>
              <a:rPr lang="fa-IR" sz="3200" b="1">
                <a:sym typeface="Wingdings" pitchFamily="2" charset="2"/>
              </a:rPr>
              <a:t> ايام كودكي مرحله اي از رشد است و كودكان مردان</a:t>
            </a:r>
          </a:p>
          <a:p>
            <a:pPr algn="r"/>
            <a:r>
              <a:rPr lang="fa-IR" sz="3200" b="1">
                <a:sym typeface="Wingdings" pitchFamily="2" charset="2"/>
              </a:rPr>
              <a:t> و زنان كوچك نيستند</a:t>
            </a:r>
          </a:p>
          <a:p>
            <a:pPr algn="r"/>
            <a:r>
              <a:rPr lang="en-US" sz="3200" b="1">
                <a:sym typeface="Wingdings" pitchFamily="2" charset="2"/>
              </a:rPr>
              <a:t></a:t>
            </a:r>
            <a:r>
              <a:rPr lang="fa-IR" sz="3200" b="1">
                <a:sym typeface="Wingdings" pitchFamily="2" charset="2"/>
              </a:rPr>
              <a:t> معلم بايد براي ملحق شدن به بازي شاگردان ، با ايفاي</a:t>
            </a:r>
          </a:p>
          <a:p>
            <a:pPr algn="r"/>
            <a:r>
              <a:rPr lang="fa-IR" sz="3200" b="1">
                <a:sym typeface="Wingdings" pitchFamily="2" charset="2"/>
              </a:rPr>
              <a:t> نقش كودك ، معاشري مناسب براي آنان باشد</a:t>
            </a:r>
            <a:endParaRPr lang="en-US" sz="3200" b="1">
              <a:sym typeface="Wingdings" pitchFamily="2" charset="2"/>
            </a:endParaRPr>
          </a:p>
          <a:p>
            <a:pPr algn="r"/>
            <a:endParaRPr lang="en-US" sz="3200" b="1">
              <a:sym typeface="Wingdings" pitchFamily="2" charset="2"/>
            </a:endParaRPr>
          </a:p>
        </p:txBody>
      </p:sp>
      <p:sp>
        <p:nvSpPr>
          <p:cNvPr id="11" name="Title 10"/>
          <p:cNvSpPr>
            <a:spLocks noGrp="1"/>
          </p:cNvSpPr>
          <p:nvPr>
            <p:ph type="title"/>
          </p:nvPr>
        </p:nvSpPr>
        <p:spPr/>
        <p:txBody>
          <a:bodyPr/>
          <a:lstStyle/>
          <a:p>
            <a:endParaRPr lang="fa-IR"/>
          </a:p>
        </p:txBody>
      </p:sp>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56003"/>
                                        </p:tgtEl>
                                        <p:attrNameLst>
                                          <p:attrName>style.visibility</p:attrName>
                                        </p:attrNameLst>
                                      </p:cBhvr>
                                      <p:to>
                                        <p:strVal val="visible"/>
                                      </p:to>
                                    </p:set>
                                    <p:anim calcmode="lin" valueType="num">
                                      <p:cBhvr>
                                        <p:cTn id="7" dur="5000" fill="hold"/>
                                        <p:tgtEl>
                                          <p:spTgt spid="256003"/>
                                        </p:tgtEl>
                                        <p:attrNameLst>
                                          <p:attrName>ppt_w</p:attrName>
                                        </p:attrNameLst>
                                      </p:cBhvr>
                                      <p:tavLst>
                                        <p:tav tm="0" fmla="#ppt_w*sin(2.5*pi*$)">
                                          <p:val>
                                            <p:fltVal val="0"/>
                                          </p:val>
                                        </p:tav>
                                        <p:tav tm="100000">
                                          <p:val>
                                            <p:fltVal val="1"/>
                                          </p:val>
                                        </p:tav>
                                      </p:tavLst>
                                    </p:anim>
                                    <p:anim calcmode="lin" valueType="num">
                                      <p:cBhvr>
                                        <p:cTn id="8" dur="5000" fill="hold"/>
                                        <p:tgtEl>
                                          <p:spTgt spid="256003"/>
                                        </p:tgtEl>
                                        <p:attrNameLst>
                                          <p:attrName>ppt_h</p:attrName>
                                        </p:attrNameLst>
                                      </p:cBhvr>
                                      <p:tavLst>
                                        <p:tav tm="0">
                                          <p:val>
                                            <p:strVal val="#ppt_h"/>
                                          </p:val>
                                        </p:tav>
                                        <p:tav tm="100000">
                                          <p:val>
                                            <p:strVal val="#ppt_h"/>
                                          </p:val>
                                        </p:tav>
                                      </p:tavLst>
                                    </p:anim>
                                  </p:childTnLst>
                                </p:cTn>
                              </p:par>
                              <p:par>
                                <p:cTn id="9" presetID="4" presetClass="entr" presetSubtype="16" fill="hold" grpId="0" nodeType="withEffect">
                                  <p:stCondLst>
                                    <p:cond delay="0"/>
                                  </p:stCondLst>
                                  <p:childTnLst>
                                    <p:set>
                                      <p:cBhvr>
                                        <p:cTn id="10" dur="1" fill="hold">
                                          <p:stCondLst>
                                            <p:cond delay="0"/>
                                          </p:stCondLst>
                                        </p:cTn>
                                        <p:tgtEl>
                                          <p:spTgt spid="256007"/>
                                        </p:tgtEl>
                                        <p:attrNameLst>
                                          <p:attrName>style.visibility</p:attrName>
                                        </p:attrNameLst>
                                      </p:cBhvr>
                                      <p:to>
                                        <p:strVal val="visible"/>
                                      </p:to>
                                    </p:set>
                                    <p:animEffect transition="in" filter="box(in)">
                                      <p:cBhvr>
                                        <p:cTn id="11" dur="500"/>
                                        <p:tgtEl>
                                          <p:spTgt spid="256007"/>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528" fill="hold" grpId="0" nodeType="clickEffect">
                                  <p:stCondLst>
                                    <p:cond delay="0"/>
                                  </p:stCondLst>
                                  <p:childTnLst>
                                    <p:set>
                                      <p:cBhvr>
                                        <p:cTn id="15" dur="1" fill="hold">
                                          <p:stCondLst>
                                            <p:cond delay="0"/>
                                          </p:stCondLst>
                                        </p:cTn>
                                        <p:tgtEl>
                                          <p:spTgt spid="256009"/>
                                        </p:tgtEl>
                                        <p:attrNameLst>
                                          <p:attrName>style.visibility</p:attrName>
                                        </p:attrNameLst>
                                      </p:cBhvr>
                                      <p:to>
                                        <p:strVal val="visible"/>
                                      </p:to>
                                    </p:set>
                                    <p:anim calcmode="lin" valueType="num">
                                      <p:cBhvr>
                                        <p:cTn id="16" dur="500" fill="hold"/>
                                        <p:tgtEl>
                                          <p:spTgt spid="256009"/>
                                        </p:tgtEl>
                                        <p:attrNameLst>
                                          <p:attrName>ppt_w</p:attrName>
                                        </p:attrNameLst>
                                      </p:cBhvr>
                                      <p:tavLst>
                                        <p:tav tm="0">
                                          <p:val>
                                            <p:fltVal val="0"/>
                                          </p:val>
                                        </p:tav>
                                        <p:tav tm="100000">
                                          <p:val>
                                            <p:strVal val="#ppt_w"/>
                                          </p:val>
                                        </p:tav>
                                      </p:tavLst>
                                    </p:anim>
                                    <p:anim calcmode="lin" valueType="num">
                                      <p:cBhvr>
                                        <p:cTn id="17" dur="500" fill="hold"/>
                                        <p:tgtEl>
                                          <p:spTgt spid="256009"/>
                                        </p:tgtEl>
                                        <p:attrNameLst>
                                          <p:attrName>ppt_h</p:attrName>
                                        </p:attrNameLst>
                                      </p:cBhvr>
                                      <p:tavLst>
                                        <p:tav tm="0">
                                          <p:val>
                                            <p:fltVal val="0"/>
                                          </p:val>
                                        </p:tav>
                                        <p:tav tm="100000">
                                          <p:val>
                                            <p:strVal val="#ppt_h"/>
                                          </p:val>
                                        </p:tav>
                                      </p:tavLst>
                                    </p:anim>
                                    <p:anim calcmode="lin" valueType="num">
                                      <p:cBhvr>
                                        <p:cTn id="18" dur="500" fill="hold"/>
                                        <p:tgtEl>
                                          <p:spTgt spid="256009"/>
                                        </p:tgtEl>
                                        <p:attrNameLst>
                                          <p:attrName>ppt_x</p:attrName>
                                        </p:attrNameLst>
                                      </p:cBhvr>
                                      <p:tavLst>
                                        <p:tav tm="0">
                                          <p:val>
                                            <p:fltVal val="0.5"/>
                                          </p:val>
                                        </p:tav>
                                        <p:tav tm="100000">
                                          <p:val>
                                            <p:strVal val="#ppt_x"/>
                                          </p:val>
                                        </p:tav>
                                      </p:tavLst>
                                    </p:anim>
                                    <p:anim calcmode="lin" valueType="num">
                                      <p:cBhvr>
                                        <p:cTn id="19" dur="500" fill="hold"/>
                                        <p:tgtEl>
                                          <p:spTgt spid="256009"/>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07" grpId="0" animBg="1"/>
      <p:bldP spid="25600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01B550DE-B133-43B0-B4A8-4476DE749E16}" type="slidenum">
              <a:rPr lang="ar-SA"/>
              <a:pPr/>
              <a:t>5</a:t>
            </a:fld>
            <a:endParaRPr lang="en-US"/>
          </a:p>
        </p:txBody>
      </p:sp>
      <p:pic>
        <p:nvPicPr>
          <p:cNvPr id="25702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5702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5702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57030"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57031" name="Text Box 7"/>
          <p:cNvSpPr txBox="1">
            <a:spLocks noChangeArrowheads="1"/>
          </p:cNvSpPr>
          <p:nvPr/>
        </p:nvSpPr>
        <p:spPr bwMode="auto">
          <a:xfrm>
            <a:off x="985838" y="1268413"/>
            <a:ext cx="6805612" cy="588962"/>
          </a:xfrm>
          <a:prstGeom prst="rect">
            <a:avLst/>
          </a:prstGeom>
          <a:noFill/>
          <a:ln w="9525">
            <a:solidFill>
              <a:srgbClr val="1F84B1"/>
            </a:solidFill>
            <a:miter lim="800000"/>
            <a:headEnd/>
            <a:tailEnd/>
          </a:ln>
          <a:effectLst/>
          <a:scene3d>
            <a:camera prst="legacyPerspectiveBottom"/>
            <a:lightRig rig="legacyFlat3" dir="t"/>
          </a:scene3d>
          <a:sp3d extrusionH="121893000" prstMaterial="legacyMatte">
            <a:bevelT w="13500" h="13500" prst="angle"/>
            <a:bevelB w="13500" h="13500" prst="angle"/>
            <a:extrusionClr>
              <a:srgbClr val="1F84B1"/>
            </a:extrusionClr>
          </a:sp3d>
        </p:spPr>
        <p:txBody>
          <a:bodyPr wrap="none">
            <a:spAutoFit/>
            <a:flatTx/>
          </a:bodyPr>
          <a:lstStyle/>
          <a:p>
            <a:pPr algn="r"/>
            <a:r>
              <a:rPr lang="fa-IR" sz="3200" b="1"/>
              <a:t>روش آنا فرويد و ملاني كلاين در روانكاوي كودك</a:t>
            </a:r>
            <a:endParaRPr lang="en-US" sz="3200" b="1"/>
          </a:p>
        </p:txBody>
      </p:sp>
      <p:sp>
        <p:nvSpPr>
          <p:cNvPr id="257032" name="Text Box 8"/>
          <p:cNvSpPr txBox="1">
            <a:spLocks noChangeArrowheads="1"/>
          </p:cNvSpPr>
          <p:nvPr/>
        </p:nvSpPr>
        <p:spPr bwMode="auto">
          <a:xfrm>
            <a:off x="684213" y="2060575"/>
            <a:ext cx="7993062" cy="4606925"/>
          </a:xfrm>
          <a:prstGeom prst="rect">
            <a:avLst/>
          </a:prstGeom>
          <a:noFill/>
          <a:ln w="9525">
            <a:noFill/>
            <a:miter lim="800000"/>
            <a:headEnd/>
            <a:tailEnd/>
          </a:ln>
          <a:effectLst/>
        </p:spPr>
        <p:txBody>
          <a:bodyPr>
            <a:spAutoFit/>
          </a:bodyPr>
          <a:lstStyle/>
          <a:p>
            <a:pPr algn="r"/>
            <a:r>
              <a:rPr lang="fa-IR" sz="4000" b="1" i="1"/>
              <a:t>آ نا فرويد:</a:t>
            </a:r>
          </a:p>
          <a:p>
            <a:pPr algn="r"/>
            <a:endParaRPr lang="fa-IR" sz="4000" b="1" i="1"/>
          </a:p>
          <a:p>
            <a:pPr algn="r"/>
            <a:r>
              <a:rPr lang="fa-IR" sz="3200" b="1"/>
              <a:t> </a:t>
            </a:r>
            <a:r>
              <a:rPr lang="en-US" sz="3200">
                <a:sym typeface="Wingdings" pitchFamily="2" charset="2"/>
              </a:rPr>
              <a:t></a:t>
            </a:r>
            <a:r>
              <a:rPr lang="fa-IR" sz="3200" b="1"/>
              <a:t> </a:t>
            </a:r>
            <a:r>
              <a:rPr lang="fa-IR" b="1"/>
              <a:t>از بازي به گونه اي شبيه خواب براي بزرگسالان استفاده كرد </a:t>
            </a:r>
          </a:p>
          <a:p>
            <a:pPr algn="r"/>
            <a:endParaRPr lang="fa-IR" b="1"/>
          </a:p>
          <a:p>
            <a:pPr algn="r"/>
            <a:r>
              <a:rPr lang="en-US" b="1">
                <a:sym typeface="Wingdings" pitchFamily="2" charset="2"/>
              </a:rPr>
              <a:t></a:t>
            </a:r>
            <a:r>
              <a:rPr lang="fa-IR" b="1"/>
              <a:t>در روش او « من برتر» كودك رشد نيافته تلقي ميشود</a:t>
            </a:r>
          </a:p>
          <a:p>
            <a:pPr algn="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57027"/>
                                        </p:tgtEl>
                                        <p:attrNameLst>
                                          <p:attrName>style.visibility</p:attrName>
                                        </p:attrNameLst>
                                      </p:cBhvr>
                                      <p:to>
                                        <p:strVal val="visible"/>
                                      </p:to>
                                    </p:set>
                                    <p:anim calcmode="lin" valueType="num">
                                      <p:cBhvr>
                                        <p:cTn id="7" dur="5000" fill="hold"/>
                                        <p:tgtEl>
                                          <p:spTgt spid="257027"/>
                                        </p:tgtEl>
                                        <p:attrNameLst>
                                          <p:attrName>ppt_w</p:attrName>
                                        </p:attrNameLst>
                                      </p:cBhvr>
                                      <p:tavLst>
                                        <p:tav tm="0" fmla="#ppt_w*sin(2.5*pi*$)">
                                          <p:val>
                                            <p:fltVal val="0"/>
                                          </p:val>
                                        </p:tav>
                                        <p:tav tm="100000">
                                          <p:val>
                                            <p:fltVal val="1"/>
                                          </p:val>
                                        </p:tav>
                                      </p:tavLst>
                                    </p:anim>
                                    <p:anim calcmode="lin" valueType="num">
                                      <p:cBhvr>
                                        <p:cTn id="8" dur="5000" fill="hold"/>
                                        <p:tgtEl>
                                          <p:spTgt spid="257027"/>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5" fill="hold" grpId="0" nodeType="clickEffect">
                                  <p:stCondLst>
                                    <p:cond delay="0"/>
                                  </p:stCondLst>
                                  <p:childTnLst>
                                    <p:set>
                                      <p:cBhvr>
                                        <p:cTn id="12" dur="1" fill="hold">
                                          <p:stCondLst>
                                            <p:cond delay="0"/>
                                          </p:stCondLst>
                                        </p:cTn>
                                        <p:tgtEl>
                                          <p:spTgt spid="257031"/>
                                        </p:tgtEl>
                                        <p:attrNameLst>
                                          <p:attrName>style.visibility</p:attrName>
                                        </p:attrNameLst>
                                      </p:cBhvr>
                                      <p:to>
                                        <p:strVal val="visible"/>
                                      </p:to>
                                    </p:set>
                                    <p:animEffect transition="in" filter="checkerboard(down)">
                                      <p:cBhvr>
                                        <p:cTn id="13" dur="500"/>
                                        <p:tgtEl>
                                          <p:spTgt spid="257031"/>
                                        </p:tgtEl>
                                      </p:cBhvr>
                                    </p:animEffec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257032"/>
                                        </p:tgtEl>
                                        <p:attrNameLst>
                                          <p:attrName>style.visibility</p:attrName>
                                        </p:attrNameLst>
                                      </p:cBhvr>
                                      <p:to>
                                        <p:strVal val="visible"/>
                                      </p:to>
                                    </p:set>
                                    <p:anim calcmode="discrete" valueType="clr">
                                      <p:cBhvr override="childStyle">
                                        <p:cTn id="18" dur="80"/>
                                        <p:tgtEl>
                                          <p:spTgt spid="257032"/>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257032"/>
                                        </p:tgtEl>
                                        <p:attrNameLst>
                                          <p:attrName>fillcolor</p:attrName>
                                        </p:attrNameLst>
                                      </p:cBhvr>
                                      <p:tavLst>
                                        <p:tav tm="0">
                                          <p:val>
                                            <p:clrVal>
                                              <a:schemeClr val="accent2"/>
                                            </p:clrVal>
                                          </p:val>
                                        </p:tav>
                                        <p:tav tm="50000">
                                          <p:val>
                                            <p:clrVal>
                                              <a:schemeClr val="hlink"/>
                                            </p:clrVal>
                                          </p:val>
                                        </p:tav>
                                      </p:tavLst>
                                    </p:anim>
                                    <p:set>
                                      <p:cBhvr>
                                        <p:cTn id="20" dur="80"/>
                                        <p:tgtEl>
                                          <p:spTgt spid="25703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1" grpId="0" animBg="1"/>
      <p:bldP spid="2570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6"/>
          <p:cNvSpPr>
            <a:spLocks noGrp="1"/>
          </p:cNvSpPr>
          <p:nvPr>
            <p:ph type="sldNum" sz="quarter" idx="4294967295"/>
          </p:nvPr>
        </p:nvSpPr>
        <p:spPr>
          <a:xfrm>
            <a:off x="6553200" y="6243638"/>
            <a:ext cx="2133600" cy="457200"/>
          </a:xfrm>
        </p:spPr>
        <p:txBody>
          <a:bodyPr/>
          <a:lstStyle/>
          <a:p>
            <a:fld id="{61F02742-091B-4B6E-9804-59E1CCF841A9}" type="slidenum">
              <a:rPr lang="ar-SA"/>
              <a:pPr/>
              <a:t>6</a:t>
            </a:fld>
            <a:endParaRPr lang="en-US"/>
          </a:p>
        </p:txBody>
      </p:sp>
      <p:pic>
        <p:nvPicPr>
          <p:cNvPr id="25805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5805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5805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58054" name="Rectangle 6"/>
          <p:cNvSpPr>
            <a:spLocks noChangeArrowheads="1"/>
          </p:cNvSpPr>
          <p:nvPr/>
        </p:nvSpPr>
        <p:spPr bwMode="auto">
          <a:xfrm>
            <a:off x="684213" y="2133600"/>
            <a:ext cx="8099425" cy="3387725"/>
          </a:xfrm>
          <a:prstGeom prst="rect">
            <a:avLst/>
          </a:prstGeom>
          <a:noFill/>
          <a:ln w="9525">
            <a:noFill/>
            <a:miter lim="800000"/>
            <a:headEnd/>
            <a:tailEnd/>
          </a:ln>
          <a:effectLst/>
        </p:spPr>
        <p:txBody>
          <a:bodyPr>
            <a:spAutoFit/>
          </a:bodyPr>
          <a:lstStyle/>
          <a:p>
            <a:pPr algn="just"/>
            <a:r>
              <a:rPr lang="en-US" b="1">
                <a:sym typeface="Wingdings" pitchFamily="2" charset="2"/>
              </a:rPr>
              <a:t></a:t>
            </a:r>
            <a:r>
              <a:rPr lang="fa-IR" b="1"/>
              <a:t> بر اهميت رفتار هيجاني موجود بين كودك و روانشناسان تاكيد مي شود</a:t>
            </a:r>
          </a:p>
          <a:p>
            <a:pPr algn="just"/>
            <a:endParaRPr lang="fa-IR" b="1"/>
          </a:p>
          <a:p>
            <a:pPr algn="just"/>
            <a:r>
              <a:rPr lang="en-US" b="1">
                <a:sym typeface="Wingdings" pitchFamily="2" charset="2"/>
              </a:rPr>
              <a:t></a:t>
            </a:r>
            <a:r>
              <a:rPr lang="fa-IR" b="1"/>
              <a:t> احساس همدلي و بر قراري رابطه حسنه بر تعبير وتفسير محتواي پنهان بازي كودك براي او مقدم شمرده مي شود</a:t>
            </a:r>
          </a:p>
        </p:txBody>
      </p:sp>
      <p:sp>
        <p:nvSpPr>
          <p:cNvPr id="258056" name="Rectangle 8"/>
          <p:cNvSpPr>
            <a:spLocks noChangeArrowheads="1"/>
          </p:cNvSpPr>
          <p:nvPr/>
        </p:nvSpPr>
        <p:spPr bwMode="auto">
          <a:xfrm>
            <a:off x="3059113" y="1125538"/>
            <a:ext cx="2241550" cy="650875"/>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a:spAutoFit/>
            <a:flatTx/>
          </a:bodyPr>
          <a:lstStyle/>
          <a:p>
            <a:r>
              <a:rPr lang="fa-IR" b="1" i="1"/>
              <a:t>آ نا فرويد:</a:t>
            </a:r>
            <a:endParaRPr lang="en-US" b="1" i="1"/>
          </a:p>
        </p:txBody>
      </p:sp>
      <p:pic>
        <p:nvPicPr>
          <p:cNvPr id="258057" name="Picture 9"/>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58058" name="Line 10"/>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58059" name="Line 11"/>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58060" name="AutoShape 12"/>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14" name="Title 13"/>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58051"/>
                                        </p:tgtEl>
                                        <p:attrNameLst>
                                          <p:attrName>style.visibility</p:attrName>
                                        </p:attrNameLst>
                                      </p:cBhvr>
                                      <p:to>
                                        <p:strVal val="visible"/>
                                      </p:to>
                                    </p:set>
                                    <p:anim calcmode="lin" valueType="num">
                                      <p:cBhvr>
                                        <p:cTn id="7" dur="5000" fill="hold"/>
                                        <p:tgtEl>
                                          <p:spTgt spid="258051"/>
                                        </p:tgtEl>
                                        <p:attrNameLst>
                                          <p:attrName>ppt_w</p:attrName>
                                        </p:attrNameLst>
                                      </p:cBhvr>
                                      <p:tavLst>
                                        <p:tav tm="0" fmla="#ppt_w*sin(2.5*pi*$)">
                                          <p:val>
                                            <p:fltVal val="0"/>
                                          </p:val>
                                        </p:tav>
                                        <p:tav tm="100000">
                                          <p:val>
                                            <p:fltVal val="1"/>
                                          </p:val>
                                        </p:tav>
                                      </p:tavLst>
                                    </p:anim>
                                    <p:anim calcmode="lin" valueType="num">
                                      <p:cBhvr>
                                        <p:cTn id="8" dur="5000" fill="hold"/>
                                        <p:tgtEl>
                                          <p:spTgt spid="258051"/>
                                        </p:tgtEl>
                                        <p:attrNameLst>
                                          <p:attrName>ppt_h</p:attrName>
                                        </p:attrNameLst>
                                      </p:cBhvr>
                                      <p:tavLst>
                                        <p:tav tm="0">
                                          <p:val>
                                            <p:strVal val="#ppt_h"/>
                                          </p:val>
                                        </p:tav>
                                        <p:tav tm="100000">
                                          <p:val>
                                            <p:strVal val="#ppt_h"/>
                                          </p:val>
                                        </p:tav>
                                      </p:tavLst>
                                    </p:anim>
                                  </p:childTnLst>
                                </p:cTn>
                              </p:par>
                              <p:par>
                                <p:cTn id="9" presetID="19" presetClass="entr" presetSubtype="10" fill="hold" nodeType="withEffect">
                                  <p:stCondLst>
                                    <p:cond delay="0"/>
                                  </p:stCondLst>
                                  <p:childTnLst>
                                    <p:set>
                                      <p:cBhvr>
                                        <p:cTn id="10" dur="1" fill="hold">
                                          <p:stCondLst>
                                            <p:cond delay="0"/>
                                          </p:stCondLst>
                                        </p:cTn>
                                        <p:tgtEl>
                                          <p:spTgt spid="258057"/>
                                        </p:tgtEl>
                                        <p:attrNameLst>
                                          <p:attrName>style.visibility</p:attrName>
                                        </p:attrNameLst>
                                      </p:cBhvr>
                                      <p:to>
                                        <p:strVal val="visible"/>
                                      </p:to>
                                    </p:set>
                                    <p:anim calcmode="lin" valueType="num">
                                      <p:cBhvr>
                                        <p:cTn id="11" dur="5000" fill="hold"/>
                                        <p:tgtEl>
                                          <p:spTgt spid="258057"/>
                                        </p:tgtEl>
                                        <p:attrNameLst>
                                          <p:attrName>ppt_w</p:attrName>
                                        </p:attrNameLst>
                                      </p:cBhvr>
                                      <p:tavLst>
                                        <p:tav tm="0" fmla="#ppt_w*sin(2.5*pi*$)">
                                          <p:val>
                                            <p:fltVal val="0"/>
                                          </p:val>
                                        </p:tav>
                                        <p:tav tm="100000">
                                          <p:val>
                                            <p:fltVal val="1"/>
                                          </p:val>
                                        </p:tav>
                                      </p:tavLst>
                                    </p:anim>
                                    <p:anim calcmode="lin" valueType="num">
                                      <p:cBhvr>
                                        <p:cTn id="12" dur="5000" fill="hold"/>
                                        <p:tgtEl>
                                          <p:spTgt spid="258057"/>
                                        </p:tgtEl>
                                        <p:attrNameLst>
                                          <p:attrName>ppt_h</p:attrName>
                                        </p:attrNameLst>
                                      </p:cBhvr>
                                      <p:tavLst>
                                        <p:tav tm="0">
                                          <p:val>
                                            <p:strVal val="#ppt_h"/>
                                          </p:val>
                                        </p:tav>
                                        <p:tav tm="100000">
                                          <p:val>
                                            <p:strVal val="#ppt_h"/>
                                          </p:val>
                                        </p:tav>
                                      </p:tavLst>
                                    </p:anim>
                                  </p:childTnLst>
                                </p:cTn>
                              </p:par>
                              <p:par>
                                <p:cTn id="13" presetID="9" presetClass="entr" presetSubtype="0" fill="hold" grpId="0" nodeType="withEffect">
                                  <p:stCondLst>
                                    <p:cond delay="0"/>
                                  </p:stCondLst>
                                  <p:childTnLst>
                                    <p:set>
                                      <p:cBhvr>
                                        <p:cTn id="14" dur="1" fill="hold">
                                          <p:stCondLst>
                                            <p:cond delay="0"/>
                                          </p:stCondLst>
                                        </p:cTn>
                                        <p:tgtEl>
                                          <p:spTgt spid="258056"/>
                                        </p:tgtEl>
                                        <p:attrNameLst>
                                          <p:attrName>style.visibility</p:attrName>
                                        </p:attrNameLst>
                                      </p:cBhvr>
                                      <p:to>
                                        <p:strVal val="visible"/>
                                      </p:to>
                                    </p:set>
                                    <p:animEffect transition="in" filter="dissolve">
                                      <p:cBhvr>
                                        <p:cTn id="15" dur="500"/>
                                        <p:tgtEl>
                                          <p:spTgt spid="258056"/>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8" fill="hold" grpId="0" nodeType="clickEffect">
                                  <p:stCondLst>
                                    <p:cond delay="0"/>
                                  </p:stCondLst>
                                  <p:childTnLst>
                                    <p:set>
                                      <p:cBhvr>
                                        <p:cTn id="19" dur="1" fill="hold">
                                          <p:stCondLst>
                                            <p:cond delay="0"/>
                                          </p:stCondLst>
                                        </p:cTn>
                                        <p:tgtEl>
                                          <p:spTgt spid="258054"/>
                                        </p:tgtEl>
                                        <p:attrNameLst>
                                          <p:attrName>style.visibility</p:attrName>
                                        </p:attrNameLst>
                                      </p:cBhvr>
                                      <p:to>
                                        <p:strVal val="visible"/>
                                      </p:to>
                                    </p:set>
                                    <p:animEffect transition="in" filter="wheel(8)">
                                      <p:cBhvr>
                                        <p:cTn id="20" dur="1000"/>
                                        <p:tgtEl>
                                          <p:spTgt spid="258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054" grpId="0"/>
      <p:bldP spid="25805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C23E25C4-5ED3-46BC-A0B4-F38271424C33}" type="slidenum">
              <a:rPr lang="ar-SA"/>
              <a:pPr/>
              <a:t>7</a:t>
            </a:fld>
            <a:endParaRPr lang="en-US"/>
          </a:p>
        </p:txBody>
      </p:sp>
      <p:pic>
        <p:nvPicPr>
          <p:cNvPr id="25907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5907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5907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59078"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59079" name="Text Box 7"/>
          <p:cNvSpPr txBox="1">
            <a:spLocks noChangeArrowheads="1"/>
          </p:cNvSpPr>
          <p:nvPr/>
        </p:nvSpPr>
        <p:spPr bwMode="auto">
          <a:xfrm>
            <a:off x="5089525" y="1223963"/>
            <a:ext cx="2887663" cy="650875"/>
          </a:xfrm>
          <a:prstGeom prst="rect">
            <a:avLst/>
          </a:prstGeom>
          <a:solidFill>
            <a:srgbClr val="336699"/>
          </a:soli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fa-IR" b="1" i="1"/>
              <a:t>روش ملاني كلاين</a:t>
            </a:r>
            <a:endParaRPr lang="en-US" b="1" i="1"/>
          </a:p>
        </p:txBody>
      </p:sp>
      <p:sp>
        <p:nvSpPr>
          <p:cNvPr id="259080" name="Text Box 8"/>
          <p:cNvSpPr txBox="1">
            <a:spLocks noChangeArrowheads="1"/>
          </p:cNvSpPr>
          <p:nvPr/>
        </p:nvSpPr>
        <p:spPr bwMode="auto">
          <a:xfrm>
            <a:off x="7143750" y="2549525"/>
            <a:ext cx="184150" cy="228600"/>
          </a:xfrm>
          <a:prstGeom prst="rect">
            <a:avLst/>
          </a:prstGeom>
          <a:noFill/>
          <a:ln w="9525">
            <a:noFill/>
            <a:miter lim="800000"/>
            <a:headEnd/>
            <a:tailEnd/>
          </a:ln>
          <a:effectLst/>
        </p:spPr>
        <p:txBody>
          <a:bodyPr wrap="none">
            <a:spAutoFit/>
          </a:bodyPr>
          <a:lstStyle/>
          <a:p>
            <a:pPr algn="r"/>
            <a:endParaRPr lang="en-US" sz="900" b="1"/>
          </a:p>
        </p:txBody>
      </p:sp>
      <p:sp>
        <p:nvSpPr>
          <p:cNvPr id="259081" name="Text Box 9"/>
          <p:cNvSpPr txBox="1">
            <a:spLocks noChangeArrowheads="1"/>
          </p:cNvSpPr>
          <p:nvPr/>
        </p:nvSpPr>
        <p:spPr bwMode="auto">
          <a:xfrm>
            <a:off x="539750" y="2276475"/>
            <a:ext cx="8135938" cy="3503613"/>
          </a:xfrm>
          <a:prstGeom prst="rect">
            <a:avLst/>
          </a:prstGeom>
          <a:noFill/>
          <a:ln w="9525">
            <a:noFill/>
            <a:miter lim="800000"/>
            <a:headEnd/>
            <a:tailEnd/>
          </a:ln>
          <a:effectLst/>
        </p:spPr>
        <p:txBody>
          <a:bodyPr>
            <a:spAutoFit/>
          </a:bodyPr>
          <a:lstStyle/>
          <a:p>
            <a:pPr algn="just">
              <a:buFont typeface="Wingdings" pitchFamily="2" charset="2"/>
              <a:buChar char="v"/>
            </a:pPr>
            <a:r>
              <a:rPr lang="fa-IR" sz="3200" b="1">
                <a:latin typeface="Arial"/>
              </a:rPr>
              <a:t>« من برتر » </a:t>
            </a:r>
            <a:r>
              <a:rPr lang="fa-IR" sz="3200" b="1"/>
              <a:t>كودك تقريبا رشد يافته است.</a:t>
            </a:r>
          </a:p>
          <a:p>
            <a:pPr algn="just">
              <a:buFont typeface="Wingdings" pitchFamily="2" charset="2"/>
              <a:buChar char="v"/>
            </a:pPr>
            <a:r>
              <a:rPr lang="fa-IR" sz="3200" b="1"/>
              <a:t>لازم است به كودك تعبير و تفسير رفتارش بلا فاصله گفته شود . اين كار اشتباه ناشي از « من برتر » كاملا  رشد نيافته را در كودك كاهش مي دهد .</a:t>
            </a:r>
          </a:p>
          <a:p>
            <a:pPr algn="just">
              <a:buFont typeface="Wingdings" pitchFamily="2" charset="2"/>
              <a:buChar char="v"/>
            </a:pPr>
            <a:r>
              <a:rPr lang="fa-IR" sz="3200" b="1"/>
              <a:t>بازي درماني دسترسي مستقيم درمانگر به ناخود اگاه كودك را امكان پذير مي كند.</a:t>
            </a:r>
          </a:p>
          <a:p>
            <a:pPr algn="just"/>
            <a:endParaRPr lang="en-US" sz="3200" b="1"/>
          </a:p>
        </p:txBody>
      </p:sp>
      <p:sp>
        <p:nvSpPr>
          <p:cNvPr id="12" name="Title 11"/>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59075"/>
                                        </p:tgtEl>
                                        <p:attrNameLst>
                                          <p:attrName>style.visibility</p:attrName>
                                        </p:attrNameLst>
                                      </p:cBhvr>
                                      <p:to>
                                        <p:strVal val="visible"/>
                                      </p:to>
                                    </p:set>
                                    <p:anim calcmode="lin" valueType="num">
                                      <p:cBhvr>
                                        <p:cTn id="7" dur="5000" fill="hold"/>
                                        <p:tgtEl>
                                          <p:spTgt spid="259075"/>
                                        </p:tgtEl>
                                        <p:attrNameLst>
                                          <p:attrName>ppt_w</p:attrName>
                                        </p:attrNameLst>
                                      </p:cBhvr>
                                      <p:tavLst>
                                        <p:tav tm="0" fmla="#ppt_w*sin(2.5*pi*$)">
                                          <p:val>
                                            <p:fltVal val="0"/>
                                          </p:val>
                                        </p:tav>
                                        <p:tav tm="100000">
                                          <p:val>
                                            <p:fltVal val="1"/>
                                          </p:val>
                                        </p:tav>
                                      </p:tavLst>
                                    </p:anim>
                                    <p:anim calcmode="lin" valueType="num">
                                      <p:cBhvr>
                                        <p:cTn id="8" dur="5000" fill="hold"/>
                                        <p:tgtEl>
                                          <p:spTgt spid="259075"/>
                                        </p:tgtEl>
                                        <p:attrNameLst>
                                          <p:attrName>ppt_h</p:attrName>
                                        </p:attrNameLst>
                                      </p:cBhvr>
                                      <p:tavLst>
                                        <p:tav tm="0">
                                          <p:val>
                                            <p:strVal val="#ppt_h"/>
                                          </p:val>
                                        </p:tav>
                                        <p:tav tm="100000">
                                          <p:val>
                                            <p:strVal val="#ppt_h"/>
                                          </p:val>
                                        </p:tav>
                                      </p:tavLst>
                                    </p:anim>
                                  </p:childTnLst>
                                </p:cTn>
                              </p:par>
                              <p:par>
                                <p:cTn id="9" presetID="30" presetClass="entr" presetSubtype="0" fill="hold" grpId="0" nodeType="withEffect">
                                  <p:stCondLst>
                                    <p:cond delay="0"/>
                                  </p:stCondLst>
                                  <p:childTnLst>
                                    <p:set>
                                      <p:cBhvr>
                                        <p:cTn id="10" dur="1" fill="hold">
                                          <p:stCondLst>
                                            <p:cond delay="0"/>
                                          </p:stCondLst>
                                        </p:cTn>
                                        <p:tgtEl>
                                          <p:spTgt spid="259079"/>
                                        </p:tgtEl>
                                        <p:attrNameLst>
                                          <p:attrName>style.visibility</p:attrName>
                                        </p:attrNameLst>
                                      </p:cBhvr>
                                      <p:to>
                                        <p:strVal val="visible"/>
                                      </p:to>
                                    </p:set>
                                    <p:animEffect transition="in" filter="fade">
                                      <p:cBhvr>
                                        <p:cTn id="11" dur="800" decel="100000"/>
                                        <p:tgtEl>
                                          <p:spTgt spid="259079"/>
                                        </p:tgtEl>
                                      </p:cBhvr>
                                    </p:animEffect>
                                    <p:anim calcmode="lin" valueType="num">
                                      <p:cBhvr>
                                        <p:cTn id="12" dur="800" decel="100000" fill="hold"/>
                                        <p:tgtEl>
                                          <p:spTgt spid="259079"/>
                                        </p:tgtEl>
                                        <p:attrNameLst>
                                          <p:attrName>style.rotation</p:attrName>
                                        </p:attrNameLst>
                                      </p:cBhvr>
                                      <p:tavLst>
                                        <p:tav tm="0">
                                          <p:val>
                                            <p:fltVal val="-90"/>
                                          </p:val>
                                        </p:tav>
                                        <p:tav tm="100000">
                                          <p:val>
                                            <p:fltVal val="0"/>
                                          </p:val>
                                        </p:tav>
                                      </p:tavLst>
                                    </p:anim>
                                    <p:anim calcmode="lin" valueType="num">
                                      <p:cBhvr>
                                        <p:cTn id="13" dur="800" decel="100000" fill="hold"/>
                                        <p:tgtEl>
                                          <p:spTgt spid="259079"/>
                                        </p:tgtEl>
                                        <p:attrNameLst>
                                          <p:attrName>ppt_x</p:attrName>
                                        </p:attrNameLst>
                                      </p:cBhvr>
                                      <p:tavLst>
                                        <p:tav tm="0">
                                          <p:val>
                                            <p:strVal val="#ppt_x+0.4"/>
                                          </p:val>
                                        </p:tav>
                                        <p:tav tm="100000">
                                          <p:val>
                                            <p:strVal val="#ppt_x-0.05"/>
                                          </p:val>
                                        </p:tav>
                                      </p:tavLst>
                                    </p:anim>
                                    <p:anim calcmode="lin" valueType="num">
                                      <p:cBhvr>
                                        <p:cTn id="14" dur="800" decel="100000" fill="hold"/>
                                        <p:tgtEl>
                                          <p:spTgt spid="259079"/>
                                        </p:tgtEl>
                                        <p:attrNameLst>
                                          <p:attrName>ppt_y</p:attrName>
                                        </p:attrNameLst>
                                      </p:cBhvr>
                                      <p:tavLst>
                                        <p:tav tm="0">
                                          <p:val>
                                            <p:strVal val="#ppt_y-0.4"/>
                                          </p:val>
                                        </p:tav>
                                        <p:tav tm="100000">
                                          <p:val>
                                            <p:strVal val="#ppt_y+0.1"/>
                                          </p:val>
                                        </p:tav>
                                      </p:tavLst>
                                    </p:anim>
                                    <p:anim calcmode="lin" valueType="num">
                                      <p:cBhvr>
                                        <p:cTn id="15" dur="200" accel="100000" fill="hold">
                                          <p:stCondLst>
                                            <p:cond delay="800"/>
                                          </p:stCondLst>
                                        </p:cTn>
                                        <p:tgtEl>
                                          <p:spTgt spid="259079"/>
                                        </p:tgtEl>
                                        <p:attrNameLst>
                                          <p:attrName>ppt_x</p:attrName>
                                        </p:attrNameLst>
                                      </p:cBhvr>
                                      <p:tavLst>
                                        <p:tav tm="0">
                                          <p:val>
                                            <p:strVal val="#ppt_x-0.05"/>
                                          </p:val>
                                        </p:tav>
                                        <p:tav tm="100000">
                                          <p:val>
                                            <p:strVal val="#ppt_x"/>
                                          </p:val>
                                        </p:tav>
                                      </p:tavLst>
                                    </p:anim>
                                    <p:anim calcmode="lin" valueType="num">
                                      <p:cBhvr>
                                        <p:cTn id="16" dur="200" accel="100000" fill="hold">
                                          <p:stCondLst>
                                            <p:cond delay="800"/>
                                          </p:stCondLst>
                                        </p:cTn>
                                        <p:tgtEl>
                                          <p:spTgt spid="259079"/>
                                        </p:tgtEl>
                                        <p:attrNameLst>
                                          <p:attrName>ppt_y</p:attrName>
                                        </p:attrNameLst>
                                      </p:cBhvr>
                                      <p:tavLst>
                                        <p:tav tm="0">
                                          <p:val>
                                            <p:strVal val="#ppt_y+0.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59081"/>
                                        </p:tgtEl>
                                        <p:attrNameLst>
                                          <p:attrName>style.visibility</p:attrName>
                                        </p:attrNameLst>
                                      </p:cBhvr>
                                      <p:to>
                                        <p:strVal val="visible"/>
                                      </p:to>
                                    </p:set>
                                    <p:anim calcmode="discrete" valueType="clr">
                                      <p:cBhvr override="childStyle">
                                        <p:cTn id="21" dur="80"/>
                                        <p:tgtEl>
                                          <p:spTgt spid="259081"/>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59081"/>
                                        </p:tgtEl>
                                        <p:attrNameLst>
                                          <p:attrName>fillcolor</p:attrName>
                                        </p:attrNameLst>
                                      </p:cBhvr>
                                      <p:tavLst>
                                        <p:tav tm="0">
                                          <p:val>
                                            <p:clrVal>
                                              <a:schemeClr val="accent2"/>
                                            </p:clrVal>
                                          </p:val>
                                        </p:tav>
                                        <p:tav tm="50000">
                                          <p:val>
                                            <p:clrVal>
                                              <a:schemeClr val="hlink"/>
                                            </p:clrVal>
                                          </p:val>
                                        </p:tav>
                                      </p:tavLst>
                                    </p:anim>
                                    <p:set>
                                      <p:cBhvr>
                                        <p:cTn id="23" dur="80"/>
                                        <p:tgtEl>
                                          <p:spTgt spid="25908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9" grpId="0" animBg="1"/>
      <p:bldP spid="25908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6"/>
          <p:cNvSpPr>
            <a:spLocks noGrp="1"/>
          </p:cNvSpPr>
          <p:nvPr>
            <p:ph type="sldNum" sz="quarter" idx="4294967295"/>
          </p:nvPr>
        </p:nvSpPr>
        <p:spPr>
          <a:xfrm>
            <a:off x="6553200" y="6243638"/>
            <a:ext cx="2133600" cy="457200"/>
          </a:xfrm>
        </p:spPr>
        <p:txBody>
          <a:bodyPr/>
          <a:lstStyle/>
          <a:p>
            <a:fld id="{7B8A70AF-63D9-448E-B10E-34A8D68CB3AB}" type="slidenum">
              <a:rPr lang="ar-SA"/>
              <a:pPr/>
              <a:t>8</a:t>
            </a:fld>
            <a:endParaRPr lang="en-US"/>
          </a:p>
        </p:txBody>
      </p:sp>
      <p:pic>
        <p:nvPicPr>
          <p:cNvPr id="26009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010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010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0102"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0103" name="Text Box 7"/>
          <p:cNvSpPr txBox="1">
            <a:spLocks noChangeArrowheads="1"/>
          </p:cNvSpPr>
          <p:nvPr/>
        </p:nvSpPr>
        <p:spPr bwMode="auto">
          <a:xfrm>
            <a:off x="1538288" y="1196975"/>
            <a:ext cx="6367462" cy="588963"/>
          </a:xfrm>
          <a:prstGeom prst="rect">
            <a:avLst/>
          </a:prstGeom>
          <a:noFill/>
          <a:ln w="9525">
            <a:solidFill>
              <a:srgbClr val="1F84B1"/>
            </a:solidFill>
            <a:miter lim="800000"/>
            <a:headEnd/>
            <a:tailEnd/>
          </a:ln>
          <a:effectLst/>
          <a:scene3d>
            <a:camera prst="legacyPerspectiveTopRight"/>
            <a:lightRig rig="legacyFlat3" dir="b"/>
          </a:scene3d>
          <a:sp3d extrusionH="887400" prstMaterial="legacyMatte">
            <a:bevelT w="13500" h="13500" prst="angle"/>
            <a:bevelB w="13500" h="13500" prst="angle"/>
            <a:extrusionClr>
              <a:srgbClr val="1F84B1"/>
            </a:extrusionClr>
          </a:sp3d>
        </p:spPr>
        <p:txBody>
          <a:bodyPr wrap="none">
            <a:spAutoFit/>
            <a:flatTx/>
          </a:bodyPr>
          <a:lstStyle/>
          <a:p>
            <a:pPr algn="r"/>
            <a:r>
              <a:rPr lang="fa-IR" sz="3200" b="1"/>
              <a:t>انشعاب بازي درماني بر اساس نظريه روانكاوي</a:t>
            </a:r>
            <a:endParaRPr lang="en-US" sz="3200" b="1"/>
          </a:p>
        </p:txBody>
      </p:sp>
      <p:sp>
        <p:nvSpPr>
          <p:cNvPr id="260104" name="Oval 8"/>
          <p:cNvSpPr>
            <a:spLocks noChangeArrowheads="1"/>
          </p:cNvSpPr>
          <p:nvPr/>
        </p:nvSpPr>
        <p:spPr bwMode="auto">
          <a:xfrm>
            <a:off x="6877050" y="2636838"/>
            <a:ext cx="2016125" cy="1944687"/>
          </a:xfrm>
          <a:prstGeom prst="ellipse">
            <a:avLst/>
          </a:prstGeom>
          <a:solidFill>
            <a:srgbClr val="66CCFF"/>
          </a:solidFill>
          <a:ln w="9525">
            <a:noFill/>
            <a:round/>
            <a:headEnd/>
            <a:tailEnd/>
          </a:ln>
          <a:effectLst/>
          <a:scene3d>
            <a:camera prst="legacyPerspectiveBottom"/>
            <a:lightRig rig="legacyFlat3" dir="t"/>
          </a:scene3d>
          <a:sp3d extrusionH="887400" prstMaterial="legacyMatte">
            <a:bevelT w="13500" h="13500" prst="angle"/>
            <a:bevelB w="13500" h="13500" prst="angle"/>
            <a:extrusionClr>
              <a:srgbClr val="66CCFF"/>
            </a:extrusionClr>
          </a:sp3d>
        </p:spPr>
        <p:txBody>
          <a:bodyPr wrap="none" anchor="ctr">
            <a:flatTx/>
          </a:bodyPr>
          <a:lstStyle/>
          <a:p>
            <a:r>
              <a:rPr lang="fa-IR" sz="3200" b="1"/>
              <a:t>بازي درماني </a:t>
            </a:r>
          </a:p>
          <a:p>
            <a:r>
              <a:rPr lang="fa-IR" sz="3200" b="1"/>
              <a:t>فعال</a:t>
            </a:r>
            <a:endParaRPr lang="en-US" sz="3200" b="1"/>
          </a:p>
        </p:txBody>
      </p:sp>
      <p:sp>
        <p:nvSpPr>
          <p:cNvPr id="260105" name="Oval 9"/>
          <p:cNvSpPr>
            <a:spLocks noChangeArrowheads="1"/>
          </p:cNvSpPr>
          <p:nvPr/>
        </p:nvSpPr>
        <p:spPr bwMode="auto">
          <a:xfrm>
            <a:off x="395288" y="2205038"/>
            <a:ext cx="1873250" cy="2016125"/>
          </a:xfrm>
          <a:prstGeom prst="ellipse">
            <a:avLst/>
          </a:prstGeom>
          <a:solidFill>
            <a:srgbClr val="66CCFF"/>
          </a:solidFill>
          <a:ln w="9525">
            <a:round/>
            <a:headEnd/>
            <a:tailEnd/>
          </a:ln>
          <a:effectLst/>
          <a:scene3d>
            <a:camera prst="legacyPerspectiveFront">
              <a:rot lat="20099999" lon="20099999" rev="0"/>
            </a:camera>
            <a:lightRig rig="legacyFlat2" dir="t"/>
          </a:scene3d>
          <a:sp3d extrusionH="430200" prstMaterial="legacyMatte">
            <a:bevelT w="13500" h="13500" prst="angle"/>
            <a:bevelB w="13500" h="13500" prst="angle"/>
            <a:extrusionClr>
              <a:srgbClr val="66CCFF"/>
            </a:extrusionClr>
          </a:sp3d>
        </p:spPr>
        <p:txBody>
          <a:bodyPr wrap="none" anchor="ctr">
            <a:flatTx/>
          </a:bodyPr>
          <a:lstStyle/>
          <a:p>
            <a:r>
              <a:rPr lang="fa-IR" sz="3200" b="1"/>
              <a:t>ارتباط درماني</a:t>
            </a:r>
            <a:endParaRPr lang="en-US" sz="3200" b="1"/>
          </a:p>
        </p:txBody>
      </p:sp>
      <p:sp>
        <p:nvSpPr>
          <p:cNvPr id="260106" name="Oval 10"/>
          <p:cNvSpPr>
            <a:spLocks noChangeArrowheads="1"/>
          </p:cNvSpPr>
          <p:nvPr/>
        </p:nvSpPr>
        <p:spPr bwMode="auto">
          <a:xfrm>
            <a:off x="1908175" y="4149725"/>
            <a:ext cx="2232025" cy="2160588"/>
          </a:xfrm>
          <a:prstGeom prst="ellipse">
            <a:avLst/>
          </a:prstGeom>
          <a:solidFill>
            <a:srgbClr val="66CCFF"/>
          </a:solidFill>
          <a:ln w="9525">
            <a:round/>
            <a:headEnd/>
            <a:tailEnd/>
          </a:ln>
          <a:effectLst/>
          <a:scene3d>
            <a:camera prst="legacyPerspectiveFront">
              <a:rot lat="20099999" lon="20099999" rev="0"/>
            </a:camera>
            <a:lightRig rig="legacyFlat2" dir="t"/>
          </a:scene3d>
          <a:sp3d extrusionH="430200" prstMaterial="legacyMatte">
            <a:bevelT w="13500" h="13500" prst="angle"/>
            <a:bevelB w="13500" h="13500" prst="angle"/>
            <a:extrusionClr>
              <a:srgbClr val="66CCFF"/>
            </a:extrusionClr>
          </a:sp3d>
        </p:spPr>
        <p:txBody>
          <a:bodyPr wrap="none" anchor="ctr">
            <a:flatTx/>
          </a:bodyPr>
          <a:lstStyle/>
          <a:p>
            <a:r>
              <a:rPr lang="fa-IR" sz="3200" b="1"/>
              <a:t>بازي درماني </a:t>
            </a:r>
          </a:p>
          <a:p>
            <a:r>
              <a:rPr lang="fa-IR" sz="3200" b="1"/>
              <a:t>غير فعال</a:t>
            </a:r>
            <a:endParaRPr lang="en-US" sz="3200" b="1"/>
          </a:p>
        </p:txBody>
      </p:sp>
      <p:sp>
        <p:nvSpPr>
          <p:cNvPr id="260107" name="Line 11"/>
          <p:cNvSpPr>
            <a:spLocks noChangeShapeType="1"/>
          </p:cNvSpPr>
          <p:nvPr/>
        </p:nvSpPr>
        <p:spPr bwMode="auto">
          <a:xfrm flipH="1">
            <a:off x="2124075" y="1844675"/>
            <a:ext cx="1439863" cy="1008063"/>
          </a:xfrm>
          <a:prstGeom prst="line">
            <a:avLst/>
          </a:prstGeom>
          <a:noFill/>
          <a:ln w="38100">
            <a:solidFill>
              <a:schemeClr val="tx1"/>
            </a:solidFill>
            <a:round/>
            <a:headEnd/>
            <a:tailEnd type="triangle" w="med" len="med"/>
          </a:ln>
          <a:effectLst/>
        </p:spPr>
        <p:txBody>
          <a:bodyPr/>
          <a:lstStyle/>
          <a:p>
            <a:endParaRPr lang="en-US"/>
          </a:p>
        </p:txBody>
      </p:sp>
      <p:sp>
        <p:nvSpPr>
          <p:cNvPr id="260109" name="Line 13"/>
          <p:cNvSpPr>
            <a:spLocks noChangeShapeType="1"/>
          </p:cNvSpPr>
          <p:nvPr/>
        </p:nvSpPr>
        <p:spPr bwMode="auto">
          <a:xfrm flipH="1">
            <a:off x="3419475" y="1989138"/>
            <a:ext cx="1296988" cy="2087562"/>
          </a:xfrm>
          <a:prstGeom prst="line">
            <a:avLst/>
          </a:prstGeom>
          <a:noFill/>
          <a:ln w="38100">
            <a:solidFill>
              <a:schemeClr val="tx1"/>
            </a:solidFill>
            <a:round/>
            <a:headEnd/>
            <a:tailEnd type="triangle" w="med" len="med"/>
          </a:ln>
          <a:effectLst/>
        </p:spPr>
        <p:txBody>
          <a:bodyPr/>
          <a:lstStyle/>
          <a:p>
            <a:endParaRPr lang="en-US"/>
          </a:p>
        </p:txBody>
      </p:sp>
      <p:sp>
        <p:nvSpPr>
          <p:cNvPr id="260111" name="Line 15"/>
          <p:cNvSpPr>
            <a:spLocks noChangeShapeType="1"/>
          </p:cNvSpPr>
          <p:nvPr/>
        </p:nvSpPr>
        <p:spPr bwMode="auto">
          <a:xfrm>
            <a:off x="5651500" y="1916113"/>
            <a:ext cx="1584325" cy="865187"/>
          </a:xfrm>
          <a:prstGeom prst="line">
            <a:avLst/>
          </a:prstGeom>
          <a:noFill/>
          <a:ln w="38100">
            <a:solidFill>
              <a:schemeClr val="tx1"/>
            </a:solidFill>
            <a:round/>
            <a:headEnd/>
            <a:tailEnd type="triangle" w="med" len="med"/>
          </a:ln>
          <a:effectLst/>
        </p:spPr>
        <p:txBody>
          <a:bodyPr/>
          <a:lstStyle/>
          <a:p>
            <a:endParaRPr lang="en-US"/>
          </a:p>
        </p:txBody>
      </p:sp>
      <p:sp>
        <p:nvSpPr>
          <p:cNvPr id="260112" name="Line 16"/>
          <p:cNvSpPr>
            <a:spLocks noChangeShapeType="1"/>
          </p:cNvSpPr>
          <p:nvPr/>
        </p:nvSpPr>
        <p:spPr bwMode="auto">
          <a:xfrm>
            <a:off x="4859338" y="1989138"/>
            <a:ext cx="649287" cy="2232025"/>
          </a:xfrm>
          <a:prstGeom prst="line">
            <a:avLst/>
          </a:prstGeom>
          <a:noFill/>
          <a:ln w="38100">
            <a:solidFill>
              <a:schemeClr val="tx1"/>
            </a:solidFill>
            <a:round/>
            <a:headEnd/>
            <a:tailEnd type="triangle" w="med" len="med"/>
          </a:ln>
          <a:effectLst/>
        </p:spPr>
        <p:txBody>
          <a:bodyPr/>
          <a:lstStyle/>
          <a:p>
            <a:endParaRPr lang="en-US"/>
          </a:p>
        </p:txBody>
      </p:sp>
      <p:sp>
        <p:nvSpPr>
          <p:cNvPr id="260113" name="Oval 17"/>
          <p:cNvSpPr>
            <a:spLocks noChangeArrowheads="1"/>
          </p:cNvSpPr>
          <p:nvPr/>
        </p:nvSpPr>
        <p:spPr bwMode="auto">
          <a:xfrm>
            <a:off x="4859338" y="4292600"/>
            <a:ext cx="2016125" cy="1944688"/>
          </a:xfrm>
          <a:prstGeom prst="ellipse">
            <a:avLst/>
          </a:prstGeom>
          <a:solidFill>
            <a:srgbClr val="66CCFF"/>
          </a:solidFill>
          <a:ln w="9525">
            <a:noFill/>
            <a:round/>
            <a:headEnd/>
            <a:tailEnd/>
          </a:ln>
          <a:effectLst/>
          <a:scene3d>
            <a:camera prst="legacyPerspectiveBottom"/>
            <a:lightRig rig="legacyFlat3" dir="t"/>
          </a:scene3d>
          <a:sp3d extrusionH="887400" prstMaterial="legacyMatte">
            <a:bevelT w="13500" h="13500" prst="angle"/>
            <a:bevelB w="13500" h="13500" prst="angle"/>
            <a:extrusionClr>
              <a:srgbClr val="66CCFF"/>
            </a:extrusionClr>
          </a:sp3d>
        </p:spPr>
        <p:txBody>
          <a:bodyPr wrap="none" anchor="ctr">
            <a:flatTx/>
          </a:bodyPr>
          <a:lstStyle/>
          <a:p>
            <a:r>
              <a:rPr lang="fa-IR" sz="3200" b="1"/>
              <a:t>درمان غير </a:t>
            </a:r>
          </a:p>
          <a:p>
            <a:r>
              <a:rPr lang="fa-IR" sz="3200" b="1"/>
              <a:t>مستقيم</a:t>
            </a:r>
            <a:endParaRPr lang="en-US" sz="3200" b="1"/>
          </a:p>
        </p:txBody>
      </p:sp>
      <p:sp>
        <p:nvSpPr>
          <p:cNvPr id="18" name="Title 17"/>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60099"/>
                                        </p:tgtEl>
                                        <p:attrNameLst>
                                          <p:attrName>style.visibility</p:attrName>
                                        </p:attrNameLst>
                                      </p:cBhvr>
                                      <p:to>
                                        <p:strVal val="visible"/>
                                      </p:to>
                                    </p:set>
                                    <p:anim calcmode="lin" valueType="num">
                                      <p:cBhvr>
                                        <p:cTn id="7" dur="5000" fill="hold"/>
                                        <p:tgtEl>
                                          <p:spTgt spid="260099"/>
                                        </p:tgtEl>
                                        <p:attrNameLst>
                                          <p:attrName>ppt_w</p:attrName>
                                        </p:attrNameLst>
                                      </p:cBhvr>
                                      <p:tavLst>
                                        <p:tav tm="0" fmla="#ppt_w*sin(2.5*pi*$)">
                                          <p:val>
                                            <p:fltVal val="0"/>
                                          </p:val>
                                        </p:tav>
                                        <p:tav tm="100000">
                                          <p:val>
                                            <p:fltVal val="1"/>
                                          </p:val>
                                        </p:tav>
                                      </p:tavLst>
                                    </p:anim>
                                    <p:anim calcmode="lin" valueType="num">
                                      <p:cBhvr>
                                        <p:cTn id="8" dur="5000" fill="hold"/>
                                        <p:tgtEl>
                                          <p:spTgt spid="26009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60103"/>
                                        </p:tgtEl>
                                        <p:attrNameLst>
                                          <p:attrName>style.visibility</p:attrName>
                                        </p:attrNameLst>
                                      </p:cBhvr>
                                      <p:to>
                                        <p:strVal val="visible"/>
                                      </p:to>
                                    </p:set>
                                    <p:anim calcmode="lin" valueType="num">
                                      <p:cBhvr>
                                        <p:cTn id="13" dur="500" fill="hold"/>
                                        <p:tgtEl>
                                          <p:spTgt spid="260103"/>
                                        </p:tgtEl>
                                        <p:attrNameLst>
                                          <p:attrName>ppt_w</p:attrName>
                                        </p:attrNameLst>
                                      </p:cBhvr>
                                      <p:tavLst>
                                        <p:tav tm="0">
                                          <p:val>
                                            <p:fltVal val="0"/>
                                          </p:val>
                                        </p:tav>
                                        <p:tav tm="100000">
                                          <p:val>
                                            <p:strVal val="#ppt_w"/>
                                          </p:val>
                                        </p:tav>
                                      </p:tavLst>
                                    </p:anim>
                                    <p:anim calcmode="lin" valueType="num">
                                      <p:cBhvr>
                                        <p:cTn id="14" dur="500" fill="hold"/>
                                        <p:tgtEl>
                                          <p:spTgt spid="260103"/>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260104"/>
                                        </p:tgtEl>
                                        <p:attrNameLst>
                                          <p:attrName>style.visibility</p:attrName>
                                        </p:attrNameLst>
                                      </p:cBhvr>
                                      <p:to>
                                        <p:strVal val="visible"/>
                                      </p:to>
                                    </p:set>
                                    <p:anim calcmode="lin" valueType="num">
                                      <p:cBhvr>
                                        <p:cTn id="17" dur="500" fill="hold"/>
                                        <p:tgtEl>
                                          <p:spTgt spid="260104"/>
                                        </p:tgtEl>
                                        <p:attrNameLst>
                                          <p:attrName>ppt_w</p:attrName>
                                        </p:attrNameLst>
                                      </p:cBhvr>
                                      <p:tavLst>
                                        <p:tav tm="0">
                                          <p:val>
                                            <p:fltVal val="0"/>
                                          </p:val>
                                        </p:tav>
                                        <p:tav tm="100000">
                                          <p:val>
                                            <p:strVal val="#ppt_w"/>
                                          </p:val>
                                        </p:tav>
                                      </p:tavLst>
                                    </p:anim>
                                    <p:anim calcmode="lin" valueType="num">
                                      <p:cBhvr>
                                        <p:cTn id="18" dur="500" fill="hold"/>
                                        <p:tgtEl>
                                          <p:spTgt spid="260104"/>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260111"/>
                                        </p:tgtEl>
                                        <p:attrNameLst>
                                          <p:attrName>style.visibility</p:attrName>
                                        </p:attrNameLst>
                                      </p:cBhvr>
                                      <p:to>
                                        <p:strVal val="visible"/>
                                      </p:to>
                                    </p:set>
                                    <p:anim calcmode="lin" valueType="num">
                                      <p:cBhvr>
                                        <p:cTn id="21" dur="500" fill="hold"/>
                                        <p:tgtEl>
                                          <p:spTgt spid="260111"/>
                                        </p:tgtEl>
                                        <p:attrNameLst>
                                          <p:attrName>ppt_w</p:attrName>
                                        </p:attrNameLst>
                                      </p:cBhvr>
                                      <p:tavLst>
                                        <p:tav tm="0">
                                          <p:val>
                                            <p:fltVal val="0"/>
                                          </p:val>
                                        </p:tav>
                                        <p:tav tm="100000">
                                          <p:val>
                                            <p:strVal val="#ppt_w"/>
                                          </p:val>
                                        </p:tav>
                                      </p:tavLst>
                                    </p:anim>
                                    <p:anim calcmode="lin" valueType="num">
                                      <p:cBhvr>
                                        <p:cTn id="22" dur="500" fill="hold"/>
                                        <p:tgtEl>
                                          <p:spTgt spid="260111"/>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260112"/>
                                        </p:tgtEl>
                                        <p:attrNameLst>
                                          <p:attrName>style.visibility</p:attrName>
                                        </p:attrNameLst>
                                      </p:cBhvr>
                                      <p:to>
                                        <p:strVal val="visible"/>
                                      </p:to>
                                    </p:set>
                                    <p:anim calcmode="lin" valueType="num">
                                      <p:cBhvr>
                                        <p:cTn id="25" dur="500" fill="hold"/>
                                        <p:tgtEl>
                                          <p:spTgt spid="260112"/>
                                        </p:tgtEl>
                                        <p:attrNameLst>
                                          <p:attrName>ppt_w</p:attrName>
                                        </p:attrNameLst>
                                      </p:cBhvr>
                                      <p:tavLst>
                                        <p:tav tm="0">
                                          <p:val>
                                            <p:fltVal val="0"/>
                                          </p:val>
                                        </p:tav>
                                        <p:tav tm="100000">
                                          <p:val>
                                            <p:strVal val="#ppt_w"/>
                                          </p:val>
                                        </p:tav>
                                      </p:tavLst>
                                    </p:anim>
                                    <p:anim calcmode="lin" valueType="num">
                                      <p:cBhvr>
                                        <p:cTn id="26" dur="500" fill="hold"/>
                                        <p:tgtEl>
                                          <p:spTgt spid="260112"/>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260113"/>
                                        </p:tgtEl>
                                        <p:attrNameLst>
                                          <p:attrName>style.visibility</p:attrName>
                                        </p:attrNameLst>
                                      </p:cBhvr>
                                      <p:to>
                                        <p:strVal val="visible"/>
                                      </p:to>
                                    </p:set>
                                    <p:anim calcmode="lin" valueType="num">
                                      <p:cBhvr>
                                        <p:cTn id="29" dur="500" fill="hold"/>
                                        <p:tgtEl>
                                          <p:spTgt spid="260113"/>
                                        </p:tgtEl>
                                        <p:attrNameLst>
                                          <p:attrName>ppt_w</p:attrName>
                                        </p:attrNameLst>
                                      </p:cBhvr>
                                      <p:tavLst>
                                        <p:tav tm="0">
                                          <p:val>
                                            <p:fltVal val="0"/>
                                          </p:val>
                                        </p:tav>
                                        <p:tav tm="100000">
                                          <p:val>
                                            <p:strVal val="#ppt_w"/>
                                          </p:val>
                                        </p:tav>
                                      </p:tavLst>
                                    </p:anim>
                                    <p:anim calcmode="lin" valueType="num">
                                      <p:cBhvr>
                                        <p:cTn id="30" dur="500" fill="hold"/>
                                        <p:tgtEl>
                                          <p:spTgt spid="260113"/>
                                        </p:tgtEl>
                                        <p:attrNameLst>
                                          <p:attrName>ppt_h</p:attrName>
                                        </p:attrNameLst>
                                      </p:cBhvr>
                                      <p:tavLst>
                                        <p:tav tm="0">
                                          <p:val>
                                            <p:fltVal val="0"/>
                                          </p:val>
                                        </p:tav>
                                        <p:tav tm="100000">
                                          <p:val>
                                            <p:strVal val="#ppt_h"/>
                                          </p:val>
                                        </p:tav>
                                      </p:tavLst>
                                    </p:anim>
                                  </p:childTnLst>
                                </p:cTn>
                              </p:par>
                              <p:par>
                                <p:cTn id="31" presetID="23" presetClass="entr" presetSubtype="16" fill="hold" grpId="0" nodeType="withEffect">
                                  <p:stCondLst>
                                    <p:cond delay="0"/>
                                  </p:stCondLst>
                                  <p:childTnLst>
                                    <p:set>
                                      <p:cBhvr>
                                        <p:cTn id="32" dur="1" fill="hold">
                                          <p:stCondLst>
                                            <p:cond delay="0"/>
                                          </p:stCondLst>
                                        </p:cTn>
                                        <p:tgtEl>
                                          <p:spTgt spid="260109"/>
                                        </p:tgtEl>
                                        <p:attrNameLst>
                                          <p:attrName>style.visibility</p:attrName>
                                        </p:attrNameLst>
                                      </p:cBhvr>
                                      <p:to>
                                        <p:strVal val="visible"/>
                                      </p:to>
                                    </p:set>
                                    <p:anim calcmode="lin" valueType="num">
                                      <p:cBhvr>
                                        <p:cTn id="33" dur="500" fill="hold"/>
                                        <p:tgtEl>
                                          <p:spTgt spid="260109"/>
                                        </p:tgtEl>
                                        <p:attrNameLst>
                                          <p:attrName>ppt_w</p:attrName>
                                        </p:attrNameLst>
                                      </p:cBhvr>
                                      <p:tavLst>
                                        <p:tav tm="0">
                                          <p:val>
                                            <p:fltVal val="0"/>
                                          </p:val>
                                        </p:tav>
                                        <p:tav tm="100000">
                                          <p:val>
                                            <p:strVal val="#ppt_w"/>
                                          </p:val>
                                        </p:tav>
                                      </p:tavLst>
                                    </p:anim>
                                    <p:anim calcmode="lin" valueType="num">
                                      <p:cBhvr>
                                        <p:cTn id="34" dur="500" fill="hold"/>
                                        <p:tgtEl>
                                          <p:spTgt spid="260109"/>
                                        </p:tgtEl>
                                        <p:attrNameLst>
                                          <p:attrName>ppt_h</p:attrName>
                                        </p:attrNameLst>
                                      </p:cBhvr>
                                      <p:tavLst>
                                        <p:tav tm="0">
                                          <p:val>
                                            <p:fltVal val="0"/>
                                          </p:val>
                                        </p:tav>
                                        <p:tav tm="100000">
                                          <p:val>
                                            <p:strVal val="#ppt_h"/>
                                          </p:val>
                                        </p:tav>
                                      </p:tavLst>
                                    </p:anim>
                                  </p:childTnLst>
                                </p:cTn>
                              </p:par>
                              <p:par>
                                <p:cTn id="35" presetID="23" presetClass="entr" presetSubtype="16" fill="hold" grpId="0" nodeType="withEffect">
                                  <p:stCondLst>
                                    <p:cond delay="0"/>
                                  </p:stCondLst>
                                  <p:childTnLst>
                                    <p:set>
                                      <p:cBhvr>
                                        <p:cTn id="36" dur="1" fill="hold">
                                          <p:stCondLst>
                                            <p:cond delay="0"/>
                                          </p:stCondLst>
                                        </p:cTn>
                                        <p:tgtEl>
                                          <p:spTgt spid="260106"/>
                                        </p:tgtEl>
                                        <p:attrNameLst>
                                          <p:attrName>style.visibility</p:attrName>
                                        </p:attrNameLst>
                                      </p:cBhvr>
                                      <p:to>
                                        <p:strVal val="visible"/>
                                      </p:to>
                                    </p:set>
                                    <p:anim calcmode="lin" valueType="num">
                                      <p:cBhvr>
                                        <p:cTn id="37" dur="500" fill="hold"/>
                                        <p:tgtEl>
                                          <p:spTgt spid="260106"/>
                                        </p:tgtEl>
                                        <p:attrNameLst>
                                          <p:attrName>ppt_w</p:attrName>
                                        </p:attrNameLst>
                                      </p:cBhvr>
                                      <p:tavLst>
                                        <p:tav tm="0">
                                          <p:val>
                                            <p:fltVal val="0"/>
                                          </p:val>
                                        </p:tav>
                                        <p:tav tm="100000">
                                          <p:val>
                                            <p:strVal val="#ppt_w"/>
                                          </p:val>
                                        </p:tav>
                                      </p:tavLst>
                                    </p:anim>
                                    <p:anim calcmode="lin" valueType="num">
                                      <p:cBhvr>
                                        <p:cTn id="38" dur="500" fill="hold"/>
                                        <p:tgtEl>
                                          <p:spTgt spid="260106"/>
                                        </p:tgtEl>
                                        <p:attrNameLst>
                                          <p:attrName>ppt_h</p:attrName>
                                        </p:attrNameLst>
                                      </p:cBhvr>
                                      <p:tavLst>
                                        <p:tav tm="0">
                                          <p:val>
                                            <p:fltVal val="0"/>
                                          </p:val>
                                        </p:tav>
                                        <p:tav tm="100000">
                                          <p:val>
                                            <p:strVal val="#ppt_h"/>
                                          </p:val>
                                        </p:tav>
                                      </p:tavLst>
                                    </p:anim>
                                  </p:childTnLst>
                                </p:cTn>
                              </p:par>
                              <p:par>
                                <p:cTn id="39" presetID="23" presetClass="entr" presetSubtype="16" fill="hold" grpId="0" nodeType="withEffect">
                                  <p:stCondLst>
                                    <p:cond delay="0"/>
                                  </p:stCondLst>
                                  <p:childTnLst>
                                    <p:set>
                                      <p:cBhvr>
                                        <p:cTn id="40" dur="1" fill="hold">
                                          <p:stCondLst>
                                            <p:cond delay="0"/>
                                          </p:stCondLst>
                                        </p:cTn>
                                        <p:tgtEl>
                                          <p:spTgt spid="260107"/>
                                        </p:tgtEl>
                                        <p:attrNameLst>
                                          <p:attrName>style.visibility</p:attrName>
                                        </p:attrNameLst>
                                      </p:cBhvr>
                                      <p:to>
                                        <p:strVal val="visible"/>
                                      </p:to>
                                    </p:set>
                                    <p:anim calcmode="lin" valueType="num">
                                      <p:cBhvr>
                                        <p:cTn id="41" dur="500" fill="hold"/>
                                        <p:tgtEl>
                                          <p:spTgt spid="260107"/>
                                        </p:tgtEl>
                                        <p:attrNameLst>
                                          <p:attrName>ppt_w</p:attrName>
                                        </p:attrNameLst>
                                      </p:cBhvr>
                                      <p:tavLst>
                                        <p:tav tm="0">
                                          <p:val>
                                            <p:fltVal val="0"/>
                                          </p:val>
                                        </p:tav>
                                        <p:tav tm="100000">
                                          <p:val>
                                            <p:strVal val="#ppt_w"/>
                                          </p:val>
                                        </p:tav>
                                      </p:tavLst>
                                    </p:anim>
                                    <p:anim calcmode="lin" valueType="num">
                                      <p:cBhvr>
                                        <p:cTn id="42" dur="500" fill="hold"/>
                                        <p:tgtEl>
                                          <p:spTgt spid="260107"/>
                                        </p:tgtEl>
                                        <p:attrNameLst>
                                          <p:attrName>ppt_h</p:attrName>
                                        </p:attrNameLst>
                                      </p:cBhvr>
                                      <p:tavLst>
                                        <p:tav tm="0">
                                          <p:val>
                                            <p:fltVal val="0"/>
                                          </p:val>
                                        </p:tav>
                                        <p:tav tm="100000">
                                          <p:val>
                                            <p:strVal val="#ppt_h"/>
                                          </p:val>
                                        </p:tav>
                                      </p:tavLst>
                                    </p:anim>
                                  </p:childTnLst>
                                </p:cTn>
                              </p:par>
                              <p:par>
                                <p:cTn id="43" presetID="23" presetClass="entr" presetSubtype="16" fill="hold" grpId="0" nodeType="withEffect">
                                  <p:stCondLst>
                                    <p:cond delay="0"/>
                                  </p:stCondLst>
                                  <p:childTnLst>
                                    <p:set>
                                      <p:cBhvr>
                                        <p:cTn id="44" dur="1" fill="hold">
                                          <p:stCondLst>
                                            <p:cond delay="0"/>
                                          </p:stCondLst>
                                        </p:cTn>
                                        <p:tgtEl>
                                          <p:spTgt spid="260105"/>
                                        </p:tgtEl>
                                        <p:attrNameLst>
                                          <p:attrName>style.visibility</p:attrName>
                                        </p:attrNameLst>
                                      </p:cBhvr>
                                      <p:to>
                                        <p:strVal val="visible"/>
                                      </p:to>
                                    </p:set>
                                    <p:anim calcmode="lin" valueType="num">
                                      <p:cBhvr>
                                        <p:cTn id="45" dur="500" fill="hold"/>
                                        <p:tgtEl>
                                          <p:spTgt spid="260105"/>
                                        </p:tgtEl>
                                        <p:attrNameLst>
                                          <p:attrName>ppt_w</p:attrName>
                                        </p:attrNameLst>
                                      </p:cBhvr>
                                      <p:tavLst>
                                        <p:tav tm="0">
                                          <p:val>
                                            <p:fltVal val="0"/>
                                          </p:val>
                                        </p:tav>
                                        <p:tav tm="100000">
                                          <p:val>
                                            <p:strVal val="#ppt_w"/>
                                          </p:val>
                                        </p:tav>
                                      </p:tavLst>
                                    </p:anim>
                                    <p:anim calcmode="lin" valueType="num">
                                      <p:cBhvr>
                                        <p:cTn id="46" dur="500" fill="hold"/>
                                        <p:tgtEl>
                                          <p:spTgt spid="26010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103" grpId="0" animBg="1"/>
      <p:bldP spid="260104" grpId="0" animBg="1"/>
      <p:bldP spid="260105" grpId="0" animBg="1"/>
      <p:bldP spid="260106" grpId="0" animBg="1"/>
      <p:bldP spid="260107" grpId="0" animBg="1"/>
      <p:bldP spid="260109" grpId="0" animBg="1"/>
      <p:bldP spid="260111" grpId="0" animBg="1"/>
      <p:bldP spid="260112" grpId="0" animBg="1"/>
      <p:bldP spid="2601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4175842B-EE9A-4C2E-BF57-C4DC0640957C}" type="slidenum">
              <a:rPr lang="ar-SA"/>
              <a:pPr/>
              <a:t>9</a:t>
            </a:fld>
            <a:endParaRPr lang="en-US"/>
          </a:p>
        </p:txBody>
      </p:sp>
      <p:pic>
        <p:nvPicPr>
          <p:cNvPr id="26112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6112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6112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61126" name="AutoShape 6"/>
          <p:cNvSpPr>
            <a:spLocks noChangeArrowheads="1"/>
          </p:cNvSpPr>
          <p:nvPr/>
        </p:nvSpPr>
        <p:spPr bwMode="auto">
          <a:xfrm>
            <a:off x="5795963" y="188913"/>
            <a:ext cx="3060700" cy="504825"/>
          </a:xfrm>
          <a:prstGeom prst="wedgeRoundRectCallout">
            <a:avLst>
              <a:gd name="adj1" fmla="val 15977"/>
              <a:gd name="adj2" fmla="val 4465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پنجم : </a:t>
            </a:r>
            <a:r>
              <a:rPr lang="fa-IR" sz="1800" b="1" i="1"/>
              <a:t>بازي و بازي درماني</a:t>
            </a:r>
            <a:r>
              <a:rPr lang="fa-IR" sz="2000" i="1"/>
              <a:t>..</a:t>
            </a:r>
            <a:r>
              <a:rPr lang="fa-IR" sz="2000" b="1" i="1"/>
              <a:t> </a:t>
            </a:r>
            <a:endParaRPr lang="en-US" sz="2000" b="1" i="1"/>
          </a:p>
        </p:txBody>
      </p:sp>
      <p:sp>
        <p:nvSpPr>
          <p:cNvPr id="261127" name="Rectangle 7"/>
          <p:cNvSpPr>
            <a:spLocks noChangeArrowheads="1"/>
          </p:cNvSpPr>
          <p:nvPr/>
        </p:nvSpPr>
        <p:spPr bwMode="auto">
          <a:xfrm>
            <a:off x="3276600" y="1196975"/>
            <a:ext cx="3382963" cy="588963"/>
          </a:xfrm>
          <a:prstGeom prst="rect">
            <a:avLst/>
          </a:prstGeom>
          <a:noFill/>
          <a:ln w="9525">
            <a:solidFill>
              <a:srgbClr val="336699"/>
            </a:solidFill>
            <a:miter lim="800000"/>
            <a:headEnd/>
            <a:tailEnd/>
          </a:ln>
          <a:effectLst/>
          <a:scene3d>
            <a:camera prst="legacyObliqueTopLeft"/>
            <a:lightRig rig="legacyFlat3" dir="t"/>
          </a:scene3d>
          <a:sp3d extrusionH="430200" prstMaterial="legacyMatte">
            <a:bevelT w="13500" h="13500" prst="angle"/>
            <a:bevelB w="13500" h="13500" prst="angle"/>
            <a:extrusionClr>
              <a:srgbClr val="336699"/>
            </a:extrusionClr>
          </a:sp3d>
        </p:spPr>
        <p:txBody>
          <a:bodyPr>
            <a:spAutoFit/>
            <a:flatTx/>
          </a:bodyPr>
          <a:lstStyle/>
          <a:p>
            <a:r>
              <a:rPr lang="fa-IR" sz="3200" b="1"/>
              <a:t>بازي درماني فعال</a:t>
            </a:r>
            <a:endParaRPr lang="en-US" sz="3200" b="1"/>
          </a:p>
        </p:txBody>
      </p:sp>
      <p:sp>
        <p:nvSpPr>
          <p:cNvPr id="261128" name="Text Box 8"/>
          <p:cNvSpPr txBox="1">
            <a:spLocks noChangeArrowheads="1"/>
          </p:cNvSpPr>
          <p:nvPr/>
        </p:nvSpPr>
        <p:spPr bwMode="auto">
          <a:xfrm>
            <a:off x="900113" y="2205038"/>
            <a:ext cx="7753350" cy="2041525"/>
          </a:xfrm>
          <a:prstGeom prst="rect">
            <a:avLst/>
          </a:prstGeom>
          <a:noFill/>
          <a:ln w="9525">
            <a:noFill/>
            <a:miter lim="800000"/>
            <a:headEnd/>
            <a:tailEnd/>
          </a:ln>
          <a:effectLst/>
        </p:spPr>
        <p:txBody>
          <a:bodyPr>
            <a:spAutoFit/>
          </a:bodyPr>
          <a:lstStyle/>
          <a:p>
            <a:pPr algn="just"/>
            <a:r>
              <a:rPr lang="fa-IR" sz="3200" b="1"/>
              <a:t> </a:t>
            </a:r>
            <a:r>
              <a:rPr lang="en-US" sz="3200" b="1">
                <a:sym typeface="Wingdings" pitchFamily="2" charset="2"/>
              </a:rPr>
              <a:t></a:t>
            </a:r>
            <a:r>
              <a:rPr lang="fa-IR" sz="3200" b="1"/>
              <a:t>   نوعي از بازي كه در آن به كودك تعدادي اسباب بازي انتخاب شده داده مي شود و درمانگر خود نيز براي تشويق براي به نمايش در آمدن صحنه هاي  آسيب زاي مشخصي وارد بازي مي شود</a:t>
            </a:r>
            <a:endParaRPr lang="en-US" sz="3200" b="1"/>
          </a:p>
        </p:txBody>
      </p:sp>
      <p:sp>
        <p:nvSpPr>
          <p:cNvPr id="261129" name="Text Box 9"/>
          <p:cNvSpPr txBox="1">
            <a:spLocks noChangeArrowheads="1"/>
          </p:cNvSpPr>
          <p:nvPr/>
        </p:nvSpPr>
        <p:spPr bwMode="auto">
          <a:xfrm>
            <a:off x="403225" y="4522788"/>
            <a:ext cx="8059738" cy="1066800"/>
          </a:xfrm>
          <a:prstGeom prst="rect">
            <a:avLst/>
          </a:prstGeom>
          <a:noFill/>
          <a:ln w="9525">
            <a:noFill/>
            <a:miter lim="800000"/>
            <a:headEnd/>
            <a:tailEnd/>
          </a:ln>
          <a:effectLst/>
        </p:spPr>
        <p:txBody>
          <a:bodyPr wrap="none">
            <a:spAutoFit/>
          </a:bodyPr>
          <a:lstStyle/>
          <a:p>
            <a:pPr algn="r"/>
            <a:r>
              <a:rPr lang="en-US" sz="3200" b="1">
                <a:sym typeface="Wingdings" pitchFamily="2" charset="2"/>
              </a:rPr>
              <a:t></a:t>
            </a:r>
            <a:r>
              <a:rPr lang="fa-IR" sz="3200" b="1"/>
              <a:t> درمانگر تاكيد مي كند بايد به رابطه هيجاني بين كودك</a:t>
            </a:r>
          </a:p>
          <a:p>
            <a:pPr algn="r"/>
            <a:r>
              <a:rPr lang="fa-IR" sz="3200" b="1"/>
              <a:t>و درمانگر توجه شود</a:t>
            </a:r>
            <a:endParaRPr lang="en-US" sz="3200" b="1"/>
          </a:p>
        </p:txBody>
      </p:sp>
      <p:sp>
        <p:nvSpPr>
          <p:cNvPr id="12" name="Title 11"/>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61123"/>
                                        </p:tgtEl>
                                        <p:attrNameLst>
                                          <p:attrName>style.visibility</p:attrName>
                                        </p:attrNameLst>
                                      </p:cBhvr>
                                      <p:to>
                                        <p:strVal val="visible"/>
                                      </p:to>
                                    </p:set>
                                    <p:anim calcmode="lin" valueType="num">
                                      <p:cBhvr>
                                        <p:cTn id="7" dur="5000" fill="hold"/>
                                        <p:tgtEl>
                                          <p:spTgt spid="261123"/>
                                        </p:tgtEl>
                                        <p:attrNameLst>
                                          <p:attrName>ppt_w</p:attrName>
                                        </p:attrNameLst>
                                      </p:cBhvr>
                                      <p:tavLst>
                                        <p:tav tm="0" fmla="#ppt_w*sin(2.5*pi*$)">
                                          <p:val>
                                            <p:fltVal val="0"/>
                                          </p:val>
                                        </p:tav>
                                        <p:tav tm="100000">
                                          <p:val>
                                            <p:fltVal val="1"/>
                                          </p:val>
                                        </p:tav>
                                      </p:tavLst>
                                    </p:anim>
                                    <p:anim calcmode="lin" valueType="num">
                                      <p:cBhvr>
                                        <p:cTn id="8" dur="5000" fill="hold"/>
                                        <p:tgtEl>
                                          <p:spTgt spid="261123"/>
                                        </p:tgtEl>
                                        <p:attrNameLst>
                                          <p:attrName>ppt_h</p:attrName>
                                        </p:attrNameLst>
                                      </p:cBhvr>
                                      <p:tavLst>
                                        <p:tav tm="0">
                                          <p:val>
                                            <p:strVal val="#ppt_h"/>
                                          </p:val>
                                        </p:tav>
                                        <p:tav tm="100000">
                                          <p:val>
                                            <p:strVal val="#ppt_h"/>
                                          </p:val>
                                        </p:tav>
                                      </p:tavLst>
                                    </p:anim>
                                  </p:childTnLst>
                                </p:cTn>
                              </p:par>
                              <p:par>
                                <p:cTn id="9" presetID="5" presetClass="entr" presetSubtype="10" fill="hold" grpId="0" nodeType="withEffect">
                                  <p:stCondLst>
                                    <p:cond delay="0"/>
                                  </p:stCondLst>
                                  <p:childTnLst>
                                    <p:set>
                                      <p:cBhvr>
                                        <p:cTn id="10" dur="1" fill="hold">
                                          <p:stCondLst>
                                            <p:cond delay="0"/>
                                          </p:stCondLst>
                                        </p:cTn>
                                        <p:tgtEl>
                                          <p:spTgt spid="261127"/>
                                        </p:tgtEl>
                                        <p:attrNameLst>
                                          <p:attrName>style.visibility</p:attrName>
                                        </p:attrNameLst>
                                      </p:cBhvr>
                                      <p:to>
                                        <p:strVal val="visible"/>
                                      </p:to>
                                    </p:set>
                                    <p:animEffect transition="in" filter="checkerboard(across)">
                                      <p:cBhvr>
                                        <p:cTn id="11" dur="500"/>
                                        <p:tgtEl>
                                          <p:spTgt spid="261127"/>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261128"/>
                                        </p:tgtEl>
                                        <p:attrNameLst>
                                          <p:attrName>style.visibility</p:attrName>
                                        </p:attrNameLst>
                                      </p:cBhvr>
                                      <p:to>
                                        <p:strVal val="visible"/>
                                      </p:to>
                                    </p:set>
                                    <p:animEffect transition="in" filter="box(in)">
                                      <p:cBhvr>
                                        <p:cTn id="16" dur="500"/>
                                        <p:tgtEl>
                                          <p:spTgt spid="261128"/>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261129"/>
                                        </p:tgtEl>
                                        <p:attrNameLst>
                                          <p:attrName>style.visibility</p:attrName>
                                        </p:attrNameLst>
                                      </p:cBhvr>
                                      <p:to>
                                        <p:strVal val="visible"/>
                                      </p:to>
                                    </p:set>
                                    <p:animEffect transition="in" filter="box(out)">
                                      <p:cBhvr>
                                        <p:cTn id="21" dur="500"/>
                                        <p:tgtEl>
                                          <p:spTgt spid="261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7" grpId="0" animBg="1"/>
      <p:bldP spid="261128" grpId="0"/>
      <p:bldP spid="261129" grpId="0"/>
    </p:bldLst>
  </p:timing>
</p:sld>
</file>

<file path=ppt/theme/theme1.xml><?xml version="1.0" encoding="utf-8"?>
<a:theme xmlns:a="http://schemas.openxmlformats.org/drawingml/2006/main" name="Cliff">
  <a:themeElements>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fontScheme name="Cliff">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SA" sz="3600" b="0" i="0" u="none" strike="noStrike" cap="none" normalizeH="0" baseline="0" smtClean="0">
            <a:ln>
              <a:noFill/>
            </a:ln>
            <a:solidFill>
              <a:schemeClr val="tx1"/>
            </a:solidFill>
            <a:effectLst/>
            <a:latin typeface="Verdana" pitchFamily="34" charset="0"/>
            <a:cs typeface="Nazanin" pitchFamily="2" charset="-7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SA" sz="3600" b="0" i="0" u="none" strike="noStrike" cap="none" normalizeH="0" baseline="0" smtClean="0">
            <a:ln>
              <a:noFill/>
            </a:ln>
            <a:solidFill>
              <a:schemeClr val="tx1"/>
            </a:solidFill>
            <a:effectLst/>
            <a:latin typeface="Verdana" pitchFamily="34" charset="0"/>
            <a:cs typeface="Nazanin" pitchFamily="2" charset="-78"/>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Cliff</Template>
  <TotalTime>3160</TotalTime>
  <Words>1729</Words>
  <Application>Microsoft Office PowerPoint</Application>
  <PresentationFormat>On-screen Show (4:3)</PresentationFormat>
  <Paragraphs>184</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Nazanin</vt:lpstr>
      <vt:lpstr>Verdana</vt:lpstr>
      <vt:lpstr>Wingdings</vt:lpstr>
      <vt:lpstr>Wingdings 2</vt:lpstr>
      <vt:lpstr>Cliff</vt:lpstr>
      <vt:lpstr>فصل پنجم روانشناسی بازی مدرس:قاسم طالبی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Win2Farsi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www.ravanrahnama.ir</dc:creator>
  <cp:keywords>www.ravanrahnama.ir</cp:keywords>
  <cp:lastModifiedBy>Windows User</cp:lastModifiedBy>
  <cp:revision>81</cp:revision>
  <dcterms:created xsi:type="dcterms:W3CDTF">2002-02-08T21:40:26Z</dcterms:created>
  <dcterms:modified xsi:type="dcterms:W3CDTF">2020-05-25T16:52:51Z</dcterms:modified>
</cp:coreProperties>
</file>