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6" r:id="rId3"/>
    <p:sldId id="266" r:id="rId4"/>
    <p:sldId id="272" r:id="rId5"/>
    <p:sldId id="268" r:id="rId6"/>
    <p:sldId id="256" r:id="rId7"/>
    <p:sldId id="273" r:id="rId8"/>
    <p:sldId id="257" r:id="rId9"/>
    <p:sldId id="261" r:id="rId10"/>
    <p:sldId id="258" r:id="rId11"/>
    <p:sldId id="271" r:id="rId12"/>
    <p:sldId id="274" r:id="rId13"/>
    <p:sldId id="275" r:id="rId14"/>
    <p:sldId id="259" r:id="rId15"/>
    <p:sldId id="260" r:id="rId16"/>
    <p:sldId id="262" r:id="rId17"/>
    <p:sldId id="270" r:id="rId18"/>
    <p:sldId id="265" r:id="rId19"/>
    <p:sldId id="269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12732-5312-48D1-83DB-1640B91AA9A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45DBD-859D-43F1-9BE7-B31BDCFB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ساده ترين طراحي آموزشي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3892-4DCC-4DCD-9E49-6FF702E7C7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4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359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9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1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1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2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7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73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5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9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0D3B-AB2C-4A90-B6B6-EBCA08AEDE0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F210-B240-4C0C-BF9A-E2982F418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5/17/2020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انواع روشهای تدریس در چندپایه ی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>
            <a:noAutofit/>
          </a:bodyPr>
          <a:lstStyle/>
          <a:p>
            <a:r>
              <a:rPr lang="fa-IR" sz="7200" dirty="0" smtClean="0">
                <a:solidFill>
                  <a:schemeClr val="tx1"/>
                </a:solidFill>
                <a:cs typeface="2  Titr"/>
              </a:rPr>
              <a:t>کلاس چند پایه ی استاد </a:t>
            </a:r>
          </a:p>
          <a:p>
            <a:r>
              <a:rPr lang="fa-IR" sz="7200" dirty="0" smtClean="0">
                <a:solidFill>
                  <a:schemeClr val="tx1"/>
                </a:solidFill>
                <a:cs typeface="2  Titr"/>
              </a:rPr>
              <a:t>هاشمی</a:t>
            </a:r>
            <a:endParaRPr lang="en-US" sz="7200" dirty="0">
              <a:solidFill>
                <a:schemeClr val="tx1"/>
              </a:solidFill>
              <a:cs typeface="2  Titr"/>
            </a:endParaRPr>
          </a:p>
        </p:txBody>
      </p:sp>
    </p:spTree>
    <p:extLst>
      <p:ext uri="{BB962C8B-B14F-4D97-AF65-F5344CB8AC3E}">
        <p14:creationId xmlns:p14="http://schemas.microsoft.com/office/powerpoint/2010/main" val="83894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>
                <a:cs typeface="B Koodak" pitchFamily="2" charset="-78"/>
              </a:rPr>
              <a:t>وقتي با محورها كار مي كنيم بقيه پايه ها چه كارهايي مي توانند طي فرصت ها انجام دهند.</a:t>
            </a:r>
            <a:br>
              <a:rPr lang="fa-IR" sz="2400" dirty="0">
                <a:cs typeface="B Koodak" pitchFamily="2" charset="-78"/>
              </a:rPr>
            </a:br>
            <a:endParaRPr lang="en-US" sz="2400" dirty="0">
              <a:cs typeface="B Koodak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2" y="1600200"/>
            <a:ext cx="66227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5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600" dirty="0">
                <a:cs typeface="B Koodak" pitchFamily="2" charset="-78"/>
              </a:rPr>
              <a:t>در مواقعي كه معلم با پايه اي بصورت محوري كار مي كند ، هميار معلمان (خليفه) كه قاعدتااز پايه هاي بالاتر انتخاب </a:t>
            </a:r>
            <a:r>
              <a:rPr lang="fa-IR" sz="1600" dirty="0" smtClean="0">
                <a:cs typeface="B Koodak" pitchFamily="2" charset="-78"/>
              </a:rPr>
              <a:t>    مي </a:t>
            </a:r>
            <a:r>
              <a:rPr lang="fa-IR" sz="1600" dirty="0">
                <a:cs typeface="B Koodak" pitchFamily="2" charset="-78"/>
              </a:rPr>
              <a:t>شوند خيلي مي توانند كمك معلم وهميار او براي پايه هاي پائين تر باشند.</a:t>
            </a:r>
            <a:br>
              <a:rPr lang="fa-IR" sz="1600" dirty="0">
                <a:cs typeface="B Koodak" pitchFamily="2" charset="-78"/>
              </a:rPr>
            </a:br>
            <a:r>
              <a:rPr lang="fa-IR" sz="1600" dirty="0">
                <a:cs typeface="B Koodak" pitchFamily="2" charset="-78"/>
              </a:rPr>
              <a:t/>
            </a:r>
            <a:br>
              <a:rPr lang="fa-IR" sz="1600" dirty="0">
                <a:cs typeface="B Koodak" pitchFamily="2" charset="-78"/>
              </a:rPr>
            </a:br>
            <a:endParaRPr lang="en-US" sz="1600" dirty="0">
              <a:cs typeface="B Koodak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76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cs typeface="B Koodak" pitchFamily="2" charset="-78"/>
              </a:rPr>
              <a:t>درالگوها نمي توان مراحل راجابجا كرد ولي در روشها اجرا نكردن بعضي مراحل وجابجا كردن امكان دارد.</a:t>
            </a:r>
          </a:p>
          <a:p>
            <a:pPr algn="r" rtl="1"/>
            <a:r>
              <a:rPr lang="fa-IR" sz="1600" dirty="0">
                <a:cs typeface="B Koodak" pitchFamily="2" charset="-78"/>
              </a:rPr>
              <a:t>به تعداد معلمان مي توان روشهاي تدريس داشت ولي  الگوها توسط جامعه شناسان ومتخصصين ساخته مي شود.</a:t>
            </a:r>
          </a:p>
          <a:p>
            <a:pPr algn="r" rtl="1"/>
            <a:r>
              <a:rPr lang="fa-IR" sz="1600" dirty="0">
                <a:cs typeface="B Koodak" pitchFamily="2" charset="-78"/>
              </a:rPr>
              <a:t>الگو(مادر)--------روشها--------تكنيك            دركاربرد روشها والگوها دقت شود.            </a:t>
            </a:r>
            <a:r>
              <a:rPr lang="fa-IR" sz="1600" dirty="0" smtClean="0">
                <a:cs typeface="B Koodak" pitchFamily="2" charset="-78"/>
              </a:rPr>
              <a:t>                                          درتلفيق </a:t>
            </a:r>
            <a:r>
              <a:rPr lang="fa-IR" sz="1600" dirty="0">
                <a:cs typeface="B Koodak" pitchFamily="2" charset="-78"/>
              </a:rPr>
              <a:t>، الگوها تلفيق مي شود</a:t>
            </a:r>
            <a:r>
              <a:rPr lang="fa-IR" sz="1600" dirty="0" smtClean="0">
                <a:cs typeface="B Koodak" pitchFamily="2" charset="-78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0563"/>
            <a:ext cx="8229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4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199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6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2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9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91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6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008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2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91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2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91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1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175"/>
            <a:ext cx="83058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7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0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562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6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solidFill>
            <a:srgbClr val="FFFF00"/>
          </a:solidFill>
        </p:spPr>
        <p:txBody>
          <a:bodyPr/>
          <a:lstStyle/>
          <a:p>
            <a:pPr algn="r"/>
            <a:r>
              <a:rPr lang="fa-IR" b="1" dirty="0" smtClean="0">
                <a:solidFill>
                  <a:srgbClr val="0F8F12"/>
                </a:solidFill>
                <a:cs typeface="2  Titr" pitchFamily="2" charset="-78"/>
              </a:rPr>
              <a:t>طراحي آموزشي</a:t>
            </a:r>
            <a:endParaRPr lang="en-US" b="1" dirty="0">
              <a:solidFill>
                <a:srgbClr val="0F8F12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انتخاب موضوع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انتخاب راهبرد وشيوه اداره كلاس </a:t>
            </a:r>
            <a:r>
              <a:rPr lang="fa-IR" sz="1400" dirty="0" smtClean="0">
                <a:latin typeface="F_ahmad" pitchFamily="2" charset="0"/>
              </a:rPr>
              <a:t>(محوري، تلفيقي، مشاركتي وگروهي)</a:t>
            </a:r>
            <a:endParaRPr lang="fa-IR" sz="2800" dirty="0" smtClean="0">
              <a:latin typeface="F_ahmad" pitchFamily="2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اهداف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وسايل آموزشي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گروهبندي ومبلمان كلاس درس          </a:t>
            </a:r>
            <a:r>
              <a:rPr lang="fa-IR" sz="2800" dirty="0" smtClean="0">
                <a:latin typeface="F_ahmad" pitchFamily="2" charset="0"/>
                <a:cs typeface="2  Mitra" pitchFamily="2" charset="-78"/>
              </a:rPr>
              <a:t>1- </a:t>
            </a:r>
            <a:r>
              <a:rPr lang="fa-IR" sz="2800" dirty="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محوري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راهبردهاي شروع(انگيزه سازي)         </a:t>
            </a:r>
            <a:r>
              <a:rPr lang="fa-IR" sz="2800" dirty="0" smtClean="0">
                <a:latin typeface="F_ahmad" pitchFamily="2" charset="0"/>
                <a:cs typeface="2  Mitra" pitchFamily="2" charset="-78"/>
              </a:rPr>
              <a:t>2- </a:t>
            </a:r>
            <a:r>
              <a:rPr lang="fa-IR" sz="2800" dirty="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تلفيقي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نظام ياددهي – يادگيري                    </a:t>
            </a:r>
            <a:r>
              <a:rPr lang="fa-IR" dirty="0" smtClean="0">
                <a:latin typeface="F_ahmad" pitchFamily="2" charset="0"/>
                <a:cs typeface="2  Mitra" pitchFamily="2" charset="-78"/>
              </a:rPr>
              <a:t>3</a:t>
            </a:r>
            <a:r>
              <a:rPr lang="fa-IR" b="1" dirty="0" smtClean="0">
                <a:latin typeface="F_ahmad" pitchFamily="2" charset="0"/>
                <a:cs typeface="2  Mitra" pitchFamily="2" charset="-78"/>
              </a:rPr>
              <a:t>- </a:t>
            </a:r>
            <a:r>
              <a:rPr lang="fa-IR" sz="1600" b="1" dirty="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مشاركتي وگروهي پايه اي</a:t>
            </a:r>
            <a:endParaRPr lang="fa-IR" sz="2800" b="1" dirty="0" smtClean="0">
              <a:solidFill>
                <a:srgbClr val="FF0000"/>
              </a:solidFill>
              <a:latin typeface="F_ahmad" pitchFamily="2" charset="0"/>
              <a:cs typeface="2  Mitra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ارزشيابي(فرايندي وپاياني)                </a:t>
            </a:r>
            <a:r>
              <a:rPr lang="fa-IR" sz="2800" dirty="0" smtClean="0">
                <a:latin typeface="F_ahmad" pitchFamily="2" charset="0"/>
                <a:cs typeface="2  Mitra" pitchFamily="2" charset="-78"/>
              </a:rPr>
              <a:t>4- </a:t>
            </a:r>
            <a:r>
              <a:rPr lang="fa-IR" sz="2800" dirty="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تركيبي(1و2)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solidFill>
                  <a:srgbClr val="0070C0"/>
                </a:solidFill>
                <a:latin typeface="F_ahmad" pitchFamily="2" charset="0"/>
              </a:rPr>
              <a:t>نظام تكليف دهي</a:t>
            </a:r>
            <a:endParaRPr lang="en-US" sz="2800" dirty="0">
              <a:solidFill>
                <a:srgbClr val="0070C0"/>
              </a:solidFill>
              <a:latin typeface="F_ahmad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971800" y="3200400"/>
            <a:ext cx="609600" cy="2971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66800"/>
            <a:ext cx="8686800" cy="541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/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انتخاب موضوع</a:t>
            </a: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انتخاب راهبرد وشيوه اداره كلاس </a:t>
            </a:r>
            <a:r>
              <a:rPr lang="fa-IR" sz="1400" smtClean="0">
                <a:solidFill>
                  <a:srgbClr val="464646"/>
                </a:solidFill>
                <a:latin typeface="F_ahmad" pitchFamily="2" charset="0"/>
              </a:rPr>
              <a:t>(محوري، تلفيقي، مشاركتي وگروهي)</a:t>
            </a:r>
            <a:endParaRPr lang="fa-IR" sz="2800" smtClean="0">
              <a:solidFill>
                <a:srgbClr val="464646"/>
              </a:solidFill>
              <a:latin typeface="F_ahmad" pitchFamily="2" charset="0"/>
            </a:endParaRP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اهداف</a:t>
            </a: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وسايل آموزشي</a:t>
            </a: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گروهبندي ومبلمان كلاس درس          </a:t>
            </a:r>
            <a:r>
              <a:rPr lang="fa-IR" sz="2800" smtClean="0">
                <a:solidFill>
                  <a:srgbClr val="464646"/>
                </a:solidFill>
                <a:latin typeface="F_ahmad" pitchFamily="2" charset="0"/>
                <a:cs typeface="2  Mitra" pitchFamily="2" charset="-78"/>
              </a:rPr>
              <a:t>1- </a:t>
            </a:r>
            <a:r>
              <a:rPr lang="fa-IR" sz="280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محوري</a:t>
            </a: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راهبردهاي شروع(انگيزه سازي)         </a:t>
            </a:r>
            <a:r>
              <a:rPr lang="fa-IR" sz="2800" smtClean="0">
                <a:solidFill>
                  <a:srgbClr val="464646"/>
                </a:solidFill>
                <a:latin typeface="F_ahmad" pitchFamily="2" charset="0"/>
                <a:cs typeface="2  Mitra" pitchFamily="2" charset="-78"/>
              </a:rPr>
              <a:t>2- </a:t>
            </a:r>
            <a:r>
              <a:rPr lang="fa-IR" sz="280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تلفيقي</a:t>
            </a: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نظام ياددهي – يادگيري                    </a:t>
            </a:r>
            <a:r>
              <a:rPr lang="fa-IR" sz="3200" smtClean="0">
                <a:solidFill>
                  <a:srgbClr val="464646"/>
                </a:solidFill>
                <a:latin typeface="F_ahmad" pitchFamily="2" charset="0"/>
                <a:cs typeface="2  Mitra" pitchFamily="2" charset="-78"/>
              </a:rPr>
              <a:t>3</a:t>
            </a:r>
            <a:r>
              <a:rPr lang="fa-IR" sz="3200" b="1" smtClean="0">
                <a:solidFill>
                  <a:srgbClr val="464646"/>
                </a:solidFill>
                <a:latin typeface="F_ahmad" pitchFamily="2" charset="0"/>
                <a:cs typeface="2  Mitra" pitchFamily="2" charset="-78"/>
              </a:rPr>
              <a:t>- </a:t>
            </a:r>
            <a:r>
              <a:rPr lang="fa-IR" sz="1600" b="1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مشاركتي وگروهي پايه اي</a:t>
            </a:r>
            <a:endParaRPr lang="fa-IR" sz="2800" b="1" smtClean="0">
              <a:solidFill>
                <a:srgbClr val="FF0000"/>
              </a:solidFill>
              <a:latin typeface="F_ahmad" pitchFamily="2" charset="0"/>
              <a:cs typeface="2  Mitra" pitchFamily="2" charset="-78"/>
            </a:endParaRP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ارزشيابي(فرايندي وپاياني)                </a:t>
            </a:r>
            <a:r>
              <a:rPr lang="fa-IR" sz="2800" smtClean="0">
                <a:solidFill>
                  <a:srgbClr val="464646"/>
                </a:solidFill>
                <a:latin typeface="F_ahmad" pitchFamily="2" charset="0"/>
                <a:cs typeface="2  Mitra" pitchFamily="2" charset="-78"/>
              </a:rPr>
              <a:t>4- </a:t>
            </a:r>
            <a:r>
              <a:rPr lang="fa-IR" sz="2800" smtClean="0">
                <a:solidFill>
                  <a:srgbClr val="FF0000"/>
                </a:solidFill>
                <a:latin typeface="F_ahmad" pitchFamily="2" charset="0"/>
                <a:cs typeface="2  Mitra" pitchFamily="2" charset="-78"/>
              </a:rPr>
              <a:t>تركيبي(1و2)</a:t>
            </a:r>
          </a:p>
          <a:p>
            <a:pPr marL="514350" indent="-514350" algn="r" rtl="1">
              <a:spcBef>
                <a:spcPct val="20000"/>
              </a:spcBef>
              <a:buClr>
                <a:srgbClr val="2DA2BF"/>
              </a:buClr>
              <a:buSzPct val="70000"/>
              <a:buFont typeface="+mj-lt"/>
              <a:buAutoNum type="arabicPeriod"/>
              <a:defRPr/>
            </a:pPr>
            <a:r>
              <a:rPr lang="fa-IR" sz="2800" smtClean="0">
                <a:solidFill>
                  <a:srgbClr val="0070C0"/>
                </a:solidFill>
                <a:latin typeface="F_ahmad" pitchFamily="2" charset="0"/>
              </a:rPr>
              <a:t>نظام تكليف دهي</a:t>
            </a:r>
            <a:endParaRPr lang="en-US" sz="2800" dirty="0">
              <a:solidFill>
                <a:srgbClr val="0070C0"/>
              </a:solidFill>
              <a:latin typeface="F_ahma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58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3152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0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3914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5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010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6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2390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2243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228</Words>
  <Application>Microsoft Office PowerPoint</Application>
  <PresentationFormat>On-screen Show (4:3)</PresentationFormat>
  <Paragraphs>29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Trek</vt:lpstr>
      <vt:lpstr>انواع روشهای تدریس در چندپایه ی </vt:lpstr>
      <vt:lpstr>PowerPoint Presentation</vt:lpstr>
      <vt:lpstr>طراحي آموزشي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وقتي با محورها كار مي كنيم بقيه پايه ها چه كارهايي مي توانند طي فرصت ها انجام دهند. </vt:lpstr>
      <vt:lpstr>در مواقعي كه معلم با پايه اي بصورت محوري كار مي كند ، هميار معلمان (خليفه) كه قاعدتااز پايه هاي بالاتر انتخاب     مي شوند خيلي مي توانند كمك معلم وهميار او براي پايه هاي پائين تر باشند.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LaptopEvi</dc:creator>
  <cp:lastModifiedBy>LaptopEvi</cp:lastModifiedBy>
  <cp:revision>11</cp:revision>
  <dcterms:created xsi:type="dcterms:W3CDTF">2020-02-14T08:16:37Z</dcterms:created>
  <dcterms:modified xsi:type="dcterms:W3CDTF">2020-05-17T19:34:03Z</dcterms:modified>
</cp:coreProperties>
</file>