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7"/>
  </p:notes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81" r:id="rId24"/>
    <p:sldId id="282" r:id="rId25"/>
    <p:sldId id="283"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614ABB-2F7B-4A13-93A4-753E82BFCF37}" type="datetimeFigureOut">
              <a:rPr lang="en-US" smtClean="0"/>
              <a:t>5/3/2020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F2834A-C38F-4210-A945-9E3EA771BE9D}" type="slidenum">
              <a:rPr lang="en-US" smtClean="0"/>
              <a:t>‹#›</a:t>
            </a:fld>
            <a:endParaRPr lang="en-US"/>
          </a:p>
        </p:txBody>
      </p:sp>
    </p:spTree>
    <p:extLst>
      <p:ext uri="{BB962C8B-B14F-4D97-AF65-F5344CB8AC3E}">
        <p14:creationId xmlns:p14="http://schemas.microsoft.com/office/powerpoint/2010/main" val="1887462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F2834A-C38F-4210-A945-9E3EA771BE9D}" type="slidenum">
              <a:rPr lang="en-US" smtClean="0"/>
              <a:t>2</a:t>
            </a:fld>
            <a:endParaRPr lang="en-US"/>
          </a:p>
        </p:txBody>
      </p:sp>
    </p:spTree>
    <p:extLst>
      <p:ext uri="{BB962C8B-B14F-4D97-AF65-F5344CB8AC3E}">
        <p14:creationId xmlns:p14="http://schemas.microsoft.com/office/powerpoint/2010/main" val="1774194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E2E6046-21B6-42E1-8C49-D1C96898B304}" type="datetimeFigureOut">
              <a:rPr lang="en-US" smtClean="0"/>
              <a:t>5/3/2020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A123EDD-D0FA-446B-A6D3-3534059B3B2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E2E6046-21B6-42E1-8C49-D1C96898B304}" type="datetimeFigureOut">
              <a:rPr lang="en-US" smtClean="0"/>
              <a:t>5/3/2020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23EDD-D0FA-446B-A6D3-3534059B3B2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E2E6046-21B6-42E1-8C49-D1C96898B304}" type="datetimeFigureOut">
              <a:rPr lang="en-US" smtClean="0"/>
              <a:t>5/3/2020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23EDD-D0FA-446B-A6D3-3534059B3B2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E2E6046-21B6-42E1-8C49-D1C96898B304}" type="datetimeFigureOut">
              <a:rPr lang="en-US" smtClean="0"/>
              <a:t>5/3/2020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23EDD-D0FA-446B-A6D3-3534059B3B2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E2E6046-21B6-42E1-8C49-D1C96898B304}" type="datetimeFigureOut">
              <a:rPr lang="en-US" smtClean="0"/>
              <a:t>5/3/2020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23EDD-D0FA-446B-A6D3-3534059B3B2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E2E6046-21B6-42E1-8C49-D1C96898B304}" type="datetimeFigureOut">
              <a:rPr lang="en-US" smtClean="0"/>
              <a:t>5/3/2020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123EDD-D0FA-446B-A6D3-3534059B3B2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E2E6046-21B6-42E1-8C49-D1C96898B304}" type="datetimeFigureOut">
              <a:rPr lang="en-US" smtClean="0"/>
              <a:t>5/3/2020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123EDD-D0FA-446B-A6D3-3534059B3B2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E2E6046-21B6-42E1-8C49-D1C96898B304}" type="datetimeFigureOut">
              <a:rPr lang="en-US" smtClean="0"/>
              <a:t>5/3/2020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123EDD-D0FA-446B-A6D3-3534059B3B2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2E6046-21B6-42E1-8C49-D1C96898B304}" type="datetimeFigureOut">
              <a:rPr lang="en-US" smtClean="0"/>
              <a:t>5/3/2020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123EDD-D0FA-446B-A6D3-3534059B3B2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E2E6046-21B6-42E1-8C49-D1C96898B304}" type="datetimeFigureOut">
              <a:rPr lang="en-US" smtClean="0"/>
              <a:t>5/3/2020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123EDD-D0FA-446B-A6D3-3534059B3B2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E2E6046-21B6-42E1-8C49-D1C96898B304}" type="datetimeFigureOut">
              <a:rPr lang="en-US" smtClean="0"/>
              <a:t>5/3/2020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6A123EDD-D0FA-446B-A6D3-3534059B3B2F}"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E2E6046-21B6-42E1-8C49-D1C96898B304}" type="datetimeFigureOut">
              <a:rPr lang="en-US" smtClean="0"/>
              <a:t>5/3/2020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A123EDD-D0FA-446B-A6D3-3534059B3B2F}"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838200"/>
            <a:ext cx="8077200" cy="495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966202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r">
              <a:buNone/>
            </a:pPr>
            <a:r>
              <a:rPr lang="fa-IR" dirty="0">
                <a:cs typeface="B Homa" pitchFamily="2" charset="-78"/>
              </a:rPr>
              <a:t>8</a:t>
            </a:r>
            <a:r>
              <a:rPr lang="fa-IR" dirty="0">
                <a:cs typeface="B Koodak" pitchFamily="2" charset="-78"/>
              </a:rPr>
              <a:t>-همه تصمیمات معلم دراجرای فرایندیاددهی- یادگیری،بایددرخدمت«یادگیری مهارتهای زبانی» باشد.</a:t>
            </a:r>
            <a:br>
              <a:rPr lang="fa-IR" dirty="0">
                <a:cs typeface="B Koodak" pitchFamily="2" charset="-78"/>
              </a:rPr>
            </a:br>
            <a:r>
              <a:rPr lang="fa-IR" dirty="0">
                <a:cs typeface="B Koodak" pitchFamily="2" charset="-78"/>
              </a:rPr>
              <a:t>9-پرورش روحیه پژوهشگری درخصوص مسایل زبانی راوجهه ی همت خودوشاگردانش قرار دهد.</a:t>
            </a:r>
            <a:br>
              <a:rPr lang="fa-IR" dirty="0">
                <a:cs typeface="B Koodak" pitchFamily="2" charset="-78"/>
              </a:rPr>
            </a:br>
            <a:r>
              <a:rPr lang="fa-IR" dirty="0">
                <a:cs typeface="B Koodak" pitchFamily="2" charset="-78"/>
              </a:rPr>
              <a:t>10-اصل انعطاف پذیری (روش تدریس پویاو توجه به تفاوت های فردی)درامرزبان آموزی میزان احترام به فردیت کودک واستفاده ازبرنامه ی درسی سازمان یافته نکته ای بسیار حسّاس است</a:t>
            </a:r>
            <a:endParaRPr lang="en-US" dirty="0"/>
          </a:p>
        </p:txBody>
      </p:sp>
    </p:spTree>
    <p:extLst>
      <p:ext uri="{BB962C8B-B14F-4D97-AF65-F5344CB8AC3E}">
        <p14:creationId xmlns:p14="http://schemas.microsoft.com/office/powerpoint/2010/main" val="2171409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pPr algn="r"/>
            <a:r>
              <a:rPr lang="fa-IR" dirty="0" smtClean="0"/>
              <a:t>زبان چیست:</a:t>
            </a:r>
            <a:endParaRPr lang="en-US" dirty="0"/>
          </a:p>
        </p:txBody>
      </p:sp>
      <p:sp>
        <p:nvSpPr>
          <p:cNvPr id="3" name="Content Placeholder 2"/>
          <p:cNvSpPr>
            <a:spLocks noGrp="1"/>
          </p:cNvSpPr>
          <p:nvPr>
            <p:ph idx="1"/>
          </p:nvPr>
        </p:nvSpPr>
        <p:spPr/>
        <p:txBody>
          <a:bodyPr/>
          <a:lstStyle/>
          <a:p>
            <a:pPr marL="0" indent="0" algn="r">
              <a:buNone/>
            </a:pPr>
            <a:r>
              <a:rPr lang="fa-IR" sz="2800" b="1" dirty="0">
                <a:cs typeface="B Homa" pitchFamily="2" charset="-78"/>
              </a:rPr>
              <a:t>همه کودکان ازدورۀ نوزادی تاقبل ازورود به دبستان به طرز شگفت آوری مهارتهای شفاهی زبان راآموخته اند. هرکودکی که بدنیا می آیدبطور طبیعی ظرفیت تشَخیص صداهای زبانی رادارد.حتی نوزادان یک ماهه هم می توانند تفاوت صداهای زبانی را تشخیص دهند.این امر ازآنجا ناشی می شود که انسان دارای «مکانیسم درونی»است که اوراقادر می سازد مهارتهای ادراک وتولید زبان رافراگیرد.</a:t>
            </a:r>
          </a:p>
          <a:p>
            <a:pPr algn="r"/>
            <a:endParaRPr lang="en-US" dirty="0"/>
          </a:p>
        </p:txBody>
      </p:sp>
    </p:spTree>
    <p:extLst>
      <p:ext uri="{BB962C8B-B14F-4D97-AF65-F5344CB8AC3E}">
        <p14:creationId xmlns:p14="http://schemas.microsoft.com/office/powerpoint/2010/main" val="2298605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ویژگی های زبان:</a:t>
            </a:r>
            <a:endParaRPr lang="en-US" dirty="0"/>
          </a:p>
        </p:txBody>
      </p:sp>
      <p:sp>
        <p:nvSpPr>
          <p:cNvPr id="3" name="Content Placeholder 2"/>
          <p:cNvSpPr>
            <a:spLocks noGrp="1"/>
          </p:cNvSpPr>
          <p:nvPr>
            <p:ph idx="1"/>
          </p:nvPr>
        </p:nvSpPr>
        <p:spPr/>
        <p:txBody>
          <a:bodyPr>
            <a:normAutofit lnSpcReduction="10000"/>
          </a:bodyPr>
          <a:lstStyle/>
          <a:p>
            <a:pPr algn="r">
              <a:buNone/>
              <a:defRPr/>
            </a:pPr>
            <a:r>
              <a:rPr lang="fa-IR" sz="2800" b="1" dirty="0">
                <a:cs typeface="B Ferdosi" pitchFamily="2" charset="-78"/>
              </a:rPr>
              <a:t>1- قوۀنطق وبیان</a:t>
            </a:r>
          </a:p>
          <a:p>
            <a:pPr algn="r">
              <a:buNone/>
              <a:defRPr/>
            </a:pPr>
            <a:r>
              <a:rPr lang="fa-IR" sz="2800" b="1" dirty="0">
                <a:cs typeface="B Ferdosi" pitchFamily="2" charset="-78"/>
              </a:rPr>
              <a:t>2-استفاده ازنشانه(انواع نشانه :تصویری-طبیعی-وضعی)</a:t>
            </a:r>
          </a:p>
          <a:p>
            <a:pPr algn="r">
              <a:buNone/>
              <a:defRPr/>
            </a:pPr>
            <a:r>
              <a:rPr lang="fa-IR" sz="2800" b="1" dirty="0">
                <a:cs typeface="B Ferdosi" pitchFamily="2" charset="-78"/>
              </a:rPr>
              <a:t>3-قراردادی بودن نشانه های زبانی</a:t>
            </a:r>
          </a:p>
          <a:p>
            <a:pPr algn="r">
              <a:buNone/>
              <a:defRPr/>
            </a:pPr>
            <a:r>
              <a:rPr lang="fa-IR" sz="2800" b="1" dirty="0">
                <a:cs typeface="B Ferdosi" pitchFamily="2" charset="-78"/>
              </a:rPr>
              <a:t>4- جریان برخط مستقیم(یک بعدی بودن زبان)</a:t>
            </a:r>
          </a:p>
          <a:p>
            <a:pPr algn="r">
              <a:buNone/>
              <a:defRPr/>
            </a:pPr>
            <a:r>
              <a:rPr lang="fa-IR" sz="2800" b="1" dirty="0">
                <a:cs typeface="B Ferdosi" pitchFamily="2" charset="-78"/>
              </a:rPr>
              <a:t>5-روابط همنشینی وجانشینی</a:t>
            </a:r>
          </a:p>
          <a:p>
            <a:pPr algn="r">
              <a:buNone/>
              <a:defRPr/>
            </a:pPr>
            <a:r>
              <a:rPr lang="fa-IR" sz="2800" b="1" dirty="0">
                <a:cs typeface="B Ferdosi" pitchFamily="2" charset="-78"/>
              </a:rPr>
              <a:t>6-طرح مندی زبان</a:t>
            </a:r>
          </a:p>
          <a:p>
            <a:pPr algn="r">
              <a:buNone/>
              <a:defRPr/>
            </a:pPr>
            <a:r>
              <a:rPr lang="fa-IR" sz="2800" b="1" dirty="0">
                <a:cs typeface="B Ferdosi" pitchFamily="2" charset="-78"/>
              </a:rPr>
              <a:t>7-عدم وابستگی به زمان ومکان</a:t>
            </a:r>
          </a:p>
          <a:p>
            <a:pPr algn="r">
              <a:buNone/>
              <a:defRPr/>
            </a:pPr>
            <a:r>
              <a:rPr lang="fa-IR" sz="2800" b="1" dirty="0">
                <a:cs typeface="B Ferdosi" pitchFamily="2" charset="-78"/>
              </a:rPr>
              <a:t>8- خلاقیت زبانی</a:t>
            </a:r>
          </a:p>
          <a:p>
            <a:pPr algn="r">
              <a:buNone/>
              <a:defRPr/>
            </a:pPr>
            <a:r>
              <a:rPr lang="fa-IR" sz="2800" b="1" dirty="0">
                <a:cs typeface="B Ferdosi" pitchFamily="2" charset="-78"/>
              </a:rPr>
              <a:t>9- نقش های زبانی</a:t>
            </a:r>
            <a:endParaRPr lang="fa-IR" b="1" dirty="0">
              <a:cs typeface="B Ferdosi" pitchFamily="2" charset="-78"/>
            </a:endParaRPr>
          </a:p>
          <a:p>
            <a:endParaRPr lang="en-US" dirty="0"/>
          </a:p>
        </p:txBody>
      </p:sp>
    </p:spTree>
    <p:extLst>
      <p:ext uri="{BB962C8B-B14F-4D97-AF65-F5344CB8AC3E}">
        <p14:creationId xmlns:p14="http://schemas.microsoft.com/office/powerpoint/2010/main" val="1432815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ویژگی های کلی زبان:</a:t>
            </a:r>
            <a:endParaRPr lang="en-US" dirty="0"/>
          </a:p>
        </p:txBody>
      </p:sp>
      <p:sp>
        <p:nvSpPr>
          <p:cNvPr id="3" name="Content Placeholder 2"/>
          <p:cNvSpPr>
            <a:spLocks noGrp="1"/>
          </p:cNvSpPr>
          <p:nvPr>
            <p:ph idx="1"/>
          </p:nvPr>
        </p:nvSpPr>
        <p:spPr/>
        <p:txBody>
          <a:bodyPr>
            <a:normAutofit lnSpcReduction="10000"/>
          </a:bodyPr>
          <a:lstStyle/>
          <a:p>
            <a:pPr algn="r">
              <a:buNone/>
              <a:defRPr/>
            </a:pPr>
            <a:r>
              <a:rPr lang="fa-IR" sz="2800" b="1" dirty="0">
                <a:cs typeface="B Koodak" pitchFamily="2" charset="-78"/>
              </a:rPr>
              <a:t>1)زبان ،آشنای بیگانه*</a:t>
            </a:r>
          </a:p>
          <a:p>
            <a:pPr algn="r">
              <a:buNone/>
              <a:defRPr/>
            </a:pPr>
            <a:r>
              <a:rPr lang="fa-IR" sz="2800" b="1" dirty="0">
                <a:cs typeface="B Koodak" pitchFamily="2" charset="-78"/>
              </a:rPr>
              <a:t>2)زبان ،مجموعه ی عناصر وقواعدنظامند</a:t>
            </a:r>
          </a:p>
          <a:p>
            <a:pPr algn="r">
              <a:buNone/>
              <a:defRPr/>
            </a:pPr>
            <a:r>
              <a:rPr lang="fa-IR" sz="2800" b="1" dirty="0">
                <a:cs typeface="B Koodak" pitchFamily="2" charset="-78"/>
              </a:rPr>
              <a:t>3)زبان،نظامی ازنمادهای قردادی**</a:t>
            </a:r>
          </a:p>
          <a:p>
            <a:pPr algn="r">
              <a:buNone/>
              <a:defRPr/>
            </a:pPr>
            <a:r>
              <a:rPr lang="fa-IR" sz="2800" b="1" dirty="0">
                <a:cs typeface="B Koodak" pitchFamily="2" charset="-78"/>
              </a:rPr>
              <a:t>4)زبان ، پدیده ای چندنقشی ***</a:t>
            </a:r>
          </a:p>
          <a:p>
            <a:pPr algn="r">
              <a:buNone/>
              <a:defRPr/>
            </a:pPr>
            <a:r>
              <a:rPr lang="fa-IR" sz="2800" b="1" dirty="0">
                <a:cs typeface="B Koodak" pitchFamily="2" charset="-78"/>
              </a:rPr>
              <a:t>5)زبان،محمل فرایندهای عالی ذهن</a:t>
            </a:r>
          </a:p>
          <a:p>
            <a:pPr algn="r">
              <a:buNone/>
              <a:defRPr/>
            </a:pPr>
            <a:r>
              <a:rPr lang="fa-IR" sz="2800" b="1" dirty="0">
                <a:cs typeface="B Koodak" pitchFamily="2" charset="-78"/>
              </a:rPr>
              <a:t>-زبان وتفکر****</a:t>
            </a:r>
          </a:p>
          <a:p>
            <a:pPr algn="r">
              <a:buNone/>
              <a:defRPr/>
            </a:pPr>
            <a:r>
              <a:rPr lang="fa-IR" sz="2800" b="1" dirty="0">
                <a:cs typeface="B Koodak" pitchFamily="2" charset="-78"/>
              </a:rPr>
              <a:t>-زبان وطرح ریزی وتنظیم رفتار</a:t>
            </a:r>
          </a:p>
          <a:p>
            <a:pPr algn="r">
              <a:buNone/>
              <a:defRPr/>
            </a:pPr>
            <a:r>
              <a:rPr lang="fa-IR" sz="2800" b="1" dirty="0">
                <a:cs typeface="B Koodak" pitchFamily="2" charset="-78"/>
              </a:rPr>
              <a:t>-زبان و حافظه</a:t>
            </a:r>
          </a:p>
          <a:p>
            <a:pPr algn="r">
              <a:buNone/>
              <a:defRPr/>
            </a:pPr>
            <a:r>
              <a:rPr lang="fa-IR" sz="2800" b="1" dirty="0">
                <a:cs typeface="B Koodak" pitchFamily="2" charset="-78"/>
              </a:rPr>
              <a:t>-زبان مهمترین ابزارشناخت</a:t>
            </a:r>
          </a:p>
          <a:p>
            <a:pPr algn="r">
              <a:buNone/>
              <a:defRPr/>
            </a:pPr>
            <a:endParaRPr lang="fa-IR" dirty="0"/>
          </a:p>
          <a:p>
            <a:endParaRPr lang="en-US" dirty="0"/>
          </a:p>
        </p:txBody>
      </p:sp>
    </p:spTree>
    <p:extLst>
      <p:ext uri="{BB962C8B-B14F-4D97-AF65-F5344CB8AC3E}">
        <p14:creationId xmlns:p14="http://schemas.microsoft.com/office/powerpoint/2010/main" val="37786132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229600" cy="1143000"/>
          </a:xfrm>
        </p:spPr>
        <p:txBody>
          <a:bodyPr>
            <a:normAutofit fontScale="90000"/>
          </a:bodyPr>
          <a:lstStyle/>
          <a:p>
            <a:r>
              <a:rPr lang="fa-IR" b="1" dirty="0">
                <a:cs typeface="B Koodak" pitchFamily="2" charset="-78"/>
              </a:rPr>
              <a:t>ما با دو نوع «دانش زبانی» روبه رو هستیم:</a:t>
            </a:r>
            <a:endParaRPr lang="en-US" dirty="0"/>
          </a:p>
        </p:txBody>
      </p:sp>
      <p:sp>
        <p:nvSpPr>
          <p:cNvPr id="3" name="Content Placeholder 2"/>
          <p:cNvSpPr>
            <a:spLocks noGrp="1"/>
          </p:cNvSpPr>
          <p:nvPr>
            <p:ph idx="1"/>
          </p:nvPr>
        </p:nvSpPr>
        <p:spPr/>
        <p:txBody>
          <a:bodyPr>
            <a:normAutofit lnSpcReduction="10000"/>
          </a:bodyPr>
          <a:lstStyle/>
          <a:p>
            <a:pPr algn="r">
              <a:buNone/>
              <a:defRPr/>
            </a:pPr>
            <a:r>
              <a:rPr lang="fa-IR" dirty="0">
                <a:cs typeface="B Koodak" pitchFamily="2" charset="-78"/>
              </a:rPr>
              <a:t>1</a:t>
            </a:r>
            <a:r>
              <a:rPr lang="fa-IR" sz="2800" dirty="0">
                <a:cs typeface="B Koodak" pitchFamily="2" charset="-78"/>
              </a:rPr>
              <a:t>- دانش زبانی ناخودآگاه که همه ماازآن برخورداریم وبه وسیلۀ  همین دانش است که می توانیم بدون هیچ اشکالی به راحتی از زبان جهت ایجاد ارتباط بادیگران استفاده کنیم.</a:t>
            </a:r>
          </a:p>
          <a:p>
            <a:pPr algn="r">
              <a:buNone/>
              <a:defRPr/>
            </a:pPr>
            <a:r>
              <a:rPr lang="fa-IR" sz="2800" dirty="0">
                <a:cs typeface="B Koodak" pitchFamily="2" charset="-78"/>
              </a:rPr>
              <a:t>2-دانش زبانی آگاهانه که زبان شناسان پس ازمطالعۀعلمی زبان به آن دست یافته اند و شامل توصیف ساختار درونی وکارکرد بیرونی زبان است.</a:t>
            </a:r>
          </a:p>
          <a:p>
            <a:pPr algn="r">
              <a:buNone/>
              <a:defRPr/>
            </a:pPr>
            <a:r>
              <a:rPr lang="fa-IR" sz="2800" dirty="0">
                <a:cs typeface="B Koodak" pitchFamily="2" charset="-78"/>
              </a:rPr>
              <a:t>هدف این است که دانش زبانی ناخودآگاه شما رادربارۀزبان های انسانی وبه خصوص زبان فارسی رادرقالب اصطلاحات وتعاریف علمی به دانش خودآگاه تبدیل کنیم؛ شما نیز همین نقش را در دورۀ ابتدایی برای دانش آموزان ایفا خواهید کرد</a:t>
            </a:r>
          </a:p>
          <a:p>
            <a:endParaRPr lang="en-US" dirty="0"/>
          </a:p>
        </p:txBody>
      </p:sp>
    </p:spTree>
    <p:extLst>
      <p:ext uri="{BB962C8B-B14F-4D97-AF65-F5344CB8AC3E}">
        <p14:creationId xmlns:p14="http://schemas.microsoft.com/office/powerpoint/2010/main" val="8235012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28600"/>
            <a:ext cx="8229600" cy="1143000"/>
          </a:xfrm>
        </p:spPr>
        <p:txBody>
          <a:bodyPr/>
          <a:lstStyle/>
          <a:p>
            <a:r>
              <a:rPr lang="fa-IR" sz="5400" b="1" dirty="0">
                <a:cs typeface="B Koodak" pitchFamily="2" charset="-78"/>
              </a:rPr>
              <a:t>زبان،نظامی ازنمادهای قردادی :</a:t>
            </a:r>
            <a:endParaRPr lang="en-US" dirty="0"/>
          </a:p>
        </p:txBody>
      </p:sp>
      <p:sp>
        <p:nvSpPr>
          <p:cNvPr id="3" name="Content Placeholder 2"/>
          <p:cNvSpPr>
            <a:spLocks noGrp="1"/>
          </p:cNvSpPr>
          <p:nvPr>
            <p:ph idx="1"/>
          </p:nvPr>
        </p:nvSpPr>
        <p:spPr/>
        <p:txBody>
          <a:bodyPr>
            <a:normAutofit fontScale="92500"/>
          </a:bodyPr>
          <a:lstStyle/>
          <a:p>
            <a:pPr algn="r">
              <a:buNone/>
              <a:defRPr/>
            </a:pPr>
            <a:r>
              <a:rPr lang="fa-IR" sz="2800" b="1" dirty="0">
                <a:cs typeface="B Compset" pitchFamily="2" charset="-78"/>
              </a:rPr>
              <a:t>زبان وسیله ای است که ماازآن برای نمادین کردن تجربه های زندگی استفاده می کنیم.استفاده ازنماد یکی ازویژگی های مهم انسان وممیز او  از جانداران است.همین قدرت نمادسازی است که به توانایی سخن گفتن می دهد.مادرزبان گفتاری ازنمادهایارمزهای صوتی و در زبان نوشتاری ازنمادهای دیداری استفاده می کنیم.دردوره ابتدایی بایدازدانش </a:t>
            </a:r>
            <a:r>
              <a:rPr lang="fa-IR" sz="2400" b="1" dirty="0">
                <a:cs typeface="B Compset" pitchFamily="2" charset="-78"/>
              </a:rPr>
              <a:t>شاگردان</a:t>
            </a:r>
            <a:r>
              <a:rPr lang="fa-IR" sz="2800" b="1" dirty="0">
                <a:cs typeface="B Compset" pitchFamily="2" charset="-78"/>
              </a:rPr>
              <a:t> درشناخت وبکارگیری نمادهای صوتی استفاده کردوبه چگونگی استفاده ازنمادهای دیداری(صورت نوشتاری زبان) را در قالب مهارتهای خواندن ونوشتن بیاموزند.(فعالیت کتاب)</a:t>
            </a:r>
            <a:endParaRPr lang="fa-IR" sz="1600" b="1" dirty="0">
              <a:cs typeface="B Compset" pitchFamily="2" charset="-78"/>
            </a:endParaRPr>
          </a:p>
          <a:p>
            <a:pPr algn="r">
              <a:buNone/>
              <a:defRPr/>
            </a:pPr>
            <a:r>
              <a:rPr lang="fa-IR" sz="2800" b="1" dirty="0">
                <a:cs typeface="B Compset" pitchFamily="2" charset="-78"/>
              </a:rPr>
              <a:t>رابطۀعناصرزبانی وعناصر برون زبانی یک رابطۀقراردادی است به جز «نام آواها»مانند شرشر،تق تق و...که بین صورت زبانی وصداهای واقعی آنها شباهت نزدیکی وجود دارد. </a:t>
            </a:r>
          </a:p>
          <a:p>
            <a:endParaRPr lang="en-US" dirty="0"/>
          </a:p>
        </p:txBody>
      </p:sp>
    </p:spTree>
    <p:extLst>
      <p:ext uri="{BB962C8B-B14F-4D97-AF65-F5344CB8AC3E}">
        <p14:creationId xmlns:p14="http://schemas.microsoft.com/office/powerpoint/2010/main" val="40409251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sz="5400" b="1" dirty="0">
                <a:cs typeface="B Koodak" pitchFamily="2" charset="-78"/>
              </a:rPr>
              <a:t>زبان وتفکر</a:t>
            </a:r>
            <a:r>
              <a:rPr lang="fa-IR" dirty="0">
                <a:cs typeface="B Koodak" pitchFamily="2" charset="-78"/>
              </a:rPr>
              <a:t>:</a:t>
            </a:r>
            <a:endParaRPr lang="en-US" dirty="0"/>
          </a:p>
        </p:txBody>
      </p:sp>
      <p:sp>
        <p:nvSpPr>
          <p:cNvPr id="3" name="Content Placeholder 2"/>
          <p:cNvSpPr>
            <a:spLocks noGrp="1"/>
          </p:cNvSpPr>
          <p:nvPr>
            <p:ph idx="1"/>
          </p:nvPr>
        </p:nvSpPr>
        <p:spPr/>
        <p:txBody>
          <a:bodyPr/>
          <a:lstStyle/>
          <a:p>
            <a:pPr algn="r">
              <a:buNone/>
              <a:defRPr/>
            </a:pPr>
            <a:r>
              <a:rPr lang="fa-IR" sz="2800" b="1" dirty="0">
                <a:cs typeface="B Koodak" pitchFamily="2" charset="-78"/>
              </a:rPr>
              <a:t>زبان وتفکر برفرایندهای پیچیده ای متکی هستند که محصول شبکۀ اعصاب درقشر خاکستری مغز است .دراین شبکۀ ظریف ، حدود15 میلیارد سلول عصبی مشارکت دارند که زبان وتفکر با استفاده ازآن فرایندهای عالی ذهن رافراهم می آورند.محصول این فرایندها علم ، فلسفه،هنر،ابداعات و...(تمدن و  فرهنگ) است.</a:t>
            </a:r>
          </a:p>
          <a:p>
            <a:pPr algn="r">
              <a:buNone/>
              <a:defRPr/>
            </a:pPr>
            <a:r>
              <a:rPr lang="fa-IR" sz="2800" b="1" dirty="0">
                <a:cs typeface="B Koodak" pitchFamily="2" charset="-78"/>
              </a:rPr>
              <a:t>هنگام فکر کردن اغلب ما «یک علامت کلامی رابه جای تجربه مربوط به آن »قرار می دهیم.ودرغیاب تجربه یک بار دیگر به آن مراجعه ومرور ودرمورد آن می اندیشیم.همچنین باکنارهم گذاشتن تجربیات درقالب زبان می توانیم </a:t>
            </a:r>
          </a:p>
          <a:p>
            <a:endParaRPr lang="en-US" dirty="0"/>
          </a:p>
        </p:txBody>
      </p:sp>
    </p:spTree>
    <p:extLst>
      <p:ext uri="{BB962C8B-B14F-4D97-AF65-F5344CB8AC3E}">
        <p14:creationId xmlns:p14="http://schemas.microsoft.com/office/powerpoint/2010/main" val="24655279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sz="5400" b="1" dirty="0">
                <a:cs typeface="B Homa" pitchFamily="2" charset="-78"/>
              </a:rPr>
              <a:t>زبان وطرح ریزی وتنظیم رفتار:</a:t>
            </a:r>
            <a:endParaRPr lang="en-US" dirty="0"/>
          </a:p>
        </p:txBody>
      </p:sp>
      <p:sp>
        <p:nvSpPr>
          <p:cNvPr id="3" name="Content Placeholder 2"/>
          <p:cNvSpPr>
            <a:spLocks noGrp="1"/>
          </p:cNvSpPr>
          <p:nvPr>
            <p:ph idx="1"/>
          </p:nvPr>
        </p:nvSpPr>
        <p:spPr/>
        <p:txBody>
          <a:bodyPr/>
          <a:lstStyle/>
          <a:p>
            <a:pPr marL="0" indent="0" algn="r">
              <a:buNone/>
            </a:pPr>
            <a:r>
              <a:rPr lang="fa-IR" sz="2800" b="1" dirty="0">
                <a:cs typeface="B Homa" pitchFamily="2" charset="-78"/>
              </a:rPr>
              <a:t>طرح ریزی یابرنامه ریزی فعالیتی است «خود سازمان بخش»،ما انسان ها درهمۀ امور نخست دست به طراحی می زنیم سپس آنها را  اجرا می کنیم.دراین کارزبان یک نقش کاملاً اساسی و مهم ایفا می کند.مثال:کودکان خردسال هنگام انجام دادن کاری با خود گفتگومی کنند.این نوع گفتگو تا 7سالگی به صورت «گفتارخودمحور»وازآن به بعد به شکل« گفتار درونی» انجام می شود.بنابراین می توان گفت انسان ازخردسالی تابزرگسالی قبل ازشروع هرعمل ودرحین انجام آن اززبان برای طراحی وتنظیم اعمال خود استفاده می کند.</a:t>
            </a:r>
          </a:p>
          <a:p>
            <a:pPr algn="r"/>
            <a:endParaRPr lang="en-US" dirty="0"/>
          </a:p>
        </p:txBody>
      </p:sp>
    </p:spTree>
    <p:extLst>
      <p:ext uri="{BB962C8B-B14F-4D97-AF65-F5344CB8AC3E}">
        <p14:creationId xmlns:p14="http://schemas.microsoft.com/office/powerpoint/2010/main" val="6441760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sz="5400" b="1" dirty="0">
                <a:cs typeface="B Badr" pitchFamily="2" charset="-78"/>
              </a:rPr>
              <a:t>کدامیک ازجنبه های زبان فارسی دردورۀ ابتدایی آموزش داده می شود؟</a:t>
            </a:r>
            <a:endParaRPr lang="en-US" dirty="0"/>
          </a:p>
        </p:txBody>
      </p:sp>
      <p:sp>
        <p:nvSpPr>
          <p:cNvPr id="3" name="Content Placeholder 2"/>
          <p:cNvSpPr>
            <a:spLocks noGrp="1"/>
          </p:cNvSpPr>
          <p:nvPr>
            <p:ph idx="1"/>
          </p:nvPr>
        </p:nvSpPr>
        <p:spPr/>
        <p:txBody>
          <a:bodyPr/>
          <a:lstStyle/>
          <a:p>
            <a:pPr marL="0" indent="0" algn="r">
              <a:buNone/>
            </a:pPr>
            <a:r>
              <a:rPr lang="fa-IR" b="1" dirty="0">
                <a:cs typeface="B Zar" pitchFamily="2" charset="-78"/>
              </a:rPr>
              <a:t>برای آموزش زبان فارسی نخست باید آن رابهتر بشناسیم. آموزش و یادگیری تمام وکمال هرزبان حتی با داشتن زمان کافی امکان پذیر نیست.هیچ فارسی زبانی را نمی توان یافت که برهمۀ ابعاد این زبان مسلط باشد.بنابراین برنامه ریزان برنامه درسی فارسی  دردوره ابتدایی با فرورفتن دردریای ژرف این زبان دست به «گزینش »می زنند.لذا درتعیین اهداف  برنامه فارسی دوره ابتدایی مراحل زیر انجام می گیرد.</a:t>
            </a:r>
          </a:p>
          <a:p>
            <a:pPr algn="r"/>
            <a:endParaRPr lang="en-US" dirty="0"/>
          </a:p>
        </p:txBody>
      </p:sp>
    </p:spTree>
    <p:extLst>
      <p:ext uri="{BB962C8B-B14F-4D97-AF65-F5344CB8AC3E}">
        <p14:creationId xmlns:p14="http://schemas.microsoft.com/office/powerpoint/2010/main" val="16506252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lgn="r">
              <a:buNone/>
            </a:pPr>
            <a:r>
              <a:rPr lang="fa-IR" sz="2800" b="1" dirty="0">
                <a:cs typeface="B Zar" pitchFamily="2" charset="-78"/>
              </a:rPr>
              <a:t>1-انتخاب گونۀ زبانی مناسب ازمیان گونه های تاریخی زبان(فارسی باستان-میانه –معاصر)</a:t>
            </a:r>
            <a:br>
              <a:rPr lang="fa-IR" sz="2800" b="1" dirty="0">
                <a:cs typeface="B Zar" pitchFamily="2" charset="-78"/>
              </a:rPr>
            </a:br>
            <a:r>
              <a:rPr lang="fa-IR" sz="2800" b="1" dirty="0">
                <a:cs typeface="B Zar" pitchFamily="2" charset="-78"/>
              </a:rPr>
              <a:t>2-انتخاب گونۀ زبانی مناسب ازمیان جغرافیایی (لهجه)</a:t>
            </a:r>
            <a:br>
              <a:rPr lang="fa-IR" sz="2800" b="1" dirty="0">
                <a:cs typeface="B Zar" pitchFamily="2" charset="-78"/>
              </a:rPr>
            </a:br>
            <a:r>
              <a:rPr lang="fa-IR" sz="2800" b="1" dirty="0">
                <a:cs typeface="B Zar" pitchFamily="2" charset="-78"/>
              </a:rPr>
              <a:t>3-انتخاب گونۀ زبانی مناسب ازمیان گونه های سبکی(رسمی،غیررسمی،دوستانه)</a:t>
            </a:r>
            <a:br>
              <a:rPr lang="fa-IR" sz="2800" b="1" dirty="0">
                <a:cs typeface="B Zar" pitchFamily="2" charset="-78"/>
              </a:rPr>
            </a:br>
            <a:r>
              <a:rPr lang="fa-IR" sz="2800" b="1" dirty="0">
                <a:cs typeface="B Zar" pitchFamily="2" charset="-78"/>
              </a:rPr>
              <a:t>4-انتخاب گونۀ زبانی مناسب ازمیان گونه های سیاق سخن(علمی ،ادبی،سیاسی و...)</a:t>
            </a:r>
            <a:br>
              <a:rPr lang="fa-IR" sz="2800" b="1" dirty="0">
                <a:cs typeface="B Zar" pitchFamily="2" charset="-78"/>
              </a:rPr>
            </a:br>
            <a:r>
              <a:rPr lang="fa-IR" sz="2800" b="1" dirty="0">
                <a:cs typeface="B Zar" pitchFamily="2" charset="-78"/>
              </a:rPr>
              <a:t>5- 1-انتخاب گونۀ زبانی مناسب ازمیان گونه های گفتاری یا نوشتاری</a:t>
            </a:r>
            <a:br>
              <a:rPr lang="fa-IR" sz="2800" b="1" dirty="0">
                <a:cs typeface="B Zar" pitchFamily="2" charset="-78"/>
              </a:rPr>
            </a:br>
            <a:r>
              <a:rPr lang="fa-IR" sz="2800" b="1" dirty="0">
                <a:cs typeface="B Zar" pitchFamily="2" charset="-78"/>
              </a:rPr>
              <a:t>6-انتخاب گونۀ زبانی مناسب ازمیان گونه های اجتماعی زبان(زبان طبقات،شغل ها،زن ومرد،سن و...)</a:t>
            </a:r>
            <a:r>
              <a:rPr lang="fa-IR" sz="2800" dirty="0"/>
              <a:t/>
            </a:r>
            <a:br>
              <a:rPr lang="fa-IR" sz="2800" dirty="0"/>
            </a:br>
            <a:endParaRPr lang="en-US" dirty="0"/>
          </a:p>
        </p:txBody>
      </p:sp>
    </p:spTree>
    <p:extLst>
      <p:ext uri="{BB962C8B-B14F-4D97-AF65-F5344CB8AC3E}">
        <p14:creationId xmlns:p14="http://schemas.microsoft.com/office/powerpoint/2010/main" val="1941372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590800"/>
            <a:ext cx="8229600" cy="1143000"/>
          </a:xfrm>
          <a:solidFill>
            <a:schemeClr val="bg1"/>
          </a:solidFill>
        </p:spPr>
        <p:txBody>
          <a:bodyPr>
            <a:normAutofit fontScale="90000"/>
          </a:bodyPr>
          <a:lstStyle/>
          <a:p>
            <a:pPr algn="r"/>
            <a:r>
              <a:rPr lang="fa-IR" sz="6600" b="1" dirty="0" smtClean="0"/>
              <a:t> واحد درسی:آموزش زبان فارسی </a:t>
            </a:r>
            <a:r>
              <a:rPr lang="fa-IR" dirty="0" smtClean="0"/>
              <a:t>1</a:t>
            </a:r>
            <a:br>
              <a:rPr lang="fa-IR" dirty="0" smtClean="0"/>
            </a:br>
            <a:r>
              <a:rPr lang="fa-IR" dirty="0" smtClean="0"/>
              <a:t>منبع</a:t>
            </a:r>
            <a:r>
              <a:rPr lang="fa-IR" dirty="0" smtClean="0"/>
              <a:t>: روش تدریس زبان فارسی دکتر بهمن </a:t>
            </a:r>
            <a:r>
              <a:rPr lang="fa-IR" dirty="0" smtClean="0"/>
              <a:t>زندی</a:t>
            </a:r>
            <a:br>
              <a:rPr lang="fa-IR" dirty="0" smtClean="0"/>
            </a:br>
            <a:r>
              <a:rPr lang="fa-IR" dirty="0" smtClean="0"/>
              <a:t>رشته:آموزش ابتدایی</a:t>
            </a:r>
            <a:br>
              <a:rPr lang="fa-IR" dirty="0" smtClean="0"/>
            </a:br>
            <a:r>
              <a:rPr lang="fa-IR" dirty="0" smtClean="0"/>
              <a:t>کلاس:22</a:t>
            </a:r>
            <a:endParaRPr lang="en-US" dirty="0"/>
          </a:p>
        </p:txBody>
      </p:sp>
      <p:sp>
        <p:nvSpPr>
          <p:cNvPr id="3" name="Content Placeholder 2"/>
          <p:cNvSpPr>
            <a:spLocks noGrp="1"/>
          </p:cNvSpPr>
          <p:nvPr>
            <p:ph idx="1"/>
          </p:nvPr>
        </p:nvSpPr>
        <p:spPr>
          <a:xfrm>
            <a:off x="457200" y="2971800"/>
            <a:ext cx="8229600" cy="4389120"/>
          </a:xfrm>
        </p:spPr>
        <p:txBody>
          <a:bodyPr>
            <a:normAutofit/>
          </a:bodyPr>
          <a:lstStyle/>
          <a:p>
            <a:pPr marL="0" indent="0" algn="r">
              <a:buNone/>
            </a:pPr>
            <a:endParaRPr lang="fa-IR" sz="3600" dirty="0" smtClean="0"/>
          </a:p>
          <a:p>
            <a:pPr marL="0" indent="0" algn="r">
              <a:buNone/>
            </a:pPr>
            <a:endParaRPr lang="fa-IR" sz="3600" dirty="0"/>
          </a:p>
          <a:p>
            <a:pPr marL="0" indent="0" algn="r">
              <a:buNone/>
            </a:pPr>
            <a:r>
              <a:rPr lang="fa-IR" sz="3600" dirty="0" smtClean="0"/>
              <a:t>مدرس:زیبا </a:t>
            </a:r>
            <a:r>
              <a:rPr lang="fa-IR" sz="3600" dirty="0" smtClean="0"/>
              <a:t>ملک زاده </a:t>
            </a:r>
            <a:r>
              <a:rPr lang="fa-IR" sz="2400" dirty="0" smtClean="0"/>
              <a:t>دیلمقانی</a:t>
            </a:r>
          </a:p>
          <a:p>
            <a:pPr marL="0" indent="0" algn="r">
              <a:buNone/>
            </a:pPr>
            <a:r>
              <a:rPr lang="fa-IR" sz="2400" dirty="0" smtClean="0"/>
              <a:t>دانشجوی دکتری ادبیات فارسی</a:t>
            </a:r>
            <a:endParaRPr lang="fa-IR" sz="2400" dirty="0" smtClean="0"/>
          </a:p>
          <a:p>
            <a:pPr marL="0" indent="0" algn="r">
              <a:buNone/>
            </a:pPr>
            <a:endParaRPr lang="fa-IR" sz="3600" dirty="0" smtClean="0"/>
          </a:p>
        </p:txBody>
      </p:sp>
    </p:spTree>
    <p:extLst>
      <p:ext uri="{BB962C8B-B14F-4D97-AF65-F5344CB8AC3E}">
        <p14:creationId xmlns:p14="http://schemas.microsoft.com/office/powerpoint/2010/main" val="41945375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lgn="r">
              <a:buNone/>
            </a:pPr>
            <a:r>
              <a:rPr lang="fa-IR" sz="2400" b="1" dirty="0">
                <a:cs typeface="B Zar" pitchFamily="2" charset="-78"/>
              </a:rPr>
              <a:t>7-انتخاب مناسبی ازعناصر وقواعد وساخت آوایی زبان فارسی به جهت  آموزش.</a:t>
            </a:r>
            <a:br>
              <a:rPr lang="fa-IR" sz="2400" b="1" dirty="0">
                <a:cs typeface="B Zar" pitchFamily="2" charset="-78"/>
              </a:rPr>
            </a:br>
            <a:r>
              <a:rPr lang="fa-IR" sz="2400" b="1" dirty="0">
                <a:cs typeface="B Zar" pitchFamily="2" charset="-78"/>
              </a:rPr>
              <a:t>8-انتخاب مناسبی ازعناصر وقواعد ساخت صرفی زبان فارسی به جهت آموزش</a:t>
            </a:r>
            <a:br>
              <a:rPr lang="fa-IR" sz="2400" b="1" dirty="0">
                <a:cs typeface="B Zar" pitchFamily="2" charset="-78"/>
              </a:rPr>
            </a:br>
            <a:r>
              <a:rPr lang="fa-IR" sz="2400" b="1" dirty="0">
                <a:cs typeface="B Zar" pitchFamily="2" charset="-78"/>
              </a:rPr>
              <a:t>9-انتخاب مناسبی ازعناصر وقواعد ساخت  نحوی زبان فارسی به جهت آموزش</a:t>
            </a:r>
            <a:br>
              <a:rPr lang="fa-IR" sz="2400" b="1" dirty="0">
                <a:cs typeface="B Zar" pitchFamily="2" charset="-78"/>
              </a:rPr>
            </a:br>
            <a:r>
              <a:rPr lang="fa-IR" sz="2400" b="1" dirty="0">
                <a:cs typeface="B Zar" pitchFamily="2" charset="-78"/>
              </a:rPr>
              <a:t>10-انتخاب مناسبی ازعناصر وقواعد ساخت  معنایی زبان فارسی به جهت آموزش.</a:t>
            </a:r>
            <a:br>
              <a:rPr lang="fa-IR" sz="2400" b="1" dirty="0">
                <a:cs typeface="B Zar" pitchFamily="2" charset="-78"/>
              </a:rPr>
            </a:br>
            <a:r>
              <a:rPr lang="fa-IR" sz="2400" b="1" dirty="0">
                <a:cs typeface="B Zar" pitchFamily="2" charset="-78"/>
              </a:rPr>
              <a:t>11-انتخاب آموزش جنبه هایی ازادبیات (شعر ونثر)زبان فارسی.</a:t>
            </a:r>
            <a:br>
              <a:rPr lang="fa-IR" sz="2400" b="1" dirty="0">
                <a:cs typeface="B Zar" pitchFamily="2" charset="-78"/>
              </a:rPr>
            </a:br>
            <a:r>
              <a:rPr lang="fa-IR" sz="2400" b="1" dirty="0">
                <a:cs typeface="B Zar" pitchFamily="2" charset="-78"/>
              </a:rPr>
              <a:t>12-انتخاب مناسبی از مهارت های برقراری ارتباط شفاهی (مهارت های گوش دادن وسخن گفتن )به جهت آموزش.</a:t>
            </a:r>
            <a:br>
              <a:rPr lang="fa-IR" sz="2400" b="1" dirty="0">
                <a:cs typeface="B Zar" pitchFamily="2" charset="-78"/>
              </a:rPr>
            </a:br>
            <a:r>
              <a:rPr lang="fa-IR" sz="2400" b="1" dirty="0">
                <a:cs typeface="B Zar" pitchFamily="2" charset="-78"/>
              </a:rPr>
              <a:t>13-انتخاب مناسبی ازمهارت های برقراری ارتباط مکتوب(مهارت های خواندن ونوشتن مانند املا وانشا)</a:t>
            </a:r>
            <a:endParaRPr lang="en-US" dirty="0"/>
          </a:p>
        </p:txBody>
      </p:sp>
    </p:spTree>
    <p:extLst>
      <p:ext uri="{BB962C8B-B14F-4D97-AF65-F5344CB8AC3E}">
        <p14:creationId xmlns:p14="http://schemas.microsoft.com/office/powerpoint/2010/main" val="43093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295400"/>
            <a:ext cx="8229600" cy="1143000"/>
          </a:xfrm>
        </p:spPr>
        <p:txBody>
          <a:bodyPr>
            <a:normAutofit fontScale="90000"/>
          </a:bodyPr>
          <a:lstStyle/>
          <a:p>
            <a:pPr algn="r"/>
            <a:r>
              <a:rPr lang="fa-IR" sz="5400" b="1" dirty="0">
                <a:cs typeface="B Zar" pitchFamily="2" charset="-78"/>
              </a:rPr>
              <a:t>زبان فارسی دوره ی دبستان کدام گونه ی تاریخی زبان فارسی است؟</a:t>
            </a:r>
            <a:br>
              <a:rPr lang="fa-IR" sz="5400" b="1" dirty="0">
                <a:cs typeface="B Zar" pitchFamily="2" charset="-78"/>
              </a:rPr>
            </a:br>
            <a:endParaRPr lang="en-US" dirty="0"/>
          </a:p>
        </p:txBody>
      </p:sp>
      <p:sp>
        <p:nvSpPr>
          <p:cNvPr id="3" name="Content Placeholder 2"/>
          <p:cNvSpPr>
            <a:spLocks noGrp="1"/>
          </p:cNvSpPr>
          <p:nvPr>
            <p:ph idx="1"/>
          </p:nvPr>
        </p:nvSpPr>
        <p:spPr>
          <a:xfrm>
            <a:off x="838200" y="1905000"/>
            <a:ext cx="7848600" cy="5181600"/>
          </a:xfrm>
        </p:spPr>
        <p:txBody>
          <a:bodyPr>
            <a:normAutofit fontScale="85000" lnSpcReduction="10000"/>
          </a:bodyPr>
          <a:lstStyle/>
          <a:p>
            <a:pPr marL="0" indent="0" algn="r">
              <a:buNone/>
            </a:pPr>
            <a:r>
              <a:rPr lang="fa-IR" sz="2800" dirty="0">
                <a:cs typeface="B Zar" pitchFamily="2" charset="-78"/>
              </a:rPr>
              <a:t>همۀزبان ها دارای گونه های تاریخی (زمانی) هستند.درزبان فارسی </a:t>
            </a:r>
            <a:r>
              <a:rPr lang="fa-IR" sz="2800" dirty="0" smtClean="0">
                <a:cs typeface="B Zar" pitchFamily="2" charset="-78"/>
              </a:rPr>
              <a:t>نیز،درطول</a:t>
            </a:r>
            <a:r>
              <a:rPr lang="fa-IR" sz="2800" dirty="0">
                <a:cs typeface="B Zar" pitchFamily="2" charset="-78"/>
              </a:rPr>
              <a:t> </a:t>
            </a:r>
            <a:r>
              <a:rPr lang="fa-IR" sz="2800" dirty="0" smtClean="0">
                <a:cs typeface="B Zar" pitchFamily="2" charset="-78"/>
              </a:rPr>
              <a:t>تاریخ </a:t>
            </a:r>
            <a:r>
              <a:rPr lang="fa-IR" sz="2800" dirty="0">
                <a:cs typeface="B Zar" pitchFamily="2" charset="-78"/>
              </a:rPr>
              <a:t>تحولات این زبان،سه گونه تاریخی فارسی باستان ،میانه ودری(نوین)پدید آمده است.درهفت هزار سال پیش درجنوب روسیه وشمال قفقاز امروزی قومی  می زیسته اند که تاریخ نویسان آن ها راقوم «هندواروپایی»می شناسند.بامهاجرت این قوم به سوی هند ،ایران واروپا زبان واحد آن ها دچار تحولات گوناگونی شدکه یکی ازاین گونه ها را «ایرانی باستانی»می نامند.امروزه اززبان ایرانی باستان اثری برجای نمانده است اما این زبان خودبه چهار زبان سکایی ،مادی،اوستایی وفارسی باستان منشعب شده است.ازدوزبان سکایی ومادی هیچ اثری جزچند واژه برجای نمانده است .اما از فارسی باستان که تاحکومت هخامنشیان درایران رواجَ داشته است کتیبه های زیادی با خط میخی بویژه درشهرهای شیراز وکرمانشاه موجوداست 2300سال پیش براثر تحولات مختلف ،زبان فارسی فارسی باستان به فارسی میانه تبدیل شد.فارسی میانه دارای 2گویش مهم پهلوی اشکانی وپهلوی ساسانی که    1200سال پا برجا بود وپس ازآن تقریباًدرسال 254هجری قمری      (به سلطنت رسیدن یعقوب لیث صفار)جای خودرابه زبان فارسی دری داد.دراین سال لیث دولت مستقل ایران رادرشهرزرنج سیستان تأسیس وزبان فارسی رازبان رسمی ایران اعلام کرد.</a:t>
            </a:r>
            <a:endParaRPr lang="en-US" dirty="0"/>
          </a:p>
        </p:txBody>
      </p:sp>
    </p:spTree>
    <p:extLst>
      <p:ext uri="{BB962C8B-B14F-4D97-AF65-F5344CB8AC3E}">
        <p14:creationId xmlns:p14="http://schemas.microsoft.com/office/powerpoint/2010/main" val="36450825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lgn="r">
              <a:buNone/>
            </a:pPr>
            <a:r>
              <a:rPr lang="fa-IR" sz="2400" b="1" dirty="0">
                <a:cs typeface="B Zar" pitchFamily="2" charset="-78"/>
              </a:rPr>
              <a:t>درسلسه هاوحکومت های بعدی زبان فارسی رسمیت داشت. درآغاز           ورورداسلام به ایران لغات زیادی اززبان عربی وارد زبان فارسی شد.در دوران حکومت غزنویان وسلجوقیان واژه های ترکی ودردوران مغول واژه های مغولی ودردوران صفویان ،افشاریان،زندیان وقاجاریان براثرمراوده ایرانیان باکشورهای اروپایی واژه های اروپایی(بویژه فرانسوی و روسی) وارد زبان فارسی شدند.دردوره پهلوی واژه های فرانسوی کمرنگ ودرعوض واژه های انگلیسی وارد زبان فارسی شدند. دراولین قانون اساسی ایران که پس ازانقلاب مشروطه نوشته شد زبان فارسی بعنوان زبان رسمی کشور انتخاب شد.</a:t>
            </a:r>
            <a:br>
              <a:rPr lang="fa-IR" sz="2400" b="1" dirty="0">
                <a:cs typeface="B Zar" pitchFamily="2" charset="-78"/>
              </a:rPr>
            </a:br>
            <a:r>
              <a:rPr lang="fa-IR" b="1" dirty="0">
                <a:cs typeface="B Zar" pitchFamily="2" charset="-78"/>
              </a:rPr>
              <a:t>اصل پانزدهم قانون اساسی جمهوری اسلامی ایران:</a:t>
            </a:r>
            <a:r>
              <a:rPr lang="fa-IR" sz="2400" b="1" dirty="0">
                <a:cs typeface="B Zar" pitchFamily="2" charset="-78"/>
              </a:rPr>
              <a:t/>
            </a:r>
            <a:br>
              <a:rPr lang="fa-IR" sz="2400" b="1" dirty="0">
                <a:cs typeface="B Zar" pitchFamily="2" charset="-78"/>
              </a:rPr>
            </a:br>
            <a:r>
              <a:rPr lang="fa-IR" sz="2400" b="1" dirty="0">
                <a:cs typeface="B Zar" pitchFamily="2" charset="-78"/>
              </a:rPr>
              <a:t>زبان وخط رسمی ومشترک مردم ایران فارسی است .اسناد ومکاتبات ومتون رسمی وکتب درسی باید بااین زبان وخط باشد.ولی استفاده اززبان های محلی وقومی درمطبوعات و رسانه های گروهی وتدریس ادبیات آنها درمدارس ،درکنار زبان فارسی آزاد است.</a:t>
            </a:r>
            <a:endParaRPr lang="en-US" dirty="0"/>
          </a:p>
        </p:txBody>
      </p:sp>
    </p:spTree>
    <p:extLst>
      <p:ext uri="{BB962C8B-B14F-4D97-AF65-F5344CB8AC3E}">
        <p14:creationId xmlns:p14="http://schemas.microsoft.com/office/powerpoint/2010/main" val="28131761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00200"/>
            <a:ext cx="8229600" cy="1143000"/>
          </a:xfrm>
        </p:spPr>
        <p:txBody>
          <a:bodyPr>
            <a:normAutofit fontScale="90000"/>
          </a:bodyPr>
          <a:lstStyle/>
          <a:p>
            <a:pPr algn="r"/>
            <a:r>
              <a:rPr lang="fa-IR" sz="5400" b="1" dirty="0">
                <a:cs typeface="B Zar" pitchFamily="2" charset="-78"/>
              </a:rPr>
              <a:t>زبان فارسی دوره دبستان جزء کدام یک ازگونه های </a:t>
            </a:r>
            <a:r>
              <a:rPr lang="fa-IR" sz="5400" b="1" dirty="0" smtClean="0">
                <a:cs typeface="B Zar" pitchFamily="2" charset="-78"/>
              </a:rPr>
              <a:t>جغرافیایی</a:t>
            </a:r>
            <a:br>
              <a:rPr lang="fa-IR" sz="5400" b="1" dirty="0" smtClean="0">
                <a:cs typeface="B Zar" pitchFamily="2" charset="-78"/>
              </a:rPr>
            </a:br>
            <a:r>
              <a:rPr lang="fa-IR" sz="5400" b="1" dirty="0" smtClean="0">
                <a:cs typeface="B Zar" pitchFamily="2" charset="-78"/>
              </a:rPr>
              <a:t> </a:t>
            </a:r>
            <a:r>
              <a:rPr lang="fa-IR" sz="5400" b="1" dirty="0">
                <a:cs typeface="B Zar" pitchFamily="2" charset="-78"/>
              </a:rPr>
              <a:t>(زبان )است؟</a:t>
            </a:r>
            <a:br>
              <a:rPr lang="fa-IR" sz="5400" b="1" dirty="0">
                <a:cs typeface="B Zar" pitchFamily="2" charset="-78"/>
              </a:rPr>
            </a:br>
            <a:endParaRPr lang="en-US" dirty="0"/>
          </a:p>
        </p:txBody>
      </p:sp>
      <p:sp>
        <p:nvSpPr>
          <p:cNvPr id="3" name="Content Placeholder 2"/>
          <p:cNvSpPr>
            <a:spLocks noGrp="1"/>
          </p:cNvSpPr>
          <p:nvPr>
            <p:ph idx="1"/>
          </p:nvPr>
        </p:nvSpPr>
        <p:spPr/>
        <p:txBody>
          <a:bodyPr>
            <a:noAutofit/>
          </a:bodyPr>
          <a:lstStyle/>
          <a:p>
            <a:pPr marL="0" indent="0" algn="r">
              <a:buNone/>
            </a:pPr>
            <a:r>
              <a:rPr lang="fa-IR" sz="3600" dirty="0">
                <a:cs typeface="B Zar" pitchFamily="2" charset="-78"/>
              </a:rPr>
              <a:t>زبان فارسی مانند همۀ زبان ها دیگر دارای گونه </a:t>
            </a:r>
            <a:r>
              <a:rPr lang="fa-IR" sz="3600" dirty="0" smtClean="0">
                <a:cs typeface="B Zar" pitchFamily="2" charset="-78"/>
              </a:rPr>
              <a:t>های جغرافیایی(لهجه </a:t>
            </a:r>
            <a:r>
              <a:rPr lang="fa-IR" sz="3600" dirty="0">
                <a:cs typeface="B Zar" pitchFamily="2" charset="-78"/>
              </a:rPr>
              <a:t>های)متفاوت ومتنوع است. (اصفهانی،تهرانی،مشهدی و...)درجوامع مردم به یک گونه ی زبانی مشترک یا«میانجی»به عنوان عنصر وحدت بخش برای برقراری ارتباط آحاد مردم نیازدازند.این گونه زبانی مشترک را زبان «فارسی معیار»می نامند.کودک دبستانی باید بتواند علاوه براستفاده ازلهجه محلی خود ازاین زبان استفاده نمایند.</a:t>
            </a:r>
            <a:endParaRPr lang="en-US" sz="3600" dirty="0"/>
          </a:p>
        </p:txBody>
      </p:sp>
    </p:spTree>
    <p:extLst>
      <p:ext uri="{BB962C8B-B14F-4D97-AF65-F5344CB8AC3E}">
        <p14:creationId xmlns:p14="http://schemas.microsoft.com/office/powerpoint/2010/main" val="20159993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b="1" dirty="0">
                <a:cs typeface="B Zar" pitchFamily="2" charset="-78"/>
              </a:rPr>
              <a:t>زبان فارسی دورۀدبستان برکدام سیاق سخن تکیه دارد</a:t>
            </a:r>
            <a:endParaRPr lang="en-US" dirty="0"/>
          </a:p>
        </p:txBody>
      </p:sp>
      <p:sp>
        <p:nvSpPr>
          <p:cNvPr id="3" name="Content Placeholder 2"/>
          <p:cNvSpPr>
            <a:spLocks noGrp="1"/>
          </p:cNvSpPr>
          <p:nvPr>
            <p:ph idx="1"/>
          </p:nvPr>
        </p:nvSpPr>
        <p:spPr/>
        <p:txBody>
          <a:bodyPr/>
          <a:lstStyle/>
          <a:p>
            <a:pPr algn="r">
              <a:buNone/>
              <a:defRPr/>
            </a:pPr>
            <a:r>
              <a:rPr lang="fa-IR" sz="2400" b="1" dirty="0">
                <a:cs typeface="B Zar" pitchFamily="2" charset="-78"/>
              </a:rPr>
              <a:t>زبان فارسی ازلحاط کاربرد در بافت </a:t>
            </a:r>
            <a:r>
              <a:rPr lang="fa-IR" sz="2400" b="1" i="1" u="sng" dirty="0">
                <a:solidFill>
                  <a:srgbClr val="00B0F0"/>
                </a:solidFill>
                <a:cs typeface="B Zar" pitchFamily="2" charset="-78"/>
              </a:rPr>
              <a:t>موضوعی</a:t>
            </a:r>
            <a:r>
              <a:rPr lang="fa-IR" sz="2400" b="1" dirty="0">
                <a:cs typeface="B Zar" pitchFamily="2" charset="-78"/>
              </a:rPr>
              <a:t> دارای سه سیاق مختلف است:</a:t>
            </a:r>
          </a:p>
          <a:p>
            <a:pPr algn="r">
              <a:buNone/>
              <a:defRPr/>
            </a:pPr>
            <a:r>
              <a:rPr lang="fa-IR" sz="2400" b="1" dirty="0">
                <a:cs typeface="B Zar" pitchFamily="2" charset="-78"/>
              </a:rPr>
              <a:t>1-سیاق محاوره ای: که برای رفع نیازهای ارتباطی درزندگی روزمره آحاد فارسی زبان ها کاربرد فراوانی دارد.این سیاق پاک نمکین وگاهی سرشار ازذوق وحکمت ایرانی –اسلامی است.</a:t>
            </a:r>
          </a:p>
          <a:p>
            <a:pPr algn="r">
              <a:buNone/>
              <a:defRPr/>
            </a:pPr>
            <a:r>
              <a:rPr lang="fa-IR" sz="2400" b="1" dirty="0">
                <a:cs typeface="B Zar" pitchFamily="2" charset="-78"/>
              </a:rPr>
              <a:t>2-سیاق علمی :زبانی است شفاف باتعبیرهای مستقیم که دارای ساخت منطقی ومنظم است هرکلمه معنای خاص خود راداردوابهام معنایی یا چند معنایی درواژه ها راه ندارد.</a:t>
            </a:r>
          </a:p>
          <a:p>
            <a:pPr algn="r">
              <a:buNone/>
              <a:defRPr/>
            </a:pPr>
            <a:r>
              <a:rPr lang="fa-IR" sz="2400" b="1" dirty="0">
                <a:cs typeface="B Zar" pitchFamily="2" charset="-78"/>
              </a:rPr>
              <a:t>3- سیاق ادبی:محملی است برای ظهور وتجلی نقش زیبایی آفرینی زبان دراین سیاق برخلاف سیاق های قبلی خواننده یاشنونده باهنر روبه رو است</a:t>
            </a:r>
            <a:r>
              <a:rPr lang="fa-IR" dirty="0"/>
              <a:t>.</a:t>
            </a:r>
          </a:p>
          <a:p>
            <a:endParaRPr lang="en-US" dirty="0"/>
          </a:p>
        </p:txBody>
      </p:sp>
    </p:spTree>
    <p:extLst>
      <p:ext uri="{BB962C8B-B14F-4D97-AF65-F5344CB8AC3E}">
        <p14:creationId xmlns:p14="http://schemas.microsoft.com/office/powerpoint/2010/main" val="27112114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fa-IR" sz="8800" dirty="0" smtClean="0"/>
              <a:t>پایان</a:t>
            </a:r>
          </a:p>
          <a:p>
            <a:pPr marL="0" indent="0" algn="ctr">
              <a:buNone/>
            </a:pPr>
            <a:r>
              <a:rPr lang="fa-IR" sz="8800" dirty="0" smtClean="0"/>
              <a:t> فصل 1</a:t>
            </a:r>
            <a:endParaRPr lang="en-US" sz="8800" dirty="0"/>
          </a:p>
        </p:txBody>
      </p:sp>
    </p:spTree>
    <p:extLst>
      <p:ext uri="{BB962C8B-B14F-4D97-AF65-F5344CB8AC3E}">
        <p14:creationId xmlns:p14="http://schemas.microsoft.com/office/powerpoint/2010/main" val="2923438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90600"/>
            <a:ext cx="8229600" cy="1143000"/>
          </a:xfrm>
        </p:spPr>
        <p:txBody>
          <a:bodyPr>
            <a:normAutofit fontScale="90000"/>
          </a:bodyPr>
          <a:lstStyle/>
          <a:p>
            <a:pPr algn="r"/>
            <a:r>
              <a:rPr lang="fa-IR" b="1" dirty="0" smtClean="0"/>
              <a:t>فصل اول</a:t>
            </a:r>
            <a:r>
              <a:rPr lang="fa-IR" dirty="0" smtClean="0"/>
              <a:t>:</a:t>
            </a:r>
            <a:br>
              <a:rPr lang="fa-IR" dirty="0" smtClean="0"/>
            </a:br>
            <a:r>
              <a:rPr lang="fa-IR" sz="4800" b="1" dirty="0">
                <a:cs typeface="B Titr" pitchFamily="2" charset="-78"/>
              </a:rPr>
              <a:t>بحث مادرمورد دوره </a:t>
            </a:r>
            <a:r>
              <a:rPr lang="fa-IR" sz="4800" b="1" dirty="0" smtClean="0">
                <a:cs typeface="B Titr" pitchFamily="2" charset="-78"/>
              </a:rPr>
              <a:t>سوم کودکی(7تا12)</a:t>
            </a:r>
            <a:br>
              <a:rPr lang="fa-IR" sz="4800" b="1" dirty="0" smtClean="0">
                <a:cs typeface="B Titr" pitchFamily="2" charset="-78"/>
              </a:rPr>
            </a:br>
            <a:r>
              <a:rPr lang="fa-IR" sz="4800" b="1" dirty="0" smtClean="0">
                <a:cs typeface="B Titr" pitchFamily="2" charset="-78"/>
              </a:rPr>
              <a:t>سالگی</a:t>
            </a:r>
            <a:endParaRPr lang="en-US" dirty="0"/>
          </a:p>
        </p:txBody>
      </p:sp>
      <p:sp>
        <p:nvSpPr>
          <p:cNvPr id="3" name="Content Placeholder 2"/>
          <p:cNvSpPr>
            <a:spLocks noGrp="1"/>
          </p:cNvSpPr>
          <p:nvPr>
            <p:ph idx="1"/>
          </p:nvPr>
        </p:nvSpPr>
        <p:spPr>
          <a:xfrm>
            <a:off x="533400" y="2286000"/>
            <a:ext cx="8229600" cy="4389120"/>
          </a:xfrm>
        </p:spPr>
        <p:txBody>
          <a:bodyPr>
            <a:normAutofit fontScale="85000" lnSpcReduction="20000"/>
          </a:bodyPr>
          <a:lstStyle/>
          <a:p>
            <a:pPr marL="0" indent="0" algn="r">
              <a:buNone/>
              <a:defRPr/>
            </a:pPr>
            <a:r>
              <a:rPr lang="fa-IR" sz="3600" b="1" dirty="0">
                <a:cs typeface="B Titr" pitchFamily="2" charset="-78"/>
              </a:rPr>
              <a:t>ویژگی های جسمی:</a:t>
            </a:r>
          </a:p>
          <a:p>
            <a:pPr marL="0" indent="0" algn="r">
              <a:buNone/>
              <a:defRPr/>
            </a:pPr>
            <a:r>
              <a:rPr lang="fa-IR" sz="3600" b="1" dirty="0">
                <a:cs typeface="B Titr" pitchFamily="2" charset="-78"/>
              </a:rPr>
              <a:t>درآغازدوره دبستان رشد جسمی کودک آرام وکند است، وازشتاب رشد اوکه شاخص دوره قبلی(دوره دوم کودکی) اوست کاسته می شود. قدمتوسط یک کودک معمولی در آستانۀ قدم گذاشتن به مدرسه حدود110  تا120 سانتیمتر و وزن او18تا24کیلوگرم متفاوت است،درطول دوره دبستان درشرایط عادی بایستی حدود 7سانتیمتربه قد و4کیلوگرم به وزن کودک اضافه شود، به طوری که درپایان ابتدایی قد او 150سانتیمترو وزن وی 40کیلوگرم باشد.تانیمه دبستان  پسران وزن شان بیشتر از دختران ولی درپایان این دوره وزن دختران کم کم بیشتر می شود.</a:t>
            </a:r>
            <a:endParaRPr lang="fa-IR" sz="3200" b="1" dirty="0">
              <a:cs typeface="B Titr" pitchFamily="2" charset="-78"/>
            </a:endParaRPr>
          </a:p>
          <a:p>
            <a:pPr algn="r">
              <a:buFont typeface="Wingdings 2"/>
              <a:buChar char=""/>
              <a:defRPr/>
            </a:pPr>
            <a:endParaRPr lang="en-US" sz="3600" dirty="0">
              <a:cs typeface="B Titr" pitchFamily="2" charset="-78"/>
            </a:endParaRPr>
          </a:p>
          <a:p>
            <a:pPr algn="r"/>
            <a:endParaRPr lang="en-US" sz="3600" dirty="0"/>
          </a:p>
        </p:txBody>
      </p:sp>
    </p:spTree>
    <p:extLst>
      <p:ext uri="{BB962C8B-B14F-4D97-AF65-F5344CB8AC3E}">
        <p14:creationId xmlns:p14="http://schemas.microsoft.com/office/powerpoint/2010/main" val="177648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indent="0" algn="r">
              <a:buNone/>
            </a:pPr>
            <a:r>
              <a:rPr lang="fa-IR" b="1" dirty="0">
                <a:cs typeface="B Zar" pitchFamily="2" charset="-78"/>
              </a:rPr>
              <a:t> </a:t>
            </a:r>
            <a:br>
              <a:rPr lang="fa-IR" b="1" dirty="0">
                <a:cs typeface="B Zar" pitchFamily="2" charset="-78"/>
              </a:rPr>
            </a:br>
            <a:r>
              <a:rPr lang="fa-IR" sz="3600" b="1" dirty="0">
                <a:cs typeface="B Titr" pitchFamily="2" charset="-78"/>
              </a:rPr>
              <a:t>ویژگی های عاطفی واجتماعی</a:t>
            </a:r>
            <a:r>
              <a:rPr lang="fa-IR" sz="2800" dirty="0">
                <a:cs typeface="B Titr" pitchFamily="2" charset="-78"/>
              </a:rPr>
              <a:t>:</a:t>
            </a:r>
            <a:r>
              <a:rPr lang="fa-IR" sz="3600" dirty="0">
                <a:cs typeface="B Zar" pitchFamily="2" charset="-78"/>
              </a:rPr>
              <a:t/>
            </a:r>
            <a:br>
              <a:rPr lang="fa-IR" sz="3600" dirty="0">
                <a:cs typeface="B Zar" pitchFamily="2" charset="-78"/>
              </a:rPr>
            </a:br>
            <a:r>
              <a:rPr lang="fa-IR" sz="2800" dirty="0">
                <a:cs typeface="B Titr" pitchFamily="2" charset="-78"/>
              </a:rPr>
              <a:t>ا</a:t>
            </a:r>
            <a:r>
              <a:rPr lang="fa-IR" sz="2800" b="1" dirty="0">
                <a:cs typeface="B Titr" pitchFamily="2" charset="-78"/>
              </a:rPr>
              <a:t>ضطراب وتنش درونی ؛آفت هرگونه یادگیری است.کودکان به ویژه درکلاس اول ابتدایی ،روحی بسیار حساس دارند، هرگونه شماتت وتحقیر آنها رابه شدت می رنجاندکوچکترین تهدید آنها را عصبی وخشمگین می سازد ، </a:t>
            </a:r>
            <a:r>
              <a:rPr lang="fa-IR" sz="4800" b="1" dirty="0">
                <a:latin typeface="Symbol" pitchFamily="18" charset="2"/>
                <a:cs typeface="B Titr" pitchFamily="2" charset="-78"/>
              </a:rPr>
              <a:t>دلـهـره</a:t>
            </a:r>
            <a:r>
              <a:rPr lang="fa-IR" sz="2800" b="1" dirty="0">
                <a:cs typeface="B Titr" pitchFamily="2" charset="-78"/>
              </a:rPr>
              <a:t> یکی از ویژگیهای  است که همیشه همراه کودکان پایه اول است، ازهرگونه شماتت ،تمسخروتحقیربه شدت می رنجند، فردی چابک وفعال،بی قراروناآرام است ، جنگ وگریز با همسالان خودراجزوحقوق خود می داند.</a:t>
            </a:r>
            <a:r>
              <a:rPr lang="fa-IR" sz="3600" b="1" dirty="0">
                <a:cs typeface="B Zar" pitchFamily="2" charset="-78"/>
              </a:rPr>
              <a:t/>
            </a:r>
            <a:br>
              <a:rPr lang="fa-IR" sz="3600" b="1" dirty="0">
                <a:cs typeface="B Zar" pitchFamily="2" charset="-78"/>
              </a:rPr>
            </a:br>
            <a:endParaRPr lang="en-US" dirty="0"/>
          </a:p>
        </p:txBody>
      </p:sp>
    </p:spTree>
    <p:extLst>
      <p:ext uri="{BB962C8B-B14F-4D97-AF65-F5344CB8AC3E}">
        <p14:creationId xmlns:p14="http://schemas.microsoft.com/office/powerpoint/2010/main" val="4017627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r">
              <a:buNone/>
            </a:pPr>
            <a:r>
              <a:rPr lang="fa-IR" sz="3600" dirty="0">
                <a:cs typeface="B Titr" pitchFamily="2" charset="-78"/>
              </a:rPr>
              <a:t>ویژگی های اجتماعی کودکان دبستان:</a:t>
            </a:r>
            <a:r>
              <a:rPr lang="fa-IR" dirty="0">
                <a:cs typeface="B Titr" pitchFamily="2" charset="-78"/>
              </a:rPr>
              <a:t/>
            </a:r>
            <a:br>
              <a:rPr lang="fa-IR" dirty="0">
                <a:cs typeface="B Titr" pitchFamily="2" charset="-78"/>
              </a:rPr>
            </a:br>
            <a:r>
              <a:rPr lang="fa-IR" dirty="0">
                <a:cs typeface="B Titr" pitchFamily="2" charset="-78"/>
              </a:rPr>
              <a:t>رشد اجتماعی کودک دردوره ابتدایی بسیارسریع است ومعلمان وهمکلاسی ها درآن نقش مهمی دارند.و در مدرسه علاوه بر آموختن خواندن ونوشتن ویادگیری مطالب جدبد ،رفتارها ی اجتماعی رانیز می آموزد. رفتار اجتماعی به نوبه خود می تواند درافزایش و تقویت مهارتهای زبان یعنی گوش دادن وسخن گفتن نقش بسزایی ایفا کند.از سوی دیگر دانش آموز دبستانی علاقه فراوانی به رقابت دارد.ومی خواهد گوی سبقت را از یکدیگر بربایند.دراین دوره کودک به انجام فعالیت های گروهی درکنار همسالان علاقة فراوان دارد.</a:t>
            </a:r>
            <a:endParaRPr lang="en-US" dirty="0"/>
          </a:p>
        </p:txBody>
      </p:sp>
    </p:spTree>
    <p:extLst>
      <p:ext uri="{BB962C8B-B14F-4D97-AF65-F5344CB8AC3E}">
        <p14:creationId xmlns:p14="http://schemas.microsoft.com/office/powerpoint/2010/main" val="2508716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219200"/>
            <a:ext cx="8229600" cy="1143000"/>
          </a:xfrm>
        </p:spPr>
        <p:txBody>
          <a:bodyPr>
            <a:normAutofit fontScale="90000"/>
          </a:bodyPr>
          <a:lstStyle/>
          <a:p>
            <a:pPr algn="r"/>
            <a:r>
              <a:rPr lang="fa-IR" sz="5400" dirty="0">
                <a:cs typeface="B Titr" pitchFamily="2" charset="-78"/>
              </a:rPr>
              <a:t>ویژگی های زبان شناختی  کودکان دبستانی:</a:t>
            </a:r>
            <a:br>
              <a:rPr lang="fa-IR" sz="5400" dirty="0">
                <a:cs typeface="B Titr" pitchFamily="2" charset="-78"/>
              </a:rPr>
            </a:br>
            <a:endParaRPr lang="en-US" dirty="0"/>
          </a:p>
        </p:txBody>
      </p:sp>
      <p:sp>
        <p:nvSpPr>
          <p:cNvPr id="3" name="Content Placeholder 2"/>
          <p:cNvSpPr>
            <a:spLocks noGrp="1"/>
          </p:cNvSpPr>
          <p:nvPr>
            <p:ph idx="1"/>
          </p:nvPr>
        </p:nvSpPr>
        <p:spPr/>
        <p:txBody>
          <a:bodyPr/>
          <a:lstStyle/>
          <a:p>
            <a:pPr marL="0" indent="0" algn="r">
              <a:buNone/>
            </a:pPr>
            <a:r>
              <a:rPr lang="fa-IR" sz="2800" dirty="0">
                <a:cs typeface="B Titr" pitchFamily="2" charset="-78"/>
              </a:rPr>
              <a:t>یادگیری زبان بعنوان یک فرایند پویا ومستمر ازآغاز تولد شروع می شود ودرسن 4تا5سالگی تکمیل می شود ودر سطح پیشرقته تاپایان عمر ادامه دارد.استعداد یادگیری زبان به طورفطری درانسان به ودیعه نهاده شده است ولی تعامل دائمی کودک بامحیط باعث رشد می شود.یادگیری زبان یک تغییر است که به تدریج ایجادمی شود.کودک دبستانی تاحد زیادی برمهارتهای شفاهی زبان تسلط دارد؛تفاوتش با بزرگسالان نداشتن ذخیره واژگانی است، در 12تا18ماهگی اولین کلمات زبان مادری رابیان می کند،در فاصله2/5تا   4سالگی به شکل اعجاب آوری می تواند سلیس صحبت کند.</a:t>
            </a:r>
            <a:endParaRPr lang="en-US" dirty="0"/>
          </a:p>
        </p:txBody>
      </p:sp>
    </p:spTree>
    <p:extLst>
      <p:ext uri="{BB962C8B-B14F-4D97-AF65-F5344CB8AC3E}">
        <p14:creationId xmlns:p14="http://schemas.microsoft.com/office/powerpoint/2010/main" val="1972922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r">
              <a:buNone/>
            </a:pPr>
            <a:r>
              <a:rPr lang="fa-IR" dirty="0">
                <a:cs typeface="B Titr" pitchFamily="2" charset="-78"/>
              </a:rPr>
              <a:t>کودک دردوره دبستان درمدرسه درمورد زبان باید 3 چیز رابیاموزد:</a:t>
            </a:r>
            <a:br>
              <a:rPr lang="fa-IR" dirty="0">
                <a:cs typeface="B Titr" pitchFamily="2" charset="-78"/>
              </a:rPr>
            </a:br>
            <a:r>
              <a:rPr lang="fa-IR" dirty="0">
                <a:cs typeface="B Titr" pitchFamily="2" charset="-78"/>
              </a:rPr>
              <a:t>1-زبان قارسی را کامل تر یادبگیرد؛واژه های جدید، معانی نو،عناصر ومفاهیم زبانی و...(یادگیری زبان)</a:t>
            </a:r>
            <a:br>
              <a:rPr lang="fa-IR" dirty="0">
                <a:cs typeface="B Titr" pitchFamily="2" charset="-78"/>
              </a:rPr>
            </a:br>
            <a:r>
              <a:rPr lang="fa-IR" dirty="0">
                <a:cs typeface="B Titr" pitchFamily="2" charset="-78"/>
              </a:rPr>
              <a:t>2-تااندازه ای درباره ی زبان فارسی دانش آگاهانه پیدا کند.(یادگیری درباره ی زبان)</a:t>
            </a:r>
            <a:br>
              <a:rPr lang="fa-IR" dirty="0">
                <a:cs typeface="B Titr" pitchFamily="2" charset="-78"/>
              </a:rPr>
            </a:br>
            <a:r>
              <a:rPr lang="fa-IR" dirty="0">
                <a:cs typeface="B Titr" pitchFamily="2" charset="-78"/>
              </a:rPr>
              <a:t>3-ازطریق زبان یادبگیرد ،یعنی باگوش دادن به معلم، با خواندن متون وبانوشتن تکالیف درس های زبانی (املا، انشا،فارسی)ودرس های غیرزبانی (ریاضی،علوم و...) رابیاموزد(یادگیری ازطریق زبان)</a:t>
            </a:r>
            <a:endParaRPr lang="en-US" dirty="0"/>
          </a:p>
        </p:txBody>
      </p:sp>
    </p:spTree>
    <p:extLst>
      <p:ext uri="{BB962C8B-B14F-4D97-AF65-F5344CB8AC3E}">
        <p14:creationId xmlns:p14="http://schemas.microsoft.com/office/powerpoint/2010/main" val="1877991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sz="4800" b="1" dirty="0">
                <a:cs typeface="B Homa" pitchFamily="2" charset="-78"/>
              </a:rPr>
              <a:t>مهمترین اصول آموزش زبان فارسی به کودکان دبستانی:</a:t>
            </a:r>
            <a:endParaRPr lang="en-US" dirty="0"/>
          </a:p>
        </p:txBody>
      </p:sp>
      <p:sp>
        <p:nvSpPr>
          <p:cNvPr id="3" name="Content Placeholder 2"/>
          <p:cNvSpPr>
            <a:spLocks noGrp="1"/>
          </p:cNvSpPr>
          <p:nvPr>
            <p:ph idx="1"/>
          </p:nvPr>
        </p:nvSpPr>
        <p:spPr/>
        <p:txBody>
          <a:bodyPr/>
          <a:lstStyle/>
          <a:p>
            <a:pPr algn="r">
              <a:buNone/>
              <a:defRPr/>
            </a:pPr>
            <a:r>
              <a:rPr lang="fa-IR" sz="2800" b="1" dirty="0">
                <a:cs typeface="B Koodak" pitchFamily="2" charset="-78"/>
              </a:rPr>
              <a:t>1-درآموزش زبان فارسی بایدبه رشدهمه جانبه ی مهارت های زبانی (گوش دادن،سخن گفتن،خواندن ونوشتن)توجه شود.</a:t>
            </a:r>
          </a:p>
          <a:p>
            <a:pPr algn="r">
              <a:buNone/>
              <a:defRPr/>
            </a:pPr>
            <a:r>
              <a:rPr lang="fa-IR" sz="2800" b="1" dirty="0">
                <a:cs typeface="B Koodak" pitchFamily="2" charset="-78"/>
              </a:rPr>
              <a:t>2-همانطور که زبان دریادگیری درس های غیر زبانی مؤثر است، محتوا وفعالیت های یاددهی-یادگیری دروس غیر زبانی هم در تقویت «توانش زبانی »و«توانش ارتباطی»مؤثر هستند.</a:t>
            </a:r>
          </a:p>
          <a:p>
            <a:pPr algn="r">
              <a:buNone/>
              <a:defRPr/>
            </a:pPr>
            <a:r>
              <a:rPr lang="fa-IR" sz="2800" b="1" dirty="0">
                <a:cs typeface="B Koodak" pitchFamily="2" charset="-78"/>
              </a:rPr>
              <a:t>3-مهمترین هدف دردوره دبستان ودرپایه یاول«یادگیری برای خواندن»ودرپایه های بعدی «خواندن برای یادگیری» است.</a:t>
            </a:r>
          </a:p>
          <a:p>
            <a:pPr algn="r">
              <a:buNone/>
              <a:defRPr/>
            </a:pPr>
            <a:r>
              <a:rPr lang="fa-IR" sz="2800" b="1" dirty="0">
                <a:cs typeface="B Koodak" pitchFamily="2" charset="-78"/>
              </a:rPr>
              <a:t>4-در2سال اول ابتدایی،محور اساسی آموزش مهارتهای زبانی «بازی»است.</a:t>
            </a:r>
          </a:p>
          <a:p>
            <a:endParaRPr lang="en-US" dirty="0"/>
          </a:p>
        </p:txBody>
      </p:sp>
    </p:spTree>
    <p:extLst>
      <p:ext uri="{BB962C8B-B14F-4D97-AF65-F5344CB8AC3E}">
        <p14:creationId xmlns:p14="http://schemas.microsoft.com/office/powerpoint/2010/main" val="2820470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r">
              <a:buNone/>
            </a:pPr>
            <a:r>
              <a:rPr lang="fa-IR" b="1" dirty="0">
                <a:cs typeface="B Koodak" pitchFamily="2" charset="-78"/>
              </a:rPr>
              <a:t>5-درآموزش مهارتهای زبانی دردبستان می بایست «رویکردارتباطی»بر«رویکرددستوری»ترجیح داده شود.</a:t>
            </a:r>
            <a:br>
              <a:rPr lang="fa-IR" b="1" dirty="0">
                <a:cs typeface="B Koodak" pitchFamily="2" charset="-78"/>
              </a:rPr>
            </a:br>
            <a:r>
              <a:rPr lang="fa-IR" b="1" dirty="0">
                <a:cs typeface="B Koodak" pitchFamily="2" charset="-78"/>
              </a:rPr>
              <a:t>6-دردوره ی دبستان،کودک به تقلیدآگاهانه می پردازد بنابراین معلم باید ازخود الگوی زبانی و ارتباطی مناسبی برای شاگردان خود ارایه نماید.</a:t>
            </a:r>
            <a:br>
              <a:rPr lang="fa-IR" b="1" dirty="0">
                <a:cs typeface="B Koodak" pitchFamily="2" charset="-78"/>
              </a:rPr>
            </a:br>
            <a:r>
              <a:rPr lang="fa-IR" b="1" dirty="0">
                <a:cs typeface="B Koodak" pitchFamily="2" charset="-78"/>
              </a:rPr>
              <a:t>7-توجه کافی به اصل تکراروتمرین ودانش آموز محوری راهگشای تسلط کودکان برمهارتهای زبانی است. </a:t>
            </a:r>
            <a:endParaRPr lang="en-US" dirty="0"/>
          </a:p>
        </p:txBody>
      </p:sp>
    </p:spTree>
    <p:extLst>
      <p:ext uri="{BB962C8B-B14F-4D97-AF65-F5344CB8AC3E}">
        <p14:creationId xmlns:p14="http://schemas.microsoft.com/office/powerpoint/2010/main" val="34322705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110</TotalTime>
  <Words>1448</Words>
  <Application>Microsoft Office PowerPoint</Application>
  <PresentationFormat>On-screen Show (4:3)</PresentationFormat>
  <Paragraphs>71</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Flow</vt:lpstr>
      <vt:lpstr>PowerPoint Presentation</vt:lpstr>
      <vt:lpstr> واحد درسی:آموزش زبان فارسی 1 منبع: روش تدریس زبان فارسی دکتر بهمن زندی رشته:آموزش ابتدایی کلاس:22</vt:lpstr>
      <vt:lpstr>فصل اول: بحث مادرمورد دوره سوم کودکی(7تا12) سالگی</vt:lpstr>
      <vt:lpstr>PowerPoint Presentation</vt:lpstr>
      <vt:lpstr>PowerPoint Presentation</vt:lpstr>
      <vt:lpstr>ویژگی های زبان شناختی  کودکان دبستانی: </vt:lpstr>
      <vt:lpstr>PowerPoint Presentation</vt:lpstr>
      <vt:lpstr>مهمترین اصول آموزش زبان فارسی به کودکان دبستانی:</vt:lpstr>
      <vt:lpstr>PowerPoint Presentation</vt:lpstr>
      <vt:lpstr>PowerPoint Presentation</vt:lpstr>
      <vt:lpstr>زبان چیست:</vt:lpstr>
      <vt:lpstr>ویژگی های زبان:</vt:lpstr>
      <vt:lpstr>ویژگی های کلی زبان:</vt:lpstr>
      <vt:lpstr>ما با دو نوع «دانش زبانی» روبه رو هستیم:</vt:lpstr>
      <vt:lpstr>زبان،نظامی ازنمادهای قردادی :</vt:lpstr>
      <vt:lpstr>زبان وتفکر:</vt:lpstr>
      <vt:lpstr>زبان وطرح ریزی وتنظیم رفتار:</vt:lpstr>
      <vt:lpstr>کدامیک ازجنبه های زبان فارسی دردورۀ ابتدایی آموزش داده می شود؟</vt:lpstr>
      <vt:lpstr>PowerPoint Presentation</vt:lpstr>
      <vt:lpstr>PowerPoint Presentation</vt:lpstr>
      <vt:lpstr>زبان فارسی دوره ی دبستان کدام گونه ی تاریخی زبان فارسی است؟ </vt:lpstr>
      <vt:lpstr>PowerPoint Presentation</vt:lpstr>
      <vt:lpstr>زبان فارسی دوره دبستان جزء کدام یک ازگونه های جغرافیایی  (زبان )است؟ </vt:lpstr>
      <vt:lpstr>زبان فارسی دورۀدبستان برکدام سیاق سخن تکیه دارد</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sazgar</dc:creator>
  <cp:lastModifiedBy>sazgar</cp:lastModifiedBy>
  <cp:revision>11</cp:revision>
  <dcterms:created xsi:type="dcterms:W3CDTF">2020-04-22T07:34:24Z</dcterms:created>
  <dcterms:modified xsi:type="dcterms:W3CDTF">2020-05-03T14:37:12Z</dcterms:modified>
</cp:coreProperties>
</file>