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1" r:id="rId3"/>
    <p:sldId id="257" r:id="rId4"/>
    <p:sldId id="258" r:id="rId5"/>
    <p:sldId id="259" r:id="rId6"/>
    <p:sldId id="260" r:id="rId7"/>
    <p:sldId id="263" r:id="rId8"/>
    <p:sldId id="264" r:id="rId9"/>
    <p:sldId id="265" r:id="rId10"/>
    <p:sldId id="266" r:id="rId11"/>
    <p:sldId id="267" r:id="rId12"/>
    <p:sldId id="268" r:id="rId13"/>
    <p:sldId id="269" r:id="rId14"/>
    <p:sldId id="270" r:id="rId15"/>
    <p:sldId id="278" r:id="rId16"/>
    <p:sldId id="279" r:id="rId17"/>
    <p:sldId id="280" r:id="rId18"/>
    <p:sldId id="281" r:id="rId19"/>
    <p:sldId id="271" r:id="rId20"/>
    <p:sldId id="272" r:id="rId21"/>
    <p:sldId id="273" r:id="rId22"/>
    <p:sldId id="274" r:id="rId23"/>
    <p:sldId id="275" r:id="rId24"/>
    <p:sldId id="276" r:id="rId25"/>
    <p:sldId id="277"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916" y="5109670"/>
            <a:ext cx="7772400" cy="1470025"/>
          </a:xfrm>
        </p:spPr>
        <p:txBody>
          <a:bodyPr/>
          <a:lstStyle>
            <a:lvl1pPr algn="r">
              <a:defRPr/>
            </a:lvl1pPr>
          </a:lstStyle>
          <a:p>
            <a:r>
              <a:rPr lang="en-US" smtClean="0"/>
              <a:t>Click to edit Master title style</a:t>
            </a:r>
            <a:endParaRPr lang="en-US"/>
          </a:p>
        </p:txBody>
      </p:sp>
      <p:sp>
        <p:nvSpPr>
          <p:cNvPr id="3" name="Subtitle 2"/>
          <p:cNvSpPr>
            <a:spLocks noGrp="1"/>
          </p:cNvSpPr>
          <p:nvPr>
            <p:ph type="subTitle" idx="1"/>
          </p:nvPr>
        </p:nvSpPr>
        <p:spPr>
          <a:xfrm>
            <a:off x="1059786" y="4956050"/>
            <a:ext cx="7940659" cy="683665"/>
          </a:xfrm>
        </p:spPr>
        <p:txBody>
          <a:bodyPr/>
          <a:lstStyle>
            <a:lvl1pPr marL="0" indent="0" algn="r">
              <a:buNone/>
              <a:defRPr>
                <a:solidFill>
                  <a:schemeClr val="bg1"/>
                </a:solidFill>
                <a:effectLst>
                  <a:outerShdw blurRad="38100" dist="38100" dir="2700000" algn="tl">
                    <a:srgbClr val="000000">
                      <a:alpha val="43137"/>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E5C6FE-6D69-49C9-9581-B0B9EE735047}" type="datetimeFigureOut">
              <a:rPr lang="en-US" smtClean="0"/>
              <a:pPr/>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4189516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5C6FE-6D69-49C9-9581-B0B9EE735047}" type="datetimeFigureOut">
              <a:rPr lang="en-US" smtClean="0"/>
              <a:pPr/>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839335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E5C6FE-6D69-49C9-9581-B0B9EE735047}" type="datetimeFigureOut">
              <a:rPr lang="en-US" smtClean="0"/>
              <a:pPr/>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25267790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E5C6FE-6D69-49C9-9581-B0B9EE735047}" type="datetimeFigureOut">
              <a:rPr lang="en-US" smtClean="0"/>
              <a:pPr/>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296816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E5C6FE-6D69-49C9-9581-B0B9EE735047}" type="datetimeFigureOut">
              <a:rPr lang="en-US" smtClean="0"/>
              <a:pPr/>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2912092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E5C6FE-6D69-49C9-9581-B0B9EE735047}" type="datetimeFigureOut">
              <a:rPr lang="en-US" smtClean="0"/>
              <a:pPr/>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31623380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E5C6FE-6D69-49C9-9581-B0B9EE735047}" type="datetimeFigureOut">
              <a:rPr lang="en-US" smtClean="0"/>
              <a:pPr/>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18668793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E5C6FE-6D69-49C9-9581-B0B9EE735047}" type="datetimeFigureOut">
              <a:rPr lang="en-US" smtClean="0"/>
              <a:pPr/>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23147708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E5C6FE-6D69-49C9-9581-B0B9EE735047}" type="datetimeFigureOut">
              <a:rPr lang="en-US" smtClean="0"/>
              <a:pPr/>
              <a:t>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30256198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E5C6FE-6D69-49C9-9581-B0B9EE735047}" type="datetimeFigureOut">
              <a:rPr lang="en-US" smtClean="0"/>
              <a:pPr/>
              <a:t>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1368093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5C6FE-6D69-49C9-9581-B0B9EE735047}" type="datetimeFigureOut">
              <a:rPr lang="en-US" smtClean="0"/>
              <a:pPr/>
              <a:t>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691792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E5C6FE-6D69-49C9-9581-B0B9EE735047}" type="datetimeFigureOut">
              <a:rPr lang="en-US" smtClean="0"/>
              <a:pPr/>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63E48A-39A4-477B-9308-E3247BE05CE7}" type="slidenum">
              <a:rPr lang="en-US" smtClean="0"/>
              <a:pPr/>
              <a:t>‹#›</a:t>
            </a:fld>
            <a:endParaRPr lang="en-US"/>
          </a:p>
        </p:txBody>
      </p:sp>
    </p:spTree>
    <p:extLst>
      <p:ext uri="{BB962C8B-B14F-4D97-AF65-F5344CB8AC3E}">
        <p14:creationId xmlns:p14="http://schemas.microsoft.com/office/powerpoint/2010/main" val="22405806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E5C6FE-6D69-49C9-9581-B0B9EE735047}" type="datetimeFigureOut">
              <a:rPr lang="en-US" smtClean="0"/>
              <a:pPr/>
              <a:t>5/12/2020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3E48A-39A4-477B-9308-E3247BE05CE7}" type="slidenum">
              <a:rPr lang="en-US" smtClean="0"/>
              <a:pPr/>
              <a:t>‹#›</a:t>
            </a:fld>
            <a:endParaRPr lang="en-US"/>
          </a:p>
        </p:txBody>
      </p:sp>
    </p:spTree>
    <p:extLst>
      <p:ext uri="{BB962C8B-B14F-4D97-AF65-F5344CB8AC3E}">
        <p14:creationId xmlns:p14="http://schemas.microsoft.com/office/powerpoint/2010/main" val="3457158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4068" y="1916832"/>
            <a:ext cx="8229600" cy="2016224"/>
          </a:xfrm>
        </p:spPr>
        <p:txBody>
          <a:bodyPr>
            <a:noAutofit/>
          </a:bodyPr>
          <a:lstStyle/>
          <a:p>
            <a:pPr algn="r"/>
            <a:r>
              <a:rPr lang="fa-IR" sz="3200" dirty="0" smtClean="0">
                <a:cs typeface="B Titr" panose="00000700000000000000" pitchFamily="2" charset="-78"/>
              </a:rPr>
              <a:t/>
            </a:r>
            <a:br>
              <a:rPr lang="fa-IR" sz="3200" dirty="0" smtClean="0">
                <a:cs typeface="B Titr" panose="00000700000000000000" pitchFamily="2" charset="-78"/>
              </a:rPr>
            </a:br>
            <a:r>
              <a:rPr lang="fa-IR" sz="3200" dirty="0">
                <a:cs typeface="B Titr" panose="00000700000000000000" pitchFamily="2" charset="-78"/>
              </a:rPr>
              <a:t>به نام خدا</a:t>
            </a:r>
            <a:r>
              <a:rPr lang="fa-IR" sz="3200" dirty="0" smtClean="0">
                <a:cs typeface="B Titr" panose="00000700000000000000" pitchFamily="2" charset="-78"/>
              </a:rPr>
              <a:t/>
            </a:r>
            <a:br>
              <a:rPr lang="fa-IR" sz="3200" dirty="0" smtClean="0">
                <a:cs typeface="B Titr" panose="00000700000000000000" pitchFamily="2" charset="-78"/>
              </a:rPr>
            </a:br>
            <a:r>
              <a:rPr lang="fa-IR" sz="3200" dirty="0" smtClean="0">
                <a:cs typeface="B Titr" panose="00000700000000000000" pitchFamily="2" charset="-78"/>
              </a:rPr>
              <a:t>*شناسه مهارت</a:t>
            </a:r>
            <a:br>
              <a:rPr lang="fa-IR" sz="3200" dirty="0" smtClean="0">
                <a:cs typeface="B Titr" panose="00000700000000000000" pitchFamily="2" charset="-78"/>
              </a:rPr>
            </a:br>
            <a:r>
              <a:rPr lang="fa-IR" sz="3200" dirty="0" smtClean="0">
                <a:cs typeface="B Titr" panose="00000700000000000000" pitchFamily="2" charset="-78"/>
              </a:rPr>
              <a:t>درس:روانشناسی رشد از لقاح تا کودکی فصل7</a:t>
            </a:r>
            <a:br>
              <a:rPr lang="fa-IR" sz="3200" dirty="0" smtClean="0">
                <a:cs typeface="B Titr" panose="00000700000000000000" pitchFamily="2" charset="-78"/>
              </a:rPr>
            </a:br>
            <a:r>
              <a:rPr lang="fa-IR" sz="3200" dirty="0" smtClean="0">
                <a:cs typeface="B Titr" panose="00000700000000000000" pitchFamily="2" charset="-78"/>
              </a:rPr>
              <a:t/>
            </a:r>
            <a:br>
              <a:rPr lang="fa-IR" sz="3200" dirty="0" smtClean="0">
                <a:cs typeface="B Titr" panose="00000700000000000000" pitchFamily="2" charset="-78"/>
              </a:rPr>
            </a:br>
            <a:endParaRPr lang="fa-IR" sz="3200" dirty="0">
              <a:cs typeface="B Titr" panose="00000700000000000000" pitchFamily="2" charset="-78"/>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924944"/>
            <a:ext cx="2628136" cy="4206232"/>
          </a:xfrm>
          <a:prstGeom prst="rect">
            <a:avLst/>
          </a:prstGeom>
        </p:spPr>
      </p:pic>
    </p:spTree>
    <p:extLst>
      <p:ext uri="{BB962C8B-B14F-4D97-AF65-F5344CB8AC3E}">
        <p14:creationId xmlns:p14="http://schemas.microsoft.com/office/powerpoint/2010/main" val="24503990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2800" b="1" dirty="0">
                <a:cs typeface="B Nazanin" panose="00000400000000000000" pitchFamily="2" charset="-78"/>
              </a:rPr>
              <a:t>وحروف الفبا را بنویسند اتصالات بین مُخچه وقشر مُخ به تفکر نیز کمک می کنند ؛ کودکان مبتلا به صدمه مخچه ،معمولا نقایص حرکتی و شناختی دارند که مشکلاتی در حافظه، برنامه ریزی ، وزبان از آن جمله هستند ساخت شبکه ای، ساختاری در ساقه مغز که که بیداری (گوش به زنگ بودن) و هُشیاری را حفظ می کند. از کودکی تا بزرگسالی میلین دار می شود ، نورون های موجود در ساخت شبکه ای رشته هایی را به پیشانی قشر مُخ می فرستند و بدین وسیله به بهبود توجه مستمر وکنترل شده کمک می </a:t>
            </a:r>
            <a:r>
              <a:rPr lang="fa-IR" sz="2800" b="1" dirty="0" smtClean="0">
                <a:cs typeface="B Nazanin" panose="00000400000000000000" pitchFamily="2" charset="-78"/>
              </a:rPr>
              <a:t>کنند.جسم </a:t>
            </a:r>
            <a:r>
              <a:rPr lang="fa-IR" sz="2800" b="1" dirty="0">
                <a:cs typeface="B Nazanin" panose="00000400000000000000" pitchFamily="2" charset="-78"/>
              </a:rPr>
              <a:t>پینه ای دسته بزرگی از رشته های عصبی است که دو نیمکره مغز را متصل می </a:t>
            </a:r>
            <a:r>
              <a:rPr lang="fa-IR" sz="2800" b="1" dirty="0" smtClean="0">
                <a:cs typeface="B Nazanin" panose="00000400000000000000" pitchFamily="2" charset="-78"/>
              </a:rPr>
              <a:t>کند.تولید </a:t>
            </a:r>
            <a:r>
              <a:rPr lang="fa-IR" sz="2800" b="1" dirty="0">
                <a:cs typeface="B Nazanin" panose="00000400000000000000" pitchFamily="2" charset="-78"/>
              </a:rPr>
              <a:t>سیناپس ها و میلین دار شدن جسم پینه ای بین3تا6سالگی به اوج می رسند ، بعد تا نوجوانی با سرعت آهسته تری ادامه می یابند. جسم پینه ای به هماهنگی آرام در هر دو طرف بدن و ادغامچند جنبه از تفکر ،از جمله ادراک،توجه،حافظه، زبان ، وحل مسئله، کمک </a:t>
            </a:r>
            <a:r>
              <a:rPr lang="fa-IR" sz="2800" b="1" dirty="0" smtClean="0">
                <a:cs typeface="B Nazanin" panose="00000400000000000000" pitchFamily="2" charset="-78"/>
              </a:rPr>
              <a:t>می </a:t>
            </a:r>
            <a:r>
              <a:rPr lang="fa-IR" sz="2800" b="1" dirty="0">
                <a:cs typeface="B Nazanin" panose="00000400000000000000" pitchFamily="2" charset="-78"/>
              </a:rPr>
              <a:t>کند. هرچه یک تکلیف  دشوارتر باشد، ارتباط بین دو نیمکره اهمیّت بیشتری دارد.</a:t>
            </a:r>
            <a:br>
              <a:rPr lang="fa-IR" sz="2800" b="1" dirty="0">
                <a:cs typeface="B Nazanin" panose="00000400000000000000" pitchFamily="2" charset="-78"/>
              </a:rPr>
            </a:br>
            <a:endParaRPr lang="fa-IR" sz="2800" b="1" dirty="0">
              <a:cs typeface="B Nazanin" panose="00000400000000000000" pitchFamily="2" charset="-78"/>
            </a:endParaRPr>
          </a:p>
        </p:txBody>
      </p:sp>
    </p:spTree>
    <p:extLst>
      <p:ext uri="{BB962C8B-B14F-4D97-AF65-F5344CB8AC3E}">
        <p14:creationId xmlns:p14="http://schemas.microsoft.com/office/powerpoint/2010/main" val="20343121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3200" b="1" dirty="0">
                <a:cs typeface="B Nazanin" panose="00000400000000000000" pitchFamily="2" charset="-78"/>
              </a:rPr>
              <a:t>*عوامل تأثیرگذار بر رشد و سلامت جسمانی</a:t>
            </a:r>
            <a:br>
              <a:rPr lang="fa-IR" sz="3200" b="1" dirty="0">
                <a:cs typeface="B Nazanin" panose="00000400000000000000" pitchFamily="2" charset="-78"/>
              </a:rPr>
            </a:br>
            <a:r>
              <a:rPr lang="fa-IR" sz="3200" b="1" dirty="0">
                <a:cs typeface="B Nazanin" panose="00000400000000000000" pitchFamily="2" charset="-78"/>
              </a:rPr>
              <a:t>هنگامی که به عواملی می پردازیم که بر رشد وسلامت در اوایل کودکی تأثیر می گذارند،باموضوعات آشنایی روبرو خواهید شد. وراثت همچنان اهمیّت دارد ؛ ولی عوامل محیطی  -ازجمله سلامت هیجانی،تغذیه خوب، فراغت نسبی از بیماری ، وامنیت جسمانی – نیز نقش های مهمّی دارند.</a:t>
            </a:r>
            <a:br>
              <a:rPr lang="fa-IR" sz="3200" b="1" dirty="0">
                <a:cs typeface="B Nazanin" panose="00000400000000000000" pitchFamily="2" charset="-78"/>
              </a:rPr>
            </a:br>
            <a:r>
              <a:rPr lang="fa-IR" sz="3200" b="1" dirty="0">
                <a:cs typeface="B Nazanin" panose="00000400000000000000" pitchFamily="2" charset="-78"/>
              </a:rPr>
              <a:t>*وراثت وهورمون ها</a:t>
            </a:r>
            <a:br>
              <a:rPr lang="fa-IR" sz="3200" b="1" dirty="0">
                <a:cs typeface="B Nazanin" panose="00000400000000000000" pitchFamily="2" charset="-78"/>
              </a:rPr>
            </a:br>
            <a:r>
              <a:rPr lang="fa-IR" sz="3200" b="1" dirty="0">
                <a:cs typeface="B Nazanin" panose="00000400000000000000" pitchFamily="2" charset="-78"/>
              </a:rPr>
              <a:t>تأثیر وراثت بر رشد جسمانی در طول کودکی مشهود است. اندازه بدن و سرعت رشد کودکان  با این ویژگی ها در والدین آنها ارتباط دارند . ژن ها با کنترل کردن  تولید هورمون های بدن  بر رشد تأثیر می گذارند. غده هیپوفیز که در پایه مغز قرار دارد ، با آزاد کردن دو هورمون که موجب رشد می شود، نقش مهمی را ایفا می کند.</a:t>
            </a:r>
            <a:br>
              <a:rPr lang="fa-IR" sz="3200" b="1" dirty="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7661271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600" b="1" dirty="0">
                <a:latin typeface="Calibri" panose="020F0502020204030204" pitchFamily="34" charset="0"/>
                <a:ea typeface="Calibri" panose="020F0502020204030204" pitchFamily="34" charset="0"/>
                <a:cs typeface="B Nazanin" panose="00000400000000000000" pitchFamily="2" charset="-78"/>
              </a:rPr>
              <a:t>اولی هورمون رشد (</a:t>
            </a:r>
            <a:r>
              <a:rPr lang="en-US" sz="2600" b="1" dirty="0">
                <a:latin typeface="Calibri" panose="020F0502020204030204" pitchFamily="34" charset="0"/>
                <a:ea typeface="Calibri" panose="020F0502020204030204" pitchFamily="34" charset="0"/>
                <a:cs typeface="B Nazanin" panose="00000400000000000000" pitchFamily="2" charset="-78"/>
              </a:rPr>
              <a:t>GH</a:t>
            </a:r>
            <a:r>
              <a:rPr lang="fa-IR" sz="2600" b="1" dirty="0">
                <a:latin typeface="Calibri" panose="020F0502020204030204" pitchFamily="34" charset="0"/>
                <a:ea typeface="Calibri" panose="020F0502020204030204" pitchFamily="34" charset="0"/>
                <a:cs typeface="B Nazanin" panose="00000400000000000000" pitchFamily="2" charset="-78"/>
              </a:rPr>
              <a:t>) است که از تولد به بعد برای رشد تمام بافت های بدن </a:t>
            </a:r>
            <a:r>
              <a:rPr lang="fa-IR" sz="2600" b="1" dirty="0" smtClean="0">
                <a:latin typeface="Calibri" panose="020F0502020204030204" pitchFamily="34" charset="0"/>
                <a:ea typeface="Calibri" panose="020F0502020204030204" pitchFamily="34" charset="0"/>
                <a:cs typeface="B Nazanin" panose="00000400000000000000" pitchFamily="2" charset="-78"/>
              </a:rPr>
              <a:t>به جز </a:t>
            </a:r>
            <a:r>
              <a:rPr lang="fa-IR" sz="2600" b="1" dirty="0">
                <a:latin typeface="Calibri" panose="020F0502020204030204" pitchFamily="34" charset="0"/>
                <a:ea typeface="Calibri" panose="020F0502020204030204" pitchFamily="34" charset="0"/>
                <a:cs typeface="B Nazanin" panose="00000400000000000000" pitchFamily="2" charset="-78"/>
              </a:rPr>
              <a:t>دستگاه عصبی مرکزی واندام های تناسلی ضروری است. قد کودکانی که فاقد هورمون رشد هستند.فقط به 130سانتی متر می رسد .این کودکان در صورتی که به موقع با تزریق هورمون رشد درمان شوند، عقب ماندگی خود را جبران کرده  و به میزان عادی می رسند و در مقایسه با بدون درمان خیلی بلندتر می شوند.</a:t>
            </a:r>
            <a:r>
              <a:rPr lang="en-US" sz="2600" b="1" dirty="0">
                <a:latin typeface="Calibri" panose="020F0502020204030204" pitchFamily="34" charset="0"/>
                <a:ea typeface="Calibri" panose="020F0502020204030204" pitchFamily="34" charset="0"/>
                <a:cs typeface="B Nazanin" panose="00000400000000000000" pitchFamily="2" charset="-78"/>
              </a:rPr>
              <a:t/>
            </a:r>
            <a:br>
              <a:rPr lang="en-US" sz="2600" b="1" dirty="0">
                <a:latin typeface="Calibri" panose="020F0502020204030204" pitchFamily="34" charset="0"/>
                <a:ea typeface="Calibri" panose="020F0502020204030204" pitchFamily="34" charset="0"/>
                <a:cs typeface="B Nazanin" panose="00000400000000000000" pitchFamily="2" charset="-78"/>
              </a:rPr>
            </a:br>
            <a:r>
              <a:rPr lang="fa-IR" sz="2600" b="1" dirty="0">
                <a:latin typeface="Calibri" panose="020F0502020204030204" pitchFamily="34" charset="0"/>
                <a:ea typeface="Calibri" panose="020F0502020204030204" pitchFamily="34" charset="0"/>
                <a:cs typeface="B Nazanin" panose="00000400000000000000" pitchFamily="2" charset="-78"/>
              </a:rPr>
              <a:t>هورمون دیگر هیپوفیز، هورمون محرک غده تیروئید (</a:t>
            </a:r>
            <a:r>
              <a:rPr lang="en-US" sz="2600" b="1" dirty="0">
                <a:latin typeface="Calibri" panose="020F0502020204030204" pitchFamily="34" charset="0"/>
                <a:ea typeface="Calibri" panose="020F0502020204030204" pitchFamily="34" charset="0"/>
                <a:cs typeface="B Nazanin" panose="00000400000000000000" pitchFamily="2" charset="-78"/>
              </a:rPr>
              <a:t>TSH</a:t>
            </a:r>
            <a:r>
              <a:rPr lang="fa-IR" sz="2600" b="1" dirty="0">
                <a:latin typeface="Calibri" panose="020F0502020204030204" pitchFamily="34" charset="0"/>
                <a:ea typeface="Calibri" panose="020F0502020204030204" pitchFamily="34" charset="0"/>
                <a:cs typeface="B Nazanin" panose="00000400000000000000" pitchFamily="2" charset="-78"/>
              </a:rPr>
              <a:t>) ؛ غده تیروئید (در گردن)  را برای  آزاد کردن تیروکسین تحریک می کند که برای رشد مغز  وتأثیر کامل هورمون رشد بر اندازه بدن ضروری است. بچه هایی که با کمبود تیروکسین به دنیا می آیند باید بی درنگ آن را دریافت کنند ، در غیر اینصورت عقب مانده ذهنی می شوند. بعد از اینکه رشد سریع مغز به انجام رسیده باشد، کودکانی که تیروکسین خیلی کم دارند . کمتر از میزان متوسط رشد می کنند ولی دستگاه عصبی مرکزی دیگر تحت تأثیر قرار  نمی گیرد. اگر این کودکان بی درنگ درمان شوند ، عقب افتادگی رشد بدن را جبران می کنند و سرانجام به اندازه عادی می رسند.</a:t>
            </a:r>
            <a:r>
              <a:rPr lang="en-US" sz="2600" b="1" dirty="0">
                <a:latin typeface="Calibri" panose="020F0502020204030204" pitchFamily="34" charset="0"/>
                <a:ea typeface="Calibri" panose="020F0502020204030204" pitchFamily="34" charset="0"/>
                <a:cs typeface="B Nazanin" panose="00000400000000000000" pitchFamily="2" charset="-78"/>
              </a:rPr>
              <a:t/>
            </a:r>
            <a:br>
              <a:rPr lang="en-US" sz="2600" b="1" dirty="0">
                <a:latin typeface="Calibri" panose="020F0502020204030204" pitchFamily="34" charset="0"/>
                <a:ea typeface="Calibri" panose="020F0502020204030204" pitchFamily="34" charset="0"/>
                <a:cs typeface="B Nazanin" panose="00000400000000000000" pitchFamily="2" charset="-78"/>
              </a:rPr>
            </a:br>
            <a:endParaRPr lang="fa-IR" sz="2600" b="1" dirty="0">
              <a:cs typeface="B Nazanin" panose="00000400000000000000" pitchFamily="2" charset="-78"/>
            </a:endParaRPr>
          </a:p>
        </p:txBody>
      </p:sp>
    </p:spTree>
    <p:extLst>
      <p:ext uri="{BB962C8B-B14F-4D97-AF65-F5344CB8AC3E}">
        <p14:creationId xmlns:p14="http://schemas.microsoft.com/office/powerpoint/2010/main" val="33843845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*سلامت هیجانی</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r>
              <a:rPr lang="fa-IR" sz="2400" b="1" dirty="0">
                <a:latin typeface="Calibri" panose="020F0502020204030204" pitchFamily="34" charset="0"/>
                <a:ea typeface="Calibri" panose="020F0502020204030204" pitchFamily="34" charset="0"/>
                <a:cs typeface="B Nazanin" panose="00000400000000000000" pitchFamily="2" charset="-78"/>
              </a:rPr>
              <a:t>سلامت هیجانی  در کودکی نیز مانند نوباوگی می تواند تأثیر عمیقی بر رشد وسلامت داشته باشد. کودکانی که زندگی خانوادگی استرس زا دارند (به خاطر طلاق، مشکلات مالی ، یا بیکاری والدین) بیشتر از دیگران به بیماری های تنفسی  و روده ای مبتلا می شوند . وصدمات غیرعمدی بیشتر می بینند.</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r>
              <a:rPr lang="fa-IR" sz="2400" b="1" dirty="0">
                <a:latin typeface="Calibri" panose="020F0502020204030204" pitchFamily="34" charset="0"/>
                <a:ea typeface="Calibri" panose="020F0502020204030204" pitchFamily="34" charset="0"/>
                <a:cs typeface="B Nazanin" panose="00000400000000000000" pitchFamily="2" charset="-78"/>
              </a:rPr>
              <a:t>محرومیت هیجانی شدید می تواند در رشد اختلال ایجاد کند و به کوتولگی رئانی –اجتماعی ، نوعی اختلال رشد که معمولا بین 2تا15سالگی آشکار می شود، منجر شود. خصوصیات معمول عبارتند از: قامت بسیار کوتاه، کاهش ترشح هورمون رشد ، سن استخوان بندی نارس، و مشکلات سازگاری جدی، که کوتولگی روانی –اجتماعی را از کوتاه قامتی عادی متمایز می کنند. لینت ؛ بچه 4 ساله بسیار کوچک مبتلا به این اختلال تشخیص داده شده بود. بعد از اینکه مسئولان بهزیستی دریافتند که این بچه بیشتر روز را  تنها و بدون سرپرستی در خانه می گذارند  و احتمالا مورد بدرفتاری جسمی قرار گرفته است، او را در پرورشگاه قرار دادند. هنگامی که این کودکان را از محیط های عاطفی نامناسب آنها دور می کنند؛ سطح هورمون رشد آنها به حالت عادی برمی گردد و به سرعت رشد می کنند. امّا اگز درمان به تأخیر افتد. کوتولگی دائمی می شود.</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endParaRPr lang="fa-IR" sz="2400" b="1" dirty="0">
              <a:cs typeface="B Nazanin" panose="00000400000000000000" pitchFamily="2" charset="-78"/>
            </a:endParaRPr>
          </a:p>
        </p:txBody>
      </p:sp>
    </p:spTree>
    <p:extLst>
      <p:ext uri="{BB962C8B-B14F-4D97-AF65-F5344CB8AC3E}">
        <p14:creationId xmlns:p14="http://schemas.microsoft.com/office/powerpoint/2010/main" val="18560978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*تغذیه</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Calibri" panose="020F0502020204030204" pitchFamily="34" charset="0"/>
                <a:ea typeface="Calibri" panose="020F0502020204030204" pitchFamily="34" charset="0"/>
                <a:cs typeface="B Nazanin" panose="00000400000000000000" pitchFamily="2" charset="-78"/>
              </a:rPr>
              <a:t>خیلی از کودکان،وقتی که به اوایل کودکی می رسند غیرقابل پیش بینی می شوند واز غذاها ایراد می گیرند.پدری را می شناسم که با حسرت به یاد می آورد که پسرش هنگامی که کودک نوپایی بود،با اشتیاق غذاهای چینی می خورد :« اکنون در 3سالگی تنها چسزی که با ولع می خورد بستنی است.!»</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Calibri" panose="020F0502020204030204" pitchFamily="34" charset="0"/>
                <a:ea typeface="Calibri" panose="020F0502020204030204" pitchFamily="34" charset="0"/>
                <a:cs typeface="B Nazanin" panose="00000400000000000000" pitchFamily="2" charset="-78"/>
              </a:rPr>
              <a:t>اشتهای کودکان پیش دبستانی کم می شود زیرا ، رشد آنها کُند می شود احتیاط آها در مورد غذاهای جدید نیز سازگارانه است.اگر آنها به غذاهای آشنا بچسبند ، این حُسن را دارد وقتی که بزرگسالان برای محافظت از آنها حضور ندارند، کمتر احتمال دارد که مواد خطرناک را بخورند. والدین نباید درمورد تغییرات در مقدار غذایی که در هر وعده خورده می شود نگران باشند.کودکان پیش دبستانی با خوردن کم در یک وعده وخوردن بیشتر در وعده دیگر، جبران می کنند.</a:t>
            </a:r>
            <a:endParaRPr lang="fa-IR" sz="2800" b="1" dirty="0">
              <a:cs typeface="B Nazanin" panose="00000400000000000000" pitchFamily="2" charset="-78"/>
            </a:endParaRPr>
          </a:p>
        </p:txBody>
      </p:sp>
    </p:spTree>
    <p:extLst>
      <p:ext uri="{BB962C8B-B14F-4D97-AF65-F5344CB8AC3E}">
        <p14:creationId xmlns:p14="http://schemas.microsoft.com/office/powerpoint/2010/main" val="2204207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با اینکه کودکان پیش دبستانی کمتر می خورند، ولی به غذای با کیفیت عالی ، از جمله همان غذاهایی که بزرگسالان می خورند ، اما به مقدار کمتر نیاز دارند .چربی ها، روغن، ئنمک باید در کمترین حد نگه داشته شوند.زیرا با فشار خون بالا وبیماری قلبی در بزرگسالی ارتباط دارند ؛ برای جلوگیری از پوسیدگی دندان و محافظت دربرابر اضافه وزن وچاقی، از مصرف غذاهای مملو از مواد قندی نیز باید خودداری شود.</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Calibri" panose="020F0502020204030204" pitchFamily="34" charset="0"/>
                <a:ea typeface="Calibri" panose="020F0502020204030204" pitchFamily="34" charset="0"/>
                <a:cs typeface="B Nazanin" panose="00000400000000000000" pitchFamily="2" charset="-78"/>
              </a:rPr>
              <a:t>کودکان از ترجیحات غذای افرادی که مورد علاقه آنها هستند ،هم بزرگسالان و هم همساان ؛ تقلید می کنند.برای مثال،در مکزیک که کودکان اغلب می بینند اعضاء خانواده از مزه غذاهای تند لذّت می برند ،با علاقه زیاد فلفل قرمز می خورند ، در حالیکه اغلب کودکان آمریکای شمالی از خوردن آن امتناع می کنند.</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Calibri" panose="020F0502020204030204" pitchFamily="34" charset="0"/>
                <a:ea typeface="Calibri" panose="020F0502020204030204" pitchFamily="34" charset="0"/>
                <a:cs typeface="B Nazanin" panose="00000400000000000000" pitchFamily="2" charset="-78"/>
              </a:rPr>
              <a:t>قرار گرفتن مکرر وبدون فشار با غذای جدید نیز پذیرش کودکان را افزایش می دهد.</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endParaRPr lang="fa-IR" sz="2800" b="1" dirty="0">
              <a:cs typeface="B Nazanin" panose="00000400000000000000" pitchFamily="2" charset="-78"/>
            </a:endParaRPr>
          </a:p>
        </p:txBody>
      </p:sp>
    </p:spTree>
    <p:extLst>
      <p:ext uri="{BB962C8B-B14F-4D97-AF65-F5344CB8AC3E}">
        <p14:creationId xmlns:p14="http://schemas.microsoft.com/office/powerpoint/2010/main" val="25961893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*بیماری </a:t>
            </a:r>
            <a:r>
              <a:rPr lang="fa-IR" sz="2400" b="1" dirty="0" smtClean="0">
                <a:latin typeface="Calibri" panose="020F0502020204030204" pitchFamily="34" charset="0"/>
                <a:ea typeface="Calibri" panose="020F0502020204030204" pitchFamily="34" charset="0"/>
                <a:cs typeface="B Nazanin" panose="00000400000000000000" pitchFamily="2" charset="-78"/>
              </a:rPr>
              <a:t>عفونی</a:t>
            </a:r>
            <a:br>
              <a:rPr lang="fa-IR" sz="2400" b="1" dirty="0" smtClean="0">
                <a:latin typeface="Calibri" panose="020F0502020204030204" pitchFamily="34" charset="0"/>
                <a:ea typeface="Calibri" panose="020F0502020204030204" pitchFamily="34" charset="0"/>
                <a:cs typeface="B Nazanin" panose="00000400000000000000" pitchFamily="2" charset="-78"/>
              </a:rPr>
            </a:b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در بچه هایی که خوب تغذیه می شوند ، بیماری های معمول کودکی تأثیری بر رشد جسمانی ندارند. اما در صورتیکه کودکان تغذیه نامناسبی داشته باشند ؛ بیماری و سوء تغذیه در چرخه ای معیوب بر یکدیگر تأثیر می گذارند  و عواقب جدّی به بار می آورند.</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*بیماری عفونی سوء </a:t>
            </a:r>
            <a:r>
              <a:rPr lang="fa-IR" sz="2400" b="1" dirty="0" smtClean="0">
                <a:latin typeface="Calibri" panose="020F0502020204030204" pitchFamily="34" charset="0"/>
                <a:ea typeface="Calibri" panose="020F0502020204030204" pitchFamily="34" charset="0"/>
                <a:cs typeface="B Nazanin" panose="00000400000000000000" pitchFamily="2" charset="-78"/>
              </a:rPr>
              <a:t>تغذیه</a:t>
            </a:r>
            <a:br>
              <a:rPr lang="fa-IR" sz="2400" b="1" dirty="0" smtClean="0">
                <a:latin typeface="Calibri" panose="020F0502020204030204" pitchFamily="34" charset="0"/>
                <a:ea typeface="Calibri" panose="020F0502020204030204" pitchFamily="34" charset="0"/>
                <a:cs typeface="B Nazanin" panose="00000400000000000000" pitchFamily="2" charset="-78"/>
              </a:rPr>
            </a:b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واکنش هال به سرخک در کشورهای درحال توسعه ای که درصد بالایی از جمعیت در فقر زندگی می کنند وتحت  برنامه های ایمن سازی قرار نمی گیرند، عادی است. بیماریهایی مانند سرخک و آبله مرغان که معمولا تا بعد از 3سالگی  در کشورهای صنعتی آشکار نمی شوند.خیلی زودتر روی می دهند . تغذیه نامناسب جلوی سیستک ایمنی بدن را می گیرد. وکودکان را نسبت به بیماری آسیب پذیر می سازد. از 10میلیون مرگ ومیر  سالیانه کودکان زیر5سال در جهان  98درصد در کشورهای درحال توسعه و70درصد در اثر بیماری های عفونی </a:t>
            </a:r>
            <a:r>
              <a:rPr lang="fa-IR" sz="2400" b="1" dirty="0" smtClean="0">
                <a:latin typeface="Calibri" panose="020F0502020204030204" pitchFamily="34" charset="0"/>
                <a:ea typeface="Calibri" panose="020F0502020204030204" pitchFamily="34" charset="0"/>
                <a:cs typeface="B Nazanin" panose="00000400000000000000" pitchFamily="2" charset="-78"/>
              </a:rPr>
              <a:t>است.</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endParaRPr lang="fa-IR" sz="2400" b="1" dirty="0"/>
          </a:p>
        </p:txBody>
      </p:sp>
    </p:spTree>
    <p:extLst>
      <p:ext uri="{BB962C8B-B14F-4D97-AF65-F5344CB8AC3E}">
        <p14:creationId xmlns:p14="http://schemas.microsoft.com/office/powerpoint/2010/main" val="14216251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3200" dirty="0">
                <a:latin typeface="Calibri" panose="020F0502020204030204" pitchFamily="34" charset="0"/>
                <a:ea typeface="Calibri" panose="020F0502020204030204" pitchFamily="34" charset="0"/>
                <a:cs typeface="B Nazanin" panose="00000400000000000000" pitchFamily="2" charset="-78"/>
              </a:rPr>
              <a:t>*ایمن سازی:</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r>
              <a:rPr lang="fa-IR" sz="3200" dirty="0">
                <a:latin typeface="Calibri" panose="020F0502020204030204" pitchFamily="34" charset="0"/>
                <a:ea typeface="Calibri" panose="020F0502020204030204" pitchFamily="34" charset="0"/>
                <a:cs typeface="B Nazanin" panose="00000400000000000000" pitchFamily="2" charset="-78"/>
              </a:rPr>
              <a:t>در کشور های صنعتی؛ ایمن سازی گسترده نوباوگان وکودکان خردسال به کاهش چشمگیر بیماری های کودکی در طول نیم قرن گذشته انجامیده استو هال به این علت سرخک گرفت که بر خلاف همکلاسی های خود که از خنواده های مرفّه بودند ؛ تحت برنامه کامل ایمن سازی قرار نگرفته بود. از بین کودکان پیش دبستانی آمریکا، 44درصد فاقد ایمن سازی های ضروری هستند، واین میزان  در مورد کودکان فقرزده که تا5یا6سالگی ، زمانی که ایمن سازی برای وارد شدن  به مدرسه ضروری است، تحت محافظت کامل قرار نمی گیرند ، به40درصد افزایش می یابد ((وزارت خدمات بهداشتی وانسانی آمریکا .2005.)) در مقابل در دانمارک و نروژ ، کمتر از 10درصد ودر کانادا وانگلستان ، هلند ،سوئد، کمتر از7درصد کودکان پیش دبستانی فاقد ایمن </a:t>
            </a:r>
            <a:r>
              <a:rPr lang="fa-IR" sz="3200" dirty="0" smtClean="0">
                <a:latin typeface="Calibri" panose="020F0502020204030204" pitchFamily="34" charset="0"/>
                <a:ea typeface="Calibri" panose="020F0502020204030204" pitchFamily="34" charset="0"/>
                <a:cs typeface="B Nazanin" panose="00000400000000000000" pitchFamily="2" charset="-78"/>
              </a:rPr>
              <a:t>سازی </a:t>
            </a:r>
            <a:r>
              <a:rPr lang="fa-IR" sz="3200" dirty="0">
                <a:latin typeface="Calibri" panose="020F0502020204030204" pitchFamily="34" charset="0"/>
                <a:ea typeface="Calibri" panose="020F0502020204030204" pitchFamily="34" charset="0"/>
                <a:cs typeface="B Nazanin" panose="00000400000000000000" pitchFamily="2" charset="-78"/>
              </a:rPr>
              <a:t>هستند</a:t>
            </a:r>
            <a:endParaRPr lang="fa-IR" sz="3200" dirty="0">
              <a:cs typeface="B Nazanin" panose="00000400000000000000" pitchFamily="2" charset="-78"/>
            </a:endParaRPr>
          </a:p>
        </p:txBody>
      </p:sp>
    </p:spTree>
    <p:extLst>
      <p:ext uri="{BB962C8B-B14F-4D97-AF65-F5344CB8AC3E}">
        <p14:creationId xmlns:p14="http://schemas.microsoft.com/office/powerpoint/2010/main" val="13507433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3200" dirty="0">
                <a:latin typeface="Calibri" panose="020F0502020204030204" pitchFamily="34" charset="0"/>
                <a:ea typeface="Calibri" panose="020F0502020204030204" pitchFamily="34" charset="0"/>
                <a:cs typeface="B Nazanin" panose="00000400000000000000" pitchFamily="2" charset="-78"/>
              </a:rPr>
              <a:t>*آسیب های کودکی:</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r>
              <a:rPr lang="fa-IR" sz="3200" dirty="0">
                <a:latin typeface="Calibri" panose="020F0502020204030204" pitchFamily="34" charset="0"/>
                <a:ea typeface="Calibri" panose="020F0502020204030204" pitchFamily="34" charset="0"/>
                <a:cs typeface="B Nazanin" panose="00000400000000000000" pitchFamily="2" charset="-78"/>
              </a:rPr>
              <a:t>تامی 3ساله ، بیش از هر کودک دیگری در کلاس پیش دبستانی در آرام نشستن وتوجه کردن  مشکل داشت. بجای آن از یک مکان به مکان دیگر  واز یک فعالیت به سراغ دیگری می رفت . یک روز در روزنامه محلی خواندم که تامی به زحمت از آسیبی جان سالم به در برده بود. در حالیکه مادر او مشغول کندن یخ از روی شیشه اتومبیل بود.تامی ماشین را توی دنده زده بود.اتومبیل حرکت کرد وحفاظ یک زیرگذر3متری را قطع کرد و روی آن معلّق ماند تا اینکه مأموران نجات سررسیدند. مادر تامی به خاطر غفلت در استفاده از کمربند ایمنی مخصوص کودکان زیر8سال متهم </a:t>
            </a:r>
            <a:r>
              <a:rPr lang="fa-IR" sz="3200" dirty="0" smtClean="0">
                <a:latin typeface="Calibri" panose="020F0502020204030204" pitchFamily="34" charset="0"/>
                <a:ea typeface="Calibri" panose="020F0502020204030204" pitchFamily="34" charset="0"/>
                <a:cs typeface="B Nazanin" panose="00000400000000000000" pitchFamily="2" charset="-78"/>
              </a:rPr>
              <a:t>شد</a:t>
            </a:r>
            <a:r>
              <a:rPr lang="fa-IR" sz="2400" dirty="0" smtClean="0">
                <a:latin typeface="Calibri" panose="020F0502020204030204" pitchFamily="34" charset="0"/>
                <a:ea typeface="Calibri" panose="020F0502020204030204" pitchFamily="34" charset="0"/>
                <a:cs typeface="B Nazanin" panose="00000400000000000000" pitchFamily="2" charset="-78"/>
              </a:rPr>
              <a:t> . </a:t>
            </a:r>
            <a:r>
              <a:rPr lang="fa-IR" sz="3200" dirty="0" smtClean="0">
                <a:latin typeface="Calibri" panose="020F0502020204030204" pitchFamily="34" charset="0"/>
                <a:ea typeface="Calibri" panose="020F0502020204030204" pitchFamily="34" charset="0"/>
                <a:cs typeface="B Nazanin" panose="00000400000000000000" pitchFamily="2" charset="-78"/>
              </a:rPr>
              <a:t>به </a:t>
            </a:r>
            <a:r>
              <a:rPr lang="fa-IR" sz="3200" dirty="0">
                <a:latin typeface="Calibri" panose="020F0502020204030204" pitchFamily="34" charset="0"/>
                <a:ea typeface="Calibri" panose="020F0502020204030204" pitchFamily="34" charset="0"/>
                <a:cs typeface="B Nazanin" panose="00000400000000000000" pitchFamily="2" charset="-78"/>
              </a:rPr>
              <a:t>عنوان مثال از آسیب های دوران کودکی می توان به : تصادف اتومبیل ، غرق شدن ، وسوختگی ، .... اشاره نمود.</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endParaRPr lang="fa-IR" sz="3200" dirty="0">
              <a:cs typeface="B Nazanin" panose="00000400000000000000" pitchFamily="2" charset="-78"/>
            </a:endParaRPr>
          </a:p>
        </p:txBody>
      </p:sp>
    </p:spTree>
    <p:extLst>
      <p:ext uri="{BB962C8B-B14F-4D97-AF65-F5344CB8AC3E}">
        <p14:creationId xmlns:p14="http://schemas.microsoft.com/office/powerpoint/2010/main" val="4094535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*عوامل مرتبط با آسیب های کودکی:پسرها به خاطر سطح فعالیت بیشتر وتمایل  بیشتر به خطر کردن ،1.5برابربیشتر از دخترها احتمال آسیب دیدن دارندکودکان دارای خلق وخوی خاص،آسیب پذیری،بی توجهی،تحریک پذیری ،خلق منفی-نیز بیشتر درمعرض خطر قرار دارند.</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r>
              <a:rPr lang="fa-IR" sz="2400" b="1" dirty="0">
                <a:latin typeface="Calibri" panose="020F0502020204030204" pitchFamily="34" charset="0"/>
                <a:ea typeface="Calibri" panose="020F0502020204030204" pitchFamily="34" charset="0"/>
                <a:cs typeface="B Nazanin" panose="00000400000000000000" pitchFamily="2" charset="-78"/>
              </a:rPr>
              <a:t>*پیش گیری از آسیب های کودکی: چون آسیب های کودکی علت های متعددی دارند ،برای کاهش دادن آنها به روش های مختلفی نیاز هست. قوانین با ملزم دانستن کمربندهای ایمنی ،لباس ضد آتش، وحصارکشی اطراف حیاط استخرهای شنا از تعدادی آسیب ها جلوگیری می کنند.</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r>
              <a:rPr lang="fa-IR" sz="2400" b="1" dirty="0">
                <a:latin typeface="Calibri" panose="020F0502020204030204" pitchFamily="34" charset="0"/>
                <a:ea typeface="Calibri" panose="020F0502020204030204" pitchFamily="34" charset="0"/>
                <a:cs typeface="B Nazanin" panose="00000400000000000000" pitchFamily="2" charset="-78"/>
              </a:rPr>
              <a:t>*رشد حرکتی درشت: هنگامی که بدن کودکان ترکه ای تر وبالاتن آنها سبک تر می شود ، مرکز ثقل آنها به سمت پایین ، درجهت تنه جابه جا می شود. درنتیجه تعادل به مقدار زیاد بهتر می شود و زمینه را برای مهارتهای حرکتی جدید که حرکات عضلات بزرگ بدن را شامل می شوند ،آماده می کند. در2سالگی طرز راه رفتن کودکان پیش دبستانی آرام وموزون می شود –به قدری کافی احساس ایمنی می کنند که از زمین جداشوند ،ابتدا با دویدن و ،با پریدن،لِی لِی و جست وخیز کردن.</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endParaRPr lang="fa-IR" sz="2400" b="1" dirty="0">
              <a:cs typeface="B Nazanin" panose="00000400000000000000" pitchFamily="2" charset="-78"/>
            </a:endParaRPr>
          </a:p>
        </p:txBody>
      </p:sp>
    </p:spTree>
    <p:extLst>
      <p:ext uri="{BB962C8B-B14F-4D97-AF65-F5344CB8AC3E}">
        <p14:creationId xmlns:p14="http://schemas.microsoft.com/office/powerpoint/2010/main" val="28868820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616" y="1700808"/>
            <a:ext cx="7772400" cy="1470025"/>
          </a:xfrm>
        </p:spPr>
        <p:txBody>
          <a:bodyPr/>
          <a:lstStyle/>
          <a:p>
            <a:r>
              <a:rPr lang="fa-IR" dirty="0" smtClean="0"/>
              <a:t>فصل7 روان شناسی رشد</a:t>
            </a:r>
            <a:r>
              <a:rPr lang="fa-IR" smtClean="0"/>
              <a:t/>
            </a:r>
            <a:br>
              <a:rPr lang="fa-IR" smtClean="0"/>
            </a:br>
            <a:r>
              <a:rPr lang="fa-IR" smtClean="0"/>
              <a:t>مدرس:قاسم </a:t>
            </a:r>
            <a:r>
              <a:rPr lang="fa-IR" dirty="0" smtClean="0"/>
              <a:t>طالبی</a:t>
            </a:r>
            <a:endParaRPr lang="en-US" dirty="0"/>
          </a:p>
        </p:txBody>
      </p:sp>
    </p:spTree>
    <p:extLst>
      <p:ext uri="{BB962C8B-B14F-4D97-AF65-F5344CB8AC3E}">
        <p14:creationId xmlns:p14="http://schemas.microsoft.com/office/powerpoint/2010/main" val="38092877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هنگامیکه کودکان بتوانند روی پاهای خود محکم تر بایستند ، دست ها و تنه آنها برای آزمایش کردن مهارتهای تازه آزاد می شوند.-پرت کردن وگرفتن توپ ، راندن سه چرخه ،تاب خوردن روی میله های افقی و حلقه ها .مهارت های پایین تنه وبالاتنه آنها در اعمال اصلاح شده تری ترکیب می شوند. کودکان5و6ساله به طورهمزمان سه چرخه را رکاب می زنند  وهدایت می کنند  و هنگام  پرت کردن وگرفتن توپ ، راندن سه چرخه ، با پریدن،لِی لِی کردن  بدن خود را با نرمی وانعطاف  حرکت می دهند. در پایان سال های پیش دبستانی ،تمام مهارت ها با سرعت واستقامت بیشتری انجام می شوند.</a:t>
            </a:r>
            <a:r>
              <a:rPr lang="en-US" sz="1800" b="1" dirty="0">
                <a:latin typeface="Calibri" panose="020F0502020204030204" pitchFamily="34" charset="0"/>
                <a:ea typeface="Calibri" panose="020F0502020204030204" pitchFamily="34" charset="0"/>
                <a:cs typeface="B Nazanin" panose="00000400000000000000" pitchFamily="2" charset="-78"/>
              </a:rPr>
              <a:t/>
            </a:r>
            <a:br>
              <a:rPr lang="en-US" sz="1800" b="1" dirty="0">
                <a:latin typeface="Calibri" panose="020F0502020204030204" pitchFamily="34" charset="0"/>
                <a:ea typeface="Calibri" panose="020F0502020204030204" pitchFamily="34" charset="0"/>
                <a:cs typeface="B Nazanin" panose="00000400000000000000" pitchFamily="2" charset="-78"/>
              </a:rPr>
            </a:br>
            <a:r>
              <a:rPr lang="fa-IR" sz="2400" b="1" dirty="0">
                <a:latin typeface="Calibri" panose="020F0502020204030204" pitchFamily="34" charset="0"/>
                <a:ea typeface="Calibri" panose="020F0502020204030204" pitchFamily="34" charset="0"/>
                <a:cs typeface="B Nazanin" panose="00000400000000000000" pitchFamily="2" charset="-78"/>
              </a:rPr>
              <a:t>*رشد حرکتی ظریف: مهارتهای حرکتی ظزیف نیز در سالهای پیش دبستانی پیشرفت زیادی می کنند .کنترل دستها وانگشتان بهبود می یابد.کودکان خردسال .معماها را کنار هم می چیدند،با مکعب های کوچک خانه می سازند ودانه های تسبیح را به نخ می کشند .پیشرفت حرکتی ظریف برای والدین در دو زمینه از همه بیشتر آشکار است :1)مراقبت کودکان از بدن خودشان2)نقاشی هایی که دیوارهای خانه، مهدکودک،و کودکستان را پر می کنند.</a:t>
            </a:r>
            <a:endParaRPr lang="fa-IR" sz="2400" b="1" dirty="0">
              <a:cs typeface="B Nazanin" panose="00000400000000000000" pitchFamily="2" charset="-78"/>
            </a:endParaRPr>
          </a:p>
        </p:txBody>
      </p:sp>
    </p:spTree>
    <p:extLst>
      <p:ext uri="{BB962C8B-B14F-4D97-AF65-F5344CB8AC3E}">
        <p14:creationId xmlns:p14="http://schemas.microsoft.com/office/powerpoint/2010/main" val="29629358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dirty="0">
                <a:latin typeface="Calibri" panose="020F0502020204030204" pitchFamily="34" charset="0"/>
                <a:ea typeface="Calibri" panose="020F0502020204030204" pitchFamily="34" charset="0"/>
                <a:cs typeface="B Nazanin" panose="00000400000000000000" pitchFamily="2" charset="-78"/>
              </a:rPr>
              <a:t>*مهارتهای خودیاری:کودکان3ساله ای که اغلب خودشان لباس می پوشند ممکن است پیراهن وشلوار خود را پشت و رو برتن کنند ، وکفش پای چپ را به پای راست کنند ! شاید پیجیده ترین مهرت خودیاری در اوایل کودکی بستن بند کفش باشد که کودکان در6سالگی برآن تسلط می یابند .موفقیت در این کار به فراخنای توجه طولانی تر، حافظه حرکات ظریف دست ، وچیره دستی در انجام دادن آنها نیاز دارد بستن بند کفش مانند دو مهارت دیگر : یعنی نقاشی کردن و نگارش ،ارتباط نزدیک بین رشد حرکتی وشناختی را نشان می دهند.</a:t>
            </a:r>
            <a:r>
              <a:rPr lang="en-US" sz="2000" dirty="0">
                <a:latin typeface="Calibri" panose="020F0502020204030204" pitchFamily="34" charset="0"/>
                <a:ea typeface="Calibri" panose="020F0502020204030204" pitchFamily="34" charset="0"/>
                <a:cs typeface="B Nazanin" panose="00000400000000000000" pitchFamily="2" charset="-78"/>
              </a:rPr>
              <a:t/>
            </a:r>
            <a:br>
              <a:rPr lang="en-US" sz="2000" dirty="0">
                <a:latin typeface="Calibri" panose="020F0502020204030204" pitchFamily="34" charset="0"/>
                <a:ea typeface="Calibri" panose="020F0502020204030204" pitchFamily="34" charset="0"/>
                <a:cs typeface="B Nazanin" panose="00000400000000000000" pitchFamily="2" charset="-78"/>
              </a:rPr>
            </a:br>
            <a:r>
              <a:rPr lang="fa-IR" sz="2800" dirty="0">
                <a:latin typeface="Calibri" panose="020F0502020204030204" pitchFamily="34" charset="0"/>
                <a:ea typeface="Calibri" panose="020F0502020204030204" pitchFamily="34" charset="0"/>
                <a:cs typeface="B Nazanin" panose="00000400000000000000" pitchFamily="2" charset="-78"/>
              </a:rPr>
              <a:t>*نقاشی: وقتی کاغذ ومداد شمعی در دسترس باشد ، حتی کودکان نوپا به تقلید از دیگران خط خطی می کنند .هنگامی که توانایی کودکان پیش دبستانی در بازنمایی ذهنی دنیا گسترش می یابد ،خطوط روی کاغذ معنا پیدا می کنند .عوامل متعددی با کنترل حرکتی ظریف ترکیب می شوند تا بر تغییرات در بازنمایی  هنرمندانه کودکان تأثیر بگذارند ؛ این عوامل عبارتند از: آگاهی از اینکه تصویر می تونند وظیفه نمادها را داشته باشند ،برنامه ریزی ودرک فضایی بهتر ،تأکیدی که فرهنگ کودک بر ابراز هنرمندانه  می کند.</a:t>
            </a:r>
            <a:endParaRPr lang="fa-IR" sz="2800" dirty="0">
              <a:cs typeface="B Nazanin" panose="00000400000000000000" pitchFamily="2" charset="-78"/>
            </a:endParaRPr>
          </a:p>
        </p:txBody>
      </p:sp>
    </p:spTree>
    <p:extLst>
      <p:ext uri="{BB962C8B-B14F-4D97-AF65-F5344CB8AC3E}">
        <p14:creationId xmlns:p14="http://schemas.microsoft.com/office/powerpoint/2010/main" val="25570496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Autofit/>
          </a:bodyPr>
          <a:lstStyle/>
          <a:p>
            <a:pPr algn="r" rtl="1">
              <a:lnSpc>
                <a:spcPct val="115000"/>
              </a:lnSpc>
              <a:spcAft>
                <a:spcPts val="1000"/>
              </a:spcAft>
            </a:pPr>
            <a:r>
              <a:rPr lang="fa-IR" sz="3200" b="1" dirty="0">
                <a:latin typeface="Calibri" panose="020F0502020204030204" pitchFamily="34" charset="0"/>
                <a:ea typeface="Calibri" panose="020F0502020204030204" pitchFamily="34" charset="0"/>
                <a:cs typeface="B Nazanin" panose="00000400000000000000" pitchFamily="2" charset="-78"/>
              </a:rPr>
              <a:t>*تنوع فرهنگی در پرورش نقاشی:  کودکان در فرهنگ هایی که سنت های هنری غنی دارند ،نقاشی های پرکاری می کشند که آداب و رسوم فرهنگ آنها را منعکس می کنند .در فرهنگ هایی که علاقه کمی به هنر وجود دارد ،حتی کودکان بزرگتر ونوجوانان شکلهای ساده ای می کشند.</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r>
              <a:rPr lang="fa-IR" sz="3200" b="1" dirty="0">
                <a:latin typeface="Calibri" panose="020F0502020204030204" pitchFamily="34" charset="0"/>
                <a:ea typeface="Calibri" panose="020F0502020204030204" pitchFamily="34" charset="0"/>
                <a:cs typeface="B Nazanin" panose="00000400000000000000" pitchFamily="2" charset="-78"/>
              </a:rPr>
              <a:t>*تفاوت های فردی در مهارتهای حرکتی: در سنی که کودکان به رویداد های مهم حرکتی دست می یابند ، تفاوت های فردی زیادی وجود دارد. کودک قدبلند وعضلانی از کودکی که کوتاه قد و فربه است ،سریعتر حرکت می کنند وبرخی مهارتها را زودتر فرامی گیرد .مانند زمینه های دیگر ،والدین ومعلمان ، کودکانی که مهارتهای حرکتی بهتری دارند ،بیشتر ترغیب می کنند .</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endParaRPr lang="fa-IR" sz="3200" dirty="0">
              <a:cs typeface="B Nazanin" panose="00000400000000000000" pitchFamily="2" charset="-78"/>
            </a:endParaRPr>
          </a:p>
        </p:txBody>
      </p:sp>
    </p:spTree>
    <p:extLst>
      <p:ext uri="{BB962C8B-B14F-4D97-AF65-F5344CB8AC3E}">
        <p14:creationId xmlns:p14="http://schemas.microsoft.com/office/powerpoint/2010/main" val="29291168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6583362"/>
          </a:xfrm>
        </p:spPr>
        <p:txBody>
          <a:bodyPr>
            <a:noAutofit/>
          </a:bodyPr>
          <a:lstStyle/>
          <a:p>
            <a:pPr algn="r" rtl="1">
              <a:lnSpc>
                <a:spcPct val="115000"/>
              </a:lnSpc>
              <a:spcAft>
                <a:spcPts val="1000"/>
              </a:spcAft>
            </a:pPr>
            <a:r>
              <a:rPr lang="fa-IR" sz="3200" b="1" dirty="0">
                <a:latin typeface="Calibri" panose="020F0502020204030204" pitchFamily="34" charset="0"/>
                <a:ea typeface="Calibri" panose="020F0502020204030204" pitchFamily="34" charset="0"/>
                <a:cs typeface="B Nazanin" panose="00000400000000000000" pitchFamily="2" charset="-78"/>
              </a:rPr>
              <a:t>تفاوتهای جنسیتی در مهارت های حرکتی در اوایل کودکی  آشکار هستند .پسرها در مهارتهایی که نیرو وقدرت را می طلبند از خترها جلوترندآنها در 5سالگی می توانند اندکتی دورتر بپرند ،اندکی سریعتر بدوند ، وتوپ را تقریبا5/1 متر دورتر پرتاب کنند.دخترهادر مهارتهای حرکتی ظریف وبرخی مهارتهای حرکتی درشت که به ترکیب تعادل خوب و حکت پا نیاز دارند ، مانند لِی لِی کردن و طناب بازی برتر هستند توده عضله بیشتر( ودر مورد پرتاب کردن) ساعدهای قدری بلندتر پسرها به مهارت های بیشتر آنها کمک می کنند و رسش جسمانی بیشتر دخترها تا اندازه ای در تعادل بهتر و دقت حرکت آنها دخالت دارد.</a:t>
            </a:r>
            <a:r>
              <a:rPr lang="en-US" sz="2400" b="1" dirty="0">
                <a:latin typeface="Calibri" panose="020F0502020204030204" pitchFamily="34" charset="0"/>
                <a:ea typeface="Calibri" panose="020F0502020204030204" pitchFamily="34" charset="0"/>
                <a:cs typeface="B Nazanin" panose="00000400000000000000" pitchFamily="2" charset="-78"/>
              </a:rPr>
              <a:t/>
            </a:r>
            <a:br>
              <a:rPr lang="en-US" sz="2400" b="1" dirty="0">
                <a:latin typeface="Calibri" panose="020F0502020204030204" pitchFamily="34" charset="0"/>
                <a:ea typeface="Calibri" panose="020F0502020204030204" pitchFamily="34" charset="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3402142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*نظریه پیاژه: مرحله پیش عملیاتی</a:t>
            </a:r>
            <a:r>
              <a:rPr lang="en-US" sz="2000" b="1" dirty="0">
                <a:latin typeface="Calibri" panose="020F0502020204030204" pitchFamily="34" charset="0"/>
                <a:ea typeface="Calibri" panose="020F0502020204030204" pitchFamily="34" charset="0"/>
                <a:cs typeface="Arial" panose="020B0604020202020204" pitchFamily="34" charset="0"/>
              </a:rPr>
              <a:t/>
            </a:r>
            <a:br>
              <a:rPr lang="en-US" sz="2000" b="1"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بازنمایی ذهنی: پیاژه خاطرنشان کرد زبان انعطاف پذیر ترین وسیله بازنمایی ذهنی ماست.زبان با جدا کردن فکر از عمل ؛ تفکر بسیار کارآمد تر از قبل را امکان پذیر می سازد .هنگامیکه در قالب کلمات فکر می کنیم ،بر محدودیت های تجربیات لحظه ای خود چیره می شویم. به رغم توانایی زبان ، پیاژه آنرا عنصر اصلی در تغییر شناختی کودک نمی دانست .در عوض او معتقد بود که فعالیت حسی- حرکتی به تصورات درونی از تجربه منجر می شود که کودکان با کلمات آنها را نام می برند.</a:t>
            </a:r>
            <a:r>
              <a:rPr lang="en-US" sz="2000" b="1" dirty="0">
                <a:latin typeface="Calibri" panose="020F0502020204030204" pitchFamily="34" charset="0"/>
                <a:ea typeface="Calibri" panose="020F0502020204030204" pitchFamily="34" charset="0"/>
                <a:cs typeface="Arial" panose="020B0604020202020204" pitchFamily="34" charset="0"/>
              </a:rPr>
              <a:t/>
            </a:r>
            <a:br>
              <a:rPr lang="en-US" sz="2000" b="1"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بازی وانمود کردن: نمونه عالی دیگری از رشد بازنمایی ذهنی در اوایل کودکی است. پیاژه معتقد بود که کودکان خردسال از طریق وانمود کرد، طرحواره های بازنمایی ذهنی، را که به تازگی فراگرفته اندتمرین ونیرومند می کنند .چند پژوهشگر براساس دیدگاه او، رشد وانمود کردن او را در طول سال های پیش دبستانی ردیابی کرده اند.</a:t>
            </a:r>
            <a:r>
              <a:rPr lang="en-US" sz="2000" b="1" dirty="0">
                <a:latin typeface="Calibri" panose="020F0502020204030204" pitchFamily="34" charset="0"/>
                <a:ea typeface="Calibri" panose="020F0502020204030204" pitchFamily="34" charset="0"/>
                <a:cs typeface="Arial" panose="020B0604020202020204" pitchFamily="34" charset="0"/>
              </a:rPr>
              <a:t/>
            </a:r>
            <a:br>
              <a:rPr lang="en-US" sz="2000" b="1"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 ادامه در صفحه399و400»</a:t>
            </a:r>
            <a:r>
              <a:rPr lang="en-US" sz="2000" b="1" dirty="0">
                <a:latin typeface="Calibri" panose="020F0502020204030204" pitchFamily="34" charset="0"/>
                <a:ea typeface="Calibri" panose="020F0502020204030204" pitchFamily="34" charset="0"/>
                <a:cs typeface="Arial" panose="020B0604020202020204" pitchFamily="34" charset="0"/>
              </a:rPr>
              <a:t/>
            </a:r>
            <a:br>
              <a:rPr lang="en-US" sz="2000" b="1" dirty="0">
                <a:latin typeface="Calibri" panose="020F0502020204030204" pitchFamily="34" charset="0"/>
                <a:ea typeface="Calibri" panose="020F0502020204030204" pitchFamily="34" charset="0"/>
                <a:cs typeface="Arial" panose="020B0604020202020204" pitchFamily="34" charset="0"/>
              </a:rPr>
            </a:br>
            <a:endParaRPr lang="fa-IR" sz="2800" b="1" dirty="0"/>
          </a:p>
        </p:txBody>
      </p:sp>
    </p:spTree>
    <p:extLst>
      <p:ext uri="{BB962C8B-B14F-4D97-AF65-F5344CB8AC3E}">
        <p14:creationId xmlns:p14="http://schemas.microsoft.com/office/powerpoint/2010/main" val="4718456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rmAutofit/>
          </a:bodyPr>
          <a:lstStyle/>
          <a:p>
            <a:pPr algn="r" rtl="1">
              <a:lnSpc>
                <a:spcPct val="115000"/>
              </a:lnSpc>
              <a:spcAft>
                <a:spcPts val="1000"/>
              </a:spcAft>
            </a:pPr>
            <a:r>
              <a:rPr lang="fa-IR" sz="3600" b="1" dirty="0">
                <a:latin typeface="Calibri" panose="020F0502020204030204" pitchFamily="34" charset="0"/>
                <a:ea typeface="Calibri" panose="020F0502020204030204" pitchFamily="34" charset="0"/>
                <a:cs typeface="B Nazanin" panose="00000400000000000000" pitchFamily="2" charset="-78"/>
              </a:rPr>
              <a:t>مزایای  وانمود کردن:نظری پیاژه درباره وانمود کردن  بعنوان صرفا تمرین طرحواره های، بازنمایی بسیار محدود انگاشته می شود .بازی نتنها مهارتهای ن ظشناختی و اجتماعی کودکان را منعکس می کند .بلکه به این مهارتها کمک نیز می کند. در مقایسه با فعالیت های اجتماعی غیر وانمودی مثل( نقاشی یا چیدن معماها)، تعامل های کودکان پیش دبستان در مدت بازی اجتماعی </a:t>
            </a:r>
            <a:r>
              <a:rPr lang="fa-IR" sz="3600" b="1" dirty="0">
                <a:latin typeface="Calibri" panose="020F0502020204030204" pitchFamily="34" charset="0"/>
                <a:ea typeface="Calibri" panose="020F0502020204030204" pitchFamily="34" charset="0"/>
                <a:cs typeface="Sakkal Majalla" panose="02000000000000000000" pitchFamily="2" charset="-78"/>
              </a:rPr>
              <a:t>–</a:t>
            </a:r>
            <a:r>
              <a:rPr lang="fa-IR" sz="3600" b="1" dirty="0">
                <a:latin typeface="Calibri" panose="020F0502020204030204" pitchFamily="34" charset="0"/>
                <a:ea typeface="Calibri" panose="020F0502020204030204" pitchFamily="34" charset="0"/>
                <a:cs typeface="B Nazanin" panose="00000400000000000000" pitchFamily="2" charset="-78"/>
              </a:rPr>
              <a:t>نمایشی ؛ طولانی تر ادامه می یابد ، مشارکت بیشتر را نشان می دهد ، تعداد بیشتری از کودکان را به فعالیت می کشاند ، وهمکاری بچه ها بیشتراست.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803276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6957392"/>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*محدوديتهاي تفکر پيش عملياتي:  </a:t>
            </a:r>
            <a:r>
              <a:rPr lang="en-US" sz="1800" dirty="0">
                <a:latin typeface="Calibri" panose="020F0502020204030204" pitchFamily="34" charset="0"/>
                <a:ea typeface="Calibri" panose="020F0502020204030204" pitchFamily="34" charset="0"/>
                <a:cs typeface="B Nazanin" panose="00000400000000000000" pitchFamily="2" charset="-78"/>
              </a:rPr>
              <a:t/>
            </a:r>
            <a:br>
              <a:rPr lang="en-US" sz="1800" dirty="0">
                <a:latin typeface="Calibri" panose="020F0502020204030204" pitchFamily="34" charset="0"/>
                <a:ea typeface="Calibri" panose="020F0502020204030204" pitchFamily="34" charset="0"/>
                <a:cs typeface="B Nazanin" panose="00000400000000000000" pitchFamily="2" charset="-78"/>
              </a:rPr>
            </a:br>
            <a:r>
              <a:rPr lang="fa-IR" sz="2400" b="1" dirty="0">
                <a:latin typeface="Calibri" panose="020F0502020204030204" pitchFamily="34" charset="0"/>
                <a:ea typeface="Calibri" panose="020F0502020204030204" pitchFamily="34" charset="0"/>
                <a:cs typeface="B Nazanin" panose="00000400000000000000" pitchFamily="2" charset="-78"/>
              </a:rPr>
              <a:t>خودمحوري يا خود مرکز گرايي: کودک 2 تا 7 ساله، بويژه در سال هاي پايين تر قدرت اين که خود را به جاي فرد ديگري بگذارد، ندارد. نقطه نظر ديگران را نمي فهمد. ضمنا خود را محور کائنات مي پندارد، تصور مي کند همه چيز در حول و حوش او اتفاق مي افتد. براي مثال کودک در هنگام قايم موشک چشم هاي خود را مي بندد و فکر </a:t>
            </a:r>
            <a:r>
              <a:rPr lang="fa-IR" sz="2400" b="1" dirty="0" smtClean="0">
                <a:latin typeface="Calibri" panose="020F0502020204030204" pitchFamily="34" charset="0"/>
                <a:ea typeface="Calibri" panose="020F0502020204030204" pitchFamily="34" charset="0"/>
                <a:cs typeface="B Nazanin" panose="00000400000000000000" pitchFamily="2" charset="-78"/>
              </a:rPr>
              <a:t>مي </a:t>
            </a:r>
            <a:r>
              <a:rPr lang="fa-IR" sz="2400" b="1" dirty="0">
                <a:latin typeface="Calibri" panose="020F0502020204030204" pitchFamily="34" charset="0"/>
                <a:ea typeface="Calibri" panose="020F0502020204030204" pitchFamily="34" charset="0"/>
                <a:cs typeface="B Nazanin" panose="00000400000000000000" pitchFamily="2" charset="-78"/>
              </a:rPr>
              <a:t>کند کسي او را نمي بيند. منظور پياژه از خودمحوري اين است که کودک فرق ديدگاه خودش با ديدگاه ديگران را نمي فهمد. پياژه و باربل اينهلدر(1969) ابتدا با تکليف سه کوه، خود محوري خردسالان را بررسي مي کردند.کودک دور ماکت هاي سه کوه مي چرخد و مي بيند که اين ماکت ها از تمام جهات مثل کوه هستند.در ضمن  اشيايي را که روي کوه  قرار  گرفته اند را هم مي بيند. سپس در يک طرف ميزي که ماکت کوهها روي آن قرار گرفته ، مي نشيند. آزمايشگر، عروسکي را در قسمتهاي مختلف ميز مي چرخاند ودر هر قسمت از کودک مي خواهد عکسي که دقيق تر از همه ديد عروسک را نشان مي دهد، انتخاب کند. کودکان در مرحله پيش عملياتي غالبا عکسي را انتخاب مي کنند که ديد خودشان را نشان ميدهد نه ديد عروسک را.  </a:t>
            </a:r>
            <a:r>
              <a:rPr lang="en-US" sz="1800" dirty="0">
                <a:latin typeface="Calibri" panose="020F0502020204030204" pitchFamily="34" charset="0"/>
                <a:ea typeface="Calibri" panose="020F0502020204030204" pitchFamily="34" charset="0"/>
                <a:cs typeface="B Nazanin" panose="00000400000000000000" pitchFamily="2" charset="-78"/>
              </a:rPr>
              <a:t/>
            </a:r>
            <a:br>
              <a:rPr lang="en-US" sz="1800" dirty="0">
                <a:latin typeface="Calibri" panose="020F0502020204030204" pitchFamily="34" charset="0"/>
                <a:ea typeface="Calibri" panose="020F0502020204030204" pitchFamily="34" charset="0"/>
                <a:cs typeface="B Nazanin" panose="00000400000000000000" pitchFamily="2" charset="-78"/>
              </a:rPr>
            </a:br>
            <a:endParaRPr lang="fa-IR" sz="2400" dirty="0">
              <a:cs typeface="B Nazanin" panose="00000400000000000000" pitchFamily="2" charset="-78"/>
            </a:endParaRPr>
          </a:p>
        </p:txBody>
      </p:sp>
    </p:spTree>
    <p:extLst>
      <p:ext uri="{BB962C8B-B14F-4D97-AF65-F5344CB8AC3E}">
        <p14:creationId xmlns:p14="http://schemas.microsoft.com/office/powerpoint/2010/main" val="12100730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جان گرايي: اکثر کودکان در اين دوره معتقدند که همه چيز جان دارد، حتي بشقابي که در آن غذا مي خورند. عروسک گرسنه است. عروسک اگر در منزل تنها بماند، ناراحت مي شود. اجسام داراي اراده هستند و نيت دارند. اين حالت در کودکان به تدريج و طي مراحل تقليل يافته و از بين مي رود.   </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Calibri" panose="020F0502020204030204" pitchFamily="34" charset="0"/>
                <a:ea typeface="Calibri" panose="020F0502020204030204" pitchFamily="34" charset="0"/>
                <a:cs typeface="B Nazanin" panose="00000400000000000000" pitchFamily="2" charset="-78"/>
              </a:rPr>
              <a:t>پیازه و آموزش: 3اصل آموزشی که تاثیر عمده بر آموزش معلم وکاربست های کلاسی؛ مخصوصا در اوایل کودکی دارند؛ عبارتند از:</a:t>
            </a:r>
            <a:r>
              <a:rPr lang="en-US" sz="2000" b="1" dirty="0">
                <a:latin typeface="Calibri" panose="020F0502020204030204" pitchFamily="34" charset="0"/>
                <a:ea typeface="Calibri" panose="020F0502020204030204" pitchFamily="34" charset="0"/>
                <a:cs typeface="B Nazanin" panose="00000400000000000000" pitchFamily="2" charset="-78"/>
              </a:rPr>
              <a:t/>
            </a:r>
            <a:br>
              <a:rPr lang="en-US" sz="2000" b="1" dirty="0">
                <a:latin typeface="Calibri" panose="020F0502020204030204" pitchFamily="34" charset="0"/>
                <a:ea typeface="Calibri" panose="020F0502020204030204" pitchFamily="34" charset="0"/>
                <a:cs typeface="B Nazanin" panose="00000400000000000000" pitchFamily="2" charset="-78"/>
              </a:rPr>
            </a:br>
            <a:r>
              <a:rPr lang="fa-IR" sz="2800" b="1" dirty="0">
                <a:latin typeface="Calibri" panose="020F0502020204030204" pitchFamily="34" charset="0"/>
                <a:ea typeface="Calibri" panose="020F0502020204030204" pitchFamily="34" charset="0"/>
                <a:cs typeface="B Nazanin" panose="00000400000000000000" pitchFamily="2" charset="-78"/>
              </a:rPr>
              <a:t>1.یادگیری اکتشافی: کودکان ترغیب می شوند از طریق تعامل خودانگیخته با محیط خودشان کشف کنند .معلم به جای آنکه دانش حاضر وآماده ای را ارائه دهند  انواع مطالب غنی را که به منظور کاوش کردن طراحی شده اند عرضه می کنند.-لوازم نقاشی،معماها،بازی های جدول، ساخت مکعب های چوبی ، کتاب ها ، ابزار های اندازه گیری ، وسایل موسیقی و چیزهای دیگر </a:t>
            </a:r>
            <a:endParaRPr lang="fa-IR" sz="2800" b="1" dirty="0">
              <a:cs typeface="B Nazanin" panose="00000400000000000000" pitchFamily="2" charset="-78"/>
            </a:endParaRPr>
          </a:p>
        </p:txBody>
      </p:sp>
    </p:spTree>
    <p:extLst>
      <p:ext uri="{BB962C8B-B14F-4D97-AF65-F5344CB8AC3E}">
        <p14:creationId xmlns:p14="http://schemas.microsoft.com/office/powerpoint/2010/main" val="215306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2.حساسیت نسبت به یادگیری کودکان برای یادگیری: معلمان فعالیت هایی را ارائه می کنند که بر تفکر جاری کودکان استوار باشند ، روش های نادرست آنها درمورد درنظر گرفتن دنیا به چالش بطلبند و آنها را قادر سازند تا طرحواره هایی را که به تازگی کشف کرده اند  تمرین کنند.اما آنها سعی نمی کنند با تحمیل کردن مهارت های جدید قبل از اینکه کودکان نشان دهند  که به آنها علاقمند هستند . و برای آنها آمادگی دارند رشد را سرعت بخشند.</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3. پذیرفتن تفاوتهای فردی: کودکان توالی رشد یکسانی را( اما با سرعت های متفاوت) طی می کنند بنابراین معلمان به جای اینکه فعالیت هایی را برای کل کلاس برنامه ریزی کنند در  باید آنها را متناسب با هرفرد وگروه های کوچک طراحی کنند .به علاوه معلمان پیشرفت تحصیلی هرکودک را در ارتباط با رشد قبلی او ارزیابی می کنند . آنها به ارزیابی کودکان براساس معیارهای هنجاری یا عملکرد متوسط همسالان ، کمتر علاقه دارند. </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endParaRPr lang="fa-IR" sz="2800" dirty="0"/>
          </a:p>
        </p:txBody>
      </p:sp>
    </p:spTree>
    <p:extLst>
      <p:ext uri="{BB962C8B-B14F-4D97-AF65-F5344CB8AC3E}">
        <p14:creationId xmlns:p14="http://schemas.microsoft.com/office/powerpoint/2010/main" val="879919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3200" b="1" dirty="0">
                <a:latin typeface="Calibri" panose="020F0502020204030204" pitchFamily="34" charset="0"/>
                <a:ea typeface="Calibri" panose="020F0502020204030204" pitchFamily="34" charset="0"/>
                <a:cs typeface="B Nazanin" panose="00000400000000000000" pitchFamily="2" charset="-78"/>
              </a:rPr>
              <a:t>* نظریّه‌ی اجتماعی </a:t>
            </a:r>
            <a:r>
              <a:rPr lang="fa-IR" sz="3200" b="1" dirty="0">
                <a:latin typeface="Calibri" panose="020F0502020204030204" pitchFamily="34" charset="0"/>
                <a:ea typeface="Calibri" panose="020F0502020204030204" pitchFamily="34" charset="0"/>
              </a:rPr>
              <a:t>–</a:t>
            </a:r>
            <a:r>
              <a:rPr lang="fa-IR" sz="3200" b="1" dirty="0">
                <a:latin typeface="Calibri" panose="020F0502020204030204" pitchFamily="34" charset="0"/>
                <a:ea typeface="Calibri" panose="020F0502020204030204" pitchFamily="34" charset="0"/>
                <a:cs typeface="B Nazanin" panose="00000400000000000000" pitchFamily="2" charset="-78"/>
              </a:rPr>
              <a:t> فرهنگی ویگوتسکی در گستره‌ی رشد شناختی</a:t>
            </a:r>
            <a:r>
              <a:rPr lang="en-US" sz="2400" b="1" dirty="0">
                <a:latin typeface="Calibri" panose="020F0502020204030204" pitchFamily="34" charset="0"/>
                <a:ea typeface="Calibri" panose="020F0502020204030204" pitchFamily="34" charset="0"/>
                <a:cs typeface="Arial" panose="020B0604020202020204" pitchFamily="34" charset="0"/>
              </a:rPr>
              <a:t/>
            </a:r>
            <a:br>
              <a:rPr lang="en-US" sz="2400" b="1" dirty="0">
                <a:latin typeface="Calibri" panose="020F0502020204030204" pitchFamily="34" charset="0"/>
                <a:ea typeface="Calibri" panose="020F0502020204030204" pitchFamily="34" charset="0"/>
                <a:cs typeface="Arial" panose="020B0604020202020204" pitchFamily="34" charset="0"/>
              </a:rPr>
            </a:br>
            <a:r>
              <a:rPr lang="fa-IR" sz="3200" b="1" dirty="0">
                <a:latin typeface="Calibri" panose="020F0502020204030204" pitchFamily="34" charset="0"/>
                <a:ea typeface="Calibri" panose="020F0502020204030204" pitchFamily="34" charset="0"/>
                <a:cs typeface="B Nazanin" panose="00000400000000000000" pitchFamily="2" charset="-78"/>
              </a:rPr>
              <a:t>عدم تأکید پیاژه بر زبان، چالش دیگری را پدید آورد. این بار از جانب نظریّه ویگوتسکی که بر بستر اجتماعی رشد شناختی تأکید می کند. در اوایل کودکی، رشد سریع زبان، توانایی کودکان پیش دبستانی را برای مشارکت در گفتگوی اجتماعی، هنگام انجام دادن تکالیفی که از لحاظ فرهنگی معنا دار هستند، افزایش‌ می‌دهد. طولی نمی‌کشد کودکان درست به همان صورتی که با دیگران گفتگو می کنند، صحبت کردن با خودشان را آغاز می کنند. این‌ کار، پیچیدگی تفکّر و توانایی کنترل کردن رفتارشان را افزایش می دهد</a:t>
            </a:r>
            <a:endParaRPr lang="fa-IR" sz="3200" b="1" dirty="0"/>
          </a:p>
        </p:txBody>
      </p:sp>
    </p:spTree>
    <p:extLst>
      <p:ext uri="{BB962C8B-B14F-4D97-AF65-F5344CB8AC3E}">
        <p14:creationId xmlns:p14="http://schemas.microsoft.com/office/powerpoint/2010/main" val="1306069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3200" b="1" dirty="0">
                <a:cs typeface="B Nazanin" panose="00000400000000000000" pitchFamily="2" charset="-78"/>
              </a:rPr>
              <a:t>*رشد جسمانی</a:t>
            </a:r>
            <a:br>
              <a:rPr lang="fa-IR" sz="3200" b="1" dirty="0">
                <a:cs typeface="B Nazanin" panose="00000400000000000000" pitchFamily="2" charset="-78"/>
              </a:rPr>
            </a:br>
            <a:r>
              <a:rPr lang="fa-IR" sz="3200" b="1" dirty="0">
                <a:cs typeface="B Nazanin" panose="00000400000000000000" pitchFamily="2" charset="-78"/>
              </a:rPr>
              <a:t>رشد بدن</a:t>
            </a:r>
            <a:r>
              <a:rPr lang="fa-IR" sz="3200" dirty="0">
                <a:cs typeface="B Nazanin" panose="00000400000000000000" pitchFamily="2" charset="-78"/>
              </a:rPr>
              <a:t/>
            </a:r>
            <a:br>
              <a:rPr lang="fa-IR" sz="3200" dirty="0">
                <a:cs typeface="B Nazanin" panose="00000400000000000000" pitchFamily="2" charset="-78"/>
              </a:rPr>
            </a:br>
            <a:r>
              <a:rPr lang="fa-IR" sz="3200" b="1" dirty="0">
                <a:cs typeface="B Nazanin" panose="00000400000000000000" pitchFamily="2" charset="-78"/>
              </a:rPr>
              <a:t>در اوایل کودکی ،رشد بدن در مقایسه با میزان سریع 2 سال اول ،کاهش می یابد .هرسال قد کودکان به طور متوسط 5تا8سانتیمتر و وزن آنها تقریبا 5/2کیلوگرم افزایش می یابد؛پسرها کماکان قدری بزرگتر از دخترها هستند.هنگامیکه«چربی نوزادی»بیشتر کاهش می یابد؛کودکان به تدریج لاغرتر می شوند،هرچند که دخترها قدری بیشتر از پسرها که اندکی عضلانی تر هستند،چربی بدن را حفظ می کنند.که شکل1-7نشان می دهد در 5سالگی ،کودک نوپای بالاتنه  سنگین ،پا چنبری وشکم گنده ،به بچه ترکه ای شکم پهن و پابلند تبدیل می شود،به طوری که تناسب بدن به شکل بزرگسالی است.درنتیجه حالت بدن درحالت تعادل بهتر  می شود-تغییراتی که به هماهنگی حرکتی کمک می کنند.</a:t>
            </a:r>
            <a:br>
              <a:rPr lang="fa-IR" sz="3200" b="1" dirty="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37850388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669360"/>
          </a:xfrm>
        </p:spPr>
        <p:txBody>
          <a:bodyPr>
            <a:noAutofit/>
          </a:bodyPr>
          <a:lstStyle/>
          <a:p>
            <a:pPr algn="r" rtl="1"/>
            <a:r>
              <a:rPr lang="fa-IR" sz="2800" b="1" dirty="0">
                <a:cs typeface="B Nazanin" panose="00000400000000000000" pitchFamily="2" charset="-78"/>
              </a:rPr>
              <a:t>* گفتار خصوصی</a:t>
            </a:r>
            <a:r>
              <a:rPr lang="en-US" sz="2800" dirty="0">
                <a:cs typeface="B Nazanin" panose="00000400000000000000" pitchFamily="2" charset="-78"/>
              </a:rPr>
              <a:t/>
            </a:r>
            <a:br>
              <a:rPr lang="en-US" sz="2800" dirty="0">
                <a:cs typeface="B Nazanin" panose="00000400000000000000" pitchFamily="2" charset="-78"/>
              </a:rPr>
            </a:br>
            <a:r>
              <a:rPr lang="fa-IR" sz="2800" b="1" dirty="0">
                <a:cs typeface="B Nazanin" panose="00000400000000000000" pitchFamily="2" charset="-78"/>
              </a:rPr>
              <a:t>گفتار خصوصی زمانی که کودکان پیش دبستانی به فعّالیّت های روز مرّه­ی خود مشغول هستند، آنها را زیر نظر بگیرید، بعد متوجّه خواهید شد که اغلب با صدای بلند با خودشان حرف می زنند. برای مثال، وقتی که سامی روی یک معمّا کار می کرد می گفت: «قطعه‌ی قرمز کجاست؟ حالا قطعه‌ی آبی. نه این جور در نمی آید. آنرا اینجا بگذار.» و یا اینکه اگر دو دختر بچّه‌ی پنج ساله روی یک تپّه‌ی شنی با یکدیگر بازی کنند، ‌هر یک از آنها ممکن است بدون توجّه به این حقیقت که دیگری نمی تواند مطالبی را که او می گوید، بفهمد، ‌با شور و حرارت خاصّی درباره‌ی موضوعی صحبت کند. (همان) پیاژه این اظهارات را گفتار خود محور نامید، و به این طریق عقیده‌ی خود را مبنی بر اینکه کودکان کوچک نمی توانند دیدگاه دیگران را درک کنند، ‌منعکس نمود. به همین دلیل او می گفت که صحبت آنها معمولاً صحبت برای خود است، به طوری که افکار خود را به هر شکلی که روی دهند، بدون توجّه به اینکه شنونده ای بتواند آنرا درک کند، بیرون می ریزند. </a:t>
            </a:r>
            <a:endParaRPr lang="fa-IR" sz="2800" dirty="0">
              <a:cs typeface="B Nazanin" panose="00000400000000000000" pitchFamily="2" charset="-78"/>
            </a:endParaRPr>
          </a:p>
        </p:txBody>
      </p:sp>
    </p:spTree>
    <p:extLst>
      <p:ext uri="{BB962C8B-B14F-4D97-AF65-F5344CB8AC3E}">
        <p14:creationId xmlns:p14="http://schemas.microsoft.com/office/powerpoint/2010/main" val="8712097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3200" b="1" dirty="0">
                <a:latin typeface="Calibri" panose="020F0502020204030204" pitchFamily="34" charset="0"/>
                <a:ea typeface="Calibri" panose="020F0502020204030204" pitchFamily="34" charset="0"/>
                <a:cs typeface="B Nazanin" panose="00000400000000000000" pitchFamily="2" charset="-78"/>
              </a:rPr>
              <a:t>*گفتار خود محورانه :</a:t>
            </a:r>
            <a:r>
              <a:rPr lang="en-US" sz="3200" b="1" dirty="0">
                <a:latin typeface="Calibri" panose="020F0502020204030204" pitchFamily="34" charset="0"/>
                <a:ea typeface="Calibri" panose="020F0502020204030204" pitchFamily="34" charset="0"/>
                <a:cs typeface="B Nazanin" panose="00000400000000000000" pitchFamily="2" charset="-78"/>
              </a:rPr>
              <a:t>EGOCENTRIC SPEECH</a:t>
            </a:r>
            <a:r>
              <a:rPr lang="fa-IR" sz="3200" b="1" dirty="0">
                <a:latin typeface="Calibri" panose="020F0502020204030204" pitchFamily="34" charset="0"/>
                <a:ea typeface="Calibri" panose="020F0502020204030204" pitchFamily="34" charset="0"/>
                <a:cs typeface="B Nazanin" panose="00000400000000000000" pitchFamily="2" charset="-78"/>
              </a:rPr>
              <a:t> : </a:t>
            </a:r>
            <a:r>
              <a:rPr lang="en-US" sz="2400" dirty="0">
                <a:latin typeface="Calibri" panose="020F0502020204030204" pitchFamily="34" charset="0"/>
                <a:ea typeface="Calibri" panose="020F0502020204030204" pitchFamily="34" charset="0"/>
                <a:cs typeface="Arial" panose="020B0604020202020204" pitchFamily="34" charset="0"/>
              </a:rPr>
              <a:t/>
            </a:r>
            <a:br>
              <a:rPr lang="en-US" sz="2400" dirty="0">
                <a:latin typeface="Calibri" panose="020F0502020204030204" pitchFamily="34" charset="0"/>
                <a:ea typeface="Calibri" panose="020F0502020204030204" pitchFamily="34" charset="0"/>
                <a:cs typeface="Arial" panose="020B0604020202020204" pitchFamily="34" charset="0"/>
              </a:rPr>
            </a:br>
            <a:r>
              <a:rPr lang="fa-IR" sz="3200" b="1" dirty="0">
                <a:latin typeface="Calibri" panose="020F0502020204030204" pitchFamily="34" charset="0"/>
                <a:ea typeface="Calibri" panose="020F0502020204030204" pitchFamily="34" charset="0"/>
                <a:cs typeface="B Nazanin" panose="00000400000000000000" pitchFamily="2" charset="-78"/>
              </a:rPr>
              <a:t>گفتار خود محورانه ازديد ويگوتسكي ، چگونگي تبديل تعامل يا روابط اجتماعي به كاركردهاي ذهني را نشان مي دهد. ويگوتسكي اين نوع گفتار كودك را بر اساس مفهوم دروني سازي توضيح ميدهد و مي گويد گفتار خود محورانه ، گفتار اجتماعي است كه جريان دروني سازي بسوي گفتار دروني را نشان ميدهد. </a:t>
            </a:r>
            <a:r>
              <a:rPr lang="en-US" sz="2400" dirty="0">
                <a:latin typeface="Calibri" panose="020F0502020204030204" pitchFamily="34" charset="0"/>
                <a:ea typeface="Calibri" panose="020F0502020204030204" pitchFamily="34" charset="0"/>
                <a:cs typeface="Arial" panose="020B0604020202020204" pitchFamily="34" charset="0"/>
              </a:rPr>
              <a:t/>
            </a:r>
            <a:br>
              <a:rPr lang="en-US" sz="2400" dirty="0">
                <a:latin typeface="Calibri" panose="020F0502020204030204" pitchFamily="34" charset="0"/>
                <a:ea typeface="Calibri" panose="020F0502020204030204" pitchFamily="34" charset="0"/>
                <a:cs typeface="Arial" panose="020B0604020202020204" pitchFamily="34" charset="0"/>
              </a:rPr>
            </a:br>
            <a:r>
              <a:rPr lang="fa-IR" sz="3200" b="1" dirty="0">
                <a:latin typeface="Calibri" panose="020F0502020204030204" pitchFamily="34" charset="0"/>
                <a:ea typeface="Calibri" panose="020F0502020204030204" pitchFamily="34" charset="0"/>
                <a:cs typeface="B Nazanin" panose="00000400000000000000" pitchFamily="2" charset="-78"/>
              </a:rPr>
              <a:t>2 - گفتار خود محورانه : بين 3 تا 7 سالگي رخ ميدهد. اين نوع گفتار، مرحله انتقالي گفتار بيروني به گفتار دروني است. در اين مرحله كودكان غالبا براي كنترل رفتارشان با خودشان حرف ميزنند. مثلا : هنگام انجام كاري، آنچه را كه انجام مي دهند به زبان مي آورند. نقش گفتار خود محورانه كنترل و هدايت رفتار خود است.</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44162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گفتار دروني : پس از 7 سالگي ظاهر مي شود . </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گفتار دروني با خود سخن گفتن به طور بي صداست. گفتار دروني به انديشه و رفتار انسان جهت ميدهد و در همه كاركردهاي عالي ذهني وجود دارد.</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*منشأ اجتماعی شناخت در اوایل کودکی</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گفتار خصوصی از کجا ناشی می شود؟ پیش از این در فصل5 ذکر شد که ویگوتسکی معتقد بود یاد گیری کودکان در منطقه‌ی مجاور رشد صورت می گیرد </a:t>
            </a:r>
            <a:r>
              <a:rPr lang="fa-IR" sz="2400" b="1" dirty="0">
                <a:latin typeface="Calibri" panose="020F0502020204030204" pitchFamily="34" charset="0"/>
                <a:ea typeface="Calibri" panose="020F0502020204030204" pitchFamily="34" charset="0"/>
              </a:rPr>
              <a:t>–</a:t>
            </a:r>
            <a:r>
              <a:rPr lang="fa-IR" sz="2400" b="1" dirty="0">
                <a:latin typeface="Calibri" panose="020F0502020204030204" pitchFamily="34" charset="0"/>
                <a:ea typeface="Calibri" panose="020F0502020204030204" pitchFamily="34" charset="0"/>
                <a:cs typeface="B Nazanin" panose="00000400000000000000" pitchFamily="2" charset="-78"/>
              </a:rPr>
              <a:t> توضیحات بیشتر درباره‌ی این اصطلاح در بخش نکات اصلی نظریّه ویگوتسکی خواهد آمد- در طول نوباوگی، ‌ارتباط در منطقه‌ی مجاور رشد عمدتاً غیر کلامی است. در اوایل کودکی، گفتگوها اضافه می شوند و بزرگسالان و همسالان ماهر تر به کودکان کمک می‌کنند تا بر فعّالیّت های چالش انگیز تسلّط یابند. سرانجام کودکان زبان این گفتگو را کسب می کنند، آن را بخشی از گفتار خصوصی خود می سازند، و از این گفتار برای سازمان دادن تفکّر و رفتارشان استفاده می‌کنند. برای اینکه ارتباط بزرگتر ها نتیجه بخش باشد، باید با توانایی های موجود کودک کاملاً هماهنگ باشد. آیا برای دیدگاه ویگوتسکی در مورد منشأ اجتماعی گفتار خصوصی و رشد شناختی، شواهد حمایت کننده ای وجود دارد؟ </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endParaRPr lang="fa-IR" sz="2400" b="1" dirty="0"/>
          </a:p>
        </p:txBody>
      </p:sp>
    </p:spTree>
    <p:extLst>
      <p:ext uri="{BB962C8B-B14F-4D97-AF65-F5344CB8AC3E}">
        <p14:creationId xmlns:p14="http://schemas.microsoft.com/office/powerpoint/2010/main" val="38726423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3600" dirty="0">
                <a:latin typeface="Calibri" panose="020F0502020204030204" pitchFamily="34" charset="0"/>
                <a:ea typeface="Calibri" panose="020F0502020204030204" pitchFamily="34" charset="0"/>
                <a:cs typeface="B Nazanin" panose="00000400000000000000" pitchFamily="2" charset="-78"/>
              </a:rPr>
              <a:t>در چند تحقیق، مادرانی که وقتی فرزندشان مشکل داشت حمایت بیشتری از او می‌کردند و وقتی می توانست به تنهایی تکلیف را انجام دهد کمتر از او حمایت می کردند، فرزند آنها از گفتار خصوصی بیشتر استفاده می کرد و در انجام تکلیف موفّق تر بود. پژوهش دیگری نشان می دهد که گرچه کودکان از کار کردن روی تکالیف با کمک همسالان خود بهره مند می شوند، چنانچه یار آنها یک همسال ورزیده (یعنی در آن تکلیف به خصوص ماهر باشد) یا یک فرد بزرگسال باشد، برنامه ریزی و مسئله گشایی آنها پیشرفته تر می شودو تعارض و اختلاف نظر با همسالان در پرورش رشد شناختی، به اندازه ای که کودکان اختلاف نظر خود را حلّ می کنند، اهمّیّت ندارد</a:t>
            </a:r>
            <a:endParaRPr lang="fa-IR" sz="3600" dirty="0"/>
          </a:p>
        </p:txBody>
      </p:sp>
    </p:spTree>
    <p:extLst>
      <p:ext uri="{BB962C8B-B14F-4D97-AF65-F5344CB8AC3E}">
        <p14:creationId xmlns:p14="http://schemas.microsoft.com/office/powerpoint/2010/main" val="4016124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3200" dirty="0">
                <a:latin typeface="Calibri" panose="020F0502020204030204" pitchFamily="34" charset="0"/>
                <a:ea typeface="Calibri" panose="020F0502020204030204" pitchFamily="34" charset="0"/>
                <a:cs typeface="B Nazanin" panose="00000400000000000000" pitchFamily="2" charset="-78"/>
              </a:rPr>
              <a:t>*ویگوتسکی و آموزش</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r>
              <a:rPr lang="fa-IR" sz="3200" dirty="0">
                <a:latin typeface="Calibri" panose="020F0502020204030204" pitchFamily="34" charset="0"/>
                <a:ea typeface="Calibri" panose="020F0502020204030204" pitchFamily="34" charset="0"/>
                <a:cs typeface="B Nazanin" panose="00000400000000000000" pitchFamily="2" charset="-78"/>
              </a:rPr>
              <a:t>ویگوتسکی بازی وانمود کردن را بستر اجتماعی ایده آلی برای پرورش دادن رشد شناختی در اوایل کودکی می دانست. او گفت: کودکان هنگام بازی وانمود کردن، یاد می گیرند از عقاید درونی و مقرّرات اجتماعی و نه از تکانه های فوریِ خود پیروی کنند. برای مثال، کودکی که وانمود می کند به خواب رفته است از مقرّرات مربوط به رفتار حین خواب پیروی می کند. کودک دیگری که خود را به صورت پدر و عروسک را به صورت فرزند تجسّم می کند، از قواعد رفتار مربوط به والدین تبعیّت می کند. به عقیده‌ی ویگوتسکی، بازی وانمود کردن، منطقه مجاور رشد منحصر به فرد بسیار با نفوذی است که طیّ آن، کودک انواع فعّالیّت های چالش انگیز را امتحان می کند و مهارت های جدید زیادی را کسب می کنند..</a:t>
            </a:r>
            <a:r>
              <a:rPr lang="en-US" sz="2400" dirty="0">
                <a:latin typeface="Calibri" panose="020F0502020204030204" pitchFamily="34" charset="0"/>
                <a:ea typeface="Calibri" panose="020F0502020204030204" pitchFamily="34" charset="0"/>
                <a:cs typeface="B Nazanin" panose="00000400000000000000" pitchFamily="2" charset="-78"/>
              </a:rPr>
              <a:t/>
            </a:r>
            <a:br>
              <a:rPr lang="en-US" sz="2400" dirty="0">
                <a:latin typeface="Calibri" panose="020F0502020204030204" pitchFamily="34" charset="0"/>
                <a:ea typeface="Calibri" panose="020F0502020204030204" pitchFamily="34" charset="0"/>
                <a:cs typeface="B Nazanin" panose="00000400000000000000" pitchFamily="2" charset="-78"/>
              </a:rPr>
            </a:br>
            <a:endParaRPr lang="fa-IR" sz="3200" dirty="0">
              <a:cs typeface="B Nazanin" panose="00000400000000000000" pitchFamily="2" charset="-78"/>
            </a:endParaRPr>
          </a:p>
        </p:txBody>
      </p:sp>
    </p:spTree>
    <p:extLst>
      <p:ext uri="{BB962C8B-B14F-4D97-AF65-F5344CB8AC3E}">
        <p14:creationId xmlns:p14="http://schemas.microsoft.com/office/powerpoint/2010/main" val="5924218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3296"/>
          </a:xfrm>
        </p:spPr>
        <p:txBody>
          <a:bodyPr>
            <a:noAutofit/>
          </a:bodyPr>
          <a:lstStyle/>
          <a:p>
            <a:pPr algn="r" rtl="1">
              <a:lnSpc>
                <a:spcPct val="115000"/>
              </a:lnSpc>
              <a:spcAft>
                <a:spcPts val="1000"/>
              </a:spcAft>
            </a:pPr>
            <a:r>
              <a:rPr lang="fa-IR" sz="2000" b="1" dirty="0">
                <a:latin typeface="Calibri" panose="020F0502020204030204" pitchFamily="34" charset="0"/>
                <a:ea typeface="Calibri" panose="020F0502020204030204" pitchFamily="34" charset="0"/>
                <a:cs typeface="B Nazanin" panose="00000400000000000000" pitchFamily="2" charset="-78"/>
              </a:rPr>
              <a:t>*پردازش اطلاعات</a:t>
            </a:r>
            <a:r>
              <a:rPr lang="en-US" sz="1600" b="1" dirty="0">
                <a:latin typeface="Calibri" panose="020F0502020204030204" pitchFamily="34" charset="0"/>
                <a:ea typeface="Calibri" panose="020F0502020204030204" pitchFamily="34" charset="0"/>
                <a:cs typeface="Arial" panose="020B0604020202020204" pitchFamily="34" charset="0"/>
              </a:rPr>
              <a:t/>
            </a:r>
            <a:br>
              <a:rPr lang="en-US" sz="1600" b="1" dirty="0">
                <a:latin typeface="Calibri" panose="020F0502020204030204" pitchFamily="34" charset="0"/>
                <a:ea typeface="Calibri" panose="020F0502020204030204" pitchFamily="34" charset="0"/>
                <a:cs typeface="Arial" panose="020B0604020202020204" pitchFamily="34" charset="0"/>
              </a:rPr>
            </a:br>
            <a:r>
              <a:rPr lang="fa-IR" sz="2000" b="1" dirty="0">
                <a:latin typeface="Calibri" panose="020F0502020204030204" pitchFamily="34" charset="0"/>
                <a:ea typeface="Calibri" panose="020F0502020204030204" pitchFamily="34" charset="0"/>
                <a:cs typeface="B Nazanin" panose="00000400000000000000" pitchFamily="2" charset="-78"/>
              </a:rPr>
              <a:t>توجه: والدین ومعلمان فورا متوجه می شوند که کودکان پیش دبستانی  در مقایسه با کودکان  وقت نسبتا کمتری را در تکالیف صرف می کنند . وبه راحتی حواس آنها پرت می شود </a:t>
            </a:r>
            <a:r>
              <a:rPr lang="en-US" sz="1600" b="1" dirty="0">
                <a:latin typeface="Calibri" panose="020F0502020204030204" pitchFamily="34" charset="0"/>
                <a:ea typeface="Calibri" panose="020F0502020204030204" pitchFamily="34" charset="0"/>
                <a:cs typeface="Arial" panose="020B0604020202020204" pitchFamily="34" charset="0"/>
              </a:rPr>
              <a:t/>
            </a:r>
            <a:br>
              <a:rPr lang="en-US" sz="1600" b="1" dirty="0">
                <a:latin typeface="Calibri" panose="020F0502020204030204" pitchFamily="34" charset="0"/>
                <a:ea typeface="Calibri" panose="020F0502020204030204" pitchFamily="34" charset="0"/>
                <a:cs typeface="Arial" panose="020B0604020202020204" pitchFamily="34" charset="0"/>
              </a:rPr>
            </a:br>
            <a:r>
              <a:rPr lang="fa-IR" sz="2000" b="1" dirty="0">
                <a:latin typeface="Calibri" panose="020F0502020204030204" pitchFamily="34" charset="0"/>
                <a:ea typeface="Calibri" panose="020F0502020204030204" pitchFamily="34" charset="0"/>
                <a:cs typeface="B Nazanin" panose="00000400000000000000" pitchFamily="2" charset="-78"/>
              </a:rPr>
              <a:t>کودکان در طول اوایل کودکی در برنامه ریزی نیز بهتر می شوند </a:t>
            </a:r>
            <a:r>
              <a:rPr lang="fa-IR" sz="2000" b="1" dirty="0">
                <a:latin typeface="Calibri" panose="020F0502020204030204" pitchFamily="34" charset="0"/>
                <a:ea typeface="Calibri" panose="020F0502020204030204" pitchFamily="34" charset="0"/>
              </a:rPr>
              <a:t>–</a:t>
            </a:r>
            <a:r>
              <a:rPr lang="fa-IR" sz="2000" b="1" dirty="0">
                <a:latin typeface="Calibri" panose="020F0502020204030204" pitchFamily="34" charset="0"/>
                <a:ea typeface="Calibri" panose="020F0502020204030204" pitchFamily="34" charset="0"/>
                <a:cs typeface="B Nazanin" panose="00000400000000000000" pitchFamily="2" charset="-78"/>
              </a:rPr>
              <a:t>فکر کردن به زنجیره ای  از  اعمال زودتر  از موقع  وتخصیص دادن توجه مطابق آن برای رسیدن  به یک هدف ،تا وقتی که تکالیف آشنا باشند و زیاد دشوار نباشند ،  کودکان پیش دبستانی  می توانند برنامه ریزی کرده واز آن پیروی کنند  . برای مثال آنها می توانند به طور منظم  و  کامل شی گم شده ای را در حیاط بازی جستجو کنند  .با این حال ، برنامه ریزی باید راه درازی را طی کند </a:t>
            </a:r>
            <a:r>
              <a:rPr lang="en-US" sz="1600" b="1" dirty="0">
                <a:latin typeface="Calibri" panose="020F0502020204030204" pitchFamily="34" charset="0"/>
                <a:ea typeface="Calibri" panose="020F0502020204030204" pitchFamily="34" charset="0"/>
                <a:cs typeface="Arial" panose="020B0604020202020204" pitchFamily="34" charset="0"/>
              </a:rPr>
              <a:t/>
            </a:r>
            <a:br>
              <a:rPr lang="en-US" sz="1600" b="1" dirty="0">
                <a:latin typeface="Calibri" panose="020F0502020204030204" pitchFamily="34" charset="0"/>
                <a:ea typeface="Calibri" panose="020F0502020204030204" pitchFamily="34" charset="0"/>
                <a:cs typeface="Arial" panose="020B0604020202020204" pitchFamily="34" charset="0"/>
              </a:rPr>
            </a:br>
            <a:r>
              <a:rPr lang="fa-IR" sz="2000" b="1" dirty="0">
                <a:latin typeface="Calibri" panose="020F0502020204030204" pitchFamily="34" charset="0"/>
                <a:ea typeface="Calibri" panose="020F0502020204030204" pitchFamily="34" charset="0"/>
                <a:cs typeface="B Nazanin" panose="00000400000000000000" pitchFamily="2" charset="-78"/>
              </a:rPr>
              <a:t>*حافظه*</a:t>
            </a:r>
            <a:r>
              <a:rPr lang="en-US" sz="1600" b="1" dirty="0">
                <a:latin typeface="Calibri" panose="020F0502020204030204" pitchFamily="34" charset="0"/>
                <a:ea typeface="Calibri" panose="020F0502020204030204" pitchFamily="34" charset="0"/>
                <a:cs typeface="Arial" panose="020B0604020202020204" pitchFamily="34" charset="0"/>
              </a:rPr>
              <a:t/>
            </a:r>
            <a:br>
              <a:rPr lang="en-US" sz="1600" b="1" dirty="0">
                <a:latin typeface="Calibri" panose="020F0502020204030204" pitchFamily="34" charset="0"/>
                <a:ea typeface="Calibri" panose="020F0502020204030204" pitchFamily="34" charset="0"/>
                <a:cs typeface="Arial" panose="020B0604020202020204" pitchFamily="34" charset="0"/>
              </a:rPr>
            </a:br>
            <a:r>
              <a:rPr lang="fa-IR" sz="2000" b="1" dirty="0">
                <a:latin typeface="Calibri" panose="020F0502020204030204" pitchFamily="34" charset="0"/>
                <a:ea typeface="Calibri" panose="020F0502020204030204" pitchFamily="34" charset="0"/>
                <a:cs typeface="B Nazanin" panose="00000400000000000000" pitchFamily="2" charset="-78"/>
              </a:rPr>
              <a:t>کودکان پیش دبستانی بر خلاف نوباوگان و کودکان نوپا برای شرح دادن هر آنچه که  به یاد می آورند ؛از مهارتهای زبان برخوردارند و می توانند در تکالیف حافظه از دستورالعمل ها پیروی کنند ، در نتیجه بررسی حافظه در اوایل کودکی آسانتر می شود.</a:t>
            </a:r>
            <a:r>
              <a:rPr lang="en-US" sz="1600" b="1" dirty="0">
                <a:latin typeface="Calibri" panose="020F0502020204030204" pitchFamily="34" charset="0"/>
                <a:ea typeface="Calibri" panose="020F0502020204030204" pitchFamily="34" charset="0"/>
                <a:cs typeface="Arial" panose="020B0604020202020204" pitchFamily="34" charset="0"/>
              </a:rPr>
              <a:t/>
            </a:r>
            <a:br>
              <a:rPr lang="en-US" sz="1600" b="1" dirty="0">
                <a:latin typeface="Calibri" panose="020F0502020204030204" pitchFamily="34" charset="0"/>
                <a:ea typeface="Calibri" panose="020F0502020204030204" pitchFamily="34" charset="0"/>
                <a:cs typeface="Arial" panose="020B0604020202020204" pitchFamily="34" charset="0"/>
              </a:rPr>
            </a:br>
            <a:r>
              <a:rPr lang="fa-IR" sz="2000" b="1" dirty="0">
                <a:latin typeface="Calibri" panose="020F0502020204030204" pitchFamily="34" charset="0"/>
                <a:ea typeface="Calibri" panose="020F0502020204030204" pitchFamily="34" charset="0"/>
                <a:cs typeface="B Nazanin" panose="00000400000000000000" pitchFamily="2" charset="-78"/>
              </a:rPr>
              <a:t>بازشناسی ویادآوری: یادآوری بهتر در اوایل کودکی ، ارتباط نیرومندی با رشد  زبان دارد که بازنمایی های ذهنی بادوام تجربیات گذشته را به مقدار زیاد بهبود می بخشد .اماا ،حتی کودکان پیش دبستانی دارای مهارتهای زبان خوب ، به طور نامناسبی یادآوری می کنند.زیرا، زیرا هنوز در استفاده از راهبردهای حافظه  ماهر نشده اند .راهبردهای حافظه، فعالیت های ذهنی عمدی هستند که احتمال یادآوری ما را افزایش می دهد </a:t>
            </a:r>
            <a:endParaRPr lang="fa-IR" sz="2000" b="1" dirty="0"/>
          </a:p>
        </p:txBody>
      </p:sp>
    </p:spTree>
    <p:extLst>
      <p:ext uri="{BB962C8B-B14F-4D97-AF65-F5344CB8AC3E}">
        <p14:creationId xmlns:p14="http://schemas.microsoft.com/office/powerpoint/2010/main" val="34977470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*کوری ذهن و اوتیسم*</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اوتیسم ؛ شدیدترین اختلال رفتاری کودکی است؛اصطلاح اوتیسم که به معنای فرورفتن در خوداست.پژوهشگران توافق دارند اوتیسم از عملکرد نابهنجار مغز معمولا در اثر علتهای ژنتیکی یا محیط پیش از تولد ناشی می شود،کودکان  مبتلا به این اختلال از همان سال اول به بعد؛ مغز بزگتر از متوسط درند که شاید علت آن رشد بیش از حد سیناپس ها وفقدان کاهش سیناپسی باشد که با رشد طبیعی مهارتهای شناختی و زبان همراه است </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شواهد نشان می دهد که کودکان مبتلا به اوتیسم نظریه یذهن ناقصی دارند .مدتها بعداز اینکه آنها به سطح عقلانی کودک4ساله می رسند ،مشکل زیادی در تکالیف عقیده غلط دارند.اغلب آنها به سختی می توانند حالتهای ذهنی را به خود ودیگران نسبت دهند. کلماتی مانند عقیده داشتن،دانستن وفکر کردن،احساس کردن و وانمود کردن به ندرت بخشی از واژگان آنهاست </a:t>
            </a:r>
            <a:endParaRPr lang="fa-IR" sz="2800" dirty="0"/>
          </a:p>
        </p:txBody>
      </p:sp>
    </p:spTree>
    <p:extLst>
      <p:ext uri="{BB962C8B-B14F-4D97-AF65-F5344CB8AC3E}">
        <p14:creationId xmlns:p14="http://schemas.microsoft.com/office/powerpoint/2010/main" val="2596539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173416"/>
          </a:xfrm>
        </p:spPr>
        <p:txBody>
          <a:bodyPr>
            <a:noAutofit/>
          </a:bodyPr>
          <a:lstStyle/>
          <a:p>
            <a:pPr algn="r" rtl="1">
              <a:lnSpc>
                <a:spcPct val="115000"/>
              </a:lnSpc>
              <a:spcAft>
                <a:spcPts val="1000"/>
              </a:spcAft>
            </a:pPr>
            <a:r>
              <a:rPr lang="fa-IR" sz="2400" dirty="0">
                <a:latin typeface="Calibri" panose="020F0502020204030204" pitchFamily="34" charset="0"/>
                <a:ea typeface="Calibri" panose="020F0502020204030204" pitchFamily="34" charset="0"/>
                <a:cs typeface="B Nazanin" panose="00000400000000000000" pitchFamily="2" charset="-78"/>
              </a:rPr>
              <a:t>*سواد در اوایل کودکی*</a:t>
            </a:r>
            <a:r>
              <a:rPr lang="en-US" sz="1800" dirty="0">
                <a:latin typeface="Calibri" panose="020F0502020204030204" pitchFamily="34" charset="0"/>
                <a:ea typeface="Calibri" panose="020F0502020204030204" pitchFamily="34" charset="0"/>
                <a:cs typeface="Arial" panose="020B0604020202020204" pitchFamily="34" charset="0"/>
              </a:rPr>
              <a:t/>
            </a:r>
            <a:br>
              <a:rPr lang="en-US" sz="1800" dirty="0">
                <a:latin typeface="Calibri" panose="020F0502020204030204" pitchFamily="34" charset="0"/>
                <a:ea typeface="Calibri" panose="020F0502020204030204" pitchFamily="34" charset="0"/>
                <a:cs typeface="Arial" panose="020B0604020202020204" pitchFamily="34" charset="0"/>
              </a:rPr>
            </a:br>
            <a:r>
              <a:rPr lang="fa-IR" sz="2400" dirty="0">
                <a:latin typeface="Calibri" panose="020F0502020204030204" pitchFamily="34" charset="0"/>
                <a:ea typeface="Calibri" panose="020F0502020204030204" pitchFamily="34" charset="0"/>
                <a:cs typeface="B Nazanin" panose="00000400000000000000" pitchFamily="2" charset="-78"/>
              </a:rPr>
              <a:t>کودکان خردسال هنگامی که داستانهای بیاد ماندنی را می خوانند و تابلو هی آشنا مانند پیتزا را تشخیص می دهند .واحدهای زبان نوشتاری را جستجو می کنند/اما آنها هنوز وظیفه نمادی عناصرحروف چاپی را درک نمی کنند.بسیاری از کودکان پیش دبستانی فکر می کنند.یک حرف تکی مخفف کلمه ای کامل است.یا هر حرف در امضای فرد بیانگر نام جداگانه ای است؛بتدریج هنگامی که توانایی های ادراکی وشناختی کودکان بهتر می شود و با نوشته های گوناگون روبرو می شوند و بزرگسالان در ارتباط نوشتاری به آنها کمک می کنند ،نظرخود را تغییر داده واصلاح می کنند.</a:t>
            </a:r>
            <a:r>
              <a:rPr lang="en-US" sz="1800" dirty="0">
                <a:latin typeface="Calibri" panose="020F0502020204030204" pitchFamily="34" charset="0"/>
                <a:ea typeface="Calibri" panose="020F0502020204030204" pitchFamily="34" charset="0"/>
                <a:cs typeface="Arial" panose="020B0604020202020204" pitchFamily="34" charset="0"/>
              </a:rPr>
              <a:t/>
            </a:r>
            <a:br>
              <a:rPr lang="en-US" sz="1800" dirty="0">
                <a:latin typeface="Calibri" panose="020F0502020204030204" pitchFamily="34" charset="0"/>
                <a:ea typeface="Calibri" panose="020F0502020204030204" pitchFamily="34" charset="0"/>
                <a:cs typeface="Arial" panose="020B0604020202020204" pitchFamily="34" charset="0"/>
              </a:rPr>
            </a:br>
            <a:r>
              <a:rPr lang="fa-IR" sz="2400" dirty="0">
                <a:latin typeface="Calibri" panose="020F0502020204030204" pitchFamily="34" charset="0"/>
                <a:ea typeface="Calibri" panose="020F0502020204030204" pitchFamily="34" charset="0"/>
                <a:cs typeface="B Nazanin" panose="00000400000000000000" pitchFamily="2" charset="-78"/>
              </a:rPr>
              <a:t>*استعداد ریاضی کودکان خردسال</a:t>
            </a:r>
            <a:r>
              <a:rPr lang="en-US" sz="1800" dirty="0">
                <a:latin typeface="Calibri" panose="020F0502020204030204" pitchFamily="34" charset="0"/>
                <a:ea typeface="Calibri" panose="020F0502020204030204" pitchFamily="34" charset="0"/>
                <a:cs typeface="Arial" panose="020B0604020202020204" pitchFamily="34" charset="0"/>
              </a:rPr>
              <a:t/>
            </a:r>
            <a:br>
              <a:rPr lang="en-US" sz="1800" dirty="0">
                <a:latin typeface="Calibri" panose="020F0502020204030204" pitchFamily="34" charset="0"/>
                <a:ea typeface="Calibri" panose="020F0502020204030204" pitchFamily="34" charset="0"/>
                <a:cs typeface="Arial" panose="020B0604020202020204" pitchFamily="34" charset="0"/>
              </a:rPr>
            </a:br>
            <a:r>
              <a:rPr lang="fa-IR" sz="2400" dirty="0">
                <a:latin typeface="Calibri" panose="020F0502020204030204" pitchFamily="34" charset="0"/>
                <a:ea typeface="Calibri" panose="020F0502020204030204" pitchFamily="34" charset="0"/>
                <a:cs typeface="B Nazanin" panose="00000400000000000000" pitchFamily="2" charset="-78"/>
              </a:rPr>
              <a:t>استدلال ریاضی ،مانند سواد براساس دانشی که به طور غیررسمی فراگیری می شود.استوار است. کودکان نوپا بین14 تا16 ماهگی نشان می دهند که درآغاز درک ترتیبی یا روابط ترتیبی بین کمیت ها قرار دارند </a:t>
            </a:r>
            <a:r>
              <a:rPr lang="fa-IR" sz="2400" dirty="0">
                <a:latin typeface="Calibri" panose="020F0502020204030204" pitchFamily="34" charset="0"/>
                <a:ea typeface="Calibri" panose="020F0502020204030204" pitchFamily="34" charset="0"/>
              </a:rPr>
              <a:t>–</a:t>
            </a:r>
            <a:r>
              <a:rPr lang="fa-IR" sz="2400" dirty="0">
                <a:latin typeface="Calibri" panose="020F0502020204030204" pitchFamily="34" charset="0"/>
                <a:ea typeface="Calibri" panose="020F0502020204030204" pitchFamily="34" charset="0"/>
                <a:cs typeface="B Nazanin" panose="00000400000000000000" pitchFamily="2" charset="-78"/>
              </a:rPr>
              <a:t>برای مثال3 از 2 و 2 از 1 بیشتر است .طولی نمی کشد که آنها روی مقدار واندازه اسامی کلامی می گذارند.مثل« زیاد وکم وبزرگ وکوچک) گاهی در سال دوم شمارش را شروع می کنند .زمانیکه کودکان به5سالگی میرسند .می توانند ردیف های متشکل از5 شی را بشمارند ولی هنوز نمی دانند که کلمات چه معنایی دارند.(جهت مطالعه بیشتر به صفحه425مراجعه کنید)</a:t>
            </a:r>
            <a:r>
              <a:rPr lang="en-US" sz="1800" dirty="0">
                <a:latin typeface="Calibri" panose="020F0502020204030204" pitchFamily="34" charset="0"/>
                <a:ea typeface="Calibri" panose="020F0502020204030204" pitchFamily="34" charset="0"/>
                <a:cs typeface="Arial" panose="020B0604020202020204" pitchFamily="34" charset="0"/>
              </a:rPr>
              <a:t/>
            </a:r>
            <a:br>
              <a:rPr lang="en-US" sz="1800" dirty="0">
                <a:latin typeface="Calibri" panose="020F0502020204030204" pitchFamily="34" charset="0"/>
                <a:ea typeface="Calibri" panose="020F0502020204030204" pitchFamily="34" charset="0"/>
                <a:cs typeface="Arial" panose="020B0604020202020204" pitchFamily="34" charset="0"/>
              </a:rPr>
            </a:br>
            <a:endParaRPr lang="fa-IR" sz="2400" dirty="0"/>
          </a:p>
        </p:txBody>
      </p:sp>
    </p:spTree>
    <p:extLst>
      <p:ext uri="{BB962C8B-B14F-4D97-AF65-F5344CB8AC3E}">
        <p14:creationId xmlns:p14="http://schemas.microsoft.com/office/powerpoint/2010/main" val="1307149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dirty="0">
                <a:latin typeface="Calibri" panose="020F0502020204030204" pitchFamily="34" charset="0"/>
                <a:ea typeface="Calibri" panose="020F0502020204030204" pitchFamily="34" charset="0"/>
                <a:cs typeface="B Nazanin" panose="00000400000000000000" pitchFamily="2" charset="-78"/>
              </a:rPr>
              <a:t>*تفاوت های فردی در رشد </a:t>
            </a:r>
            <a:r>
              <a:rPr lang="fa-IR" sz="2800" dirty="0" smtClean="0">
                <a:latin typeface="Calibri" panose="020F0502020204030204" pitchFamily="34" charset="0"/>
                <a:ea typeface="Calibri" panose="020F0502020204030204" pitchFamily="34" charset="0"/>
                <a:cs typeface="B Nazanin" panose="00000400000000000000" pitchFamily="2" charset="-78"/>
              </a:rPr>
              <a:t>ذهنی</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*محیط خانه و رشد ذهنی:</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کودکان پیش دبستانی که از لحاظ عقلانی خوب رشد می کنند .آنهایی هتند که در خانه مملو از اسباب بازی  ها وکتاب های آموزشی زندگی می کنند .والدین آنها گرم وبا محبت هستند ،زبان ودانش علمی را تحریک می کنند ، وگردش هایی را به مکان هایی ترتیب می دهند که چیزهای جالب برای دیدن و کارهای جالب برای انجام دادن دارند .آنها همچنین درخواست های معقولی برای رفتار پخته دارند- برای مثال ز کودک می خواهند کارهای ساده خانه را انجام دهد .و رفتار مودبانه ای با دیگران داشته باشد .این والدین تعارض ها را به جای زور وتنبیه بدنی با دلیل ومنطق حل و فصل می کنند.</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*رسانه های آموزشی:</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غیر از خانه ومراکز آموزشی ؛ کودکان با موقعیت یادگیری دیگری آشنا می شوند؛رسانه های الکترونیکی مخصوصا تلوزیون وکامپیوتر.تماشای تلوزیون در کانادا،ایالات متحده، در کشورهای صنعتی تقریبا همگانی است.</a:t>
            </a:r>
            <a:endParaRPr lang="fa-IR" sz="2800" dirty="0"/>
          </a:p>
        </p:txBody>
      </p:sp>
    </p:spTree>
    <p:extLst>
      <p:ext uri="{BB962C8B-B14F-4D97-AF65-F5344CB8AC3E}">
        <p14:creationId xmlns:p14="http://schemas.microsoft.com/office/powerpoint/2010/main" val="2175034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dirty="0">
                <a:latin typeface="Calibri" panose="020F0502020204030204" pitchFamily="34" charset="0"/>
                <a:ea typeface="Calibri" panose="020F0502020204030204" pitchFamily="34" charset="0"/>
                <a:cs typeface="B Nazanin" panose="00000400000000000000" pitchFamily="2" charset="-78"/>
              </a:rPr>
              <a:t>*یادگیری به کمک کامپیوتر:</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چون کامپیوتر ها منافع آموزشی غنی دارند .بسیاری از کلاس های  اوایل کودکی مراکز یادگیری کامپیوتری را شامل می شوند. برنامه های پردازش کلمه می توانند به سواد در حال شکل گیری کودکان کمک کنند و کودکان پیش دبستانی را قادر می سازند تا حروف و کلمات را بدون کشمکش کردن با دست نویسی امتحان کنند و متن خود را به راحتی اصلاح کرده و هجی کردن خود را بررسی کنند. در صورتی که کودکان درباره اشتباه کردن نگرانی کمتری داشته باشند ، نوشته های آنها طولانی تر و با کیفیت بالاتری خواهد بود.</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برنامه ریزی کامپیوتری به حل مسئله و فراشناخت کمک می کند زیرا، برای اینکه کودکان برنامه های خود را عملی کنند باید تفکر خود را برنامه ریزی کرده  و درباره ان بیاندیشند . به علاوه کودکان هنگام برنامه ریزی ، خیلی احتمال دارد که به یکدیگر کمک کنند و در صورت روبرو شدن با مشکلات استقامت بیشتری به خرج دهند. </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endParaRPr lang="fa-IR" sz="2800" dirty="0"/>
          </a:p>
        </p:txBody>
      </p:sp>
    </p:spTree>
    <p:extLst>
      <p:ext uri="{BB962C8B-B14F-4D97-AF65-F5344CB8AC3E}">
        <p14:creationId xmlns:p14="http://schemas.microsoft.com/office/powerpoint/2010/main" val="4884640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589240"/>
          </a:xfrm>
        </p:spPr>
        <p:txBody>
          <a:bodyPr>
            <a:normAutofit/>
          </a:bodyPr>
          <a:lstStyle/>
          <a:p>
            <a:pPr algn="r"/>
            <a:r>
              <a:rPr lang="fa-IR" sz="3600" b="1" dirty="0">
                <a:cs typeface="B Nazanin" panose="00000400000000000000" pitchFamily="2" charset="-78"/>
              </a:rPr>
              <a:t>در طول اوایل کودکی ،تفاوت های فردی در اندازه بدن آشکارتر از نوباوگی و نوپایی است.یک روز که از محل کارم در دانشگاه به کودکستان مجاور نگاه می کردم ،دیدم که داریل5ساله دور حیاط می دود او با120سانتی متر قدو25کیلوگرم وزن از همکلاسی های خود یک سروگردن بلندتر بود .(پسربچه متوسط5ساله آمریکای شمالی 110سانتی متر قد و20کیلو وزن دارد.)پریتی کودک هندی؛ به خاطرعوامل ژنیتیکی مرتبط با نیاکان فرهنگی او،خیلی کوچک بود.لینت وهال ؛ دو کودک قفقازی با زندگی خانوادگی فقیر،زیر متوسط بودند.</a:t>
            </a:r>
          </a:p>
        </p:txBody>
      </p:sp>
    </p:spTree>
    <p:extLst>
      <p:ext uri="{BB962C8B-B14F-4D97-AF65-F5344CB8AC3E}">
        <p14:creationId xmlns:p14="http://schemas.microsoft.com/office/powerpoint/2010/main" val="17556455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400" b="1" dirty="0">
                <a:latin typeface="Calibri" panose="020F0502020204030204" pitchFamily="34" charset="0"/>
                <a:ea typeface="Calibri" panose="020F0502020204030204" pitchFamily="34" charset="0"/>
                <a:cs typeface="B Nazanin" panose="00000400000000000000" pitchFamily="2" charset="-78"/>
              </a:rPr>
              <a:t>*رشد زبان</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کودکان بین2تا6 سالگی در زبان پیشرفت اساسی می کنند؛پیشرفت  های چشمگیر کودکان به علاوه اشتباهاتی که در این راستا می کنند روش فعال وقانونمند آنها را در تسلط یافتن بر زبان را نشان می دهند.</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*واژگان</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r>
              <a:rPr lang="fa-IR" sz="2400" b="1" dirty="0">
                <a:latin typeface="Calibri" panose="020F0502020204030204" pitchFamily="34" charset="0"/>
                <a:ea typeface="Calibri" panose="020F0502020204030204" pitchFamily="34" charset="0"/>
                <a:cs typeface="B Nazanin" panose="00000400000000000000" pitchFamily="2" charset="-78"/>
              </a:rPr>
              <a:t>کودکان غربی به سرعت اسامی را به اشیاء ربط می دهند .زیرا این اسامی به مفاهیمی اشاره دارند که به راحتی درک می شوند .هنگامیکه بزرگسالان به شیئی اشاره می کنند و آنرا نام می برند ، به کودک کمک می کنند تا معنی آن کلمه را درک کند .طولی نمی کشد که کودکان افعال را اضافه می کنند (رفتن،دویدن،شکستن) که به آگاهی پیچیده تز از روابط بین اشیاء واعمال نیاز دارند .کودکانی که به زبان چینی ،ژاپنی ویا کره ای صحبت می کنند.افعال را خیلی سریع یادمی گیرند. در این زبان ها ،اسامی از جملات بزرگسالان حذف می شوند و بر افعال تأکید می شود .به تدریج کودکان پیش دبستانی توصیف کننده ها را اضافه می کنند(قرمز،گرد،غمگین)از بین توصیف کننده هایی که معنی ربط دارند، تمایزهای کلی که (راحت تر هستند.) قبل از تمایزهای خاص پدیدار می شوند .بنابراین کودکان ابتدا «بزرگ-کوچک وبعد بلند </a:t>
            </a:r>
            <a:r>
              <a:rPr lang="fa-IR" sz="2400" b="1" dirty="0">
                <a:latin typeface="Calibri" panose="020F0502020204030204" pitchFamily="34" charset="0"/>
                <a:ea typeface="Calibri" panose="020F0502020204030204" pitchFamily="34" charset="0"/>
              </a:rPr>
              <a:t>–</a:t>
            </a:r>
            <a:r>
              <a:rPr lang="fa-IR" sz="2400" b="1" dirty="0">
                <a:latin typeface="Calibri" panose="020F0502020204030204" pitchFamily="34" charset="0"/>
                <a:ea typeface="Calibri" panose="020F0502020204030204" pitchFamily="34" charset="0"/>
                <a:cs typeface="B Nazanin" panose="00000400000000000000" pitchFamily="2" charset="-78"/>
              </a:rPr>
              <a:t>کوتاه-بالا-پایین ، وپهن </a:t>
            </a:r>
            <a:r>
              <a:rPr lang="fa-IR" sz="2400" b="1" dirty="0">
                <a:latin typeface="Calibri" panose="020F0502020204030204" pitchFamily="34" charset="0"/>
                <a:ea typeface="Calibri" panose="020F0502020204030204" pitchFamily="34" charset="0"/>
              </a:rPr>
              <a:t>–</a:t>
            </a:r>
            <a:r>
              <a:rPr lang="fa-IR" sz="2400" b="1" dirty="0">
                <a:latin typeface="Calibri" panose="020F0502020204030204" pitchFamily="34" charset="0"/>
                <a:ea typeface="Calibri" panose="020F0502020204030204" pitchFamily="34" charset="0"/>
                <a:cs typeface="B Nazanin" panose="00000400000000000000" pitchFamily="2" charset="-78"/>
              </a:rPr>
              <a:t>باریک را اکتساب می کنند.</a:t>
            </a:r>
            <a:r>
              <a:rPr lang="en-US" sz="1800" b="1" dirty="0">
                <a:latin typeface="Calibri" panose="020F0502020204030204" pitchFamily="34" charset="0"/>
                <a:ea typeface="Calibri" panose="020F0502020204030204" pitchFamily="34" charset="0"/>
                <a:cs typeface="Arial" panose="020B0604020202020204" pitchFamily="34" charset="0"/>
              </a:rPr>
              <a:t/>
            </a:r>
            <a:br>
              <a:rPr lang="en-US" sz="1800" b="1" dirty="0">
                <a:latin typeface="Calibri" panose="020F0502020204030204" pitchFamily="34" charset="0"/>
                <a:ea typeface="Calibri" panose="020F0502020204030204" pitchFamily="34" charset="0"/>
                <a:cs typeface="Arial" panose="020B0604020202020204" pitchFamily="34" charset="0"/>
              </a:rPr>
            </a:br>
            <a:endParaRPr lang="fa-IR" sz="2400" b="1" dirty="0"/>
          </a:p>
        </p:txBody>
      </p:sp>
    </p:spTree>
    <p:extLst>
      <p:ext uri="{BB962C8B-B14F-4D97-AF65-F5344CB8AC3E}">
        <p14:creationId xmlns:p14="http://schemas.microsoft.com/office/powerpoint/2010/main" val="3432294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b="1" dirty="0">
                <a:latin typeface="Calibri" panose="020F0502020204030204" pitchFamily="34" charset="0"/>
                <a:ea typeface="Calibri" panose="020F0502020204030204" pitchFamily="34" charset="0"/>
                <a:cs typeface="B Nazanin" panose="00000400000000000000" pitchFamily="2" charset="-78"/>
              </a:rPr>
              <a:t>*دستور زبان</a:t>
            </a:r>
            <a:r>
              <a:rPr lang="en-US" sz="2000" b="1" dirty="0">
                <a:latin typeface="Calibri" panose="020F0502020204030204" pitchFamily="34" charset="0"/>
                <a:ea typeface="Calibri" panose="020F0502020204030204" pitchFamily="34" charset="0"/>
                <a:cs typeface="Arial" panose="020B0604020202020204" pitchFamily="34" charset="0"/>
              </a:rPr>
              <a:t/>
            </a:r>
            <a:br>
              <a:rPr lang="en-US" sz="2000" b="1"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کودکان انگلیسی زبان بین2تا3سالگی از جملات سادهای استفاده می کنند که از ترتیب فعل،فاعل،مفعول تبعیت می کنند.کودکانی که زبان های دیگری را یادمی گیرند از ترتیبات کلمه گفتار بزرگسالان در فرهنگ خودشان پیروی می کنند.</a:t>
            </a:r>
            <a:r>
              <a:rPr lang="en-US" sz="2000" b="1" dirty="0">
                <a:latin typeface="Calibri" panose="020F0502020204030204" pitchFamily="34" charset="0"/>
                <a:ea typeface="Calibri" panose="020F0502020204030204" pitchFamily="34" charset="0"/>
                <a:cs typeface="Arial" panose="020B0604020202020204" pitchFamily="34" charset="0"/>
              </a:rPr>
              <a:t/>
            </a:r>
            <a:br>
              <a:rPr lang="en-US" sz="2000" b="1" dirty="0">
                <a:latin typeface="Calibri" panose="020F0502020204030204" pitchFamily="34" charset="0"/>
                <a:ea typeface="Calibri" panose="020F0502020204030204" pitchFamily="34" charset="0"/>
                <a:cs typeface="Arial" panose="020B0604020202020204" pitchFamily="34" charset="0"/>
              </a:rPr>
            </a:br>
            <a:r>
              <a:rPr lang="fa-IR" sz="2800" b="1" dirty="0">
                <a:latin typeface="Calibri" panose="020F0502020204030204" pitchFamily="34" charset="0"/>
                <a:ea typeface="Calibri" panose="020F0502020204030204" pitchFamily="34" charset="0"/>
                <a:cs typeface="B Nazanin" panose="00000400000000000000" pitchFamily="2" charset="-78"/>
              </a:rPr>
              <a:t>کودکان پیش دبستانی از قواعد ترتیب کلمات تبعیت می کنند  ودر کلماتی که ما را قادر می سازند معانی را بیان کنیم،تغییراتی را به وجود می آورند. وحروفی را به آنها اضافه می کنند .مثلا آنها برای جمع؛ «ها» اضافه می کنند .&lt;&lt;گربه ها&gt;&gt; ؛ حروف اضافه به کار می برند( در و روی) واز فعل بودن، زمانهای گوناگونی را تشکیل می دهند (هست،هستند،بود،بوده است،خواهدبود) همه کودکان انگلیسی زبان به صورت توالی منظم در این شاخص های دستوری تسلّط می یابند وبا شاخص هایی شروع می کنند که معانی وساختارهای ساده دارند .</a:t>
            </a:r>
            <a:endParaRPr lang="fa-IR" sz="2800" b="1" dirty="0"/>
          </a:p>
        </p:txBody>
      </p:sp>
    </p:spTree>
    <p:extLst>
      <p:ext uri="{BB962C8B-B14F-4D97-AF65-F5344CB8AC3E}">
        <p14:creationId xmlns:p14="http://schemas.microsoft.com/office/powerpoint/2010/main" val="6795615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rtl="1">
              <a:lnSpc>
                <a:spcPct val="115000"/>
              </a:lnSpc>
              <a:spcAft>
                <a:spcPts val="1000"/>
              </a:spcAft>
            </a:pPr>
            <a:r>
              <a:rPr lang="fa-IR" sz="2800" dirty="0" smtClean="0">
                <a:latin typeface="Calibri" panose="020F0502020204030204" pitchFamily="34" charset="0"/>
                <a:ea typeface="Calibri" panose="020F0502020204030204" pitchFamily="34" charset="0"/>
                <a:cs typeface="B Nazanin" panose="00000400000000000000" pitchFamily="2" charset="-78"/>
              </a:rPr>
              <a:t/>
            </a:r>
            <a:br>
              <a:rPr lang="fa-IR" sz="2800" dirty="0" smtClean="0">
                <a:latin typeface="Calibri" panose="020F0502020204030204" pitchFamily="34" charset="0"/>
                <a:ea typeface="Calibri" panose="020F0502020204030204" pitchFamily="34" charset="0"/>
                <a:cs typeface="B Nazanin" panose="00000400000000000000" pitchFamily="2" charset="-78"/>
              </a:rPr>
            </a:br>
            <a:r>
              <a:rPr lang="fa-IR" sz="2800" dirty="0" smtClean="0">
                <a:latin typeface="Calibri" panose="020F0502020204030204" pitchFamily="34" charset="0"/>
                <a:ea typeface="Calibri" panose="020F0502020204030204" pitchFamily="34" charset="0"/>
                <a:cs typeface="B Nazanin" panose="00000400000000000000" pitchFamily="2" charset="-78"/>
              </a:rPr>
              <a:t>*</a:t>
            </a:r>
            <a:r>
              <a:rPr lang="fa-IR" sz="2800" dirty="0">
                <a:latin typeface="Calibri" panose="020F0502020204030204" pitchFamily="34" charset="0"/>
                <a:ea typeface="Calibri" panose="020F0502020204030204" pitchFamily="34" charset="0"/>
                <a:cs typeface="B Nazanin" panose="00000400000000000000" pitchFamily="2" charset="-78"/>
              </a:rPr>
              <a:t>مکالمه</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کودکان  علاوه بر فراگیری واژگان ودستور زبان باید یادبگیرند به صورت کارآمد  ومناسب با دیگران ارتباط برقرار کنند.این جنبه کاربردی زبان را کاربردشناسی نامیده می شود.وکودکان پیش دبستانی در تسلط یافتن بر آن پیشرفت قابل ملاحظه ای می کنند .</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r>
              <a:rPr lang="fa-IR" sz="2800" dirty="0">
                <a:latin typeface="Calibri" panose="020F0502020204030204" pitchFamily="34" charset="0"/>
                <a:ea typeface="Calibri" panose="020F0502020204030204" pitchFamily="34" charset="0"/>
                <a:cs typeface="B Nazanin" panose="00000400000000000000" pitchFamily="2" charset="-78"/>
              </a:rPr>
              <a:t>کودکان در2 سالگی مهارت زیادی در مکالمات دارند .آنها در تعاملات رو در رو  ؛ نوبت را رعایت می کنند وبه اظهارات  طرف مقابل خود به طور مناسبی پاسخ می دهند . کودکان در4 سالگی گفتار خود را  برای متناسب بودن با جنسیت،سن،جایگاه اجتماعی شنوندگان خود تنظیم می کنند. برای مثال،آنها هنگام نمایش دادن نقش ها با عروسک های خیمه شب بازی.در صورتی که نقش های عالی مرتبه و « مردانه» مانند دکتر ، معلم، پدر را به نمایش بگذارند ،بیشتر دستور می دهند در مقابل ، وقتی که نقش های پایین مرتبه و «زنانه» مانند بیمار ،دانش آموز و مادر را به نمایش می گذارند، مودبانه تر حرف می زنند و به طور غیرمستقیم درخواست می کنند.</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endParaRPr lang="fa-IR" sz="2800" dirty="0"/>
          </a:p>
        </p:txBody>
      </p:sp>
    </p:spTree>
    <p:extLst>
      <p:ext uri="{BB962C8B-B14F-4D97-AF65-F5344CB8AC3E}">
        <p14:creationId xmlns:p14="http://schemas.microsoft.com/office/powerpoint/2010/main" val="1180038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517232"/>
          </a:xfrm>
        </p:spPr>
        <p:txBody>
          <a:bodyPr>
            <a:normAutofit/>
          </a:bodyPr>
          <a:lstStyle/>
          <a:p>
            <a:pPr algn="r"/>
            <a:r>
              <a:rPr lang="fa-IR" sz="3200" b="1" dirty="0">
                <a:solidFill>
                  <a:prstClr val="black"/>
                </a:solidFill>
                <a:latin typeface="Calibri" panose="020F0502020204030204" pitchFamily="34" charset="0"/>
                <a:ea typeface="Calibri" panose="020F0502020204030204" pitchFamily="34" charset="0"/>
                <a:cs typeface="B Nazanin" panose="00000400000000000000" pitchFamily="2" charset="-78"/>
              </a:rPr>
              <a:t>*کمک کردن به رشد زبان در اوایل کودکی</a:t>
            </a:r>
            <a:r>
              <a:rPr lang="en-US" sz="2400" b="1"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2400" b="1" dirty="0">
                <a:solidFill>
                  <a:prstClr val="black"/>
                </a:solidFill>
                <a:latin typeface="Calibri" panose="020F0502020204030204" pitchFamily="34" charset="0"/>
                <a:ea typeface="Calibri" panose="020F0502020204030204" pitchFamily="34" charset="0"/>
                <a:cs typeface="Arial" panose="020B0604020202020204" pitchFamily="34" charset="0"/>
              </a:rPr>
            </a:br>
            <a:r>
              <a:rPr lang="fa-IR" sz="3200" b="1" dirty="0">
                <a:solidFill>
                  <a:prstClr val="black"/>
                </a:solidFill>
                <a:latin typeface="Calibri" panose="020F0502020204030204" pitchFamily="34" charset="0"/>
                <a:ea typeface="Calibri" panose="020F0502020204030204" pitchFamily="34" charset="0"/>
                <a:cs typeface="B Nazanin" panose="00000400000000000000" pitchFamily="2" charset="-78"/>
              </a:rPr>
              <a:t>بزرگسالان با عاطفه ودلسوز از روش هایی استفاده می کنند که به مهارت های زبان مقدماتی کمک می کنند هنگامی کودکان کلمات را درست به کار نمی برند یا به طور مبهم ارتباط برقرار می کنند ،آنها بازخورد مفید و روشنی می دهند؛ نظیر اینکه (( نمی دانم کدام توپ را می خواهی . آیا منظورت آن توپ بزرگ وقرمز است ؟.)) اما آنها اصلاح مفرط نمی کنند ، مخصوصا زمانیکه کودکان مرتکب خطا های دستوری می شوند . عیب جویی، کودکان را ازبه کاربردن  آزادانه زبان به صورتی که به مهارتهای جدید منجر شود ، مأیوس می کند</a:t>
            </a:r>
            <a:endParaRPr lang="fa-IR" sz="5400" b="1" dirty="0"/>
          </a:p>
        </p:txBody>
      </p:sp>
    </p:spTree>
    <p:extLst>
      <p:ext uri="{BB962C8B-B14F-4D97-AF65-F5344CB8AC3E}">
        <p14:creationId xmlns:p14="http://schemas.microsoft.com/office/powerpoint/2010/main" val="35345421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772816"/>
            <a:ext cx="8229600" cy="1143000"/>
          </a:xfrm>
        </p:spPr>
        <p:txBody>
          <a:bodyPr>
            <a:noAutofit/>
          </a:bodyPr>
          <a:lstStyle/>
          <a:p>
            <a:r>
              <a:rPr lang="fa-IR" sz="23900" dirty="0" smtClean="0">
                <a:solidFill>
                  <a:srgbClr val="FF0000"/>
                </a:solidFill>
                <a:latin typeface="IranNastaliq" panose="02020505000000020003" pitchFamily="18" charset="0"/>
                <a:cs typeface="IranNastaliq" panose="02020505000000020003" pitchFamily="18" charset="0"/>
              </a:rPr>
              <a:t>پایان</a:t>
            </a:r>
            <a:endParaRPr lang="fa-IR" sz="23900" dirty="0">
              <a:solidFill>
                <a:srgbClr val="FF0000"/>
              </a:solidFill>
              <a:latin typeface="IranNastaliq" panose="02020505000000020003" pitchFamily="18" charset="0"/>
              <a:cs typeface="IranNastaliq" panose="02020505000000020003" pitchFamily="18" charset="0"/>
            </a:endParaRPr>
          </a:p>
        </p:txBody>
      </p:sp>
    </p:spTree>
    <p:extLst>
      <p:ext uri="{BB962C8B-B14F-4D97-AF65-F5344CB8AC3E}">
        <p14:creationId xmlns:p14="http://schemas.microsoft.com/office/powerpoint/2010/main" val="29187002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3200" b="1" dirty="0" smtClean="0">
                <a:cs typeface="B Nazanin" panose="00000400000000000000" pitchFamily="2" charset="-78"/>
              </a:rPr>
              <a:t/>
            </a:r>
            <a:br>
              <a:rPr lang="fa-IR" sz="3200" b="1" dirty="0" smtClean="0">
                <a:cs typeface="B Nazanin" panose="00000400000000000000" pitchFamily="2" charset="-78"/>
              </a:rPr>
            </a:br>
            <a:r>
              <a:rPr lang="fa-IR" sz="3200" b="1" dirty="0" smtClean="0">
                <a:cs typeface="B Nazanin" panose="00000400000000000000" pitchFamily="2" charset="-78"/>
              </a:rPr>
              <a:t>*</a:t>
            </a:r>
            <a:r>
              <a:rPr lang="fa-IR" sz="3200" b="1" dirty="0">
                <a:cs typeface="B Nazanin" panose="00000400000000000000" pitchFamily="2" charset="-78"/>
              </a:rPr>
              <a:t>رشد استخوان بندی</a:t>
            </a:r>
            <a:br>
              <a:rPr lang="fa-IR" sz="3200" b="1" dirty="0">
                <a:cs typeface="B Nazanin" panose="00000400000000000000" pitchFamily="2" charset="-78"/>
              </a:rPr>
            </a:br>
            <a:r>
              <a:rPr lang="fa-IR" sz="3200" b="1" dirty="0">
                <a:cs typeface="B Nazanin" panose="00000400000000000000" pitchFamily="2" charset="-78"/>
              </a:rPr>
              <a:t>تغییرات استخوان بندی نوباوگی در طول اوایل کودکی ادامه می یابند. بین 2تا6سالگی تقریبا 45اپی فیز جدید-یا مراکز رشد که در آنها غضروفک سفت شده وبه استخوان تبدیل می شود –در قسمتهای مختلف استخوان بندی پدیدار می شوند .عکسهای اشعه</a:t>
            </a:r>
            <a:r>
              <a:rPr lang="en-US" sz="3200" b="1" dirty="0">
                <a:cs typeface="B Nazanin" panose="00000400000000000000" pitchFamily="2" charset="-78"/>
              </a:rPr>
              <a:t>x   </a:t>
            </a:r>
            <a:r>
              <a:rPr lang="fa-IR" sz="3200" b="1" dirty="0">
                <a:cs typeface="B Nazanin" panose="00000400000000000000" pitchFamily="2" charset="-78"/>
              </a:rPr>
              <a:t>این مراکز رشد،دکترها را قادر می سازند تا سن استخوان بندی کودکان یا پیشروی به سمت بلوغ جسمی برآورد کنند </a:t>
            </a:r>
            <a:br>
              <a:rPr lang="fa-IR" sz="3200" b="1" dirty="0">
                <a:cs typeface="B Nazanin" panose="00000400000000000000" pitchFamily="2" charset="-78"/>
              </a:rPr>
            </a:br>
            <a:r>
              <a:rPr lang="fa-IR" sz="3200" b="1" dirty="0">
                <a:cs typeface="B Nazanin" panose="00000400000000000000" pitchFamily="2" charset="-78"/>
              </a:rPr>
              <a:t>کودکان در پایان سال های پیش دبستانی به تدریج دندان های  اولیه یا «شیری» را از دست می دهند .سنی که آنها این دندانها را از دست می دهند قویا تحت تاثیر عوامل ژنیتیکی قرار دارد .</a:t>
            </a:r>
            <a:br>
              <a:rPr lang="fa-IR" sz="3200" b="1" dirty="0">
                <a:cs typeface="B Nazanin" panose="00000400000000000000" pitchFamily="2" charset="-78"/>
              </a:rPr>
            </a:br>
            <a:r>
              <a:rPr lang="fa-IR" sz="3200" b="1" dirty="0">
                <a:cs typeface="B Nazanin" panose="00000400000000000000" pitchFamily="2" charset="-78"/>
              </a:rPr>
              <a:t>برای مثال دختر ها که در رشد جسمانی جلوتر از پسرها هستند،دندانها را زودتر از دست می دهند.تأثیرات محیطی مخصوصا سوء تغذیه طولانی می توانند ،پدیدار شدن دندان های دائمی را به تعویق اندازد.</a:t>
            </a:r>
            <a:br>
              <a:rPr lang="fa-IR" sz="3200" b="1" dirty="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25602006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3200" b="1" dirty="0">
                <a:cs typeface="B Nazanin" panose="00000400000000000000" pitchFamily="2" charset="-78"/>
              </a:rPr>
              <a:t>مراقبت از دندان های شیری ضروری است.زیرا دندان های خراب بچه می توانند بر سلامت دندان های دائمی تأثیر بگذارند .مسواک زدن مرتب،خودداری از غدا های حاوی مواد قندی ،نوشیدن آب حاوی فلوراید،قرار گرفتن تحت درمان فلوراید موضعی  و پوشش پلاستیکی  که از سطوح دندان محافظت می کنند ،از پوسیدگی دندان ها جلوگیری می نمایندعامل دیگر، قرار گرفتن در معرض دود سیگار است که جلوی سیستم ایمنی کودکان ،از جمله توانایی مبارزه کردن  با باکتری های مسبب پوسیدگی دندان را می گیرد .کودکان خردسالی که در خانواده هایی زندگی می کنند که پدر یا مادر آنها مرتبا سیگار می کشد، حتی بعدازاینکه عوامل دیگری کهبر سلامت دندان تأثیر دارند کنترل شده باشند،سه برابر بیشتر از همسالان خود پوسیدگی دندان دارند </a:t>
            </a:r>
            <a:br>
              <a:rPr lang="fa-IR" sz="3200" b="1" dirty="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25732397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2800" dirty="0" smtClean="0">
                <a:cs typeface="B Nazanin" panose="00000400000000000000" pitchFamily="2" charset="-78"/>
              </a:rPr>
              <a:t>متأسفانه </a:t>
            </a:r>
            <a:r>
              <a:rPr lang="fa-IR" sz="2800" dirty="0">
                <a:cs typeface="B Nazanin" panose="00000400000000000000" pitchFamily="2" charset="-78"/>
              </a:rPr>
              <a:t>،تقریبا40درصد کودکان5ساله آمریکای شمالی؛پوسیدگی دندان دارند، آمارای که در18سالگی به80درصد می رسد (سازمان بهداشت2003).علت ها عبارتند از غذای نامناسب، فلوئور زنی در برخی جوامع، و مراقبت بهداشتی نامناسب- عواملی که به احتمال بیشتری بر کودکان خانواده های دارای جایگاه اجتماعی؛اقتصادی  پایین تأثیر می گذارند .</a:t>
            </a:r>
            <a:br>
              <a:rPr lang="fa-IR" sz="2800" dirty="0">
                <a:cs typeface="B Nazanin" panose="00000400000000000000" pitchFamily="2" charset="-78"/>
              </a:rPr>
            </a:br>
            <a:r>
              <a:rPr lang="fa-IR" sz="2800" dirty="0" smtClean="0">
                <a:cs typeface="B Nazanin" panose="00000400000000000000" pitchFamily="2" charset="-78"/>
              </a:rPr>
              <a:t>*ناهماهنگی در رشد جسمانی</a:t>
            </a:r>
            <a:br>
              <a:rPr lang="fa-IR" sz="2800" dirty="0" smtClean="0">
                <a:cs typeface="B Nazanin" panose="00000400000000000000" pitchFamily="2" charset="-78"/>
              </a:rPr>
            </a:br>
            <a:r>
              <a:rPr lang="fa-IR" sz="2800" dirty="0" smtClean="0">
                <a:cs typeface="B Nazanin" panose="00000400000000000000" pitchFamily="2" charset="-78"/>
              </a:rPr>
              <a:t>رشد جسمانی ناهماهنگ است ؛ سیستم های بدن از نظر الگوهای رشد تفاوت دارند.اندازه بدن (که با قد و وزن ارزیابی می شود) و اندام های درونی مختلف ،از منحنی رشد عمومی تبعیت می کنند: رشد سریع در طول نوباوگی ، رشد کندتر در اوایل و اواسط کودکی ، دوباره رشد سریع در طول نوجوانی.اندام های تناسیلی از تولد تا4سالگی به کندی رشد می کنند، در اواسط کودکی اندکی تغییر می کنند، و بعد در طول نوجوانی به سرعت رشد می کنند ؛در نوجوانی بافت لنفاوی کاهش می یابد .سیستم لنفاوی به مبارزه با عفونت کمک می کند ودر جذب مواد غذایی مشارکت دارد، بنابراین به  سلامت  و بقای کودکان کمک می کند.</a:t>
            </a:r>
            <a:br>
              <a:rPr lang="fa-IR" sz="2800" dirty="0" smtClean="0">
                <a:cs typeface="B Nazanin" panose="00000400000000000000" pitchFamily="2" charset="-78"/>
              </a:rPr>
            </a:br>
            <a:endParaRPr lang="fa-IR" sz="2800" dirty="0">
              <a:cs typeface="B Nazanin" panose="00000400000000000000" pitchFamily="2" charset="-78"/>
            </a:endParaRPr>
          </a:p>
        </p:txBody>
      </p:sp>
    </p:spTree>
    <p:extLst>
      <p:ext uri="{BB962C8B-B14F-4D97-AF65-F5344CB8AC3E}">
        <p14:creationId xmlns:p14="http://schemas.microsoft.com/office/powerpoint/2010/main" val="33072850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pPr algn="r"/>
            <a:r>
              <a:rPr lang="fa-IR" sz="3200" b="1" dirty="0">
                <a:cs typeface="B Nazanin" panose="00000400000000000000" pitchFamily="2" charset="-78"/>
              </a:rPr>
              <a:t>*رشد مغز</a:t>
            </a:r>
            <a:br>
              <a:rPr lang="fa-IR" sz="3200" b="1" dirty="0">
                <a:cs typeface="B Nazanin" panose="00000400000000000000" pitchFamily="2" charset="-78"/>
              </a:rPr>
            </a:br>
            <a:r>
              <a:rPr lang="fa-IR" sz="3200" b="1" dirty="0">
                <a:cs typeface="B Nazanin" panose="00000400000000000000" pitchFamily="2" charset="-78"/>
              </a:rPr>
              <a:t>مغز بین 2تا6سالگی از هفتاد درصد به90 درصد وزن خود در بزرگسالی، افزایش می یابد . در4سالگی ،چندقسمت قشر مُخ سیناپس های بیش از حد تولید می کنند  و شواهد </a:t>
            </a:r>
            <a:r>
              <a:rPr lang="en-US" sz="3200" b="1" dirty="0" err="1">
                <a:cs typeface="B Nazanin" panose="00000400000000000000" pitchFamily="2" charset="-78"/>
              </a:rPr>
              <a:t>fmri</a:t>
            </a:r>
            <a:r>
              <a:rPr lang="en-US" sz="3200" b="1" dirty="0">
                <a:cs typeface="B Nazanin" panose="00000400000000000000" pitchFamily="2" charset="-78"/>
              </a:rPr>
              <a:t> </a:t>
            </a:r>
            <a:r>
              <a:rPr lang="fa-IR" sz="3200" b="1" dirty="0">
                <a:cs typeface="B Nazanin" panose="00000400000000000000" pitchFamily="2" charset="-78"/>
              </a:rPr>
              <a:t>نشان می دهند که جریان خون مغز به اوج می رسد که از نیاز به انرژی زیاد خبر می دهد </a:t>
            </a:r>
            <a:br>
              <a:rPr lang="fa-IR" sz="3200" b="1" dirty="0">
                <a:cs typeface="B Nazanin" panose="00000400000000000000" pitchFamily="2" charset="-78"/>
              </a:rPr>
            </a:br>
            <a:r>
              <a:rPr lang="fa-IR" sz="3200" b="1" dirty="0">
                <a:cs typeface="B Nazanin" panose="00000400000000000000" pitchFamily="2" charset="-78"/>
              </a:rPr>
              <a:t>*دست برتری</a:t>
            </a:r>
            <a:br>
              <a:rPr lang="fa-IR" sz="3200" b="1" dirty="0">
                <a:cs typeface="B Nazanin" panose="00000400000000000000" pitchFamily="2" charset="-78"/>
              </a:rPr>
            </a:br>
            <a:r>
              <a:rPr lang="fa-IR" sz="3200" b="1" dirty="0">
                <a:cs typeface="B Nazanin" panose="00000400000000000000" pitchFamily="2" charset="-78"/>
              </a:rPr>
              <a:t>هنگام دیدار ازمدارس پیش دبستانی،بچه3ساله ای به نام مویرا را مشاهده کردم که مشغول کشیدن تصاویر ،خوردن غذای سبک، و بازی کردن بود . مویرا برخلاف اغلب همکلاسی های خود ،بیشتر کار ها مانند:خوردن غذا، نقاشی،بالا کشیدن زیپ ژاکت، را با دست چپ خود انجام می دهد. او برای انجام دادن برخی فعالیت ها ،مانند پرتاب کردن توپ ، از دست راست خود استفاده می کنند. </a:t>
            </a:r>
            <a:br>
              <a:rPr lang="fa-IR" sz="3200" b="1" dirty="0">
                <a:cs typeface="B Nazanin" panose="00000400000000000000" pitchFamily="2" charset="-78"/>
              </a:rPr>
            </a:br>
            <a:endParaRPr lang="fa-IR" sz="3200" b="1" dirty="0">
              <a:cs typeface="B Nazanin" panose="00000400000000000000" pitchFamily="2" charset="-78"/>
            </a:endParaRPr>
          </a:p>
        </p:txBody>
      </p:sp>
    </p:spTree>
    <p:extLst>
      <p:ext uri="{BB962C8B-B14F-4D97-AF65-F5344CB8AC3E}">
        <p14:creationId xmlns:p14="http://schemas.microsoft.com/office/powerpoint/2010/main" val="35988299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029400"/>
          </a:xfrm>
        </p:spPr>
        <p:txBody>
          <a:bodyPr>
            <a:noAutofit/>
          </a:bodyPr>
          <a:lstStyle/>
          <a:p>
            <a:pPr algn="r"/>
            <a:r>
              <a:rPr lang="fa-IR" sz="3200" b="1" dirty="0">
                <a:cs typeface="B Nazanin" panose="00000400000000000000" pitchFamily="2" charset="-78"/>
              </a:rPr>
              <a:t>کودکان در پایان سال اول،معمولا دست برتری را نشان می دهند که ظرف چندسال بعد ،به تدریج به مهارت های بیشتری گسترش می یابد. دست برتری ،توانایی بیشتر یک طرف مغز –که اغلب نیمکره مغزی مسلّط فرد نمی شود – در انجام دادن عمل حرکتی ماهرانه را منعکس می کند.</a:t>
            </a:r>
            <a:br>
              <a:rPr lang="fa-IR" sz="3200" b="1" dirty="0">
                <a:cs typeface="B Nazanin" panose="00000400000000000000" pitchFamily="2" charset="-78"/>
              </a:rPr>
            </a:br>
            <a:r>
              <a:rPr lang="fa-IR" sz="3200" b="1" dirty="0">
                <a:cs typeface="B Nazanin" panose="00000400000000000000" pitchFamily="2" charset="-78"/>
              </a:rPr>
              <a:t>*پیشرفت های دیگر در رشد مغز</a:t>
            </a:r>
            <a:br>
              <a:rPr lang="fa-IR" sz="3200" b="1" dirty="0">
                <a:cs typeface="B Nazanin" panose="00000400000000000000" pitchFamily="2" charset="-78"/>
              </a:rPr>
            </a:br>
            <a:r>
              <a:rPr lang="fa-IR" sz="3200" b="1" dirty="0">
                <a:cs typeface="B Nazanin" panose="00000400000000000000" pitchFamily="2" charset="-78"/>
              </a:rPr>
              <a:t>مخچه که در پشت و پایین مغز قرار دارد، ساختاری است که به تعادل وکنترل حرکت بدن کمک می کند.</a:t>
            </a:r>
            <a:br>
              <a:rPr lang="fa-IR" sz="3200" b="1" dirty="0">
                <a:cs typeface="B Nazanin" panose="00000400000000000000" pitchFamily="2" charset="-78"/>
              </a:rPr>
            </a:br>
            <a:r>
              <a:rPr lang="fa-IR" sz="3200" b="1" dirty="0">
                <a:cs typeface="B Nazanin" panose="00000400000000000000" pitchFamily="2" charset="-78"/>
              </a:rPr>
              <a:t>رشته های عصبی که به قشر مُخ متصل می کنند از تولد تا سال های پیش دبستانی رشد کرده و میلین دار می شوند .این تغییر به افزایش چشمگیر هماهنگی حرکتی می کنند: کودکان در پایان سال های پیش دبستانی لِی لِی کنند ،با حرکت سازمان یافته ای توپ را پرتاب کنند </a:t>
            </a:r>
          </a:p>
        </p:txBody>
      </p:sp>
    </p:spTree>
    <p:extLst>
      <p:ext uri="{BB962C8B-B14F-4D97-AF65-F5344CB8AC3E}">
        <p14:creationId xmlns:p14="http://schemas.microsoft.com/office/powerpoint/2010/main" val="1334816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601</TotalTime>
  <Words>1590</Words>
  <Application>Microsoft Office PowerPoint</Application>
  <PresentationFormat>On-screen Show (4:3)</PresentationFormat>
  <Paragraphs>44</Paragraphs>
  <Slides>44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B Nazanin</vt:lpstr>
      <vt:lpstr>B Titr</vt:lpstr>
      <vt:lpstr>Calibri</vt:lpstr>
      <vt:lpstr>IranNastaliq</vt:lpstr>
      <vt:lpstr>Sakkal Majalla</vt:lpstr>
      <vt:lpstr>Times New Roman</vt:lpstr>
      <vt:lpstr>Office Theme</vt:lpstr>
      <vt:lpstr> به نام خدا *شناسه مهارت درس:روانشناسی رشد از لقاح تا کودکی فصل7  </vt:lpstr>
      <vt:lpstr>فصل7 روان شناسی رشد مدرس:قاسم طالبی</vt:lpstr>
      <vt:lpstr>*رشد جسمانی رشد بدن در اوایل کودکی ،رشد بدن در مقایسه با میزان سریع 2 سال اول ،کاهش می یابد .هرسال قد کودکان به طور متوسط 5تا8سانتیمتر و وزن آنها تقریبا 5/2کیلوگرم افزایش می یابد؛پسرها کماکان قدری بزرگتر از دخترها هستند.هنگامیکه«چربی نوزادی»بیشتر کاهش می یابد؛کودکان به تدریج لاغرتر می شوند،هرچند که دخترها قدری بیشتر از پسرها که اندکی عضلانی تر هستند،چربی بدن را حفظ می کنند.که شکل1-7نشان می دهد در 5سالگی ،کودک نوپای بالاتنه  سنگین ،پا چنبری وشکم گنده ،به بچه ترکه ای شکم پهن و پابلند تبدیل می شود،به طوری که تناسب بدن به شکل بزرگسالی است.درنتیجه حالت بدن درحالت تعادل بهتر  می شود-تغییراتی که به هماهنگی حرکتی کمک می کنند. </vt:lpstr>
      <vt:lpstr>در طول اوایل کودکی ،تفاوت های فردی در اندازه بدن آشکارتر از نوباوگی و نوپایی است.یک روز که از محل کارم در دانشگاه به کودکستان مجاور نگاه می کردم ،دیدم که داریل5ساله دور حیاط می دود او با120سانتی متر قدو25کیلوگرم وزن از همکلاسی های خود یک سروگردن بلندتر بود .(پسربچه متوسط5ساله آمریکای شمالی 110سانتی متر قد و20کیلو وزن دارد.)پریتی کودک هندی؛ به خاطرعوامل ژنیتیکی مرتبط با نیاکان فرهنگی او،خیلی کوچک بود.لینت وهال ؛ دو کودک قفقازی با زندگی خانوادگی فقیر،زیر متوسط بودند.</vt:lpstr>
      <vt:lpstr> *رشد استخوان بندی تغییرات استخوان بندی نوباوگی در طول اوایل کودکی ادامه می یابند. بین 2تا6سالگی تقریبا 45اپی فیز جدید-یا مراکز رشد که در آنها غضروفک سفت شده وبه استخوان تبدیل می شود –در قسمتهای مختلف استخوان بندی پدیدار می شوند .عکسهای اشعهx   این مراکز رشد،دکترها را قادر می سازند تا سن استخوان بندی کودکان یا پیشروی به سمت بلوغ جسمی برآورد کنند  کودکان در پایان سال های پیش دبستانی به تدریج دندان های  اولیه یا «شیری» را از دست می دهند .سنی که آنها این دندانها را از دست می دهند قویا تحت تاثیر عوامل ژنیتیکی قرار دارد . برای مثال دختر ها که در رشد جسمانی جلوتر از پسرها هستند،دندانها را زودتر از دست می دهند.تأثیرات محیطی مخصوصا سوء تغذیه طولانی می توانند ،پدیدار شدن دندان های دائمی را به تعویق اندازد. </vt:lpstr>
      <vt:lpstr>مراقبت از دندان های شیری ضروری است.زیرا دندان های خراب بچه می توانند بر سلامت دندان های دائمی تأثیر بگذارند .مسواک زدن مرتب،خودداری از غدا های حاوی مواد قندی ،نوشیدن آب حاوی فلوراید،قرار گرفتن تحت درمان فلوراید موضعی  و پوشش پلاستیکی  که از سطوح دندان محافظت می کنند ،از پوسیدگی دندان ها جلوگیری می نمایندعامل دیگر، قرار گرفتن در معرض دود سیگار است که جلوی سیستم ایمنی کودکان ،از جمله توانایی مبارزه کردن  با باکتری های مسبب پوسیدگی دندان را می گیرد .کودکان خردسالی که در خانواده هایی زندگی می کنند که پدر یا مادر آنها مرتبا سیگار می کشد، حتی بعدازاینکه عوامل دیگری کهبر سلامت دندان تأثیر دارند کنترل شده باشند،سه برابر بیشتر از همسالان خود پوسیدگی دندان دارند  </vt:lpstr>
      <vt:lpstr>متأسفانه ،تقریبا40درصد کودکان5ساله آمریکای شمالی؛پوسیدگی دندان دارند، آمارای که در18سالگی به80درصد می رسد (سازمان بهداشت2003).علت ها عبارتند از غذای نامناسب، فلوئور زنی در برخی جوامع، و مراقبت بهداشتی نامناسب- عواملی که به احتمال بیشتری بر کودکان خانواده های دارای جایگاه اجتماعی؛اقتصادی  پایین تأثیر می گذارند . *ناهماهنگی در رشد جسمانی رشد جسمانی ناهماهنگ است ؛ سیستم های بدن از نظر الگوهای رشد تفاوت دارند.اندازه بدن (که با قد و وزن ارزیابی می شود) و اندام های درونی مختلف ،از منحنی رشد عمومی تبعیت می کنند: رشد سریع در طول نوباوگی ، رشد کندتر در اوایل و اواسط کودکی ، دوباره رشد سریع در طول نوجوانی.اندام های تناسیلی از تولد تا4سالگی به کندی رشد می کنند، در اواسط کودکی اندکی تغییر می کنند، و بعد در طول نوجوانی به سرعت رشد می کنند ؛در نوجوانی بافت لنفاوی کاهش می یابد .سیستم لنفاوی به مبارزه با عفونت کمک می کند ودر جذب مواد غذایی مشارکت دارد، بنابراین به  سلامت  و بقای کودکان کمک می کند. </vt:lpstr>
      <vt:lpstr>*رشد مغز مغز بین 2تا6سالگی از هفتاد درصد به90 درصد وزن خود در بزرگسالی، افزایش می یابد . در4سالگی ،چندقسمت قشر مُخ سیناپس های بیش از حد تولید می کنند  و شواهد fmri نشان می دهند که جریان خون مغز به اوج می رسد که از نیاز به انرژی زیاد خبر می دهد  *دست برتری هنگام دیدار ازمدارس پیش دبستانی،بچه3ساله ای به نام مویرا را مشاهده کردم که مشغول کشیدن تصاویر ،خوردن غذای سبک، و بازی کردن بود . مویرا برخلاف اغلب همکلاسی های خود ،بیشتر کار ها مانند:خوردن غذا، نقاشی،بالا کشیدن زیپ ژاکت، را با دست چپ خود انجام می دهد. او برای انجام دادن برخی فعالیت ها ،مانند پرتاب کردن توپ ، از دست راست خود استفاده می کنند.  </vt:lpstr>
      <vt:lpstr>کودکان در پایان سال اول،معمولا دست برتری را نشان می دهند که ظرف چندسال بعد ،به تدریج به مهارت های بیشتری گسترش می یابد. دست برتری ،توانایی بیشتر یک طرف مغز –که اغلب نیمکره مغزی مسلّط فرد نمی شود – در انجام دادن عمل حرکتی ماهرانه را منعکس می کند. *پیشرفت های دیگر در رشد مغز مخچه که در پشت و پایین مغز قرار دارد، ساختاری است که به تعادل وکنترل حرکت بدن کمک می کند. رشته های عصبی که به قشر مُخ متصل می کنند از تولد تا سال های پیش دبستانی رشد کرده و میلین دار می شوند .این تغییر به افزایش چشمگیر هماهنگی حرکتی می کنند: کودکان در پایان سال های پیش دبستانی لِی لِی کنند ،با حرکت سازمان یافته ای توپ را پرتاب کنند </vt:lpstr>
      <vt:lpstr>وحروف الفبا را بنویسند اتصالات بین مُخچه وقشر مُخ به تفکر نیز کمک می کنند ؛ کودکان مبتلا به صدمه مخچه ،معمولا نقایص حرکتی و شناختی دارند که مشکلاتی در حافظه، برنامه ریزی ، وزبان از آن جمله هستند ساخت شبکه ای، ساختاری در ساقه مغز که که بیداری (گوش به زنگ بودن) و هُشیاری را حفظ می کند. از کودکی تا بزرگسالی میلین دار می شود ، نورون های موجود در ساخت شبکه ای رشته هایی را به پیشانی قشر مُخ می فرستند و بدین وسیله به بهبود توجه مستمر وکنترل شده کمک می کنند.جسم پینه ای دسته بزرگی از رشته های عصبی است که دو نیمکره مغز را متصل می کند.تولید سیناپس ها و میلین دار شدن جسم پینه ای بین3تا6سالگی به اوج می رسند ، بعد تا نوجوانی با سرعت آهسته تری ادامه می یابند. جسم پینه ای به هماهنگی آرام در هر دو طرف بدن و ادغامچند جنبه از تفکر ،از جمله ادراک،توجه،حافظه، زبان ، وحل مسئله، کمک می کند. هرچه یک تکلیف  دشوارتر باشد، ارتباط بین دو نیمکره اهمیّت بیشتری دارد. </vt:lpstr>
      <vt:lpstr>*عوامل تأثیرگذار بر رشد و سلامت جسمانی هنگامی که به عواملی می پردازیم که بر رشد وسلامت در اوایل کودکی تأثیر می گذارند،باموضوعات آشنایی روبرو خواهید شد. وراثت همچنان اهمیّت دارد ؛ ولی عوامل محیطی  -ازجمله سلامت هیجانی،تغذیه خوب، فراغت نسبی از بیماری ، وامنیت جسمانی – نیز نقش های مهمّی دارند. *وراثت وهورمون ها تأثیر وراثت بر رشد جسمانی در طول کودکی مشهود است. اندازه بدن و سرعت رشد کودکان  با این ویژگی ها در والدین آنها ارتباط دارند . ژن ها با کنترل کردن  تولید هورمون های بدن  بر رشد تأثیر می گذارند. غده هیپوفیز که در پایه مغز قرار دارد ، با آزاد کردن دو هورمون که موجب رشد می شود، نقش مهمی را ایفا می کند. </vt:lpstr>
      <vt:lpstr>اولی هورمون رشد (GH) است که از تولد به بعد برای رشد تمام بافت های بدن به جز دستگاه عصبی مرکزی واندام های تناسلی ضروری است. قد کودکانی که فاقد هورمون رشد هستند.فقط به 130سانتی متر می رسد .این کودکان در صورتی که به موقع با تزریق هورمون رشد درمان شوند، عقب ماندگی خود را جبران کرده  و به میزان عادی می رسند و در مقایسه با بدون درمان خیلی بلندتر می شوند. هورمون دیگر هیپوفیز، هورمون محرک غده تیروئید (TSH) ؛ غده تیروئید (در گردن)  را برای  آزاد کردن تیروکسین تحریک می کند که برای رشد مغز  وتأثیر کامل هورمون رشد بر اندازه بدن ضروری است. بچه هایی که با کمبود تیروکسین به دنیا می آیند باید بی درنگ آن را دریافت کنند ، در غیر اینصورت عقب مانده ذهنی می شوند. بعد از اینکه رشد سریع مغز به انجام رسیده باشد، کودکانی که تیروکسین خیلی کم دارند . کمتر از میزان متوسط رشد می کنند ولی دستگاه عصبی مرکزی دیگر تحت تأثیر قرار  نمی گیرد. اگر این کودکان بی درنگ درمان شوند ، عقب افتادگی رشد بدن را جبران می کنند و سرانجام به اندازه عادی می رسند. </vt:lpstr>
      <vt:lpstr>*سلامت هیجانی سلامت هیجانی  در کودکی نیز مانند نوباوگی می تواند تأثیر عمیقی بر رشد وسلامت داشته باشد. کودکانی که زندگی خانوادگی استرس زا دارند (به خاطر طلاق، مشکلات مالی ، یا بیکاری والدین) بیشتر از دیگران به بیماری های تنفسی  و روده ای مبتلا می شوند . وصدمات غیرعمدی بیشتر می بینند. محرومیت هیجانی شدید می تواند در رشد اختلال ایجاد کند و به کوتولگی رئانی –اجتماعی ، نوعی اختلال رشد که معمولا بین 2تا15سالگی آشکار می شود، منجر شود. خصوصیات معمول عبارتند از: قامت بسیار کوتاه، کاهش ترشح هورمون رشد ، سن استخوان بندی نارس، و مشکلات سازگاری جدی، که کوتولگی روانی –اجتماعی را از کوتاه قامتی عادی متمایز می کنند. لینت ؛ بچه 4 ساله بسیار کوچک مبتلا به این اختلال تشخیص داده شده بود. بعد از اینکه مسئولان بهزیستی دریافتند که این بچه بیشتر روز را  تنها و بدون سرپرستی در خانه می گذارند  و احتمالا مورد بدرفتاری جسمی قرار گرفته است، او را در پرورشگاه قرار دادند. هنگامی که این کودکان را از محیط های عاطفی نامناسب آنها دور می کنند؛ سطح هورمون رشد آنها به حالت عادی برمی گردد و به سرعت رشد می کنند. امّا اگز درمان به تأخیر افتد. کوتولگی دائمی می شود. </vt:lpstr>
      <vt:lpstr>*تغذیه خیلی از کودکان،وقتی که به اوایل کودکی می رسند غیرقابل پیش بینی می شوند واز غذاها ایراد می گیرند.پدری را می شناسم که با حسرت به یاد می آورد که پسرش هنگامی که کودک نوپایی بود،با اشتیاق غذاهای چینی می خورد :« اکنون در 3سالگی تنها چسزی که با ولع می خورد بستنی است.!» اشتهای کودکان پیش دبستانی کم می شود زیرا ، رشد آنها کُند می شود احتیاط آها در مورد غذاهای جدید نیز سازگارانه است.اگر آنها به غذاهای آشنا بچسبند ، این حُسن را دارد وقتی که بزرگسالان برای محافظت از آنها حضور ندارند، کمتر احتمال دارد که مواد خطرناک را بخورند. والدین نباید درمورد تغییرات در مقدار غذایی که در هر وعده خورده می شود نگران باشند.کودکان پیش دبستانی با خوردن کم در یک وعده وخوردن بیشتر در وعده دیگر، جبران می کنند.</vt:lpstr>
      <vt:lpstr>با اینکه کودکان پیش دبستانی کمتر می خورند، ولی به غذای با کیفیت عالی ، از جمله همان غذاهایی که بزرگسالان می خورند ، اما به مقدار کمتر نیاز دارند .چربی ها، روغن، ئنمک باید در کمترین حد نگه داشته شوند.زیرا با فشار خون بالا وبیماری قلبی در بزرگسالی ارتباط دارند ؛ برای جلوگیری از پوسیدگی دندان و محافظت دربرابر اضافه وزن وچاقی، از مصرف غذاهای مملو از مواد قندی نیز باید خودداری شود. کودکان از ترجیحات غذای افرادی که مورد علاقه آنها هستند ،هم بزرگسالان و هم همساان ؛ تقلید می کنند.برای مثال،در مکزیک که کودکان اغلب می بینند اعضاء خانواده از مزه غذاهای تند لذّت می برند ،با علاقه زیاد فلفل قرمز می خورند ، در حالیکه اغلب کودکان آمریکای شمالی از خوردن آن امتناع می کنند. قرار گرفتن مکرر وبدون فشار با غذای جدید نیز پذیرش کودکان را افزایش می دهد. </vt:lpstr>
      <vt:lpstr>*بیماری عفونی  در بچه هایی که خوب تغذیه می شوند ، بیماری های معمول کودکی تأثیری بر رشد جسمانی ندارند. اما در صورتیکه کودکان تغذیه نامناسبی داشته باشند ؛ بیماری و سوء تغذیه در چرخه ای معیوب بر یکدیگر تأثیر می گذارند  و عواقب جدّی به بار می آورند. *بیماری عفونی سوء تغذیه  واکنش هال به سرخک در کشورهای درحال توسعه ای که درصد بالایی از جمعیت در فقر زندگی می کنند وتحت  برنامه های ایمن سازی قرار نمی گیرند، عادی است. بیماریهایی مانند سرخک و آبله مرغان که معمولا تا بعد از 3سالگی  در کشورهای صنعتی آشکار نمی شوند.خیلی زودتر روی می دهند . تغذیه نامناسب جلوی سیستک ایمنی بدن را می گیرد. وکودکان را نسبت به بیماری آسیب پذیر می سازد. از 10میلیون مرگ ومیر  سالیانه کودکان زیر5سال در جهان  98درصد در کشورهای درحال توسعه و70درصد در اثر بیماری های عفونی است. </vt:lpstr>
      <vt:lpstr>*ایمن سازی: در کشور های صنعتی؛ ایمن سازی گسترده نوباوگان وکودکان خردسال به کاهش چشمگیر بیماری های کودکی در طول نیم قرن گذشته انجامیده استو هال به این علت سرخک گرفت که بر خلاف همکلاسی های خود که از خنواده های مرفّه بودند ؛ تحت برنامه کامل ایمن سازی قرار نگرفته بود. از بین کودکان پیش دبستانی آمریکا، 44درصد فاقد ایمن سازی های ضروری هستند، واین میزان  در مورد کودکان فقرزده که تا5یا6سالگی ، زمانی که ایمن سازی برای وارد شدن  به مدرسه ضروری است، تحت محافظت کامل قرار نمی گیرند ، به40درصد افزایش می یابد ((وزارت خدمات بهداشتی وانسانی آمریکا .2005.)) در مقابل در دانمارک و نروژ ، کمتر از 10درصد ودر کانادا وانگلستان ، هلند ،سوئد، کمتر از7درصد کودکان پیش دبستانی فاقد ایمن سازی هستند</vt:lpstr>
      <vt:lpstr>*آسیب های کودکی: تامی 3ساله ، بیش از هر کودک دیگری در کلاس پیش دبستانی در آرام نشستن وتوجه کردن  مشکل داشت. بجای آن از یک مکان به مکان دیگر  واز یک فعالیت به سراغ دیگری می رفت . یک روز در روزنامه محلی خواندم که تامی به زحمت از آسیبی جان سالم به در برده بود. در حالیکه مادر او مشغول کندن یخ از روی شیشه اتومبیل بود.تامی ماشین را توی دنده زده بود.اتومبیل حرکت کرد وحفاظ یک زیرگذر3متری را قطع کرد و روی آن معلّق ماند تا اینکه مأموران نجات سررسیدند. مادر تامی به خاطر غفلت در استفاده از کمربند ایمنی مخصوص کودکان زیر8سال متهم شد . به عنوان مثال از آسیب های دوران کودکی می توان به : تصادف اتومبیل ، غرق شدن ، وسوختگی ، .... اشاره نمود. </vt:lpstr>
      <vt:lpstr>*عوامل مرتبط با آسیب های کودکی:پسرها به خاطر سطح فعالیت بیشتر وتمایل  بیشتر به خطر کردن ،1.5برابربیشتر از دخترها احتمال آسیب دیدن دارندکودکان دارای خلق وخوی خاص،آسیب پذیری،بی توجهی،تحریک پذیری ،خلق منفی-نیز بیشتر درمعرض خطر قرار دارند. *پیش گیری از آسیب های کودکی: چون آسیب های کودکی علت های متعددی دارند ،برای کاهش دادن آنها به روش های مختلفی نیاز هست. قوانین با ملزم دانستن کمربندهای ایمنی ،لباس ضد آتش، وحصارکشی اطراف حیاط استخرهای شنا از تعدادی آسیب ها جلوگیری می کنند. *رشد حرکتی درشت: هنگامی که بدن کودکان ترکه ای تر وبالاتن آنها سبک تر می شود ، مرکز ثقل آنها به سمت پایین ، درجهت تنه جابه جا می شود. درنتیجه تعادل به مقدار زیاد بهتر می شود و زمینه را برای مهارتهای حرکتی جدید که حرکات عضلات بزرگ بدن را شامل می شوند ،آماده می کند. در2سالگی طرز راه رفتن کودکان پیش دبستانی آرام وموزون می شود –به قدری کافی احساس ایمنی می کنند که از زمین جداشوند ،ابتدا با دویدن و ،با پریدن،لِی لِی و جست وخیز کردن. </vt:lpstr>
      <vt:lpstr>هنگامیکه کودکان بتوانند روی پاهای خود محکم تر بایستند ، دست ها و تنه آنها برای آزمایش کردن مهارتهای تازه آزاد می شوند.-پرت کردن وگرفتن توپ ، راندن سه چرخه ،تاب خوردن روی میله های افقی و حلقه ها .مهارت های پایین تنه وبالاتنه آنها در اعمال اصلاح شده تری ترکیب می شوند. کودکان5و6ساله به طورهمزمان سه چرخه را رکاب می زنند  وهدایت می کنند  و هنگام  پرت کردن وگرفتن توپ ، راندن سه چرخه ، با پریدن،لِی لِی کردن  بدن خود را با نرمی وانعطاف  حرکت می دهند. در پایان سال های پیش دبستانی ،تمام مهارت ها با سرعت واستقامت بیشتری انجام می شوند. *رشد حرکتی ظریف: مهارتهای حرکتی ظزیف نیز در سالهای پیش دبستانی پیشرفت زیادی می کنند .کنترل دستها وانگشتان بهبود می یابد.کودکان خردسال .معماها را کنار هم می چیدند،با مکعب های کوچک خانه می سازند ودانه های تسبیح را به نخ می کشند .پیشرفت حرکتی ظریف برای والدین در دو زمینه از همه بیشتر آشکار است :1)مراقبت کودکان از بدن خودشان2)نقاشی هایی که دیوارهای خانه، مهدکودک،و کودکستان را پر می کنند.</vt:lpstr>
      <vt:lpstr>*مهارتهای خودیاری:کودکان3ساله ای که اغلب خودشان لباس می پوشند ممکن است پیراهن وشلوار خود را پشت و رو برتن کنند ، وکفش پای چپ را به پای راست کنند ! شاید پیجیده ترین مهرت خودیاری در اوایل کودکی بستن بند کفش باشد که کودکان در6سالگی برآن تسلط می یابند .موفقیت در این کار به فراخنای توجه طولانی تر، حافظه حرکات ظریف دست ، وچیره دستی در انجام دادن آنها نیاز دارد بستن بند کفش مانند دو مهارت دیگر : یعنی نقاشی کردن و نگارش ،ارتباط نزدیک بین رشد حرکتی وشناختی را نشان می دهند. *نقاشی: وقتی کاغذ ومداد شمعی در دسترس باشد ، حتی کودکان نوپا به تقلید از دیگران خط خطی می کنند .هنگامی که توانایی کودکان پیش دبستانی در بازنمایی ذهنی دنیا گسترش می یابد ،خطوط روی کاغذ معنا پیدا می کنند .عوامل متعددی با کنترل حرکتی ظریف ترکیب می شوند تا بر تغییرات در بازنمایی  هنرمندانه کودکان تأثیر بگذارند ؛ این عوامل عبارتند از: آگاهی از اینکه تصویر می تونند وظیفه نمادها را داشته باشند ،برنامه ریزی ودرک فضایی بهتر ،تأکیدی که فرهنگ کودک بر ابراز هنرمندانه  می کند.</vt:lpstr>
      <vt:lpstr>*تنوع فرهنگی در پرورش نقاشی:  کودکان در فرهنگ هایی که سنت های هنری غنی دارند ،نقاشی های پرکاری می کشند که آداب و رسوم فرهنگ آنها را منعکس می کنند .در فرهنگ هایی که علاقه کمی به هنر وجود دارد ،حتی کودکان بزرگتر ونوجوانان شکلهای ساده ای می کشند. *تفاوت های فردی در مهارتهای حرکتی: در سنی که کودکان به رویداد های مهم حرکتی دست می یابند ، تفاوت های فردی زیادی وجود دارد. کودک قدبلند وعضلانی از کودکی که کوتاه قد و فربه است ،سریعتر حرکت می کنند وبرخی مهارتها را زودتر فرامی گیرد .مانند زمینه های دیگر ،والدین ومعلمان ، کودکانی که مهارتهای حرکتی بهتری دارند ،بیشتر ترغیب می کنند . </vt:lpstr>
      <vt:lpstr>تفاوتهای جنسیتی در مهارت های حرکتی در اوایل کودکی  آشکار هستند .پسرها در مهارتهایی که نیرو وقدرت را می طلبند از خترها جلوترندآنها در 5سالگی می توانند اندکتی دورتر بپرند ،اندکی سریعتر بدوند ، وتوپ را تقریبا5/1 متر دورتر پرتاب کنند.دخترهادر مهارتهای حرکتی ظریف وبرخی مهارتهای حرکتی درشت که به ترکیب تعادل خوب و حکت پا نیاز دارند ، مانند لِی لِی کردن و طناب بازی برتر هستند توده عضله بیشتر( ودر مورد پرتاب کردن) ساعدهای قدری بلندتر پسرها به مهارت های بیشتر آنها کمک می کنند و رسش جسمانی بیشتر دخترها تا اندازه ای در تعادل بهتر و دقت حرکت آنها دخالت دارد. </vt:lpstr>
      <vt:lpstr>*نظریه پیاژه: مرحله پیش عملیاتی بازنمایی ذهنی: پیاژه خاطرنشان کرد زبان انعطاف پذیر ترین وسیله بازنمایی ذهنی ماست.زبان با جدا کردن فکر از عمل ؛ تفکر بسیار کارآمد تر از قبل را امکان پذیر می سازد .هنگامیکه در قالب کلمات فکر می کنیم ،بر محدودیت های تجربیات لحظه ای خود چیره می شویم. به رغم توانایی زبان ، پیاژه آنرا عنصر اصلی در تغییر شناختی کودک نمی دانست .در عوض او معتقد بود که فعالیت حسی- حرکتی به تصورات درونی از تجربه منجر می شود که کودکان با کلمات آنها را نام می برند. بازی وانمود کردن: نمونه عالی دیگری از رشد بازنمایی ذهنی در اوایل کودکی است. پیاژه معتقد بود که کودکان خردسال از طریق وانمود کرد، طرحواره های بازنمایی ذهنی، را که به تازگی فراگرفته اندتمرین ونیرومند می کنند .چند پژوهشگر براساس دیدگاه او، رشد وانمود کردن او را در طول سال های پیش دبستانی ردیابی کرده اند. « ادامه در صفحه399و400» </vt:lpstr>
      <vt:lpstr>مزایای  وانمود کردن:نظری پیاژه درباره وانمود کردن  بعنوان صرفا تمرین طرحواره های، بازنمایی بسیار محدود انگاشته می شود .بازی نتنها مهارتهای ن ظشناختی و اجتماعی کودکان را منعکس می کند .بلکه به این مهارتها کمک نیز می کند. در مقایسه با فعالیت های اجتماعی غیر وانمودی مثل( نقاشی یا چیدن معماها)، تعامل های کودکان پیش دبستان در مدت بازی اجتماعی –نمایشی ؛ طولانی تر ادامه می یابد ، مشارکت بیشتر را نشان می دهد ، تعداد بیشتری از کودکان را به فعالیت می کشاند ، وهمکاری بچه ها بیشتراست.</vt:lpstr>
      <vt:lpstr>*محدوديتهاي تفکر پيش عملياتي:   خودمحوري يا خود مرکز گرايي: کودک 2 تا 7 ساله، بويژه در سال هاي پايين تر قدرت اين که خود را به جاي فرد ديگري بگذارد، ندارد. نقطه نظر ديگران را نمي فهمد. ضمنا خود را محور کائنات مي پندارد، تصور مي کند همه چيز در حول و حوش او اتفاق مي افتد. براي مثال کودک در هنگام قايم موشک چشم هاي خود را مي بندد و فکر مي کند کسي او را نمي بيند. منظور پياژه از خودمحوري اين است که کودک فرق ديدگاه خودش با ديدگاه ديگران را نمي فهمد. پياژه و باربل اينهلدر(1969) ابتدا با تکليف سه کوه، خود محوري خردسالان را بررسي مي کردند.کودک دور ماکت هاي سه کوه مي چرخد و مي بيند که اين ماکت ها از تمام جهات مثل کوه هستند.در ضمن  اشيايي را که روي کوه  قرار  گرفته اند را هم مي بيند. سپس در يک طرف ميزي که ماکت کوهها روي آن قرار گرفته ، مي نشيند. آزمايشگر، عروسکي را در قسمتهاي مختلف ميز مي چرخاند ودر هر قسمت از کودک مي خواهد عکسي که دقيق تر از همه ديد عروسک را نشان مي دهد، انتخاب کند. کودکان در مرحله پيش عملياتي غالبا عکسي را انتخاب مي کنند که ديد خودشان را نشان ميدهد نه ديد عروسک را.   </vt:lpstr>
      <vt:lpstr>جان گرايي: اکثر کودکان در اين دوره معتقدند که همه چيز جان دارد، حتي بشقابي که در آن غذا مي خورند. عروسک گرسنه است. عروسک اگر در منزل تنها بماند، ناراحت مي شود. اجسام داراي اراده هستند و نيت دارند. اين حالت در کودکان به تدريج و طي مراحل تقليل يافته و از بين مي رود.    پیازه و آموزش: 3اصل آموزشی که تاثیر عمده بر آموزش معلم وکاربست های کلاسی؛ مخصوصا در اوایل کودکی دارند؛ عبارتند از: 1.یادگیری اکتشافی: کودکان ترغیب می شوند از طریق تعامل خودانگیخته با محیط خودشان کشف کنند .معلم به جای آنکه دانش حاضر وآماده ای را ارائه دهند  انواع مطالب غنی را که به منظور کاوش کردن طراحی شده اند عرضه می کنند.-لوازم نقاشی،معماها،بازی های جدول، ساخت مکعب های چوبی ، کتاب ها ، ابزار های اندازه گیری ، وسایل موسیقی و چیزهای دیگر </vt:lpstr>
      <vt:lpstr>2.حساسیت نسبت به یادگیری کودکان برای یادگیری: معلمان فعالیت هایی را ارائه می کنند که بر تفکر جاری کودکان استوار باشند ، روش های نادرست آنها درمورد درنظر گرفتن دنیا به چالش بطلبند و آنها را قادر سازند تا طرحواره هایی را که به تازگی کشف کرده اند  تمرین کنند.اما آنها سعی نمی کنند با تحمیل کردن مهارت های جدید قبل از اینکه کودکان نشان دهند  که به آنها علاقمند هستند . و برای آنها آمادگی دارند رشد را سرعت بخشند. 3. پذیرفتن تفاوتهای فردی: کودکان توالی رشد یکسانی را( اما با سرعت های متفاوت) طی می کنند بنابراین معلمان به جای اینکه فعالیت هایی را برای کل کلاس برنامه ریزی کنند در  باید آنها را متناسب با هرفرد وگروه های کوچک طراحی کنند .به علاوه معلمان پیشرفت تحصیلی هرکودک را در ارتباط با رشد قبلی او ارزیابی می کنند . آنها به ارزیابی کودکان براساس معیارهای هنجاری یا عملکرد متوسط همسالان ، کمتر علاقه دارند.  </vt:lpstr>
      <vt:lpstr>* نظریّه‌ی اجتماعی – فرهنگی ویگوتسکی در گستره‌ی رشد شناختی عدم تأکید پیاژه بر زبان، چالش دیگری را پدید آورد. این بار از جانب نظریّه ویگوتسکی که بر بستر اجتماعی رشد شناختی تأکید می کند. در اوایل کودکی، رشد سریع زبان، توانایی کودکان پیش دبستانی را برای مشارکت در گفتگوی اجتماعی، هنگام انجام دادن تکالیفی که از لحاظ فرهنگی معنا دار هستند، افزایش‌ می‌دهد. طولی نمی‌کشد کودکان درست به همان صورتی که با دیگران گفتگو می کنند، صحبت کردن با خودشان را آغاز می کنند. این‌ کار، پیچیدگی تفکّر و توانایی کنترل کردن رفتارشان را افزایش می دهد</vt:lpstr>
      <vt:lpstr>* گفتار خصوصی گفتار خصوصی زمانی که کودکان پیش دبستانی به فعّالیّت های روز مرّه­ی خود مشغول هستند، آنها را زیر نظر بگیرید، بعد متوجّه خواهید شد که اغلب با صدای بلند با خودشان حرف می زنند. برای مثال، وقتی که سامی روی یک معمّا کار می کرد می گفت: «قطعه‌ی قرمز کجاست؟ حالا قطعه‌ی آبی. نه این جور در نمی آید. آنرا اینجا بگذار.» و یا اینکه اگر دو دختر بچّه‌ی پنج ساله روی یک تپّه‌ی شنی با یکدیگر بازی کنند، ‌هر یک از آنها ممکن است بدون توجّه به این حقیقت که دیگری نمی تواند مطالبی را که او می گوید، بفهمد، ‌با شور و حرارت خاصّی درباره‌ی موضوعی صحبت کند. (همان) پیاژه این اظهارات را گفتار خود محور نامید، و به این طریق عقیده‌ی خود را مبنی بر اینکه کودکان کوچک نمی توانند دیدگاه دیگران را درک کنند، ‌منعکس نمود. به همین دلیل او می گفت که صحبت آنها معمولاً صحبت برای خود است، به طوری که افکار خود را به هر شکلی که روی دهند، بدون توجّه به اینکه شنونده ای بتواند آنرا درک کند، بیرون می ریزند. </vt:lpstr>
      <vt:lpstr>*گفتار خود محورانه :EGOCENTRIC SPEECH :  گفتار خود محورانه ازديد ويگوتسكي ، چگونگي تبديل تعامل يا روابط اجتماعي به كاركردهاي ذهني را نشان مي دهد. ويگوتسكي اين نوع گفتار كودك را بر اساس مفهوم دروني سازي توضيح ميدهد و مي گويد گفتار خود محورانه ، گفتار اجتماعي است كه جريان دروني سازي بسوي گفتار دروني را نشان ميدهد.  2 - گفتار خود محورانه : بين 3 تا 7 سالگي رخ ميدهد. اين نوع گفتار، مرحله انتقالي گفتار بيروني به گفتار دروني است. در اين مرحله كودكان غالبا براي كنترل رفتارشان با خودشان حرف ميزنند. مثلا : هنگام انجام كاري، آنچه را كه انجام مي دهند به زبان مي آورند. نقش گفتار خود محورانه كنترل و هدايت رفتار خود است.</vt:lpstr>
      <vt:lpstr>گفتار دروني : پس از 7 سالگي ظاهر مي شود .  گفتار دروني با خود سخن گفتن به طور بي صداست. گفتار دروني به انديشه و رفتار انسان جهت ميدهد و در همه كاركردهاي عالي ذهني وجود دارد. *منشأ اجتماعی شناخت در اوایل کودکی گفتار خصوصی از کجا ناشی می شود؟ پیش از این در فصل5 ذکر شد که ویگوتسکی معتقد بود یاد گیری کودکان در منطقه‌ی مجاور رشد صورت می گیرد – توضیحات بیشتر درباره‌ی این اصطلاح در بخش نکات اصلی نظریّه ویگوتسکی خواهد آمد- در طول نوباوگی، ‌ارتباط در منطقه‌ی مجاور رشد عمدتاً غیر کلامی است. در اوایل کودکی، گفتگوها اضافه می شوند و بزرگسالان و همسالان ماهر تر به کودکان کمک می‌کنند تا بر فعّالیّت های چالش انگیز تسلّط یابند. سرانجام کودکان زبان این گفتگو را کسب می کنند، آن را بخشی از گفتار خصوصی خود می سازند، و از این گفتار برای سازمان دادن تفکّر و رفتارشان استفاده می‌کنند. برای اینکه ارتباط بزرگتر ها نتیجه بخش باشد، باید با توانایی های موجود کودک کاملاً هماهنگ باشد. آیا برای دیدگاه ویگوتسکی در مورد منشأ اجتماعی گفتار خصوصی و رشد شناختی، شواهد حمایت کننده ای وجود دارد؟  </vt:lpstr>
      <vt:lpstr>در چند تحقیق، مادرانی که وقتی فرزندشان مشکل داشت حمایت بیشتری از او می‌کردند و وقتی می توانست به تنهایی تکلیف را انجام دهد کمتر از او حمایت می کردند، فرزند آنها از گفتار خصوصی بیشتر استفاده می کرد و در انجام تکلیف موفّق تر بود. پژوهش دیگری نشان می دهد که گرچه کودکان از کار کردن روی تکالیف با کمک همسالان خود بهره مند می شوند، چنانچه یار آنها یک همسال ورزیده (یعنی در آن تکلیف به خصوص ماهر باشد) یا یک فرد بزرگسال باشد، برنامه ریزی و مسئله گشایی آنها پیشرفته تر می شودو تعارض و اختلاف نظر با همسالان در پرورش رشد شناختی، به اندازه ای که کودکان اختلاف نظر خود را حلّ می کنند، اهمّیّت ندارد</vt:lpstr>
      <vt:lpstr>*ویگوتسکی و آموزش ویگوتسکی بازی وانمود کردن را بستر اجتماعی ایده آلی برای پرورش دادن رشد شناختی در اوایل کودکی می دانست. او گفت: کودکان هنگام بازی وانمود کردن، یاد می گیرند از عقاید درونی و مقرّرات اجتماعی و نه از تکانه های فوریِ خود پیروی کنند. برای مثال، کودکی که وانمود می کند به خواب رفته است از مقرّرات مربوط به رفتار حین خواب پیروی می کند. کودک دیگری که خود را به صورت پدر و عروسک را به صورت فرزند تجسّم می کند، از قواعد رفتار مربوط به والدین تبعیّت می کند. به عقیده‌ی ویگوتسکی، بازی وانمود کردن، منطقه مجاور رشد منحصر به فرد بسیار با نفوذی است که طیّ آن، کودک انواع فعّالیّت های چالش انگیز را امتحان می کند و مهارت های جدید زیادی را کسب می کنند.. </vt:lpstr>
      <vt:lpstr>*پردازش اطلاعات توجه: والدین ومعلمان فورا متوجه می شوند که کودکان پیش دبستانی  در مقایسه با کودکان  وقت نسبتا کمتری را در تکالیف صرف می کنند . وبه راحتی حواس آنها پرت می شود  کودکان در طول اوایل کودکی در برنامه ریزی نیز بهتر می شوند –فکر کردن به زنجیره ای  از  اعمال زودتر  از موقع  وتخصیص دادن توجه مطابق آن برای رسیدن  به یک هدف ،تا وقتی که تکالیف آشنا باشند و زیاد دشوار نباشند ،  کودکان پیش دبستانی  می توانند برنامه ریزی کرده واز آن پیروی کنند  . برای مثال آنها می توانند به طور منظم  و  کامل شی گم شده ای را در حیاط بازی جستجو کنند  .با این حال ، برنامه ریزی باید راه درازی را طی کند  *حافظه* کودکان پیش دبستانی بر خلاف نوباوگان و کودکان نوپا برای شرح دادن هر آنچه که  به یاد می آورند ؛از مهارتهای زبان برخوردارند و می توانند در تکالیف حافظه از دستورالعمل ها پیروی کنند ، در نتیجه بررسی حافظه در اوایل کودکی آسانتر می شود. بازشناسی ویادآوری: یادآوری بهتر در اوایل کودکی ، ارتباط نیرومندی با رشد  زبان دارد که بازنمایی های ذهنی بادوام تجربیات گذشته را به مقدار زیاد بهبود می بخشد .اماا ،حتی کودکان پیش دبستانی دارای مهارتهای زبان خوب ، به طور نامناسبی یادآوری می کنند.زیرا، زیرا هنوز در استفاده از راهبردهای حافظه  ماهر نشده اند .راهبردهای حافظه، فعالیت های ذهنی عمدی هستند که احتمال یادآوری ما را افزایش می دهد </vt:lpstr>
      <vt:lpstr>*کوری ذهن و اوتیسم* اوتیسم ؛ شدیدترین اختلال رفتاری کودکی است؛اصطلاح اوتیسم که به معنای فرورفتن در خوداست.پژوهشگران توافق دارند اوتیسم از عملکرد نابهنجار مغز معمولا در اثر علتهای ژنتیکی یا محیط پیش از تولد ناشی می شود،کودکان  مبتلا به این اختلال از همان سال اول به بعد؛ مغز بزگتر از متوسط درند که شاید علت آن رشد بیش از حد سیناپس ها وفقدان کاهش سیناپسی باشد که با رشد طبیعی مهارتهای شناختی و زبان همراه است  شواهد نشان می دهد که کودکان مبتلا به اوتیسم نظریه یذهن ناقصی دارند .مدتها بعداز اینکه آنها به سطح عقلانی کودک4ساله می رسند ،مشکل زیادی در تکالیف عقیده غلط دارند.اغلب آنها به سختی می توانند حالتهای ذهنی را به خود ودیگران نسبت دهند. کلماتی مانند عقیده داشتن،دانستن وفکر کردن،احساس کردن و وانمود کردن به ندرت بخشی از واژگان آنهاست </vt:lpstr>
      <vt:lpstr>*سواد در اوایل کودکی* کودکان خردسال هنگامی که داستانهای بیاد ماندنی را می خوانند و تابلو هی آشنا مانند پیتزا را تشخیص می دهند .واحدهای زبان نوشتاری را جستجو می کنند/اما آنها هنوز وظیفه نمادی عناصرحروف چاپی را درک نمی کنند.بسیاری از کودکان پیش دبستانی فکر می کنند.یک حرف تکی مخفف کلمه ای کامل است.یا هر حرف در امضای فرد بیانگر نام جداگانه ای است؛بتدریج هنگامی که توانایی های ادراکی وشناختی کودکان بهتر می شود و با نوشته های گوناگون روبرو می شوند و بزرگسالان در ارتباط نوشتاری به آنها کمک می کنند ،نظرخود را تغییر داده واصلاح می کنند. *استعداد ریاضی کودکان خردسال استدلال ریاضی ،مانند سواد براساس دانشی که به طور غیررسمی فراگیری می شود.استوار است. کودکان نوپا بین14 تا16 ماهگی نشان می دهند که درآغاز درک ترتیبی یا روابط ترتیبی بین کمیت ها قرار دارند –برای مثال3 از 2 و 2 از 1 بیشتر است .طولی نمی کشد که آنها روی مقدار واندازه اسامی کلامی می گذارند.مثل« زیاد وکم وبزرگ وکوچک) گاهی در سال دوم شمارش را شروع می کنند .زمانیکه کودکان به5سالگی میرسند .می توانند ردیف های متشکل از5 شی را بشمارند ولی هنوز نمی دانند که کلمات چه معنایی دارند.(جهت مطالعه بیشتر به صفحه425مراجعه کنید) </vt:lpstr>
      <vt:lpstr>*تفاوت های فردی در رشد ذهنی *محیط خانه و رشد ذهنی: کودکان پیش دبستانی که از لحاظ عقلانی خوب رشد می کنند .آنهایی هتند که در خانه مملو از اسباب بازی  ها وکتاب های آموزشی زندگی می کنند .والدین آنها گرم وبا محبت هستند ،زبان ودانش علمی را تحریک می کنند ، وگردش هایی را به مکان هایی ترتیب می دهند که چیزهای جالب برای دیدن و کارهای جالب برای انجام دادن دارند .آنها همچنین درخواست های معقولی برای رفتار پخته دارند- برای مثال ز کودک می خواهند کارهای ساده خانه را انجام دهد .و رفتار مودبانه ای با دیگران داشته باشد .این والدین تعارض ها را به جای زور وتنبیه بدنی با دلیل ومنطق حل و فصل می کنند. *رسانه های آموزشی: غیر از خانه ومراکز آموزشی ؛ کودکان با موقعیت یادگیری دیگری آشنا می شوند؛رسانه های الکترونیکی مخصوصا تلوزیون وکامپیوتر.تماشای تلوزیون در کانادا،ایالات متحده، در کشورهای صنعتی تقریبا همگانی است.</vt:lpstr>
      <vt:lpstr>*یادگیری به کمک کامپیوتر: چون کامپیوتر ها منافع آموزشی غنی دارند .بسیاری از کلاس های  اوایل کودکی مراکز یادگیری کامپیوتری را شامل می شوند. برنامه های پردازش کلمه می توانند به سواد در حال شکل گیری کودکان کمک کنند و کودکان پیش دبستانی را قادر می سازند تا حروف و کلمات را بدون کشمکش کردن با دست نویسی امتحان کنند و متن خود را به راحتی اصلاح کرده و هجی کردن خود را بررسی کنند. در صورتی که کودکان درباره اشتباه کردن نگرانی کمتری داشته باشند ، نوشته های آنها طولانی تر و با کیفیت بالاتری خواهد بود. برنامه ریزی کامپیوتری به حل مسئله و فراشناخت کمک می کند زیرا، برای اینکه کودکان برنامه های خود را عملی کنند باید تفکر خود را برنامه ریزی کرده  و درباره ان بیاندیشند . به علاوه کودکان هنگام برنامه ریزی ، خیلی احتمال دارد که به یکدیگر کمک کنند و در صورت روبرو شدن با مشکلات استقامت بیشتری به خرج دهند.  </vt:lpstr>
      <vt:lpstr>*رشد زبان کودکان بین2تا6 سالگی در زبان پیشرفت اساسی می کنند؛پیشرفت  های چشمگیر کودکان به علاوه اشتباهاتی که در این راستا می کنند روش فعال وقانونمند آنها را در تسلط یافتن بر زبان را نشان می دهند. *واژگان کودکان غربی به سرعت اسامی را به اشیاء ربط می دهند .زیرا این اسامی به مفاهیمی اشاره دارند که به راحتی درک می شوند .هنگامیکه بزرگسالان به شیئی اشاره می کنند و آنرا نام می برند ، به کودک کمک می کنند تا معنی آن کلمه را درک کند .طولی نمی کشد که کودکان افعال را اضافه می کنند (رفتن،دویدن،شکستن) که به آگاهی پیچیده تز از روابط بین اشیاء واعمال نیاز دارند .کودکانی که به زبان چینی ،ژاپنی ویا کره ای صحبت می کنند.افعال را خیلی سریع یادمی گیرند. در این زبان ها ،اسامی از جملات بزرگسالان حذف می شوند و بر افعال تأکید می شود .به تدریج کودکان پیش دبستانی توصیف کننده ها را اضافه می کنند(قرمز،گرد،غمگین)از بین توصیف کننده هایی که معنی ربط دارند، تمایزهای کلی که (راحت تر هستند.) قبل از تمایزهای خاص پدیدار می شوند .بنابراین کودکان ابتدا «بزرگ-کوچک وبعد بلند –کوتاه-بالا-پایین ، وپهن –باریک را اکتساب می کنند. </vt:lpstr>
      <vt:lpstr>*دستور زبان کودکان انگلیسی زبان بین2تا3سالگی از جملات سادهای استفاده می کنند که از ترتیب فعل،فاعل،مفعول تبعیت می کنند.کودکانی که زبان های دیگری را یادمی گیرند از ترتیبات کلمه گفتار بزرگسالان در فرهنگ خودشان پیروی می کنند. کودکان پیش دبستانی از قواعد ترتیب کلمات تبعیت می کنند  ودر کلماتی که ما را قادر می سازند معانی را بیان کنیم،تغییراتی را به وجود می آورند. وحروفی را به آنها اضافه می کنند .مثلا آنها برای جمع؛ «ها» اضافه می کنند .&lt;&lt;گربه ها&gt;&gt; ؛ حروف اضافه به کار می برند( در و روی) واز فعل بودن، زمانهای گوناگونی را تشکیل می دهند (هست،هستند،بود،بوده است،خواهدبود) همه کودکان انگلیسی زبان به صورت توالی منظم در این شاخص های دستوری تسلّط می یابند وبا شاخص هایی شروع می کنند که معانی وساختارهای ساده دارند .</vt:lpstr>
      <vt:lpstr> *مکالمه کودکان  علاوه بر فراگیری واژگان ودستور زبان باید یادبگیرند به صورت کارآمد  ومناسب با دیگران ارتباط برقرار کنند.این جنبه کاربردی زبان را کاربردشناسی نامیده می شود.وکودکان پیش دبستانی در تسلط یافتن بر آن پیشرفت قابل ملاحظه ای می کنند . کودکان در2 سالگی مهارت زیادی در مکالمات دارند .آنها در تعاملات رو در رو  ؛ نوبت را رعایت می کنند وبه اظهارات  طرف مقابل خود به طور مناسبی پاسخ می دهند . کودکان در4 سالگی گفتار خود را  برای متناسب بودن با جنسیت،سن،جایگاه اجتماعی شنوندگان خود تنظیم می کنند. برای مثال،آنها هنگام نمایش دادن نقش ها با عروسک های خیمه شب بازی.در صورتی که نقش های عالی مرتبه و « مردانه» مانند دکتر ، معلم، پدر را به نمایش بگذارند ،بیشتر دستور می دهند در مقابل ، وقتی که نقش های پایین مرتبه و «زنانه» مانند بیمار ،دانش آموز و مادر را به نمایش می گذارند، مودبانه تر حرف می زنند و به طور غیرمستقیم درخواست می کنند. </vt:lpstr>
      <vt:lpstr>*کمک کردن به رشد زبان در اوایل کودکی بزرگسالان با عاطفه ودلسوز از روش هایی استفاده می کنند که به مهارت های زبان مقدماتی کمک می کنند هنگامی کودکان کلمات را درست به کار نمی برند یا به طور مبهم ارتباط برقرار می کنند ،آنها بازخورد مفید و روشنی می دهند؛ نظیر اینکه (( نمی دانم کدام توپ را می خواهی . آیا منظورت آن توپ بزرگ وقرمز است ؟.)) اما آنها اصلاح مفرط نمی کنند ، مخصوصا زمانیکه کودکان مرتکب خطا های دستوری می شوند . عیب جویی، کودکان را ازبه کاربردن  آزادانه زبان به صورتی که به مهارتهای جدید منجر شود ، مأیوس می کند</vt:lpstr>
      <vt:lpstr>پایان</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Julian</dc:creator>
  <cp:lastModifiedBy>Windows User</cp:lastModifiedBy>
  <cp:revision>72</cp:revision>
  <dcterms:created xsi:type="dcterms:W3CDTF">2013-08-21T15:31:44Z</dcterms:created>
  <dcterms:modified xsi:type="dcterms:W3CDTF">2020-05-12T13:50:21Z</dcterms:modified>
</cp:coreProperties>
</file>