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B254A2-BEC4-46B4-92D8-F8F38E4104BD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9C2750F-E484-4815-9168-64A97E6853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17918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2750F-E484-4815-9168-64A97E685377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45380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C8881A-DDCC-4A77-9C7F-6707A31CB2B7}" type="datetimeFigureOut">
              <a:rPr lang="fa-IR" smtClean="0"/>
              <a:t>09/10/1441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87CEF77-A961-41C9-A6EB-EB29E167294C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fa-IR" sz="6000" b="1" dirty="0" smtClean="0">
                <a:cs typeface="B Nazanin" pitchFamily="2" charset="-78"/>
              </a:rPr>
              <a:t>به نام خدا</a:t>
            </a:r>
          </a:p>
          <a:p>
            <a:pPr algn="ctr"/>
            <a:r>
              <a:rPr lang="fa-IR" sz="2800" b="1" dirty="0" smtClean="0">
                <a:cs typeface="B Nazanin" pitchFamily="2" charset="-78"/>
              </a:rPr>
              <a:t>ادامه فلسفۀ تربیت رسمی و عمومی در ج ا ا</a:t>
            </a:r>
          </a:p>
          <a:p>
            <a:pPr algn="ctr"/>
            <a:endParaRPr lang="fa-IR" sz="2800" b="1" dirty="0" smtClean="0">
              <a:cs typeface="B Nazanin" pitchFamily="2" charset="-78"/>
            </a:endParaRPr>
          </a:p>
          <a:p>
            <a:pPr algn="ctr"/>
            <a:r>
              <a:rPr lang="fa-IR" sz="2800" b="1" dirty="0" smtClean="0">
                <a:cs typeface="B Nazanin" pitchFamily="2" charset="-78"/>
              </a:rPr>
              <a:t>تبیین </a:t>
            </a:r>
            <a:r>
              <a:rPr lang="fa-IR" sz="3600" b="1" dirty="0" smtClean="0">
                <a:cs typeface="B Nazanin" pitchFamily="2" charset="-78"/>
              </a:rPr>
              <a:t>چیستی</a:t>
            </a:r>
            <a:r>
              <a:rPr lang="fa-IR" sz="2800" b="1" dirty="0" smtClean="0">
                <a:cs typeface="B Nazanin" pitchFamily="2" charset="-78"/>
              </a:rPr>
              <a:t>تربیت رسمی و عمومی</a:t>
            </a:r>
          </a:p>
          <a:p>
            <a:pPr algn="ctr"/>
            <a:endParaRPr lang="fa-IR" sz="2800" b="1" dirty="0">
              <a:cs typeface="B Nazanin" pitchFamily="2" charset="-78"/>
            </a:endParaRPr>
          </a:p>
          <a:p>
            <a:pPr algn="ctr"/>
            <a:r>
              <a:rPr lang="fa-IR" sz="2800" b="1" smtClean="0">
                <a:cs typeface="B Nazanin" pitchFamily="2" charset="-78"/>
              </a:rPr>
              <a:t>  </a:t>
            </a:r>
            <a:r>
              <a:rPr lang="fa-IR" sz="2800" b="1" dirty="0" smtClean="0">
                <a:cs typeface="B Nazanin" pitchFamily="2" charset="-78"/>
              </a:rPr>
              <a:t>حسن درستی</a:t>
            </a:r>
            <a:endParaRPr lang="fa-IR" sz="28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584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4800" b="1" dirty="0">
                <a:cs typeface="B Nazanin" pitchFamily="2" charset="-78"/>
              </a:rPr>
              <a:t>تبيين چيستي تربيت رسمی </a:t>
            </a:r>
            <a:r>
              <a:rPr lang="fa-IR" sz="4800" b="1" dirty="0" smtClean="0">
                <a:cs typeface="B Nazanin" pitchFamily="2" charset="-78"/>
              </a:rPr>
              <a:t>وعمومی</a:t>
            </a:r>
          </a:p>
          <a:p>
            <a:pPr marL="109728" indent="0">
              <a:buNone/>
            </a:pPr>
            <a:endParaRPr lang="fa-IR" sz="4800" dirty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4800" dirty="0">
                <a:cs typeface="B Nazanin" pitchFamily="2" charset="-78"/>
              </a:rPr>
              <a:t>«تربيت عبارت اسـت از فرايند تعاملی زمينه سـاز تكوين و تعالي پيوسـتة هويت متربيان، به صورتي يک پارچه و مبتنی بر نظام معيار اسلامی، به منظور هدايت ايشان در مسيرآماده شدن جهت تحقق آگاهانه واختياری مراتب حيات طيبه در همة ابعاد.» </a:t>
            </a:r>
          </a:p>
        </p:txBody>
      </p:sp>
    </p:spTree>
    <p:extLst>
      <p:ext uri="{BB962C8B-B14F-4D97-AF65-F5344CB8AC3E}">
        <p14:creationId xmlns:p14="http://schemas.microsoft.com/office/powerpoint/2010/main" val="257536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9728" indent="0">
              <a:buNone/>
            </a:pPr>
            <a:r>
              <a:rPr lang="fa-IR" b="1" dirty="0" smtClean="0">
                <a:cs typeface="B Nazanin" pitchFamily="2" charset="-78"/>
              </a:rPr>
              <a:t>عمومی بودن فرایند تربیت به چه معناست؟</a:t>
            </a:r>
          </a:p>
          <a:p>
            <a:pPr marL="109728" indent="0">
              <a:buNone/>
            </a:pPr>
            <a:endParaRPr lang="fa-IR" dirty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 smtClean="0">
                <a:cs typeface="B Nazanin" pitchFamily="2" charset="-78"/>
              </a:rPr>
              <a:t>به </a:t>
            </a:r>
            <a:r>
              <a:rPr lang="fa-IR" dirty="0">
                <a:cs typeface="B Nazanin" pitchFamily="2" charset="-78"/>
              </a:rPr>
              <a:t>سخن ديگر در فرايند تربيت </a:t>
            </a:r>
            <a:r>
              <a:rPr lang="fa-IR" dirty="0" smtClean="0">
                <a:cs typeface="B Nazanin" pitchFamily="2" charset="-78"/>
              </a:rPr>
              <a:t>رسمی </a:t>
            </a:r>
            <a:r>
              <a:rPr lang="fa-IR" dirty="0">
                <a:cs typeface="B Nazanin" pitchFamily="2" charset="-78"/>
              </a:rPr>
              <a:t>مفهوم </a:t>
            </a:r>
            <a:r>
              <a:rPr lang="fa-IR" dirty="0" smtClean="0">
                <a:cs typeface="B Nazanin" pitchFamily="2" charset="-78"/>
              </a:rPr>
              <a:t>عمومی </a:t>
            </a:r>
            <a:r>
              <a:rPr lang="fa-IR" dirty="0">
                <a:cs typeface="B Nazanin" pitchFamily="2" charset="-78"/>
              </a:rPr>
              <a:t>ناظر به گروهی خاص از متربيان اسـت که در دورة رشـدی ويژه ای-کودکی دوم ونوجوانی وجوانی- قرار دارند. </a:t>
            </a:r>
            <a:endParaRPr lang="fa-IR" dirty="0" smtClean="0">
              <a:cs typeface="B Nazanin" pitchFamily="2" charset="-78"/>
            </a:endParaRPr>
          </a:p>
          <a:p>
            <a:pPr marL="109728" indent="0">
              <a:buNone/>
            </a:pPr>
            <a:endParaRPr lang="fa-IR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b="1" dirty="0" smtClean="0">
                <a:cs typeface="B Nazanin" pitchFamily="2" charset="-78"/>
              </a:rPr>
              <a:t>رسمی بودن فرایند تربیت به چه معناست؟</a:t>
            </a:r>
          </a:p>
          <a:p>
            <a:pPr marL="109728" indent="0">
              <a:buNone/>
            </a:pPr>
            <a:endParaRPr lang="fa-IR" dirty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مقصود از آن، بخشي از جريان تربيت اســت که مخاطبانش در دورة رشــدی </a:t>
            </a:r>
            <a:r>
              <a:rPr lang="fa-IR" dirty="0" smtClean="0">
                <a:cs typeface="B Nazanin" pitchFamily="2" charset="-78"/>
              </a:rPr>
              <a:t>ويژه اي(کودکی </a:t>
            </a:r>
            <a:r>
              <a:rPr lang="fa-IR" dirty="0">
                <a:cs typeface="B Nazanin" pitchFamily="2" charset="-78"/>
              </a:rPr>
              <a:t>دوم ونوجوانی وجوانی) قرار دارند و به لحاظ ميزان و نحوة شــمول از نوع تربيت عمومي و تربيت الزامي اســت و از منظر نحوة سازماندهي و اعتبار قانوني در نوع تربيت رسمي قرار </a:t>
            </a:r>
            <a:r>
              <a:rPr lang="fa-IR" dirty="0" smtClean="0">
                <a:cs typeface="B Nazanin" pitchFamily="2" charset="-78"/>
              </a:rPr>
              <a:t>مي گيرد.( به سخن دیگر این نوع تربیت در این برهۀ زمانی برای همگان اجباری است).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2191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3600" b="1" dirty="0" smtClean="0">
                <a:cs typeface="B Nazanin" pitchFamily="2" charset="-78"/>
              </a:rPr>
              <a:t>توفیقات قابل توجه تربیت رسمی و عمومی در جوامع امروزی عبارتند از:</a:t>
            </a:r>
          </a:p>
          <a:p>
            <a:pPr marL="109728" indent="0">
              <a:buNone/>
            </a:pPr>
            <a:endParaRPr lang="fa-IR" sz="3600" b="1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1.ارتقاي </a:t>
            </a:r>
            <a:r>
              <a:rPr lang="fa-IR" sz="3600" dirty="0">
                <a:cs typeface="B Nazanin" pitchFamily="2" charset="-78"/>
              </a:rPr>
              <a:t>فرهنگ عمومي؛ </a:t>
            </a:r>
            <a:endParaRPr lang="fa-IR" sz="36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2.نقش </a:t>
            </a:r>
            <a:r>
              <a:rPr lang="fa-IR" sz="3600" dirty="0">
                <a:cs typeface="B Nazanin" pitchFamily="2" charset="-78"/>
              </a:rPr>
              <a:t>آفريني در تحرك اجتماعي افرادطبقات مختلف و بسط عدالت اجتماعي؛ </a:t>
            </a:r>
            <a:endParaRPr lang="fa-IR" sz="36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3.كمك </a:t>
            </a:r>
            <a:r>
              <a:rPr lang="fa-IR" sz="3600" dirty="0">
                <a:cs typeface="B Nazanin" pitchFamily="2" charset="-78"/>
              </a:rPr>
              <a:t>به ايجاد انسجام اجتماعي و وحدت ملي؛ </a:t>
            </a:r>
            <a:endParaRPr lang="fa-IR" sz="36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4.تعميم </a:t>
            </a:r>
            <a:r>
              <a:rPr lang="fa-IR" sz="3600" dirty="0">
                <a:cs typeface="B Nazanin" pitchFamily="2" charset="-78"/>
              </a:rPr>
              <a:t>آموزش سواد و مهارتهاي اساسي زندگي؛ </a:t>
            </a:r>
            <a:endParaRPr lang="fa-IR" sz="36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3600" dirty="0" smtClean="0">
                <a:cs typeface="B Nazanin" pitchFamily="2" charset="-78"/>
              </a:rPr>
              <a:t>5.كمك </a:t>
            </a:r>
            <a:r>
              <a:rPr lang="fa-IR" sz="3600" dirty="0">
                <a:cs typeface="B Nazanin" pitchFamily="2" charset="-78"/>
              </a:rPr>
              <a:t>به گسترش روابط اجتماعي. </a:t>
            </a:r>
            <a:endParaRPr lang="fa-IR" sz="36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7056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fa-IR" sz="2400" b="1" dirty="0">
                <a:cs typeface="B Nazanin" pitchFamily="2" charset="-78"/>
              </a:rPr>
              <a:t>اهم نقدهاي وارد شــده به مصاديق رايج تربيت رســمي و عمومي ازمنظر رويكردهای </a:t>
            </a:r>
            <a:r>
              <a:rPr lang="fa-IR" sz="2400" b="1" dirty="0" smtClean="0">
                <a:cs typeface="B Nazanin" pitchFamily="2" charset="-78"/>
              </a:rPr>
              <a:t> مختلف عبارتند از:</a:t>
            </a:r>
          </a:p>
          <a:p>
            <a:pPr marL="109728" indent="0">
              <a:buNone/>
            </a:pPr>
            <a:r>
              <a:rPr lang="fa-IR" sz="2400" b="1" dirty="0" smtClean="0">
                <a:cs typeface="B Nazanin" pitchFamily="2" charset="-78"/>
              </a:rPr>
              <a:t>انتقادي</a:t>
            </a:r>
            <a:r>
              <a:rPr lang="fa-IR" sz="2400" dirty="0" smtClean="0">
                <a:cs typeface="B Nazanin" pitchFamily="2" charset="-78"/>
              </a:rPr>
              <a:t>،                  (مدارس نابرابری های اجتماعی را افزایش می دهند).</a:t>
            </a:r>
          </a:p>
          <a:p>
            <a:pPr marL="109728" indent="0">
              <a:buNone/>
            </a:pP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b="1" dirty="0">
                <a:cs typeface="B Nazanin" pitchFamily="2" charset="-78"/>
              </a:rPr>
              <a:t>پست مدرن</a:t>
            </a:r>
            <a:r>
              <a:rPr lang="fa-IR" sz="2400" dirty="0">
                <a:cs typeface="B Nazanin" pitchFamily="2" charset="-78"/>
              </a:rPr>
              <a:t>، </a:t>
            </a:r>
            <a:r>
              <a:rPr lang="fa-IR" sz="2400" dirty="0" smtClean="0">
                <a:cs typeface="B Nazanin" pitchFamily="2" charset="-78"/>
              </a:rPr>
              <a:t>        </a:t>
            </a:r>
            <a:r>
              <a:rPr lang="fa-IR" sz="1800" dirty="0" smtClean="0">
                <a:cs typeface="B Nazanin" pitchFamily="2" charset="-78"/>
              </a:rPr>
              <a:t>(برخی کشورها بدون بومی سازی سلطه و فرهنگ غربی را پذیرفته اند و این درست نیست).</a:t>
            </a:r>
          </a:p>
          <a:p>
            <a:pPr marL="109728" indent="0">
              <a:buNone/>
            </a:pPr>
            <a:r>
              <a:rPr lang="fa-IR" sz="2400" b="1" dirty="0" smtClean="0">
                <a:cs typeface="B Nazanin" pitchFamily="2" charset="-78"/>
              </a:rPr>
              <a:t>سنت گرايي</a:t>
            </a:r>
            <a:r>
              <a:rPr lang="fa-IR" sz="2000" dirty="0" smtClean="0">
                <a:cs typeface="B Nazanin" pitchFamily="2" charset="-78"/>
              </a:rPr>
              <a:t>،(فشار بر محافظه کاری، تربیت بانکی،هر چه هست خوب است. نیاز به بازسازی ندارد از جملات مربوط به این رویکرد می باشد.به سخن دیگر فرهنگ سکوت).</a:t>
            </a:r>
          </a:p>
          <a:p>
            <a:pPr marL="109728" indent="0">
              <a:buNone/>
            </a:pP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b="1" dirty="0">
                <a:cs typeface="B Nazanin" pitchFamily="2" charset="-78"/>
              </a:rPr>
              <a:t>كاركردگرايي</a:t>
            </a:r>
            <a:r>
              <a:rPr lang="fa-IR" sz="2400" dirty="0">
                <a:cs typeface="B Nazanin" pitchFamily="2" charset="-78"/>
              </a:rPr>
              <a:t>، </a:t>
            </a:r>
            <a:r>
              <a:rPr lang="fa-IR" sz="2400" dirty="0" smtClean="0">
                <a:cs typeface="B Nazanin" pitchFamily="2" charset="-78"/>
              </a:rPr>
              <a:t>                                            </a:t>
            </a:r>
            <a:r>
              <a:rPr lang="fa-IR" sz="2800" dirty="0" smtClean="0">
                <a:cs typeface="B Nazanin" pitchFamily="2" charset="-78"/>
              </a:rPr>
              <a:t>(مدارس ناکارآمد هستند).</a:t>
            </a:r>
          </a:p>
          <a:p>
            <a:pPr marL="109728" indent="0">
              <a:buNone/>
            </a:pPr>
            <a:r>
              <a:rPr lang="fa-IR" sz="2400" b="1" dirty="0" smtClean="0">
                <a:cs typeface="B Nazanin" pitchFamily="2" charset="-78"/>
              </a:rPr>
              <a:t>انسان گرايي،</a:t>
            </a:r>
            <a:r>
              <a:rPr lang="fa-IR" sz="2000" dirty="0" smtClean="0">
                <a:cs typeface="B Nazanin" pitchFamily="2" charset="-78"/>
              </a:rPr>
              <a:t>کارکرد نظارتی مورد انتقاد قرار گرفته است.هویت سازی، مدیریت اذهان،شخصیت زدایی،ازخودبیگانگی و پیروی نهاد دانش از نهاد سیاست.</a:t>
            </a:r>
          </a:p>
          <a:p>
            <a:pPr marL="109728" indent="0">
              <a:buNone/>
            </a:pPr>
            <a:r>
              <a:rPr lang="fa-IR" sz="2400" dirty="0" smtClean="0">
                <a:cs typeface="B Nazanin" pitchFamily="2" charset="-78"/>
              </a:rPr>
              <a:t> </a:t>
            </a:r>
            <a:r>
              <a:rPr lang="fa-IR" sz="2400" b="1" dirty="0">
                <a:cs typeface="B Nazanin" pitchFamily="2" charset="-78"/>
              </a:rPr>
              <a:t>ليبراليسم، </a:t>
            </a:r>
            <a:r>
              <a:rPr lang="fa-IR" sz="1800" dirty="0">
                <a:cs typeface="B Nazanin" pitchFamily="2" charset="-78"/>
              </a:rPr>
              <a:t>کاهش اهميــت خانواده در فرايند تربيت </a:t>
            </a:r>
            <a:r>
              <a:rPr lang="fa-IR" sz="1800" dirty="0" smtClean="0">
                <a:cs typeface="B Nazanin" pitchFamily="2" charset="-78"/>
              </a:rPr>
              <a:t>به ویژه </a:t>
            </a:r>
            <a:r>
              <a:rPr lang="fa-IR" sz="1800" dirty="0">
                <a:cs typeface="B Nazanin" pitchFamily="2" charset="-78"/>
              </a:rPr>
              <a:t>حاکميــت تفکر ليبرالی بر جوامع معاصر به ويژه جوامع غربی اســت.در تفکر ليبرالی خانواده نهادی مرتجع </a:t>
            </a:r>
            <a:r>
              <a:rPr lang="fa-IR" sz="1800" dirty="0" smtClean="0">
                <a:cs typeface="B Nazanin" pitchFamily="2" charset="-78"/>
              </a:rPr>
              <a:t>محسوب می شود. چون تفکر لیبرالی آزادیخواه است خانواده را کهنه پسند می داند و خواهان حذف آن از فرایند تربیت می باشد.</a:t>
            </a:r>
            <a:endParaRPr lang="fa-IR" sz="1800" b="1" dirty="0" smtClean="0">
              <a:cs typeface="B Nazanin" pitchFamily="2" charset="-78"/>
            </a:endParaRPr>
          </a:p>
          <a:p>
            <a:pPr marL="109728" indent="0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sz="2400" b="1" dirty="0" smtClean="0">
                <a:cs typeface="B Nazanin" pitchFamily="2" charset="-78"/>
              </a:rPr>
              <a:t>اسلام،</a:t>
            </a:r>
            <a:r>
              <a:rPr lang="fa-IR" sz="2400" dirty="0"/>
              <a:t> </a:t>
            </a:r>
            <a:r>
              <a:rPr lang="fa-IR" sz="1800" dirty="0" smtClean="0">
                <a:cs typeface="B Nazanin" pitchFamily="2" charset="-78"/>
              </a:rPr>
              <a:t>دو</a:t>
            </a:r>
            <a:r>
              <a:rPr lang="fa-IR" sz="2000" dirty="0" smtClean="0">
                <a:cs typeface="B Nazanin" pitchFamily="2" charset="-78"/>
              </a:rPr>
              <a:t>لت بهتر می داند جامعه چگونه باید باشد. نگاه سکولارِ مدرنیته به فرایند تربیت(غیر دینی شدن امور و مسائل اجتماعی) نگاه تفکیکی و گسسته به فرایند تربیت رسمی و عمومی از جمله انتقاد های وارد از سوی اسلام می باشد.</a:t>
            </a:r>
          </a:p>
          <a:p>
            <a:pPr marL="109728" indent="0">
              <a:buNone/>
            </a:pPr>
            <a:endParaRPr lang="fa-IR" sz="2400" b="1" dirty="0" smtClean="0">
              <a:cs typeface="B Nazanin" pitchFamily="2" charset="-78"/>
            </a:endParaRPr>
          </a:p>
          <a:p>
            <a:pPr marL="109728" indent="0">
              <a:buNone/>
            </a:pPr>
            <a:endParaRPr lang="fa-IR" sz="2400" dirty="0" smtClean="0">
              <a:cs typeface="B Nazanin" pitchFamily="2" charset="-78"/>
            </a:endParaRPr>
          </a:p>
          <a:p>
            <a:pPr marL="109728" indent="0">
              <a:buNone/>
            </a:pPr>
            <a:endParaRPr lang="fa-IR" sz="2400" dirty="0">
              <a:cs typeface="B Nazanin" pitchFamily="2" charset="-78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804248" y="980728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948264" y="148478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eft Arrow 10"/>
          <p:cNvSpPr/>
          <p:nvPr/>
        </p:nvSpPr>
        <p:spPr>
          <a:xfrm>
            <a:off x="4211960" y="2636912"/>
            <a:ext cx="3204356" cy="7200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86336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3200" b="1" dirty="0" smtClean="0">
                <a:cs typeface="B Nazanin" pitchFamily="2" charset="-78"/>
              </a:rPr>
              <a:t>تعریف تربیت رسمی و عمومی</a:t>
            </a:r>
          </a:p>
          <a:p>
            <a:pPr marL="109728" indent="0">
              <a:buNone/>
            </a:pPr>
            <a:r>
              <a:rPr lang="fa-IR" sz="3200" dirty="0">
                <a:cs typeface="B Nazanin" pitchFamily="2" charset="-78"/>
              </a:rPr>
              <a:t>«بخشـي از جريان تربيت كه به شـكل سـازماندهي شـده، قانوني، عادلانه، همگاني و الزامي در مدرسـه با محوريت دولت اسـلامي ومشـارکت فعال ديگر ارکان تربيت- خانواده، رسانه وسازمانها و نهادهای غيردولتی- صورت </a:t>
            </a:r>
            <a:r>
              <a:rPr lang="fa-IR" sz="3200" dirty="0" smtClean="0">
                <a:cs typeface="B Nazanin" pitchFamily="2" charset="-78"/>
              </a:rPr>
              <a:t>مي پذيرد </a:t>
            </a:r>
            <a:r>
              <a:rPr lang="fa-IR" sz="3200" dirty="0">
                <a:cs typeface="B Nazanin" pitchFamily="2" charset="-78"/>
              </a:rPr>
              <a:t>و با تأكيد بر وجوه مشترک (انساني، اسلامي، ايراني)- همراه با توجه به وجوه اختصاصي هويت متربيان (به ويژه هويت جنسيتي)- در پي آن است تا آنان، </a:t>
            </a:r>
            <a:r>
              <a:rPr lang="fa-IR" sz="3200" dirty="0" smtClean="0">
                <a:cs typeface="B Nazanin" pitchFamily="2" charset="-78"/>
              </a:rPr>
              <a:t>مرتبه اي </a:t>
            </a:r>
            <a:r>
              <a:rPr lang="fa-IR" sz="3200" dirty="0">
                <a:cs typeface="B Nazanin" pitchFamily="2" charset="-78"/>
              </a:rPr>
              <a:t>از آمادگي را براي تحقق حيات طيبه در ابعاد گوناگون فردی، خانوادگی و اجتماعی به دسـت آورند كه تحصيل آن مرتبه، براي عموم افراد جامعه لازم يا شايسته باشد».</a:t>
            </a:r>
            <a:endParaRPr lang="fa-IR" sz="32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86516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9728" indent="0">
              <a:buNone/>
            </a:pPr>
            <a:r>
              <a:rPr lang="fa-IR" b="1" dirty="0">
                <a:cs typeface="B Nazanin" pitchFamily="2" charset="-78"/>
              </a:rPr>
              <a:t>ويژگيهای تربيت رسمی وعمومی </a:t>
            </a:r>
            <a:endParaRPr lang="fa-IR" b="1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 smtClean="0">
                <a:cs typeface="B Nazanin" pitchFamily="2" charset="-78"/>
              </a:rPr>
              <a:t>ويژگی های </a:t>
            </a:r>
            <a:r>
              <a:rPr lang="fa-IR" dirty="0">
                <a:cs typeface="B Nazanin" pitchFamily="2" charset="-78"/>
              </a:rPr>
              <a:t>عام تربيت رسمی </a:t>
            </a:r>
            <a:r>
              <a:rPr lang="fa-IR" dirty="0" smtClean="0">
                <a:cs typeface="B Nazanin" pitchFamily="2" charset="-78"/>
              </a:rPr>
              <a:t>وعمومی</a:t>
            </a:r>
          </a:p>
          <a:p>
            <a:pPr marL="109728" indent="0">
              <a:buNone/>
            </a:pPr>
            <a:r>
              <a:rPr lang="fa-IR" dirty="0" smtClean="0">
                <a:cs typeface="B Nazanin" pitchFamily="2" charset="-78"/>
              </a:rPr>
              <a:t>1.سامان يافتگي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2. قانونمندي </a:t>
            </a:r>
            <a:endParaRPr lang="fa-IR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3. فراگيري نسبت به آحاد </a:t>
            </a:r>
            <a:r>
              <a:rPr lang="fa-IR" dirty="0" smtClean="0">
                <a:cs typeface="B Nazanin" pitchFamily="2" charset="-78"/>
              </a:rPr>
              <a:t>جامعه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4. ملاحظه </a:t>
            </a:r>
            <a:r>
              <a:rPr lang="fa-IR" dirty="0" smtClean="0">
                <a:cs typeface="B Nazanin" pitchFamily="2" charset="-78"/>
              </a:rPr>
              <a:t>تفاوت ها </a:t>
            </a:r>
            <a:r>
              <a:rPr lang="fa-IR" dirty="0">
                <a:cs typeface="B Nazanin" pitchFamily="2" charset="-78"/>
              </a:rPr>
              <a:t>بين متربيان </a:t>
            </a:r>
            <a:endParaRPr lang="fa-IR" dirty="0" smtClean="0">
              <a:cs typeface="B Nazanin" pitchFamily="2" charset="-78"/>
            </a:endParaRP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5. حضور الزامي </a:t>
            </a:r>
            <a:r>
              <a:rPr lang="fa-IR" dirty="0" smtClean="0">
                <a:cs typeface="B Nazanin" pitchFamily="2" charset="-78"/>
              </a:rPr>
              <a:t>متربيان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6. </a:t>
            </a:r>
            <a:r>
              <a:rPr lang="fa-IR" dirty="0" smtClean="0">
                <a:cs typeface="B Nazanin" pitchFamily="2" charset="-78"/>
              </a:rPr>
              <a:t>مدرسه مداري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7. اعطاي مدرك </a:t>
            </a:r>
            <a:r>
              <a:rPr lang="fa-IR" dirty="0" smtClean="0">
                <a:cs typeface="B Nazanin" pitchFamily="2" charset="-78"/>
              </a:rPr>
              <a:t>معتبر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8. </a:t>
            </a:r>
            <a:r>
              <a:rPr lang="fa-IR" dirty="0" smtClean="0">
                <a:cs typeface="B Nazanin" pitchFamily="2" charset="-78"/>
              </a:rPr>
              <a:t>پيش نياز </a:t>
            </a:r>
            <a:r>
              <a:rPr lang="fa-IR" dirty="0">
                <a:cs typeface="B Nazanin" pitchFamily="2" charset="-78"/>
              </a:rPr>
              <a:t>حضور در حيات </a:t>
            </a:r>
            <a:r>
              <a:rPr lang="fa-IR" dirty="0" smtClean="0">
                <a:cs typeface="B Nazanin" pitchFamily="2" charset="-78"/>
              </a:rPr>
              <a:t>بالنده </a:t>
            </a:r>
            <a:r>
              <a:rPr lang="fa-IR" dirty="0">
                <a:cs typeface="B Nazanin" pitchFamily="2" charset="-78"/>
              </a:rPr>
              <a:t>فردي، خانوادگی و </a:t>
            </a:r>
            <a:r>
              <a:rPr lang="fa-IR" dirty="0" smtClean="0">
                <a:cs typeface="B Nazanin" pitchFamily="2" charset="-78"/>
              </a:rPr>
              <a:t>اجتماعي</a:t>
            </a:r>
          </a:p>
          <a:p>
            <a:pPr marL="109728" indent="0">
              <a:buNone/>
            </a:pPr>
            <a:r>
              <a:rPr lang="fa-IR" dirty="0">
                <a:cs typeface="B Nazanin" pitchFamily="2" charset="-78"/>
              </a:rPr>
              <a:t>9. </a:t>
            </a:r>
            <a:r>
              <a:rPr lang="fa-IR" dirty="0" smtClean="0">
                <a:cs typeface="B Nazanin" pitchFamily="2" charset="-78"/>
              </a:rPr>
              <a:t>پيش نياز </a:t>
            </a:r>
            <a:r>
              <a:rPr lang="fa-IR" dirty="0">
                <a:cs typeface="B Nazanin" pitchFamily="2" charset="-78"/>
              </a:rPr>
              <a:t>ورود به انواع تربيت تخصصی</a:t>
            </a:r>
          </a:p>
          <a:p>
            <a:pPr marL="109728" indent="0">
              <a:buNone/>
            </a:pP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1843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3200" b="1" dirty="0" smtClean="0">
                <a:cs typeface="B Nazanin" pitchFamily="2" charset="-78"/>
              </a:rPr>
              <a:t>ویژگی های خاص تربیت رسمی و عمومی</a:t>
            </a:r>
          </a:p>
          <a:p>
            <a:pPr marL="624078" indent="-514350">
              <a:buAutoNum type="arabicPeriod"/>
            </a:pPr>
            <a:r>
              <a:rPr lang="fa-IR" sz="3200" dirty="0" smtClean="0">
                <a:cs typeface="B Nazanin" pitchFamily="2" charset="-78"/>
              </a:rPr>
              <a:t>عدالت محوری</a:t>
            </a:r>
          </a:p>
          <a:p>
            <a:pPr marL="624078" indent="-514350">
              <a:buAutoNum type="arabicPeriod"/>
            </a:pPr>
            <a:r>
              <a:rPr lang="fa-IR" sz="3200" dirty="0">
                <a:cs typeface="B Nazanin" pitchFamily="2" charset="-78"/>
              </a:rPr>
              <a:t>نقش آفريني مؤثر </a:t>
            </a:r>
            <a:r>
              <a:rPr lang="fa-IR" sz="3200" dirty="0" smtClean="0">
                <a:cs typeface="B Nazanin" pitchFamily="2" charset="-78"/>
              </a:rPr>
              <a:t>دولت(اسـلامی) </a:t>
            </a:r>
            <a:r>
              <a:rPr lang="fa-IR" sz="3200" dirty="0">
                <a:cs typeface="B Nazanin" pitchFamily="2" charset="-78"/>
              </a:rPr>
              <a:t>به طور متعامل با ديگـر ارکان تربيت(خانواده، رسانه، نهادها و </a:t>
            </a:r>
            <a:r>
              <a:rPr lang="fa-IR" sz="3200" dirty="0" smtClean="0">
                <a:cs typeface="B Nazanin" pitchFamily="2" charset="-78"/>
              </a:rPr>
              <a:t>سازمانهای </a:t>
            </a:r>
            <a:r>
              <a:rPr lang="fa-IR" sz="3200" dirty="0">
                <a:cs typeface="B Nazanin" pitchFamily="2" charset="-78"/>
              </a:rPr>
              <a:t>غير </a:t>
            </a:r>
            <a:r>
              <a:rPr lang="fa-IR" sz="3200" dirty="0" smtClean="0">
                <a:cs typeface="B Nazanin" pitchFamily="2" charset="-78"/>
              </a:rPr>
              <a:t>دولتی) </a:t>
            </a:r>
          </a:p>
          <a:p>
            <a:pPr marL="624078" indent="-514350">
              <a:buAutoNum type="arabicPeriod"/>
            </a:pPr>
            <a:r>
              <a:rPr lang="fa-IR" sz="3200" dirty="0" smtClean="0">
                <a:cs typeface="B Nazanin" pitchFamily="2" charset="-78"/>
              </a:rPr>
              <a:t>تحول آفرينی </a:t>
            </a:r>
            <a:r>
              <a:rPr lang="fa-IR" sz="3200" dirty="0">
                <a:cs typeface="B Nazanin" pitchFamily="2" charset="-78"/>
              </a:rPr>
              <a:t>و هدايت تغييرات </a:t>
            </a:r>
            <a:r>
              <a:rPr lang="fa-IR" sz="3200" dirty="0" smtClean="0">
                <a:cs typeface="B Nazanin" pitchFamily="2" charset="-78"/>
              </a:rPr>
              <a:t>اجتماعی</a:t>
            </a:r>
          </a:p>
          <a:p>
            <a:pPr marL="624078" indent="-514350">
              <a:buAutoNum type="arabicPeriod"/>
            </a:pPr>
            <a:r>
              <a:rPr lang="fa-IR" sz="3200" dirty="0" smtClean="0">
                <a:cs typeface="B Nazanin" pitchFamily="2" charset="-78"/>
              </a:rPr>
              <a:t>ارزش مداري عقلانی</a:t>
            </a:r>
          </a:p>
          <a:p>
            <a:pPr marL="624078" indent="-514350">
              <a:buAutoNum type="arabicPeriod"/>
            </a:pPr>
            <a:r>
              <a:rPr lang="fa-IR" sz="3200" dirty="0">
                <a:cs typeface="B Nazanin" pitchFamily="2" charset="-78"/>
              </a:rPr>
              <a:t>تأکيد بر وحدت ملي و انسجام </a:t>
            </a:r>
            <a:r>
              <a:rPr lang="fa-IR" sz="3200" dirty="0" smtClean="0">
                <a:cs typeface="B Nazanin" pitchFamily="2" charset="-78"/>
              </a:rPr>
              <a:t>اجتماعی، </a:t>
            </a:r>
            <a:r>
              <a:rPr lang="fa-IR" sz="3200" dirty="0">
                <a:cs typeface="B Nazanin" pitchFamily="2" charset="-78"/>
              </a:rPr>
              <a:t>ضمن پذيرش کثرت و تنوع </a:t>
            </a:r>
            <a:endParaRPr lang="fa-IR" sz="3200" dirty="0" smtClean="0">
              <a:cs typeface="B Nazanin" pitchFamily="2" charset="-78"/>
            </a:endParaRPr>
          </a:p>
          <a:p>
            <a:pPr marL="624078" indent="-514350">
              <a:buAutoNum type="arabicPeriod"/>
            </a:pPr>
            <a:r>
              <a:rPr lang="fa-IR" sz="3200" dirty="0" smtClean="0">
                <a:cs typeface="B Nazanin" pitchFamily="2" charset="-78"/>
              </a:rPr>
              <a:t>انعطاف پذيری </a:t>
            </a:r>
            <a:r>
              <a:rPr lang="fa-IR" sz="3200" dirty="0">
                <a:cs typeface="B Nazanin" pitchFamily="2" charset="-78"/>
              </a:rPr>
              <a:t>معيار </a:t>
            </a:r>
            <a:r>
              <a:rPr lang="fa-IR" sz="3200" dirty="0" smtClean="0">
                <a:cs typeface="B Nazanin" pitchFamily="2" charset="-78"/>
              </a:rPr>
              <a:t>مدار</a:t>
            </a:r>
          </a:p>
          <a:p>
            <a:pPr marL="624078" indent="-514350">
              <a:buAutoNum type="arabicPeriod"/>
            </a:pPr>
            <a:r>
              <a:rPr lang="fa-IR" sz="3200" dirty="0">
                <a:cs typeface="B Nazanin" pitchFamily="2" charset="-78"/>
              </a:rPr>
              <a:t>تعامل و </a:t>
            </a:r>
            <a:r>
              <a:rPr lang="fa-IR" sz="3200" dirty="0" smtClean="0">
                <a:cs typeface="B Nazanin" pitchFamily="2" charset="-78"/>
              </a:rPr>
              <a:t>بهره گيري </a:t>
            </a:r>
            <a:r>
              <a:rPr lang="fa-IR" sz="3200" dirty="0">
                <a:cs typeface="B Nazanin" pitchFamily="2" charset="-78"/>
              </a:rPr>
              <a:t>از تجارب ديگران (در چهارچوب اصول) </a:t>
            </a:r>
            <a:endParaRPr lang="fa-IR" sz="3200" dirty="0" smtClean="0">
              <a:cs typeface="B Nazanin" pitchFamily="2" charset="-78"/>
            </a:endParaRPr>
          </a:p>
          <a:p>
            <a:pPr marL="624078" indent="-514350">
              <a:buAutoNum type="arabicPeriod"/>
            </a:pPr>
            <a:endParaRPr lang="fa-IR" sz="3200" dirty="0" smtClean="0">
              <a:cs typeface="B Nazanin" pitchFamily="2" charset="-78"/>
            </a:endParaRPr>
          </a:p>
          <a:p>
            <a:pPr marL="624078" indent="-514350">
              <a:buAutoNum type="arabicPeriod"/>
            </a:pPr>
            <a:endParaRPr lang="fa-IR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3526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4800" b="1" dirty="0" smtClean="0">
                <a:cs typeface="B Nazanin" pitchFamily="2" charset="-78"/>
              </a:rPr>
              <a:t>ويژگی های </a:t>
            </a:r>
            <a:r>
              <a:rPr lang="fa-IR" sz="4800" b="1" dirty="0">
                <a:cs typeface="B Nazanin" pitchFamily="2" charset="-78"/>
              </a:rPr>
              <a:t>اختصاصی تربيت رسمی </a:t>
            </a:r>
            <a:r>
              <a:rPr lang="fa-IR" sz="4800" b="1" dirty="0" smtClean="0">
                <a:cs typeface="B Nazanin" pitchFamily="2" charset="-78"/>
              </a:rPr>
              <a:t>وعمومی</a:t>
            </a:r>
          </a:p>
          <a:p>
            <a:pPr marL="624078" indent="-514350">
              <a:buAutoNum type="arabicPeriod"/>
            </a:pPr>
            <a:r>
              <a:rPr lang="fa-IR" sz="4800" dirty="0" smtClean="0">
                <a:cs typeface="B Nazanin" pitchFamily="2" charset="-78"/>
              </a:rPr>
              <a:t>دين </a:t>
            </a:r>
            <a:r>
              <a:rPr lang="fa-IR" sz="4800" dirty="0">
                <a:cs typeface="B Nazanin" pitchFamily="2" charset="-78"/>
              </a:rPr>
              <a:t>مداری (انطباق </a:t>
            </a:r>
            <a:r>
              <a:rPr lang="fa-IR" sz="4800" dirty="0" smtClean="0">
                <a:cs typeface="B Nazanin" pitchFamily="2" charset="-78"/>
              </a:rPr>
              <a:t>همه </a:t>
            </a:r>
            <a:r>
              <a:rPr lang="fa-IR" sz="4800" dirty="0">
                <a:cs typeface="B Nazanin" pitchFamily="2" charset="-78"/>
              </a:rPr>
              <a:t>ابعاد و </a:t>
            </a:r>
            <a:r>
              <a:rPr lang="fa-IR" sz="4800" dirty="0" smtClean="0">
                <a:cs typeface="B Nazanin" pitchFamily="2" charset="-78"/>
              </a:rPr>
              <a:t>مؤلفه ها </a:t>
            </a:r>
            <a:r>
              <a:rPr lang="fa-IR" sz="4800" dirty="0">
                <a:cs typeface="B Nazanin" pitchFamily="2" charset="-78"/>
              </a:rPr>
              <a:t>با نظام معياراسلامی) </a:t>
            </a:r>
            <a:endParaRPr lang="fa-IR" sz="4800" dirty="0" smtClean="0">
              <a:cs typeface="B Nazanin" pitchFamily="2" charset="-78"/>
            </a:endParaRPr>
          </a:p>
          <a:p>
            <a:pPr marL="624078" indent="-514350">
              <a:buAutoNum type="arabicPeriod"/>
            </a:pPr>
            <a:r>
              <a:rPr lang="fa-IR" sz="4800" dirty="0">
                <a:cs typeface="B Nazanin" pitchFamily="2" charset="-78"/>
              </a:rPr>
              <a:t>تکيه برفرهنگ و تمدن اسلامی ايرانی و تناسب با </a:t>
            </a:r>
            <a:r>
              <a:rPr lang="fa-IR" sz="4800" dirty="0" smtClean="0">
                <a:cs typeface="B Nazanin" pitchFamily="2" charset="-78"/>
              </a:rPr>
              <a:t>جامعه </a:t>
            </a:r>
            <a:r>
              <a:rPr lang="fa-IR" sz="4800" dirty="0">
                <a:cs typeface="B Nazanin" pitchFamily="2" charset="-78"/>
              </a:rPr>
              <a:t>امروز </a:t>
            </a:r>
            <a:r>
              <a:rPr lang="fa-IR" sz="4800" dirty="0" smtClean="0">
                <a:cs typeface="B Nazanin" pitchFamily="2" charset="-78"/>
              </a:rPr>
              <a:t>ايران</a:t>
            </a:r>
          </a:p>
          <a:p>
            <a:pPr marL="109728" indent="0">
              <a:buNone/>
            </a:pPr>
            <a:endParaRPr lang="fa-IR" sz="48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0310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</TotalTime>
  <Words>721</Words>
  <Application>Microsoft Office PowerPoint</Application>
  <PresentationFormat>On-screen Show (4:3)</PresentationFormat>
  <Paragraphs>58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</dc:creator>
  <cp:lastModifiedBy>edu</cp:lastModifiedBy>
  <cp:revision>39</cp:revision>
  <dcterms:created xsi:type="dcterms:W3CDTF">2020-05-02T14:54:18Z</dcterms:created>
  <dcterms:modified xsi:type="dcterms:W3CDTF">2020-05-02T17:21:45Z</dcterms:modified>
</cp:coreProperties>
</file>