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3" r:id="rId1"/>
  </p:sldMasterIdLst>
  <p:notesMasterIdLst>
    <p:notesMasterId r:id="rId78"/>
  </p:notesMasterIdLst>
  <p:handoutMasterIdLst>
    <p:handoutMasterId r:id="rId79"/>
  </p:handoutMasterIdLst>
  <p:sldIdLst>
    <p:sldId id="338" r:id="rId2"/>
    <p:sldId id="339" r:id="rId3"/>
    <p:sldId id="340" r:id="rId4"/>
    <p:sldId id="341" r:id="rId5"/>
    <p:sldId id="342" r:id="rId6"/>
    <p:sldId id="343" r:id="rId7"/>
    <p:sldId id="344" r:id="rId8"/>
    <p:sldId id="345" r:id="rId9"/>
    <p:sldId id="346" r:id="rId10"/>
    <p:sldId id="347" r:id="rId11"/>
    <p:sldId id="348" r:id="rId12"/>
    <p:sldId id="349" r:id="rId13"/>
    <p:sldId id="350" r:id="rId14"/>
    <p:sldId id="351" r:id="rId15"/>
    <p:sldId id="352" r:id="rId16"/>
    <p:sldId id="353" r:id="rId17"/>
    <p:sldId id="354" r:id="rId18"/>
    <p:sldId id="355" r:id="rId19"/>
    <p:sldId id="356" r:id="rId20"/>
    <p:sldId id="357" r:id="rId21"/>
    <p:sldId id="358" r:id="rId22"/>
    <p:sldId id="359" r:id="rId23"/>
    <p:sldId id="360" r:id="rId24"/>
    <p:sldId id="361" r:id="rId25"/>
    <p:sldId id="362" r:id="rId26"/>
    <p:sldId id="363" r:id="rId27"/>
    <p:sldId id="364" r:id="rId28"/>
    <p:sldId id="365" r:id="rId29"/>
    <p:sldId id="366" r:id="rId30"/>
    <p:sldId id="367" r:id="rId31"/>
    <p:sldId id="368" r:id="rId32"/>
    <p:sldId id="369" r:id="rId33"/>
    <p:sldId id="370" r:id="rId34"/>
    <p:sldId id="371" r:id="rId35"/>
    <p:sldId id="372" r:id="rId36"/>
    <p:sldId id="373" r:id="rId37"/>
    <p:sldId id="374" r:id="rId38"/>
    <p:sldId id="375" r:id="rId39"/>
    <p:sldId id="376" r:id="rId40"/>
    <p:sldId id="377" r:id="rId41"/>
    <p:sldId id="378" r:id="rId42"/>
    <p:sldId id="379" r:id="rId43"/>
    <p:sldId id="380" r:id="rId44"/>
    <p:sldId id="381" r:id="rId45"/>
    <p:sldId id="382" r:id="rId46"/>
    <p:sldId id="383" r:id="rId47"/>
    <p:sldId id="384" r:id="rId48"/>
    <p:sldId id="385" r:id="rId49"/>
    <p:sldId id="386" r:id="rId50"/>
    <p:sldId id="387" r:id="rId51"/>
    <p:sldId id="388" r:id="rId52"/>
    <p:sldId id="389" r:id="rId53"/>
    <p:sldId id="390" r:id="rId54"/>
    <p:sldId id="391" r:id="rId55"/>
    <p:sldId id="392" r:id="rId56"/>
    <p:sldId id="393" r:id="rId57"/>
    <p:sldId id="394" r:id="rId58"/>
    <p:sldId id="395" r:id="rId59"/>
    <p:sldId id="396" r:id="rId60"/>
    <p:sldId id="397" r:id="rId61"/>
    <p:sldId id="398" r:id="rId62"/>
    <p:sldId id="399" r:id="rId63"/>
    <p:sldId id="400" r:id="rId64"/>
    <p:sldId id="401" r:id="rId65"/>
    <p:sldId id="402" r:id="rId66"/>
    <p:sldId id="403" r:id="rId67"/>
    <p:sldId id="404" r:id="rId68"/>
    <p:sldId id="405" r:id="rId69"/>
    <p:sldId id="406" r:id="rId70"/>
    <p:sldId id="407" r:id="rId71"/>
    <p:sldId id="408" r:id="rId72"/>
    <p:sldId id="409" r:id="rId73"/>
    <p:sldId id="410" r:id="rId74"/>
    <p:sldId id="411" r:id="rId75"/>
    <p:sldId id="412" r:id="rId76"/>
    <p:sldId id="413" r:id="rId77"/>
  </p:sldIdLst>
  <p:sldSz cx="9144000" cy="6858000" type="screen4x3"/>
  <p:notesSz cx="6858000" cy="9144000"/>
  <p:defaultTextStyle>
    <a:defPPr>
      <a:defRPr lang="ar-SA"/>
    </a:defPPr>
    <a:lvl1pPr algn="ctr" rtl="1" fontAlgn="base">
      <a:spcBef>
        <a:spcPct val="0"/>
      </a:spcBef>
      <a:spcAft>
        <a:spcPct val="0"/>
      </a:spcAft>
      <a:defRPr sz="3600" kern="1200">
        <a:solidFill>
          <a:schemeClr val="tx1"/>
        </a:solidFill>
        <a:latin typeface="Verdana" pitchFamily="34" charset="0"/>
        <a:ea typeface="+mn-ea"/>
        <a:cs typeface="Nazanin" pitchFamily="2" charset="-78"/>
      </a:defRPr>
    </a:lvl1pPr>
    <a:lvl2pPr marL="457200" algn="ctr" rtl="1" fontAlgn="base">
      <a:spcBef>
        <a:spcPct val="0"/>
      </a:spcBef>
      <a:spcAft>
        <a:spcPct val="0"/>
      </a:spcAft>
      <a:defRPr sz="3600" kern="1200">
        <a:solidFill>
          <a:schemeClr val="tx1"/>
        </a:solidFill>
        <a:latin typeface="Verdana" pitchFamily="34" charset="0"/>
        <a:ea typeface="+mn-ea"/>
        <a:cs typeface="Nazanin" pitchFamily="2" charset="-78"/>
      </a:defRPr>
    </a:lvl2pPr>
    <a:lvl3pPr marL="914400" algn="ctr" rtl="1" fontAlgn="base">
      <a:spcBef>
        <a:spcPct val="0"/>
      </a:spcBef>
      <a:spcAft>
        <a:spcPct val="0"/>
      </a:spcAft>
      <a:defRPr sz="3600" kern="1200">
        <a:solidFill>
          <a:schemeClr val="tx1"/>
        </a:solidFill>
        <a:latin typeface="Verdana" pitchFamily="34" charset="0"/>
        <a:ea typeface="+mn-ea"/>
        <a:cs typeface="Nazanin" pitchFamily="2" charset="-78"/>
      </a:defRPr>
    </a:lvl3pPr>
    <a:lvl4pPr marL="1371600" algn="ctr" rtl="1" fontAlgn="base">
      <a:spcBef>
        <a:spcPct val="0"/>
      </a:spcBef>
      <a:spcAft>
        <a:spcPct val="0"/>
      </a:spcAft>
      <a:defRPr sz="3600" kern="1200">
        <a:solidFill>
          <a:schemeClr val="tx1"/>
        </a:solidFill>
        <a:latin typeface="Verdana" pitchFamily="34" charset="0"/>
        <a:ea typeface="+mn-ea"/>
        <a:cs typeface="Nazanin" pitchFamily="2" charset="-78"/>
      </a:defRPr>
    </a:lvl4pPr>
    <a:lvl5pPr marL="1828800" algn="ctr" rtl="1" fontAlgn="base">
      <a:spcBef>
        <a:spcPct val="0"/>
      </a:spcBef>
      <a:spcAft>
        <a:spcPct val="0"/>
      </a:spcAft>
      <a:defRPr sz="3600" kern="1200">
        <a:solidFill>
          <a:schemeClr val="tx1"/>
        </a:solidFill>
        <a:latin typeface="Verdana" pitchFamily="34" charset="0"/>
        <a:ea typeface="+mn-ea"/>
        <a:cs typeface="Nazanin" pitchFamily="2" charset="-78"/>
      </a:defRPr>
    </a:lvl5pPr>
    <a:lvl6pPr marL="2286000" algn="l" defTabSz="914400" rtl="0" eaLnBrk="1" latinLnBrk="0" hangingPunct="1">
      <a:defRPr sz="3600" kern="1200">
        <a:solidFill>
          <a:schemeClr val="tx1"/>
        </a:solidFill>
        <a:latin typeface="Verdana" pitchFamily="34" charset="0"/>
        <a:ea typeface="+mn-ea"/>
        <a:cs typeface="Nazanin" pitchFamily="2" charset="-78"/>
      </a:defRPr>
    </a:lvl6pPr>
    <a:lvl7pPr marL="2743200" algn="l" defTabSz="914400" rtl="0" eaLnBrk="1" latinLnBrk="0" hangingPunct="1">
      <a:defRPr sz="3600" kern="1200">
        <a:solidFill>
          <a:schemeClr val="tx1"/>
        </a:solidFill>
        <a:latin typeface="Verdana" pitchFamily="34" charset="0"/>
        <a:ea typeface="+mn-ea"/>
        <a:cs typeface="Nazanin" pitchFamily="2" charset="-78"/>
      </a:defRPr>
    </a:lvl7pPr>
    <a:lvl8pPr marL="3200400" algn="l" defTabSz="914400" rtl="0" eaLnBrk="1" latinLnBrk="0" hangingPunct="1">
      <a:defRPr sz="3600" kern="1200">
        <a:solidFill>
          <a:schemeClr val="tx1"/>
        </a:solidFill>
        <a:latin typeface="Verdana" pitchFamily="34" charset="0"/>
        <a:ea typeface="+mn-ea"/>
        <a:cs typeface="Nazanin" pitchFamily="2" charset="-78"/>
      </a:defRPr>
    </a:lvl8pPr>
    <a:lvl9pPr marL="3657600" algn="l" defTabSz="914400" rtl="0" eaLnBrk="1" latinLnBrk="0" hangingPunct="1">
      <a:defRPr sz="3600" kern="1200">
        <a:solidFill>
          <a:schemeClr val="tx1"/>
        </a:solidFill>
        <a:latin typeface="Verdana" pitchFamily="34" charset="0"/>
        <a:ea typeface="+mn-ea"/>
        <a:cs typeface="Nazanin" pitchFamily="2" charset="-7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CCFF"/>
    <a:srgbClr val="6699FF"/>
    <a:srgbClr val="328C9E"/>
    <a:srgbClr val="B7CFE7"/>
    <a:srgbClr val="336699"/>
    <a:srgbClr val="CCECFF"/>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422"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84"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6BFC0506-17F7-496F-B95B-9391A6E07368}" type="datetimeFigureOut">
              <a:rPr lang="fa-IR" smtClean="0"/>
              <a:pPr/>
              <a:t>14/10/1441</a:t>
            </a:fld>
            <a:endParaRPr lang="fa-IR"/>
          </a:p>
        </p:txBody>
      </p:sp>
    </p:spTree>
    <p:extLst>
      <p:ext uri="{BB962C8B-B14F-4D97-AF65-F5344CB8AC3E}">
        <p14:creationId xmlns:p14="http://schemas.microsoft.com/office/powerpoint/2010/main" val="4106629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08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endParaRPr lang="en-US"/>
          </a:p>
        </p:txBody>
      </p:sp>
      <p:sp>
        <p:nvSpPr>
          <p:cNvPr id="43008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endParaRPr lang="en-US"/>
          </a:p>
        </p:txBody>
      </p:sp>
      <p:sp>
        <p:nvSpPr>
          <p:cNvPr id="430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300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106502812"/>
      </p:ext>
    </p:extLst>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Tree>
    <p:extLst>
      <p:ext uri="{BB962C8B-B14F-4D97-AF65-F5344CB8AC3E}">
        <p14:creationId xmlns:p14="http://schemas.microsoft.com/office/powerpoint/2010/main" val="861168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DB0B1F62-BF1D-4CAE-B485-D2ACAC07633C}" type="slidenum">
              <a:rPr lang="ar-SA"/>
              <a:pPr/>
              <a:t>58</a:t>
            </a:fld>
            <a:endParaRPr lang="en-US"/>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r>
              <a:rPr lang="fa-IR" b="1"/>
              <a:t>بررسي نقااشي هاي اين كودكان مستلزم تحليل دراز مدت محيط عاطفي آنهاست</a:t>
            </a:r>
            <a:endParaRPr lang="en-US" b="1"/>
          </a:p>
        </p:txBody>
      </p:sp>
    </p:spTree>
    <p:extLst>
      <p:ext uri="{BB962C8B-B14F-4D97-AF65-F5344CB8AC3E}">
        <p14:creationId xmlns:p14="http://schemas.microsoft.com/office/powerpoint/2010/main" val="73614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D36703E3-45A9-4EF5-97C6-79B2AB8461E8}" type="slidenum">
              <a:rPr lang="ar-SA"/>
              <a:pPr/>
              <a:t>68</a:t>
            </a:fld>
            <a:endParaRPr lang="en-US"/>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r>
              <a:rPr lang="fa-IR" b="1"/>
              <a:t> به نظر لوكه از ديدگاه واقعگرايي</a:t>
            </a:r>
            <a:endParaRPr lang="en-US" b="1"/>
          </a:p>
        </p:txBody>
      </p:sp>
    </p:spTree>
    <p:extLst>
      <p:ext uri="{BB962C8B-B14F-4D97-AF65-F5344CB8AC3E}">
        <p14:creationId xmlns:p14="http://schemas.microsoft.com/office/powerpoint/2010/main" val="3855684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D0C17366-74E9-4E8B-A2AF-E2761978D49E}" type="slidenum">
              <a:rPr lang="ar-SA"/>
              <a:pPr/>
              <a:t>69</a:t>
            </a:fld>
            <a:endParaRPr lang="en-US"/>
          </a:p>
        </p:txBody>
      </p:sp>
      <p:sp>
        <p:nvSpPr>
          <p:cNvPr id="466946" name="Rectangle 2"/>
          <p:cNvSpPr>
            <a:spLocks noGrp="1" noRot="1" noChangeAspect="1" noChangeArrowheads="1" noTextEdit="1"/>
          </p:cNvSpPr>
          <p:nvPr>
            <p:ph type="sldImg"/>
          </p:nvPr>
        </p:nvSpPr>
        <p:spPr>
          <a:ln/>
        </p:spPr>
      </p:sp>
      <p:sp>
        <p:nvSpPr>
          <p:cNvPr id="466947" name="Rectangle 3"/>
          <p:cNvSpPr>
            <a:spLocks noGrp="1" noChangeArrowheads="1"/>
          </p:cNvSpPr>
          <p:nvPr>
            <p:ph type="body" idx="1"/>
          </p:nvPr>
        </p:nvSpPr>
        <p:spPr/>
        <p:txBody>
          <a:bodyPr/>
          <a:lstStyle/>
          <a:p>
            <a:r>
              <a:rPr lang="fa-IR" b="1"/>
              <a:t>اين مرحله سنين 2 تا 5/3 سالگي را در بر مي گيرد</a:t>
            </a:r>
            <a:endParaRPr lang="en-US" b="1"/>
          </a:p>
        </p:txBody>
      </p:sp>
    </p:spTree>
    <p:extLst>
      <p:ext uri="{BB962C8B-B14F-4D97-AF65-F5344CB8AC3E}">
        <p14:creationId xmlns:p14="http://schemas.microsoft.com/office/powerpoint/2010/main" val="1746630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A4BB6A6B-E750-4951-BB93-9F4C560934A4}" type="slidenum">
              <a:rPr lang="ar-SA"/>
              <a:pPr/>
              <a:t>70</a:t>
            </a:fld>
            <a:endParaRPr lang="en-US"/>
          </a:p>
        </p:txBody>
      </p:sp>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p:txBody>
          <a:bodyPr/>
          <a:lstStyle/>
          <a:p>
            <a:r>
              <a:rPr lang="fa-IR" b="1"/>
              <a:t>زمان اين مرحله از 5/3 سالگي تا 5/6 سالگي است</a:t>
            </a:r>
            <a:endParaRPr lang="en-US" b="1"/>
          </a:p>
        </p:txBody>
      </p:sp>
    </p:spTree>
    <p:extLst>
      <p:ext uri="{BB962C8B-B14F-4D97-AF65-F5344CB8AC3E}">
        <p14:creationId xmlns:p14="http://schemas.microsoft.com/office/powerpoint/2010/main" val="844340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6863BA3F-0865-4DE7-A20A-F139A672FD6D}" type="slidenum">
              <a:rPr lang="ar-SA"/>
              <a:pPr/>
              <a:t>71</a:t>
            </a:fld>
            <a:endParaRPr lang="en-US"/>
          </a:p>
        </p:txBody>
      </p:sp>
      <p:sp>
        <p:nvSpPr>
          <p:cNvPr id="464898" name="Rectangle 2"/>
          <p:cNvSpPr>
            <a:spLocks noGrp="1" noRot="1" noChangeAspect="1" noChangeArrowheads="1" noTextEdit="1"/>
          </p:cNvSpPr>
          <p:nvPr>
            <p:ph type="sldImg"/>
          </p:nvPr>
        </p:nvSpPr>
        <p:spPr>
          <a:ln/>
        </p:spPr>
      </p:sp>
      <p:sp>
        <p:nvSpPr>
          <p:cNvPr id="464899" name="Rectangle 3"/>
          <p:cNvSpPr>
            <a:spLocks noGrp="1" noChangeArrowheads="1"/>
          </p:cNvSpPr>
          <p:nvPr>
            <p:ph type="body" idx="1"/>
          </p:nvPr>
        </p:nvSpPr>
        <p:spPr/>
        <p:txBody>
          <a:bodyPr/>
          <a:lstStyle/>
          <a:p>
            <a:r>
              <a:rPr lang="fa-IR" b="1"/>
              <a:t>اين مرحله از5/6 سالگي تا 5/8 سالگي را در بر مي گيرد.</a:t>
            </a:r>
            <a:endParaRPr lang="en-US" b="1"/>
          </a:p>
        </p:txBody>
      </p:sp>
    </p:spTree>
    <p:extLst>
      <p:ext uri="{BB962C8B-B14F-4D97-AF65-F5344CB8AC3E}">
        <p14:creationId xmlns:p14="http://schemas.microsoft.com/office/powerpoint/2010/main" val="2805200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EE5E65B4-7088-4D57-AE9B-45465527222D}" type="slidenum">
              <a:rPr lang="ar-SA"/>
              <a:pPr/>
              <a:t>72</a:t>
            </a:fld>
            <a:endParaRPr lang="en-US"/>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r>
              <a:rPr lang="fa-IR" b="1"/>
              <a:t> اين مرحله سنين 5/8 تا 13 سالكي را در بر مي گيرد</a:t>
            </a:r>
            <a:endParaRPr lang="en-US" b="1"/>
          </a:p>
        </p:txBody>
      </p:sp>
    </p:spTree>
    <p:extLst>
      <p:ext uri="{BB962C8B-B14F-4D97-AF65-F5344CB8AC3E}">
        <p14:creationId xmlns:p14="http://schemas.microsoft.com/office/powerpoint/2010/main" val="3802488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1588" y="8685213"/>
            <a:ext cx="2971800" cy="457200"/>
          </a:xfrm>
          <a:prstGeom prst="rect">
            <a:avLst/>
          </a:prstGeom>
          <a:ln/>
        </p:spPr>
        <p:txBody>
          <a:bodyPr/>
          <a:lstStyle/>
          <a:p>
            <a:fld id="{A0537C70-0F20-4D71-962A-F3CAB6D820AD}" type="slidenum">
              <a:rPr lang="ar-SA"/>
              <a:pPr/>
              <a:t>74</a:t>
            </a:fld>
            <a:endParaRPr lang="en-US"/>
          </a:p>
        </p:txBody>
      </p:sp>
      <p:sp>
        <p:nvSpPr>
          <p:cNvPr id="468994" name="Rectangle 2"/>
          <p:cNvSpPr>
            <a:spLocks noGrp="1" noRot="1" noChangeAspect="1" noChangeArrowheads="1" noTextEdit="1"/>
          </p:cNvSpPr>
          <p:nvPr>
            <p:ph type="sldImg"/>
          </p:nvPr>
        </p:nvSpPr>
        <p:spPr>
          <a:ln/>
        </p:spPr>
      </p:sp>
      <p:sp>
        <p:nvSpPr>
          <p:cNvPr id="468995" name="Rectangle 3"/>
          <p:cNvSpPr>
            <a:spLocks noGrp="1" noChangeArrowheads="1"/>
          </p:cNvSpPr>
          <p:nvPr>
            <p:ph type="body" idx="1"/>
          </p:nvPr>
        </p:nvSpPr>
        <p:spPr/>
        <p:txBody>
          <a:bodyPr/>
          <a:lstStyle/>
          <a:p>
            <a:r>
              <a:rPr lang="fa-IR" b="1"/>
              <a:t>در اين تقسيم بندي طرح كلي نظرات لوكه حفظ شده است ولي برخي عناوين تغيير نموده است</a:t>
            </a:r>
            <a:endParaRPr lang="en-US" b="1"/>
          </a:p>
        </p:txBody>
      </p:sp>
    </p:spTree>
    <p:extLst>
      <p:ext uri="{BB962C8B-B14F-4D97-AF65-F5344CB8AC3E}">
        <p14:creationId xmlns:p14="http://schemas.microsoft.com/office/powerpoint/2010/main" val="54604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00706" name="Group 2"/>
          <p:cNvGrpSpPr>
            <a:grpSpLocks/>
          </p:cNvGrpSpPr>
          <p:nvPr/>
        </p:nvGrpSpPr>
        <p:grpSpPr bwMode="auto">
          <a:xfrm>
            <a:off x="4716463" y="5345113"/>
            <a:ext cx="4427537" cy="1512887"/>
            <a:chOff x="2971" y="3367"/>
            <a:chExt cx="2789" cy="953"/>
          </a:xfrm>
        </p:grpSpPr>
        <p:sp>
          <p:nvSpPr>
            <p:cNvPr id="20070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20070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0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1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2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072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200722"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00723"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0724" name="Rectangle 20"/>
          <p:cNvSpPr>
            <a:spLocks noGrp="1" noChangeArrowheads="1"/>
          </p:cNvSpPr>
          <p:nvPr>
            <p:ph type="dt" sz="quarter" idx="2"/>
          </p:nvPr>
        </p:nvSpPr>
        <p:spPr/>
        <p:txBody>
          <a:bodyPr/>
          <a:lstStyle>
            <a:lvl1pPr>
              <a:defRPr/>
            </a:lvl1pPr>
          </a:lstStyle>
          <a:p>
            <a:endParaRPr lang="en-US"/>
          </a:p>
        </p:txBody>
      </p:sp>
      <p:sp>
        <p:nvSpPr>
          <p:cNvPr id="200725" name="Rectangle 21"/>
          <p:cNvSpPr>
            <a:spLocks noGrp="1" noChangeArrowheads="1"/>
          </p:cNvSpPr>
          <p:nvPr>
            <p:ph type="ftr" sz="quarter" idx="3"/>
          </p:nvPr>
        </p:nvSpPr>
        <p:spPr/>
        <p:txBody>
          <a:bodyPr/>
          <a:lstStyle>
            <a:lvl1pPr>
              <a:defRPr/>
            </a:lvl1pPr>
          </a:lstStyle>
          <a:p>
            <a:endParaRPr lang="en-US" dirty="0"/>
          </a:p>
        </p:txBody>
      </p:sp>
      <p:sp>
        <p:nvSpPr>
          <p:cNvPr id="200726" name="Rectangle 22"/>
          <p:cNvSpPr>
            <a:spLocks noGrp="1" noChangeArrowheads="1"/>
          </p:cNvSpPr>
          <p:nvPr>
            <p:ph type="sldNum" sz="quarter" idx="4"/>
          </p:nvPr>
        </p:nvSpPr>
        <p:spPr/>
        <p:txBody>
          <a:bodyPr/>
          <a:lstStyle>
            <a:lvl1pPr>
              <a:defRPr/>
            </a:lvl1pPr>
          </a:lstStyle>
          <a:p>
            <a:fld id="{B23C6818-D399-4472-B5A8-DA227701CF41}" type="slidenum">
              <a:rPr lang="ar-SA"/>
              <a:pPr/>
              <a:t>‹#›</a:t>
            </a:fld>
            <a:endParaRPr lang="en-US"/>
          </a:p>
        </p:txBody>
      </p:sp>
      <p:sp>
        <p:nvSpPr>
          <p:cNvPr id="23" name="TextBox 22"/>
          <p:cNvSpPr txBox="1"/>
          <p:nvPr userDrawn="1"/>
        </p:nvSpPr>
        <p:spPr>
          <a:xfrm>
            <a:off x="6372200" y="6309320"/>
            <a:ext cx="2771800" cy="369332"/>
          </a:xfrm>
          <a:prstGeom prst="rect">
            <a:avLst/>
          </a:prstGeom>
          <a:noFill/>
        </p:spPr>
        <p:txBody>
          <a:bodyPr wrap="square" rtlCol="1">
            <a:spAutoFit/>
          </a:bodyPr>
          <a:lstStyle/>
          <a:p>
            <a:r>
              <a:rPr lang="en-US" sz="1800" dirty="0" smtClean="0"/>
              <a:t>www.ravanrahnama.ir</a:t>
            </a: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EF821DC-745D-44D7-BF2D-1745822D8ACC}" type="slidenum">
              <a:rPr lang="ar-SA"/>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5F55CC0-2C1B-4989-A753-2612D2B5F8B2}" type="slidenum">
              <a:rPr lang="ar-SA"/>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2771800" y="6237312"/>
            <a:ext cx="2895600" cy="45720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5C66C44E-A838-4ADA-A055-259FD5DFE689}" type="slidenum">
              <a:rPr lang="ar-SA"/>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E9827A5-CD3A-420B-8EEA-845461033974}" type="slidenum">
              <a:rPr lang="ar-SA"/>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AF13E05-EF00-470D-BAD9-65AEF950B6AA}" type="slidenum">
              <a:rPr lang="ar-SA"/>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E6B3958-74BB-46B6-A925-AAA25F4E0362}" type="slidenum">
              <a:rPr lang="ar-SA"/>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AD2DD5C3-32BA-4C5C-9EC4-C28442D97F59}" type="slidenum">
              <a:rPr lang="ar-SA"/>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FCE28EAD-E9FA-4A35-B347-51A2C07DCA48}" type="slidenum">
              <a:rPr lang="ar-SA"/>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5C1D645F-516F-4338-AF7D-717CF7F2AD0A}" type="slidenum">
              <a:rPr lang="ar-SA"/>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680EF60-33BD-474A-8B03-0B7A73E45D13}" type="slidenum">
              <a:rPr lang="ar-SA"/>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0671A93-BA5E-44B1-85BF-2E8A838BDF5F}" type="slidenum">
              <a:rPr lang="ar-SA"/>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grpSp>
        <p:nvGrpSpPr>
          <p:cNvPr id="199682" name="Group 2"/>
          <p:cNvGrpSpPr>
            <a:grpSpLocks/>
          </p:cNvGrpSpPr>
          <p:nvPr/>
        </p:nvGrpSpPr>
        <p:grpSpPr bwMode="auto">
          <a:xfrm>
            <a:off x="4716463" y="5345113"/>
            <a:ext cx="4427537" cy="1512887"/>
            <a:chOff x="2971" y="3367"/>
            <a:chExt cx="2789" cy="953"/>
          </a:xfrm>
        </p:grpSpPr>
        <p:sp>
          <p:nvSpPr>
            <p:cNvPr id="199683"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199684"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5"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6"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7"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8"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89"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0"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1"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2"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3"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4"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5"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6"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9697"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199698"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99699"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cs typeface="+mn-cs"/>
              </a:defRPr>
            </a:lvl1pPr>
          </a:lstStyle>
          <a:p>
            <a:endParaRPr lang="en-US"/>
          </a:p>
        </p:txBody>
      </p:sp>
      <p:sp>
        <p:nvSpPr>
          <p:cNvPr id="199700"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cs typeface="+mn-cs"/>
              </a:defRPr>
            </a:lvl1pPr>
          </a:lstStyle>
          <a:p>
            <a:endParaRPr lang="en-US"/>
          </a:p>
        </p:txBody>
      </p:sp>
      <p:sp>
        <p:nvSpPr>
          <p:cNvPr id="199701"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0">
              <a:defRPr sz="1200">
                <a:effectLst>
                  <a:outerShdw blurRad="38100" dist="38100" dir="2700000" algn="tl">
                    <a:srgbClr val="000000"/>
                  </a:outerShdw>
                </a:effectLst>
                <a:cs typeface="+mn-cs"/>
              </a:defRPr>
            </a:lvl1pPr>
          </a:lstStyle>
          <a:p>
            <a:fld id="{4D5D113E-E07B-4C10-BE01-63D5B0737D64}" type="slidenum">
              <a:rPr lang="ar-SA"/>
              <a:pPr/>
              <a:t>‹#›</a:t>
            </a:fld>
            <a:endParaRPr lang="en-US"/>
          </a:p>
        </p:txBody>
      </p:sp>
      <p:sp>
        <p:nvSpPr>
          <p:cNvPr id="19970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 name="TextBox 22"/>
          <p:cNvSpPr txBox="1"/>
          <p:nvPr userDrawn="1"/>
        </p:nvSpPr>
        <p:spPr>
          <a:xfrm>
            <a:off x="6372200" y="6309320"/>
            <a:ext cx="2771800" cy="369332"/>
          </a:xfrm>
          <a:prstGeom prst="rect">
            <a:avLst/>
          </a:prstGeom>
          <a:noFill/>
        </p:spPr>
        <p:txBody>
          <a:bodyPr wrap="square" rtlCol="1">
            <a:spAutoFit/>
          </a:bodyPr>
          <a:lstStyle/>
          <a:p>
            <a:r>
              <a:rPr lang="en-US" sz="1800" dirty="0" smtClean="0"/>
              <a:t>www.ravanrahnama.ir</a:t>
            </a:r>
            <a:endParaRPr lang="en-US" sz="1800" dirty="0"/>
          </a:p>
        </p:txBody>
      </p:sp>
    </p:spTree>
  </p:cSld>
  <p:clrMap bg1="dk2" tx1="lt1" bg2="dk1" tx2="lt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Lst>
  <p:hf hdr="0" ftr="0" dt="0"/>
  <p:txStyles>
    <p:titleStyle>
      <a:lvl1pPr algn="ctr" rtl="1"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r" rtl="1"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4294967295"/>
          </p:nvPr>
        </p:nvSpPr>
        <p:spPr>
          <a:xfrm>
            <a:off x="6553200" y="6243638"/>
            <a:ext cx="2133600" cy="457200"/>
          </a:xfrm>
        </p:spPr>
        <p:txBody>
          <a:bodyPr/>
          <a:lstStyle/>
          <a:p>
            <a:fld id="{DE13F864-5A56-407A-9DE0-DCE57CDE4A22}" type="slidenum">
              <a:rPr lang="ar-SA"/>
              <a:pPr/>
              <a:t>1</a:t>
            </a:fld>
            <a:endParaRPr lang="en-US"/>
          </a:p>
        </p:txBody>
      </p:sp>
      <p:pic>
        <p:nvPicPr>
          <p:cNvPr id="28467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467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467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4679" name="Rectangle 7"/>
          <p:cNvSpPr>
            <a:spLocks noChangeArrowheads="1"/>
          </p:cNvSpPr>
          <p:nvPr/>
        </p:nvSpPr>
        <p:spPr bwMode="auto">
          <a:xfrm>
            <a:off x="1187450" y="3314700"/>
            <a:ext cx="6337300" cy="2308324"/>
          </a:xfrm>
          <a:prstGeom prst="rect">
            <a:avLst/>
          </a:prstGeom>
          <a:noFill/>
          <a:ln w="9525">
            <a:noFill/>
            <a:miter lim="800000"/>
            <a:headEnd/>
            <a:tailEnd/>
          </a:ln>
          <a:effectLst/>
        </p:spPr>
        <p:txBody>
          <a:bodyPr>
            <a:spAutoFit/>
          </a:bodyPr>
          <a:lstStyle/>
          <a:p>
            <a:r>
              <a:rPr lang="fa-IR" sz="4800" b="1" i="1" dirty="0"/>
              <a:t> </a:t>
            </a:r>
            <a:r>
              <a:rPr lang="fa-IR" sz="7200" b="1" i="1" dirty="0"/>
              <a:t>نقاشي </a:t>
            </a:r>
            <a:r>
              <a:rPr lang="fa-IR" sz="7200" b="1" i="1" dirty="0" smtClean="0"/>
              <a:t>كودكان</a:t>
            </a:r>
          </a:p>
          <a:p>
            <a:r>
              <a:rPr lang="fa-IR" sz="7200" b="1" i="1" smtClean="0"/>
              <a:t>مدرس:قاسم طالبی</a:t>
            </a:r>
            <a:endParaRPr lang="en-US" sz="7200" b="1" i="1" dirty="0"/>
          </a:p>
        </p:txBody>
      </p:sp>
      <p:sp>
        <p:nvSpPr>
          <p:cNvPr id="284681" name="Rectangle 9"/>
          <p:cNvSpPr>
            <a:spLocks noChangeArrowheads="1"/>
          </p:cNvSpPr>
          <p:nvPr/>
        </p:nvSpPr>
        <p:spPr bwMode="auto">
          <a:xfrm>
            <a:off x="1835150" y="1700213"/>
            <a:ext cx="5184775" cy="1006475"/>
          </a:xfrm>
          <a:prstGeom prst="rect">
            <a:avLst/>
          </a:prstGeom>
          <a:noFill/>
          <a:ln w="9525">
            <a:noFill/>
            <a:miter lim="800000"/>
            <a:headEnd/>
            <a:tailEnd/>
          </a:ln>
          <a:effectLst/>
        </p:spPr>
        <p:txBody>
          <a:bodyPr>
            <a:spAutoFit/>
          </a:bodyPr>
          <a:lstStyle/>
          <a:p>
            <a:r>
              <a:rPr lang="fa-IR" sz="6000" b="1" i="1"/>
              <a:t>فصل ششم</a:t>
            </a:r>
          </a:p>
        </p:txBody>
      </p:sp>
      <p:sp>
        <p:nvSpPr>
          <p:cNvPr id="284682" name="AutoShape 10">
            <a:hlinkClick r:id="rId3" action="ppaction://hlinksldjump" highlightClick="1"/>
          </p:cNvPr>
          <p:cNvSpPr>
            <a:spLocks noChangeArrowheads="1"/>
          </p:cNvSpPr>
          <p:nvPr/>
        </p:nvSpPr>
        <p:spPr bwMode="auto">
          <a:xfrm>
            <a:off x="971550" y="6092825"/>
            <a:ext cx="360363" cy="288925"/>
          </a:xfrm>
          <a:prstGeom prst="actionButtonHome">
            <a:avLst/>
          </a:prstGeom>
          <a:solidFill>
            <a:schemeClr val="accent1"/>
          </a:solidFill>
          <a:ln w="9525">
            <a:noFill/>
            <a:miter lim="800000"/>
            <a:headEnd/>
            <a:tailEnd/>
          </a:ln>
          <a:effectLst/>
        </p:spPr>
        <p:txBody>
          <a:bodyPr wrap="none" anchor="ctr"/>
          <a:lstStyle/>
          <a:p>
            <a:endParaRPr lang="en-US"/>
          </a:p>
        </p:txBody>
      </p:sp>
      <p:sp>
        <p:nvSpPr>
          <p:cNvPr id="284683" name="AutoShape 11">
            <a:hlinkClick r:id="" action="ppaction://hlinkshowjump?jump=firstslide" highlightClick="1"/>
          </p:cNvPr>
          <p:cNvSpPr>
            <a:spLocks noChangeArrowheads="1"/>
          </p:cNvSpPr>
          <p:nvPr/>
        </p:nvSpPr>
        <p:spPr bwMode="auto">
          <a:xfrm>
            <a:off x="539750" y="6092825"/>
            <a:ext cx="360363" cy="287338"/>
          </a:xfrm>
          <a:prstGeom prst="actionButtonBackPrevious">
            <a:avLst/>
          </a:prstGeom>
          <a:solidFill>
            <a:schemeClr val="accent1"/>
          </a:solidFill>
          <a:ln w="9525">
            <a:noFill/>
            <a:miter lim="800000"/>
            <a:headEnd/>
            <a:tailEnd/>
          </a:ln>
          <a:effectLst/>
        </p:spPr>
        <p:txBody>
          <a:bodyPr wrap="none" anchor="ctr"/>
          <a:lstStyle/>
          <a:p>
            <a:endParaRPr lang="en-US"/>
          </a:p>
        </p:txBody>
      </p:sp>
      <p:sp>
        <p:nvSpPr>
          <p:cNvPr id="284684" name="AutoShape 12">
            <a:hlinkClick r:id="rId4" action="ppaction://hlinksldjump" highlightClick="1"/>
          </p:cNvPr>
          <p:cNvSpPr>
            <a:spLocks noChangeArrowheads="1"/>
          </p:cNvSpPr>
          <p:nvPr/>
        </p:nvSpPr>
        <p:spPr bwMode="auto">
          <a:xfrm>
            <a:off x="1476375" y="6092825"/>
            <a:ext cx="360363" cy="288925"/>
          </a:xfrm>
          <a:prstGeom prst="actionButtonForwardNext">
            <a:avLst/>
          </a:prstGeom>
          <a:solidFill>
            <a:schemeClr val="accent1"/>
          </a:solidFill>
          <a:ln w="9525">
            <a:noFill/>
            <a:miter lim="800000"/>
            <a:headEnd/>
            <a:tailEnd/>
          </a:ln>
          <a:effectLst/>
        </p:spPr>
        <p:txBody>
          <a:bodyPr wrap="none" anchor="ctr"/>
          <a:lstStyle/>
          <a:p>
            <a:endParaRPr lang="en-US"/>
          </a:p>
        </p:txBody>
      </p:sp>
      <p:sp>
        <p:nvSpPr>
          <p:cNvPr id="13" name="Title 12"/>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4675"/>
                                        </p:tgtEl>
                                        <p:attrNameLst>
                                          <p:attrName>style.visibility</p:attrName>
                                        </p:attrNameLst>
                                      </p:cBhvr>
                                      <p:to>
                                        <p:strVal val="visible"/>
                                      </p:to>
                                    </p:set>
                                    <p:anim calcmode="lin" valueType="num">
                                      <p:cBhvr>
                                        <p:cTn id="7" dur="5000" fill="hold"/>
                                        <p:tgtEl>
                                          <p:spTgt spid="284675"/>
                                        </p:tgtEl>
                                        <p:attrNameLst>
                                          <p:attrName>ppt_w</p:attrName>
                                        </p:attrNameLst>
                                      </p:cBhvr>
                                      <p:tavLst>
                                        <p:tav tm="0" fmla="#ppt_w*sin(2.5*pi*$)">
                                          <p:val>
                                            <p:fltVal val="0"/>
                                          </p:val>
                                        </p:tav>
                                        <p:tav tm="100000">
                                          <p:val>
                                            <p:fltVal val="1"/>
                                          </p:val>
                                        </p:tav>
                                      </p:tavLst>
                                    </p:anim>
                                    <p:anim calcmode="lin" valueType="num">
                                      <p:cBhvr>
                                        <p:cTn id="8" dur="5000" fill="hold"/>
                                        <p:tgtEl>
                                          <p:spTgt spid="284675"/>
                                        </p:tgtEl>
                                        <p:attrNameLst>
                                          <p:attrName>ppt_h</p:attrName>
                                        </p:attrNameLst>
                                      </p:cBhvr>
                                      <p:tavLst>
                                        <p:tav tm="0">
                                          <p:val>
                                            <p:strVal val="#ppt_h"/>
                                          </p:val>
                                        </p:tav>
                                        <p:tav tm="100000">
                                          <p:val>
                                            <p:strVal val="#ppt_h"/>
                                          </p:val>
                                        </p:tav>
                                      </p:tavLst>
                                    </p:anim>
                                  </p:childTnLst>
                                </p:cTn>
                              </p:par>
                              <p:par>
                                <p:cTn id="9" presetID="20" presetClass="entr" presetSubtype="0" fill="hold" grpId="0" nodeType="withEffect">
                                  <p:stCondLst>
                                    <p:cond delay="0"/>
                                  </p:stCondLst>
                                  <p:childTnLst>
                                    <p:set>
                                      <p:cBhvr>
                                        <p:cTn id="10" dur="1" fill="hold">
                                          <p:stCondLst>
                                            <p:cond delay="0"/>
                                          </p:stCondLst>
                                        </p:cTn>
                                        <p:tgtEl>
                                          <p:spTgt spid="284681"/>
                                        </p:tgtEl>
                                        <p:attrNameLst>
                                          <p:attrName>style.visibility</p:attrName>
                                        </p:attrNameLst>
                                      </p:cBhvr>
                                      <p:to>
                                        <p:strVal val="visible"/>
                                      </p:to>
                                    </p:set>
                                    <p:animEffect transition="in" filter="wedge">
                                      <p:cBhvr>
                                        <p:cTn id="11" dur="1000"/>
                                        <p:tgtEl>
                                          <p:spTgt spid="284681"/>
                                        </p:tgtEl>
                                      </p:cBhvr>
                                    </p:animEffect>
                                  </p:childTnLst>
                                </p:cTn>
                              </p:par>
                              <p:par>
                                <p:cTn id="12" presetID="55" presetClass="entr" presetSubtype="0" fill="hold" grpId="0" nodeType="withEffect">
                                  <p:stCondLst>
                                    <p:cond delay="0"/>
                                  </p:stCondLst>
                                  <p:childTnLst>
                                    <p:set>
                                      <p:cBhvr>
                                        <p:cTn id="13" dur="1" fill="hold">
                                          <p:stCondLst>
                                            <p:cond delay="0"/>
                                          </p:stCondLst>
                                        </p:cTn>
                                        <p:tgtEl>
                                          <p:spTgt spid="284679"/>
                                        </p:tgtEl>
                                        <p:attrNameLst>
                                          <p:attrName>style.visibility</p:attrName>
                                        </p:attrNameLst>
                                      </p:cBhvr>
                                      <p:to>
                                        <p:strVal val="visible"/>
                                      </p:to>
                                    </p:set>
                                    <p:anim calcmode="lin" valueType="num">
                                      <p:cBhvr>
                                        <p:cTn id="14" dur="1000" fill="hold"/>
                                        <p:tgtEl>
                                          <p:spTgt spid="284679"/>
                                        </p:tgtEl>
                                        <p:attrNameLst>
                                          <p:attrName>ppt_w</p:attrName>
                                        </p:attrNameLst>
                                      </p:cBhvr>
                                      <p:tavLst>
                                        <p:tav tm="0">
                                          <p:val>
                                            <p:strVal val="#ppt_w*0.70"/>
                                          </p:val>
                                        </p:tav>
                                        <p:tav tm="100000">
                                          <p:val>
                                            <p:strVal val="#ppt_w"/>
                                          </p:val>
                                        </p:tav>
                                      </p:tavLst>
                                    </p:anim>
                                    <p:anim calcmode="lin" valueType="num">
                                      <p:cBhvr>
                                        <p:cTn id="15" dur="1000" fill="hold"/>
                                        <p:tgtEl>
                                          <p:spTgt spid="284679"/>
                                        </p:tgtEl>
                                        <p:attrNameLst>
                                          <p:attrName>ppt_h</p:attrName>
                                        </p:attrNameLst>
                                      </p:cBhvr>
                                      <p:tavLst>
                                        <p:tav tm="0">
                                          <p:val>
                                            <p:strVal val="#ppt_h"/>
                                          </p:val>
                                        </p:tav>
                                        <p:tav tm="100000">
                                          <p:val>
                                            <p:strVal val="#ppt_h"/>
                                          </p:val>
                                        </p:tav>
                                      </p:tavLst>
                                    </p:anim>
                                    <p:animEffect transition="in" filter="fade">
                                      <p:cBhvr>
                                        <p:cTn id="16" dur="1000"/>
                                        <p:tgtEl>
                                          <p:spTgt spid="284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9" grpId="0"/>
      <p:bldP spid="28468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56DA105-F1D4-4821-85D2-15EBC8AFC66A}" type="slidenum">
              <a:rPr lang="ar-SA"/>
              <a:pPr/>
              <a:t>10</a:t>
            </a:fld>
            <a:endParaRPr lang="en-US"/>
          </a:p>
        </p:txBody>
      </p:sp>
      <p:pic>
        <p:nvPicPr>
          <p:cNvPr id="29389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389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389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3894"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3895"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پيدايش نقش نگاري</a:t>
            </a:r>
            <a:endParaRPr lang="en-US" b="1"/>
          </a:p>
        </p:txBody>
      </p:sp>
      <p:sp>
        <p:nvSpPr>
          <p:cNvPr id="293896" name="Text Box 8"/>
          <p:cNvSpPr txBox="1">
            <a:spLocks noChangeArrowheads="1"/>
          </p:cNvSpPr>
          <p:nvPr/>
        </p:nvSpPr>
        <p:spPr bwMode="auto">
          <a:xfrm>
            <a:off x="1042988" y="1916113"/>
            <a:ext cx="7489825" cy="3937000"/>
          </a:xfrm>
          <a:prstGeom prst="rect">
            <a:avLst/>
          </a:prstGeom>
          <a:noFill/>
          <a:ln w="9525">
            <a:noFill/>
            <a:miter lim="800000"/>
            <a:headEnd/>
            <a:tailEnd/>
          </a:ln>
          <a:effectLst/>
        </p:spPr>
        <p:txBody>
          <a:bodyPr>
            <a:spAutoFit/>
          </a:bodyPr>
          <a:lstStyle/>
          <a:p>
            <a:pPr algn="r">
              <a:spcBef>
                <a:spcPct val="50000"/>
              </a:spcBef>
            </a:pPr>
            <a:r>
              <a:rPr lang="fa-IR" b="1"/>
              <a:t>1- اثر يا خط نا مشخص</a:t>
            </a:r>
          </a:p>
          <a:p>
            <a:pPr algn="r">
              <a:spcBef>
                <a:spcPct val="50000"/>
              </a:spcBef>
            </a:pPr>
            <a:r>
              <a:rPr lang="fa-IR" b="1"/>
              <a:t>2- خط مشخص يا اشكال هندسي در هم</a:t>
            </a:r>
          </a:p>
          <a:p>
            <a:pPr algn="r">
              <a:spcBef>
                <a:spcPct val="50000"/>
              </a:spcBef>
            </a:pPr>
            <a:r>
              <a:rPr lang="fa-IR" b="1"/>
              <a:t>3- طرح يا در كنار هم قرار گرفتن چند شيئي</a:t>
            </a:r>
          </a:p>
          <a:p>
            <a:pPr algn="r">
              <a:spcBef>
                <a:spcPct val="50000"/>
              </a:spcBef>
            </a:pPr>
            <a:r>
              <a:rPr lang="fa-IR" b="1"/>
              <a:t>4- اجتماع چندين شكل مختلف</a:t>
            </a:r>
          </a:p>
          <a:p>
            <a:pPr algn="r">
              <a:spcBef>
                <a:spcPct val="50000"/>
              </a:spcBef>
            </a:pPr>
            <a:r>
              <a:rPr lang="fa-IR" b="1"/>
              <a:t>5- تصوير نگاري</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3891"/>
                                        </p:tgtEl>
                                        <p:attrNameLst>
                                          <p:attrName>style.visibility</p:attrName>
                                        </p:attrNameLst>
                                      </p:cBhvr>
                                      <p:to>
                                        <p:strVal val="visible"/>
                                      </p:to>
                                    </p:set>
                                    <p:anim calcmode="lin" valueType="num">
                                      <p:cBhvr>
                                        <p:cTn id="7" dur="5000" fill="hold"/>
                                        <p:tgtEl>
                                          <p:spTgt spid="293891"/>
                                        </p:tgtEl>
                                        <p:attrNameLst>
                                          <p:attrName>ppt_w</p:attrName>
                                        </p:attrNameLst>
                                      </p:cBhvr>
                                      <p:tavLst>
                                        <p:tav tm="0" fmla="#ppt_w*sin(2.5*pi*$)">
                                          <p:val>
                                            <p:fltVal val="0"/>
                                          </p:val>
                                        </p:tav>
                                        <p:tav tm="100000">
                                          <p:val>
                                            <p:fltVal val="1"/>
                                          </p:val>
                                        </p:tav>
                                      </p:tavLst>
                                    </p:anim>
                                    <p:anim calcmode="lin" valueType="num">
                                      <p:cBhvr>
                                        <p:cTn id="8" dur="5000" fill="hold"/>
                                        <p:tgtEl>
                                          <p:spTgt spid="293891"/>
                                        </p:tgtEl>
                                        <p:attrNameLst>
                                          <p:attrName>ppt_h</p:attrName>
                                        </p:attrNameLst>
                                      </p:cBhvr>
                                      <p:tavLst>
                                        <p:tav tm="0">
                                          <p:val>
                                            <p:strVal val="#ppt_h"/>
                                          </p:val>
                                        </p:tav>
                                        <p:tav tm="100000">
                                          <p:val>
                                            <p:strVal val="#ppt_h"/>
                                          </p:val>
                                        </p:tav>
                                      </p:tavLst>
                                    </p:anim>
                                  </p:childTnLst>
                                </p:cTn>
                              </p:par>
                              <p:par>
                                <p:cTn id="9" presetID="12" presetClass="entr" presetSubtype="4" fill="hold" grpId="0" nodeType="withEffect">
                                  <p:stCondLst>
                                    <p:cond delay="0"/>
                                  </p:stCondLst>
                                  <p:childTnLst>
                                    <p:set>
                                      <p:cBhvr>
                                        <p:cTn id="10" dur="1" fill="hold">
                                          <p:stCondLst>
                                            <p:cond delay="0"/>
                                          </p:stCondLst>
                                        </p:cTn>
                                        <p:tgtEl>
                                          <p:spTgt spid="293895"/>
                                        </p:tgtEl>
                                        <p:attrNameLst>
                                          <p:attrName>style.visibility</p:attrName>
                                        </p:attrNameLst>
                                      </p:cBhvr>
                                      <p:to>
                                        <p:strVal val="visible"/>
                                      </p:to>
                                    </p:set>
                                    <p:animEffect transition="in" filter="slide(fromBottom)">
                                      <p:cBhvr>
                                        <p:cTn id="11" dur="500"/>
                                        <p:tgtEl>
                                          <p:spTgt spid="293895"/>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293896"/>
                                        </p:tgtEl>
                                        <p:attrNameLst>
                                          <p:attrName>style.visibility</p:attrName>
                                        </p:attrNameLst>
                                      </p:cBhvr>
                                      <p:to>
                                        <p:strVal val="visible"/>
                                      </p:to>
                                    </p:set>
                                    <p:animEffect transition="in" filter="wheel(4)">
                                      <p:cBhvr>
                                        <p:cTn id="16" dur="2000"/>
                                        <p:tgtEl>
                                          <p:spTgt spid="293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5" grpId="0" animBg="1"/>
      <p:bldP spid="29389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00F0C952-607E-4439-B160-DFC8A3CFD8B6}" type="slidenum">
              <a:rPr lang="ar-SA"/>
              <a:pPr/>
              <a:t>11</a:t>
            </a:fld>
            <a:endParaRPr lang="en-US"/>
          </a:p>
        </p:txBody>
      </p:sp>
      <p:pic>
        <p:nvPicPr>
          <p:cNvPr id="29491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491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491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4918"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4919"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پيدايش نقش نگاري</a:t>
            </a:r>
            <a:endParaRPr lang="en-US" b="1"/>
          </a:p>
        </p:txBody>
      </p:sp>
      <p:sp>
        <p:nvSpPr>
          <p:cNvPr id="294920" name="Text Box 8"/>
          <p:cNvSpPr txBox="1">
            <a:spLocks noChangeArrowheads="1"/>
          </p:cNvSpPr>
          <p:nvPr/>
        </p:nvSpPr>
        <p:spPr bwMode="auto">
          <a:xfrm>
            <a:off x="684213" y="2205038"/>
            <a:ext cx="7704137" cy="3748087"/>
          </a:xfrm>
          <a:prstGeom prst="rect">
            <a:avLst/>
          </a:prstGeom>
          <a:noFill/>
          <a:ln w="9525">
            <a:noFill/>
            <a:miter lim="800000"/>
            <a:headEnd/>
            <a:tailEnd/>
          </a:ln>
          <a:effectLst/>
        </p:spPr>
        <p:txBody>
          <a:bodyPr>
            <a:spAutoFit/>
          </a:bodyPr>
          <a:lstStyle/>
          <a:p>
            <a:pPr algn="just">
              <a:spcBef>
                <a:spcPct val="50000"/>
              </a:spcBef>
            </a:pPr>
            <a:r>
              <a:rPr lang="fa-IR" sz="3200" b="1" i="1"/>
              <a:t>كراتي و مارتين مي گويند:</a:t>
            </a:r>
            <a:r>
              <a:rPr lang="fa-IR" sz="3200" b="1"/>
              <a:t> </a:t>
            </a:r>
          </a:p>
          <a:p>
            <a:pPr algn="just">
              <a:spcBef>
                <a:spcPct val="50000"/>
              </a:spcBef>
              <a:buFont typeface="Wingdings" pitchFamily="2" charset="2"/>
              <a:buChar char="q"/>
            </a:pPr>
            <a:r>
              <a:rPr lang="fa-IR" sz="3200" b="1"/>
              <a:t>  توانايي ترسيم خطهاي افقي قبل از خطهاي عمودي ظاهر مي شود . در دوسالگي توانايي ترسيم خطهاي دايره اي و يا زاويه دار ظاهر مي گردند .در اين سن كودك بعد از كشيدن خط دلخواهش به رامداد را از روي كاغذ بر نمي دارد بعد از هر خط دلخواه خطهاي ديگري هم در محيط بر آن رسم مي كند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4915"/>
                                        </p:tgtEl>
                                        <p:attrNameLst>
                                          <p:attrName>style.visibility</p:attrName>
                                        </p:attrNameLst>
                                      </p:cBhvr>
                                      <p:to>
                                        <p:strVal val="visible"/>
                                      </p:to>
                                    </p:set>
                                    <p:anim calcmode="lin" valueType="num">
                                      <p:cBhvr>
                                        <p:cTn id="7" dur="5000" fill="hold"/>
                                        <p:tgtEl>
                                          <p:spTgt spid="294915"/>
                                        </p:tgtEl>
                                        <p:attrNameLst>
                                          <p:attrName>ppt_w</p:attrName>
                                        </p:attrNameLst>
                                      </p:cBhvr>
                                      <p:tavLst>
                                        <p:tav tm="0" fmla="#ppt_w*sin(2.5*pi*$)">
                                          <p:val>
                                            <p:fltVal val="0"/>
                                          </p:val>
                                        </p:tav>
                                        <p:tav tm="100000">
                                          <p:val>
                                            <p:fltVal val="1"/>
                                          </p:val>
                                        </p:tav>
                                      </p:tavLst>
                                    </p:anim>
                                    <p:anim calcmode="lin" valueType="num">
                                      <p:cBhvr>
                                        <p:cTn id="8" dur="5000" fill="hold"/>
                                        <p:tgtEl>
                                          <p:spTgt spid="294915"/>
                                        </p:tgtEl>
                                        <p:attrNameLst>
                                          <p:attrName>ppt_h</p:attrName>
                                        </p:attrNameLst>
                                      </p:cBhvr>
                                      <p:tavLst>
                                        <p:tav tm="0">
                                          <p:val>
                                            <p:strVal val="#ppt_h"/>
                                          </p:val>
                                        </p:tav>
                                        <p:tav tm="100000">
                                          <p:val>
                                            <p:strVal val="#ppt_h"/>
                                          </p:val>
                                        </p:tav>
                                      </p:tavLst>
                                    </p:anim>
                                  </p:childTnLst>
                                </p:cTn>
                              </p:par>
                              <p:par>
                                <p:cTn id="9" presetID="16" presetClass="entr" presetSubtype="26" fill="hold" grpId="0" nodeType="withEffect">
                                  <p:stCondLst>
                                    <p:cond delay="0"/>
                                  </p:stCondLst>
                                  <p:childTnLst>
                                    <p:set>
                                      <p:cBhvr>
                                        <p:cTn id="10" dur="1" fill="hold">
                                          <p:stCondLst>
                                            <p:cond delay="0"/>
                                          </p:stCondLst>
                                        </p:cTn>
                                        <p:tgtEl>
                                          <p:spTgt spid="294919"/>
                                        </p:tgtEl>
                                        <p:attrNameLst>
                                          <p:attrName>style.visibility</p:attrName>
                                        </p:attrNameLst>
                                      </p:cBhvr>
                                      <p:to>
                                        <p:strVal val="visible"/>
                                      </p:to>
                                    </p:set>
                                    <p:animEffect transition="in" filter="barn(inHorizontal)">
                                      <p:cBhvr>
                                        <p:cTn id="11" dur="500"/>
                                        <p:tgtEl>
                                          <p:spTgt spid="294919"/>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294920"/>
                                        </p:tgtEl>
                                        <p:attrNameLst>
                                          <p:attrName>style.visibility</p:attrName>
                                        </p:attrNameLst>
                                      </p:cBhvr>
                                      <p:to>
                                        <p:strVal val="visible"/>
                                      </p:to>
                                    </p:set>
                                    <p:animEffect transition="in" filter="wedge">
                                      <p:cBhvr>
                                        <p:cTn id="16" dur="2000"/>
                                        <p:tgtEl>
                                          <p:spTgt spid="294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9" grpId="0" animBg="1"/>
      <p:bldP spid="2949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DA7A3786-5256-404D-B9B5-33F36DDB4C30}" type="slidenum">
              <a:rPr lang="ar-SA"/>
              <a:pPr/>
              <a:t>12</a:t>
            </a:fld>
            <a:endParaRPr lang="en-US"/>
          </a:p>
        </p:txBody>
      </p:sp>
      <p:pic>
        <p:nvPicPr>
          <p:cNvPr id="29593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594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594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5942"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5943"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پيدايش نقش نگاري</a:t>
            </a:r>
            <a:endParaRPr lang="en-US" b="1"/>
          </a:p>
        </p:txBody>
      </p:sp>
      <p:sp>
        <p:nvSpPr>
          <p:cNvPr id="295944" name="Text Box 8"/>
          <p:cNvSpPr txBox="1">
            <a:spLocks noChangeArrowheads="1"/>
          </p:cNvSpPr>
          <p:nvPr/>
        </p:nvSpPr>
        <p:spPr bwMode="auto">
          <a:xfrm>
            <a:off x="755650" y="2349500"/>
            <a:ext cx="8064500" cy="3662363"/>
          </a:xfrm>
          <a:prstGeom prst="rect">
            <a:avLst/>
          </a:prstGeom>
          <a:noFill/>
          <a:ln w="9525">
            <a:noFill/>
            <a:miter lim="800000"/>
            <a:headEnd/>
            <a:tailEnd/>
          </a:ln>
          <a:effectLst/>
        </p:spPr>
        <p:txBody>
          <a:bodyPr>
            <a:spAutoFit/>
          </a:bodyPr>
          <a:lstStyle/>
          <a:p>
            <a:pPr algn="r">
              <a:spcBef>
                <a:spcPct val="50000"/>
              </a:spcBef>
              <a:buFont typeface="Wingdings" pitchFamily="2" charset="2"/>
              <a:buChar char="q"/>
            </a:pPr>
            <a:r>
              <a:rPr lang="fa-IR"/>
              <a:t>در 2/5 به علت افزايش قدرت عضلات ، كودك وقتي خطي را رسم مي كند با چشم نيز مراقب است تا خط از محدوده تعيين شده خارج نگردد.</a:t>
            </a:r>
          </a:p>
          <a:p>
            <a:pPr algn="r">
              <a:spcBef>
                <a:spcPct val="50000"/>
              </a:spcBef>
              <a:buFont typeface="Wingdings" pitchFamily="2" charset="2"/>
              <a:buChar char="q"/>
            </a:pPr>
            <a:r>
              <a:rPr lang="fa-IR"/>
              <a:t>در 3 سالگي كودك مايل است احساسا دروني خود را كه به تجربه هاي زندگي كوتاه مدتش مربوط است را بيان كند.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5939"/>
                                        </p:tgtEl>
                                        <p:attrNameLst>
                                          <p:attrName>style.visibility</p:attrName>
                                        </p:attrNameLst>
                                      </p:cBhvr>
                                      <p:to>
                                        <p:strVal val="visible"/>
                                      </p:to>
                                    </p:set>
                                    <p:anim calcmode="lin" valueType="num">
                                      <p:cBhvr>
                                        <p:cTn id="7" dur="5000" fill="hold"/>
                                        <p:tgtEl>
                                          <p:spTgt spid="295939"/>
                                        </p:tgtEl>
                                        <p:attrNameLst>
                                          <p:attrName>ppt_w</p:attrName>
                                        </p:attrNameLst>
                                      </p:cBhvr>
                                      <p:tavLst>
                                        <p:tav tm="0" fmla="#ppt_w*sin(2.5*pi*$)">
                                          <p:val>
                                            <p:fltVal val="0"/>
                                          </p:val>
                                        </p:tav>
                                        <p:tav tm="100000">
                                          <p:val>
                                            <p:fltVal val="1"/>
                                          </p:val>
                                        </p:tav>
                                      </p:tavLst>
                                    </p:anim>
                                    <p:anim calcmode="lin" valueType="num">
                                      <p:cBhvr>
                                        <p:cTn id="8" dur="5000" fill="hold"/>
                                        <p:tgtEl>
                                          <p:spTgt spid="295939"/>
                                        </p:tgtEl>
                                        <p:attrNameLst>
                                          <p:attrName>ppt_h</p:attrName>
                                        </p:attrNameLst>
                                      </p:cBhvr>
                                      <p:tavLst>
                                        <p:tav tm="0">
                                          <p:val>
                                            <p:strVal val="#ppt_h"/>
                                          </p:val>
                                        </p:tav>
                                        <p:tav tm="100000">
                                          <p:val>
                                            <p:strVal val="#ppt_h"/>
                                          </p:val>
                                        </p:tav>
                                      </p:tavLst>
                                    </p:anim>
                                  </p:childTnLst>
                                </p:cTn>
                              </p:par>
                              <p:par>
                                <p:cTn id="9" presetID="12" presetClass="entr" presetSubtype="8" fill="hold" grpId="0" nodeType="withEffect">
                                  <p:stCondLst>
                                    <p:cond delay="0"/>
                                  </p:stCondLst>
                                  <p:childTnLst>
                                    <p:set>
                                      <p:cBhvr>
                                        <p:cTn id="10" dur="1" fill="hold">
                                          <p:stCondLst>
                                            <p:cond delay="0"/>
                                          </p:stCondLst>
                                        </p:cTn>
                                        <p:tgtEl>
                                          <p:spTgt spid="295943"/>
                                        </p:tgtEl>
                                        <p:attrNameLst>
                                          <p:attrName>style.visibility</p:attrName>
                                        </p:attrNameLst>
                                      </p:cBhvr>
                                      <p:to>
                                        <p:strVal val="visible"/>
                                      </p:to>
                                    </p:set>
                                    <p:animEffect transition="in" filter="slide(fromLeft)">
                                      <p:cBhvr>
                                        <p:cTn id="11" dur="500"/>
                                        <p:tgtEl>
                                          <p:spTgt spid="295943"/>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295944"/>
                                        </p:tgtEl>
                                        <p:attrNameLst>
                                          <p:attrName>style.visibility</p:attrName>
                                        </p:attrNameLst>
                                      </p:cBhvr>
                                      <p:to>
                                        <p:strVal val="visible"/>
                                      </p:to>
                                    </p:set>
                                    <p:animEffect transition="in" filter="wheel(4)">
                                      <p:cBhvr>
                                        <p:cTn id="16" dur="2000"/>
                                        <p:tgtEl>
                                          <p:spTgt spid="2959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43" grpId="0" animBg="1"/>
      <p:bldP spid="29594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21E4C9C-9EC2-471C-821C-F5ECCCDE295E}" type="slidenum">
              <a:rPr lang="ar-SA"/>
              <a:pPr/>
              <a:t>13</a:t>
            </a:fld>
            <a:endParaRPr lang="en-US"/>
          </a:p>
        </p:txBody>
      </p:sp>
      <p:pic>
        <p:nvPicPr>
          <p:cNvPr id="29696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696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696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6966"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6967"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پيدايش نقش نگاري</a:t>
            </a:r>
            <a:endParaRPr lang="en-US" b="1"/>
          </a:p>
        </p:txBody>
      </p:sp>
      <p:sp>
        <p:nvSpPr>
          <p:cNvPr id="296968" name="Text Box 8"/>
          <p:cNvSpPr txBox="1">
            <a:spLocks noChangeArrowheads="1"/>
          </p:cNvSpPr>
          <p:nvPr/>
        </p:nvSpPr>
        <p:spPr bwMode="auto">
          <a:xfrm>
            <a:off x="971550" y="2420938"/>
            <a:ext cx="7345363" cy="3113087"/>
          </a:xfrm>
          <a:prstGeom prst="rect">
            <a:avLst/>
          </a:prstGeom>
          <a:noFill/>
          <a:ln w="9525">
            <a:noFill/>
            <a:miter lim="800000"/>
            <a:headEnd/>
            <a:tailEnd/>
          </a:ln>
          <a:effectLst/>
        </p:spPr>
        <p:txBody>
          <a:bodyPr>
            <a:spAutoFit/>
          </a:bodyPr>
          <a:lstStyle/>
          <a:p>
            <a:pPr algn="r">
              <a:spcBef>
                <a:spcPct val="50000"/>
              </a:spcBef>
              <a:buFont typeface="Wingdings" pitchFamily="2" charset="2"/>
              <a:buChar char="q"/>
            </a:pPr>
            <a:r>
              <a:rPr lang="fa-IR"/>
              <a:t> در سن  4 سالگي خط نگاري هاي كودك جمع و حور و حتي براي بزرگسالان معنا دار مي شود.</a:t>
            </a:r>
          </a:p>
          <a:p>
            <a:pPr algn="r">
              <a:spcBef>
                <a:spcPct val="50000"/>
              </a:spcBef>
              <a:buFont typeface="Wingdings" pitchFamily="2" charset="2"/>
              <a:buChar char="q"/>
            </a:pPr>
            <a:r>
              <a:rPr lang="fa-IR"/>
              <a:t> در سن 5-6 سالگي امكان دستيابي كودك به درك الفبا يا خط نوشتني  كه بيشتر از نقاشي جنبه آموزشي دارد  فراهم مي شود.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6963"/>
                                        </p:tgtEl>
                                        <p:attrNameLst>
                                          <p:attrName>style.visibility</p:attrName>
                                        </p:attrNameLst>
                                      </p:cBhvr>
                                      <p:to>
                                        <p:strVal val="visible"/>
                                      </p:to>
                                    </p:set>
                                    <p:anim calcmode="lin" valueType="num">
                                      <p:cBhvr>
                                        <p:cTn id="7" dur="5000" fill="hold"/>
                                        <p:tgtEl>
                                          <p:spTgt spid="296963"/>
                                        </p:tgtEl>
                                        <p:attrNameLst>
                                          <p:attrName>ppt_w</p:attrName>
                                        </p:attrNameLst>
                                      </p:cBhvr>
                                      <p:tavLst>
                                        <p:tav tm="0" fmla="#ppt_w*sin(2.5*pi*$)">
                                          <p:val>
                                            <p:fltVal val="0"/>
                                          </p:val>
                                        </p:tav>
                                        <p:tav tm="100000">
                                          <p:val>
                                            <p:fltVal val="1"/>
                                          </p:val>
                                        </p:tav>
                                      </p:tavLst>
                                    </p:anim>
                                    <p:anim calcmode="lin" valueType="num">
                                      <p:cBhvr>
                                        <p:cTn id="8" dur="5000" fill="hold"/>
                                        <p:tgtEl>
                                          <p:spTgt spid="296963"/>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96967"/>
                                        </p:tgtEl>
                                        <p:attrNameLst>
                                          <p:attrName>style.visibility</p:attrName>
                                        </p:attrNameLst>
                                      </p:cBhvr>
                                      <p:to>
                                        <p:strVal val="visible"/>
                                      </p:to>
                                    </p:set>
                                    <p:anim calcmode="lin" valueType="num">
                                      <p:cBhvr>
                                        <p:cTn id="11" dur="500" fill="hold"/>
                                        <p:tgtEl>
                                          <p:spTgt spid="296967"/>
                                        </p:tgtEl>
                                        <p:attrNameLst>
                                          <p:attrName>ppt_w</p:attrName>
                                        </p:attrNameLst>
                                      </p:cBhvr>
                                      <p:tavLst>
                                        <p:tav tm="0">
                                          <p:val>
                                            <p:fltVal val="0"/>
                                          </p:val>
                                        </p:tav>
                                        <p:tav tm="100000">
                                          <p:val>
                                            <p:strVal val="#ppt_w"/>
                                          </p:val>
                                        </p:tav>
                                      </p:tavLst>
                                    </p:anim>
                                    <p:anim calcmode="lin" valueType="num">
                                      <p:cBhvr>
                                        <p:cTn id="12" dur="500" fill="hold"/>
                                        <p:tgtEl>
                                          <p:spTgt spid="296967"/>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40" presetClass="entr" presetSubtype="0" fill="hold" grpId="0" nodeType="clickEffect">
                                  <p:stCondLst>
                                    <p:cond delay="0"/>
                                  </p:stCondLst>
                                  <p:iterate type="lt">
                                    <p:tmPct val="10000"/>
                                  </p:iterate>
                                  <p:childTnLst>
                                    <p:set>
                                      <p:cBhvr>
                                        <p:cTn id="16" dur="1" fill="hold">
                                          <p:stCondLst>
                                            <p:cond delay="0"/>
                                          </p:stCondLst>
                                        </p:cTn>
                                        <p:tgtEl>
                                          <p:spTgt spid="296968"/>
                                        </p:tgtEl>
                                        <p:attrNameLst>
                                          <p:attrName>style.visibility</p:attrName>
                                        </p:attrNameLst>
                                      </p:cBhvr>
                                      <p:to>
                                        <p:strVal val="visible"/>
                                      </p:to>
                                    </p:set>
                                    <p:animEffect transition="in" filter="fade">
                                      <p:cBhvr>
                                        <p:cTn id="17" dur="1000"/>
                                        <p:tgtEl>
                                          <p:spTgt spid="296968"/>
                                        </p:tgtEl>
                                      </p:cBhvr>
                                    </p:animEffect>
                                    <p:anim calcmode="lin" valueType="num">
                                      <p:cBhvr>
                                        <p:cTn id="18" dur="1000" fill="hold"/>
                                        <p:tgtEl>
                                          <p:spTgt spid="296968"/>
                                        </p:tgtEl>
                                        <p:attrNameLst>
                                          <p:attrName>ppt_x</p:attrName>
                                        </p:attrNameLst>
                                      </p:cBhvr>
                                      <p:tavLst>
                                        <p:tav tm="0">
                                          <p:val>
                                            <p:strVal val="#ppt_x-.1"/>
                                          </p:val>
                                        </p:tav>
                                        <p:tav tm="100000">
                                          <p:val>
                                            <p:strVal val="#ppt_x"/>
                                          </p:val>
                                        </p:tav>
                                      </p:tavLst>
                                    </p:anim>
                                    <p:anim calcmode="lin" valueType="num">
                                      <p:cBhvr>
                                        <p:cTn id="19" dur="1000" fill="hold"/>
                                        <p:tgtEl>
                                          <p:spTgt spid="2969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7" grpId="0" animBg="1"/>
      <p:bldP spid="29696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463BBD19-2CE1-4BB2-B99A-04A8FE557A5F}" type="slidenum">
              <a:rPr lang="ar-SA"/>
              <a:pPr/>
              <a:t>14</a:t>
            </a:fld>
            <a:endParaRPr lang="en-US"/>
          </a:p>
        </p:txBody>
      </p:sp>
      <p:pic>
        <p:nvPicPr>
          <p:cNvPr id="29798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798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798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7990"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7991"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پيدايش نقش نگاري</a:t>
            </a:r>
            <a:endParaRPr lang="en-US" b="1"/>
          </a:p>
        </p:txBody>
      </p:sp>
      <p:sp>
        <p:nvSpPr>
          <p:cNvPr id="297992" name="Text Box 8"/>
          <p:cNvSpPr txBox="1">
            <a:spLocks noChangeArrowheads="1"/>
          </p:cNvSpPr>
          <p:nvPr/>
        </p:nvSpPr>
        <p:spPr bwMode="auto">
          <a:xfrm>
            <a:off x="755650" y="2276475"/>
            <a:ext cx="7704138" cy="3387725"/>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q"/>
            </a:pPr>
            <a:r>
              <a:rPr lang="fa-IR"/>
              <a:t>  يكي از خصوصيات رواني كودك اين است كه واقعيات بيروني از ديدگاهي مي بيند كه با نيازهاي عاطفي او ارتباط بيشتري دارد و بقيه جنبه هاي اين واقعيات را فراموش ميكند . به همين دليل در نقاشي كودكان جنبه هاي عاطفي كه بيشتر به آن توجه كرده نمايان تر است</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7987"/>
                                        </p:tgtEl>
                                        <p:attrNameLst>
                                          <p:attrName>style.visibility</p:attrName>
                                        </p:attrNameLst>
                                      </p:cBhvr>
                                      <p:to>
                                        <p:strVal val="visible"/>
                                      </p:to>
                                    </p:set>
                                    <p:anim calcmode="lin" valueType="num">
                                      <p:cBhvr>
                                        <p:cTn id="7" dur="5000" fill="hold"/>
                                        <p:tgtEl>
                                          <p:spTgt spid="297987"/>
                                        </p:tgtEl>
                                        <p:attrNameLst>
                                          <p:attrName>ppt_w</p:attrName>
                                        </p:attrNameLst>
                                      </p:cBhvr>
                                      <p:tavLst>
                                        <p:tav tm="0" fmla="#ppt_w*sin(2.5*pi*$)">
                                          <p:val>
                                            <p:fltVal val="0"/>
                                          </p:val>
                                        </p:tav>
                                        <p:tav tm="100000">
                                          <p:val>
                                            <p:fltVal val="1"/>
                                          </p:val>
                                        </p:tav>
                                      </p:tavLst>
                                    </p:anim>
                                    <p:anim calcmode="lin" valueType="num">
                                      <p:cBhvr>
                                        <p:cTn id="8" dur="5000" fill="hold"/>
                                        <p:tgtEl>
                                          <p:spTgt spid="297987"/>
                                        </p:tgtEl>
                                        <p:attrNameLst>
                                          <p:attrName>ppt_h</p:attrName>
                                        </p:attrNameLst>
                                      </p:cBhvr>
                                      <p:tavLst>
                                        <p:tav tm="0">
                                          <p:val>
                                            <p:strVal val="#ppt_h"/>
                                          </p:val>
                                        </p:tav>
                                        <p:tav tm="100000">
                                          <p:val>
                                            <p:strVal val="#ppt_h"/>
                                          </p:val>
                                        </p:tav>
                                      </p:tavLst>
                                    </p:anim>
                                  </p:childTnLst>
                                </p:cTn>
                              </p:par>
                              <p:par>
                                <p:cTn id="9" presetID="1" presetClass="entr" presetSubtype="0" fill="hold" grpId="0" nodeType="withEffect">
                                  <p:stCondLst>
                                    <p:cond delay="0"/>
                                  </p:stCondLst>
                                  <p:childTnLst>
                                    <p:set>
                                      <p:cBhvr>
                                        <p:cTn id="10" dur="1" fill="hold">
                                          <p:stCondLst>
                                            <p:cond delay="0"/>
                                          </p:stCondLst>
                                        </p:cTn>
                                        <p:tgtEl>
                                          <p:spTgt spid="2979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grpId="0" nodeType="clickEffect">
                                  <p:stCondLst>
                                    <p:cond delay="0"/>
                                  </p:stCondLst>
                                  <p:childTnLst>
                                    <p:set>
                                      <p:cBhvr>
                                        <p:cTn id="14" dur="1" fill="hold">
                                          <p:stCondLst>
                                            <p:cond delay="0"/>
                                          </p:stCondLst>
                                        </p:cTn>
                                        <p:tgtEl>
                                          <p:spTgt spid="297992"/>
                                        </p:tgtEl>
                                        <p:attrNameLst>
                                          <p:attrName>style.visibility</p:attrName>
                                        </p:attrNameLst>
                                      </p:cBhvr>
                                      <p:to>
                                        <p:strVal val="visible"/>
                                      </p:to>
                                    </p:set>
                                    <p:animEffect transition="in" filter="wedge">
                                      <p:cBhvr>
                                        <p:cTn id="15" dur="2000"/>
                                        <p:tgtEl>
                                          <p:spTgt spid="2979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91" grpId="0" animBg="1"/>
      <p:bldP spid="29799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8119AF05-5D4D-48C8-856F-0D053A22F748}" type="slidenum">
              <a:rPr lang="ar-SA"/>
              <a:pPr/>
              <a:t>15</a:t>
            </a:fld>
            <a:endParaRPr lang="en-US"/>
          </a:p>
        </p:txBody>
      </p:sp>
      <p:pic>
        <p:nvPicPr>
          <p:cNvPr id="29901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901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901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9014"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9015" name="Text Box 7"/>
          <p:cNvSpPr txBox="1">
            <a:spLocks noChangeArrowheads="1"/>
          </p:cNvSpPr>
          <p:nvPr/>
        </p:nvSpPr>
        <p:spPr bwMode="auto">
          <a:xfrm>
            <a:off x="2627313" y="1125538"/>
            <a:ext cx="3600450" cy="650875"/>
          </a:xfrm>
          <a:prstGeom prst="rect">
            <a:avLst/>
          </a:prstGeom>
          <a:solidFill>
            <a:srgbClr val="336699"/>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a:spAutoFit/>
            <a:flatTx/>
          </a:bodyPr>
          <a:lstStyle/>
          <a:p>
            <a:pPr>
              <a:spcBef>
                <a:spcPct val="50000"/>
              </a:spcBef>
            </a:pPr>
            <a:r>
              <a:rPr lang="fa-IR" b="1"/>
              <a:t>تكامل چهره نگاري</a:t>
            </a:r>
            <a:endParaRPr lang="en-US" b="1"/>
          </a:p>
        </p:txBody>
      </p:sp>
      <p:sp>
        <p:nvSpPr>
          <p:cNvPr id="299016" name="Text Box 8"/>
          <p:cNvSpPr txBox="1">
            <a:spLocks noChangeArrowheads="1"/>
          </p:cNvSpPr>
          <p:nvPr/>
        </p:nvSpPr>
        <p:spPr bwMode="auto">
          <a:xfrm>
            <a:off x="468313" y="2133600"/>
            <a:ext cx="8207375" cy="4211638"/>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Ø"/>
            </a:pPr>
            <a:r>
              <a:rPr lang="fa-IR"/>
              <a:t>كودك در فاصله 3 تا4 سالگي سعي ميكند تصوير شخص يا اشخاص را بكشد . اين تصوير شامل عناصر مشخص و معين از قبيل يك دايره به جاي سر ،و در اطراف چند خط به جاي بازوها و پاست.</a:t>
            </a:r>
          </a:p>
          <a:p>
            <a:pPr algn="just">
              <a:spcBef>
                <a:spcPct val="50000"/>
              </a:spcBef>
              <a:buFont typeface="Wingdings" pitchFamily="2" charset="2"/>
              <a:buChar char="Ø"/>
            </a:pPr>
            <a:r>
              <a:rPr lang="fa-IR"/>
              <a:t>علت ساده بودن نقاشي در اين سن از نا آشنايي با فن نيست بلكه همان تصويري است كه كودك از بدن در ذهن دارد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9011"/>
                                        </p:tgtEl>
                                        <p:attrNameLst>
                                          <p:attrName>style.visibility</p:attrName>
                                        </p:attrNameLst>
                                      </p:cBhvr>
                                      <p:to>
                                        <p:strVal val="visible"/>
                                      </p:to>
                                    </p:set>
                                    <p:anim calcmode="lin" valueType="num">
                                      <p:cBhvr>
                                        <p:cTn id="7" dur="5000" fill="hold"/>
                                        <p:tgtEl>
                                          <p:spTgt spid="299011"/>
                                        </p:tgtEl>
                                        <p:attrNameLst>
                                          <p:attrName>ppt_w</p:attrName>
                                        </p:attrNameLst>
                                      </p:cBhvr>
                                      <p:tavLst>
                                        <p:tav tm="0" fmla="#ppt_w*sin(2.5*pi*$)">
                                          <p:val>
                                            <p:fltVal val="0"/>
                                          </p:val>
                                        </p:tav>
                                        <p:tav tm="100000">
                                          <p:val>
                                            <p:fltVal val="1"/>
                                          </p:val>
                                        </p:tav>
                                      </p:tavLst>
                                    </p:anim>
                                    <p:anim calcmode="lin" valueType="num">
                                      <p:cBhvr>
                                        <p:cTn id="8" dur="5000" fill="hold"/>
                                        <p:tgtEl>
                                          <p:spTgt spid="299011"/>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299015"/>
                                        </p:tgtEl>
                                        <p:attrNameLst>
                                          <p:attrName>style.visibility</p:attrName>
                                        </p:attrNameLst>
                                      </p:cBhvr>
                                      <p:to>
                                        <p:strVal val="visible"/>
                                      </p:to>
                                    </p:set>
                                    <p:animEffect transition="in" filter="wheel(4)">
                                      <p:cBhvr>
                                        <p:cTn id="11" dur="2000"/>
                                        <p:tgtEl>
                                          <p:spTgt spid="299015"/>
                                        </p:tgtEl>
                                      </p:cBhvr>
                                    </p:animEffect>
                                  </p:childTnLst>
                                </p:cTn>
                              </p:par>
                            </p:childTnLst>
                          </p:cTn>
                        </p:par>
                      </p:childTnLst>
                    </p:cTn>
                  </p:par>
                  <p:par>
                    <p:cTn id="12" fill="hold">
                      <p:stCondLst>
                        <p:cond delay="indefinite"/>
                      </p:stCondLst>
                      <p:childTnLst>
                        <p:par>
                          <p:cTn id="13" fill="hold">
                            <p:stCondLst>
                              <p:cond delay="0"/>
                            </p:stCondLst>
                            <p:childTnLst>
                              <p:par>
                                <p:cTn id="14" presetID="17" presetClass="entr" presetSubtype="10" fill="hold" grpId="0" nodeType="clickEffect">
                                  <p:stCondLst>
                                    <p:cond delay="0"/>
                                  </p:stCondLst>
                                  <p:childTnLst>
                                    <p:set>
                                      <p:cBhvr>
                                        <p:cTn id="15" dur="1" fill="hold">
                                          <p:stCondLst>
                                            <p:cond delay="0"/>
                                          </p:stCondLst>
                                        </p:cTn>
                                        <p:tgtEl>
                                          <p:spTgt spid="299016"/>
                                        </p:tgtEl>
                                        <p:attrNameLst>
                                          <p:attrName>style.visibility</p:attrName>
                                        </p:attrNameLst>
                                      </p:cBhvr>
                                      <p:to>
                                        <p:strVal val="visible"/>
                                      </p:to>
                                    </p:set>
                                    <p:anim calcmode="lin" valueType="num">
                                      <p:cBhvr>
                                        <p:cTn id="16" dur="500" fill="hold"/>
                                        <p:tgtEl>
                                          <p:spTgt spid="299016"/>
                                        </p:tgtEl>
                                        <p:attrNameLst>
                                          <p:attrName>ppt_w</p:attrName>
                                        </p:attrNameLst>
                                      </p:cBhvr>
                                      <p:tavLst>
                                        <p:tav tm="0">
                                          <p:val>
                                            <p:fltVal val="0"/>
                                          </p:val>
                                        </p:tav>
                                        <p:tav tm="100000">
                                          <p:val>
                                            <p:strVal val="#ppt_w"/>
                                          </p:val>
                                        </p:tav>
                                      </p:tavLst>
                                    </p:anim>
                                    <p:anim calcmode="lin" valueType="num">
                                      <p:cBhvr>
                                        <p:cTn id="17" dur="500" fill="hold"/>
                                        <p:tgtEl>
                                          <p:spTgt spid="2990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5" grpId="0" animBg="1"/>
      <p:bldP spid="2990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2EDB7E16-7023-4D5E-A813-2A3BF908CE7F}" type="slidenum">
              <a:rPr lang="ar-SA"/>
              <a:pPr/>
              <a:t>16</a:t>
            </a:fld>
            <a:endParaRPr lang="en-US"/>
          </a:p>
        </p:txBody>
      </p:sp>
      <p:pic>
        <p:nvPicPr>
          <p:cNvPr id="30003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003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003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0040" name="Text Box 8"/>
          <p:cNvSpPr txBox="1">
            <a:spLocks noChangeArrowheads="1"/>
          </p:cNvSpPr>
          <p:nvPr/>
        </p:nvSpPr>
        <p:spPr bwMode="auto">
          <a:xfrm>
            <a:off x="2627313" y="1125538"/>
            <a:ext cx="3600450" cy="650875"/>
          </a:xfrm>
          <a:prstGeom prst="rect">
            <a:avLst/>
          </a:prstGeom>
          <a:solidFill>
            <a:srgbClr val="336699"/>
          </a:solidFill>
          <a:ln w="9525">
            <a:miter lim="800000"/>
            <a:headEnd/>
            <a:tailEnd/>
          </a:ln>
          <a:effectLst/>
          <a:scene3d>
            <a:camera prst="legacyObliqueTop"/>
            <a:lightRig rig="legacyFlat1"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تكامل چهره نگاري</a:t>
            </a:r>
            <a:endParaRPr lang="en-US" b="1"/>
          </a:p>
        </p:txBody>
      </p:sp>
      <p:sp>
        <p:nvSpPr>
          <p:cNvPr id="300041" name="Text Box 9"/>
          <p:cNvSpPr txBox="1">
            <a:spLocks noChangeArrowheads="1"/>
          </p:cNvSpPr>
          <p:nvPr/>
        </p:nvSpPr>
        <p:spPr bwMode="auto">
          <a:xfrm>
            <a:off x="755650" y="2708275"/>
            <a:ext cx="7777163" cy="641350"/>
          </a:xfrm>
          <a:prstGeom prst="rect">
            <a:avLst/>
          </a:prstGeom>
          <a:noFill/>
          <a:ln w="9525">
            <a:noFill/>
            <a:miter lim="800000"/>
            <a:headEnd/>
            <a:tailEnd/>
          </a:ln>
          <a:effectLst/>
        </p:spPr>
        <p:txBody>
          <a:bodyPr>
            <a:spAutoFit/>
          </a:bodyPr>
          <a:lstStyle/>
          <a:p>
            <a:pPr algn="r">
              <a:spcBef>
                <a:spcPct val="50000"/>
              </a:spcBef>
            </a:pPr>
            <a:endParaRPr lang="en-US"/>
          </a:p>
        </p:txBody>
      </p:sp>
      <p:sp>
        <p:nvSpPr>
          <p:cNvPr id="300042" name="Text Box 10"/>
          <p:cNvSpPr txBox="1">
            <a:spLocks noChangeArrowheads="1"/>
          </p:cNvSpPr>
          <p:nvPr/>
        </p:nvSpPr>
        <p:spPr bwMode="auto">
          <a:xfrm>
            <a:off x="755650" y="2276475"/>
            <a:ext cx="7777163" cy="3662363"/>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Ø"/>
            </a:pPr>
            <a:r>
              <a:rPr lang="fa-IR"/>
              <a:t>در 6 سالگي تصويري كه كودك از بدن خود در ذهن دارد كاملتر است و آدمكي كه رسم مي كند داراي گردن و دو دست هم هست كه در انتهاي بازوها قرار گرفته اند.</a:t>
            </a:r>
          </a:p>
          <a:p>
            <a:pPr algn="just">
              <a:spcBef>
                <a:spcPct val="50000"/>
              </a:spcBef>
              <a:buFont typeface="Wingdings" pitchFamily="2" charset="2"/>
              <a:buChar char="Ø"/>
            </a:pPr>
            <a:r>
              <a:rPr lang="fa-IR"/>
              <a:t> معمولا بلندي آدمك را چهار برابر پهناي آن رسم مي كند</a:t>
            </a:r>
            <a:endParaRPr lang="en-US"/>
          </a:p>
        </p:txBody>
      </p:sp>
      <p:sp>
        <p:nvSpPr>
          <p:cNvPr id="300043" name="AutoShape 11"/>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12" name="Title 11"/>
          <p:cNvSpPr>
            <a:spLocks noGrp="1"/>
          </p:cNvSpPr>
          <p:nvPr>
            <p:ph type="title"/>
          </p:nvPr>
        </p:nvSpPr>
        <p:spPr/>
        <p:txBody>
          <a:bodyPr/>
          <a:lstStyle/>
          <a:p>
            <a:endParaRPr lang="fa-I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0035"/>
                                        </p:tgtEl>
                                        <p:attrNameLst>
                                          <p:attrName>style.visibility</p:attrName>
                                        </p:attrNameLst>
                                      </p:cBhvr>
                                      <p:to>
                                        <p:strVal val="visible"/>
                                      </p:to>
                                    </p:set>
                                    <p:anim calcmode="lin" valueType="num">
                                      <p:cBhvr>
                                        <p:cTn id="7" dur="5000" fill="hold"/>
                                        <p:tgtEl>
                                          <p:spTgt spid="300035"/>
                                        </p:tgtEl>
                                        <p:attrNameLst>
                                          <p:attrName>ppt_w</p:attrName>
                                        </p:attrNameLst>
                                      </p:cBhvr>
                                      <p:tavLst>
                                        <p:tav tm="0" fmla="#ppt_w*sin(2.5*pi*$)">
                                          <p:val>
                                            <p:fltVal val="0"/>
                                          </p:val>
                                        </p:tav>
                                        <p:tav tm="100000">
                                          <p:val>
                                            <p:fltVal val="1"/>
                                          </p:val>
                                        </p:tav>
                                      </p:tavLst>
                                    </p:anim>
                                    <p:anim calcmode="lin" valueType="num">
                                      <p:cBhvr>
                                        <p:cTn id="8" dur="5000" fill="hold"/>
                                        <p:tgtEl>
                                          <p:spTgt spid="300035"/>
                                        </p:tgtEl>
                                        <p:attrNameLst>
                                          <p:attrName>ppt_h</p:attrName>
                                        </p:attrNameLst>
                                      </p:cBhvr>
                                      <p:tavLst>
                                        <p:tav tm="0">
                                          <p:val>
                                            <p:strVal val="#ppt_h"/>
                                          </p:val>
                                        </p:tav>
                                        <p:tav tm="100000">
                                          <p:val>
                                            <p:strVal val="#ppt_h"/>
                                          </p:val>
                                        </p:tav>
                                      </p:tavLst>
                                    </p:anim>
                                  </p:childTnLst>
                                </p:cTn>
                              </p:par>
                              <p:par>
                                <p:cTn id="9" presetID="20" presetClass="entr" presetSubtype="0" fill="hold" grpId="0" nodeType="withEffect">
                                  <p:stCondLst>
                                    <p:cond delay="0"/>
                                  </p:stCondLst>
                                  <p:childTnLst>
                                    <p:set>
                                      <p:cBhvr>
                                        <p:cTn id="10" dur="1" fill="hold">
                                          <p:stCondLst>
                                            <p:cond delay="0"/>
                                          </p:stCondLst>
                                        </p:cTn>
                                        <p:tgtEl>
                                          <p:spTgt spid="300040"/>
                                        </p:tgtEl>
                                        <p:attrNameLst>
                                          <p:attrName>style.visibility</p:attrName>
                                        </p:attrNameLst>
                                      </p:cBhvr>
                                      <p:to>
                                        <p:strVal val="visible"/>
                                      </p:to>
                                    </p:set>
                                    <p:animEffect transition="in" filter="wedge">
                                      <p:cBhvr>
                                        <p:cTn id="11" dur="2000"/>
                                        <p:tgtEl>
                                          <p:spTgt spid="300040"/>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300042"/>
                                        </p:tgtEl>
                                        <p:attrNameLst>
                                          <p:attrName>style.visibility</p:attrName>
                                        </p:attrNameLst>
                                      </p:cBhvr>
                                      <p:to>
                                        <p:strVal val="visible"/>
                                      </p:to>
                                    </p:set>
                                    <p:animEffect transition="in" filter="fade">
                                      <p:cBhvr>
                                        <p:cTn id="16" dur="500"/>
                                        <p:tgtEl>
                                          <p:spTgt spid="300042"/>
                                        </p:tgtEl>
                                      </p:cBhvr>
                                    </p:animEffect>
                                    <p:anim calcmode="lin" valueType="num">
                                      <p:cBhvr>
                                        <p:cTn id="17" dur="500" fill="hold"/>
                                        <p:tgtEl>
                                          <p:spTgt spid="300042"/>
                                        </p:tgtEl>
                                        <p:attrNameLst>
                                          <p:attrName>ppt_x</p:attrName>
                                        </p:attrNameLst>
                                      </p:cBhvr>
                                      <p:tavLst>
                                        <p:tav tm="0">
                                          <p:val>
                                            <p:strVal val="#ppt_x-.1"/>
                                          </p:val>
                                        </p:tav>
                                        <p:tav tm="100000">
                                          <p:val>
                                            <p:strVal val="#ppt_x"/>
                                          </p:val>
                                        </p:tav>
                                      </p:tavLst>
                                    </p:anim>
                                    <p:anim calcmode="lin" valueType="num">
                                      <p:cBhvr>
                                        <p:cTn id="18" dur="500" fill="hold"/>
                                        <p:tgtEl>
                                          <p:spTgt spid="3000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40" grpId="0" animBg="1"/>
      <p:bldP spid="30004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A33C8A7-DBEF-4617-A55F-AC31CB6BFB99}" type="slidenum">
              <a:rPr lang="ar-SA"/>
              <a:pPr/>
              <a:t>17</a:t>
            </a:fld>
            <a:endParaRPr lang="en-US"/>
          </a:p>
        </p:txBody>
      </p:sp>
      <p:pic>
        <p:nvPicPr>
          <p:cNvPr id="30105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106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106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1062" name="Text Box 6"/>
          <p:cNvSpPr txBox="1">
            <a:spLocks noChangeArrowheads="1"/>
          </p:cNvSpPr>
          <p:nvPr/>
        </p:nvSpPr>
        <p:spPr bwMode="auto">
          <a:xfrm>
            <a:off x="2627313" y="1125538"/>
            <a:ext cx="3600450" cy="650875"/>
          </a:xfrm>
          <a:prstGeom prst="rect">
            <a:avLst/>
          </a:prstGeom>
          <a:solidFill>
            <a:srgbClr val="336699"/>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a:spAutoFit/>
            <a:flatTx/>
          </a:bodyPr>
          <a:lstStyle/>
          <a:p>
            <a:pPr>
              <a:spcBef>
                <a:spcPct val="50000"/>
              </a:spcBef>
            </a:pPr>
            <a:r>
              <a:rPr lang="fa-IR" b="1"/>
              <a:t>تكامل چهره نگاري</a:t>
            </a:r>
            <a:endParaRPr lang="en-US" b="1"/>
          </a:p>
        </p:txBody>
      </p:sp>
      <p:sp>
        <p:nvSpPr>
          <p:cNvPr id="30106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1064" name="Text Box 8"/>
          <p:cNvSpPr txBox="1">
            <a:spLocks noChangeArrowheads="1"/>
          </p:cNvSpPr>
          <p:nvPr/>
        </p:nvSpPr>
        <p:spPr bwMode="auto">
          <a:xfrm>
            <a:off x="900113" y="2349500"/>
            <a:ext cx="7345362" cy="3113088"/>
          </a:xfrm>
          <a:prstGeom prst="rect">
            <a:avLst/>
          </a:prstGeom>
          <a:noFill/>
          <a:ln w="9525">
            <a:noFill/>
            <a:miter lim="800000"/>
            <a:headEnd/>
            <a:tailEnd/>
          </a:ln>
          <a:effectLst/>
        </p:spPr>
        <p:txBody>
          <a:bodyPr>
            <a:spAutoFit/>
          </a:bodyPr>
          <a:lstStyle/>
          <a:p>
            <a:pPr algn="just">
              <a:spcBef>
                <a:spcPct val="50000"/>
              </a:spcBef>
            </a:pPr>
            <a:r>
              <a:rPr lang="fa-IR"/>
              <a:t>به گفته </a:t>
            </a:r>
            <a:r>
              <a:rPr lang="fa-IR" i="1"/>
              <a:t>گوديناف</a:t>
            </a:r>
            <a:r>
              <a:rPr lang="fa-IR"/>
              <a:t> ، اصولا نقاشي آدمك بيانگر پختگي فكري كودكان است .</a:t>
            </a:r>
          </a:p>
          <a:p>
            <a:pPr algn="just">
              <a:spcBef>
                <a:spcPct val="50000"/>
              </a:spcBef>
            </a:pPr>
            <a:r>
              <a:rPr lang="fa-IR"/>
              <a:t>بسياري از دانشمندان ، براي آزمون هوش نقاشي كودك را ، با در نظر گرفتن تكامل آن از نظر بدن و لباس و غيره بررسي ميكنند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1059"/>
                                        </p:tgtEl>
                                        <p:attrNameLst>
                                          <p:attrName>style.visibility</p:attrName>
                                        </p:attrNameLst>
                                      </p:cBhvr>
                                      <p:to>
                                        <p:strVal val="visible"/>
                                      </p:to>
                                    </p:set>
                                    <p:anim calcmode="lin" valueType="num">
                                      <p:cBhvr>
                                        <p:cTn id="7" dur="5000" fill="hold"/>
                                        <p:tgtEl>
                                          <p:spTgt spid="301059"/>
                                        </p:tgtEl>
                                        <p:attrNameLst>
                                          <p:attrName>ppt_w</p:attrName>
                                        </p:attrNameLst>
                                      </p:cBhvr>
                                      <p:tavLst>
                                        <p:tav tm="0" fmla="#ppt_w*sin(2.5*pi*$)">
                                          <p:val>
                                            <p:fltVal val="0"/>
                                          </p:val>
                                        </p:tav>
                                        <p:tav tm="100000">
                                          <p:val>
                                            <p:fltVal val="1"/>
                                          </p:val>
                                        </p:tav>
                                      </p:tavLst>
                                    </p:anim>
                                    <p:anim calcmode="lin" valueType="num">
                                      <p:cBhvr>
                                        <p:cTn id="8" dur="5000" fill="hold"/>
                                        <p:tgtEl>
                                          <p:spTgt spid="301059"/>
                                        </p:tgtEl>
                                        <p:attrNameLst>
                                          <p:attrName>ppt_h</p:attrName>
                                        </p:attrNameLst>
                                      </p:cBhvr>
                                      <p:tavLst>
                                        <p:tav tm="0">
                                          <p:val>
                                            <p:strVal val="#ppt_h"/>
                                          </p:val>
                                        </p:tav>
                                        <p:tav tm="100000">
                                          <p:val>
                                            <p:strVal val="#ppt_h"/>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301062"/>
                                        </p:tgtEl>
                                        <p:attrNameLst>
                                          <p:attrName>style.visibility</p:attrName>
                                        </p:attrNameLst>
                                      </p:cBhvr>
                                      <p:to>
                                        <p:strVal val="visible"/>
                                      </p:to>
                                    </p:set>
                                    <p:animEffect transition="in" filter="barn(inVertical)">
                                      <p:cBhvr>
                                        <p:cTn id="11" dur="500"/>
                                        <p:tgtEl>
                                          <p:spTgt spid="301062"/>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8" fill="hold" grpId="0" nodeType="clickEffect">
                                  <p:stCondLst>
                                    <p:cond delay="0"/>
                                  </p:stCondLst>
                                  <p:childTnLst>
                                    <p:set>
                                      <p:cBhvr>
                                        <p:cTn id="15" dur="1" fill="hold">
                                          <p:stCondLst>
                                            <p:cond delay="0"/>
                                          </p:stCondLst>
                                        </p:cTn>
                                        <p:tgtEl>
                                          <p:spTgt spid="301064"/>
                                        </p:tgtEl>
                                        <p:attrNameLst>
                                          <p:attrName>style.visibility</p:attrName>
                                        </p:attrNameLst>
                                      </p:cBhvr>
                                      <p:to>
                                        <p:strVal val="visible"/>
                                      </p:to>
                                    </p:set>
                                    <p:animEffect transition="in" filter="wheel(8)">
                                      <p:cBhvr>
                                        <p:cTn id="16" dur="1000"/>
                                        <p:tgtEl>
                                          <p:spTgt spid="301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62" grpId="0" animBg="1"/>
      <p:bldP spid="30106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DA6622F-6D52-4B8B-B2BE-9E4AD9304C9F}" type="slidenum">
              <a:rPr lang="ar-SA"/>
              <a:pPr/>
              <a:t>18</a:t>
            </a:fld>
            <a:endParaRPr lang="en-US"/>
          </a:p>
        </p:txBody>
      </p:sp>
      <p:pic>
        <p:nvPicPr>
          <p:cNvPr id="30208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208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208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2086" name="Text Box 6"/>
          <p:cNvSpPr txBox="1">
            <a:spLocks noChangeArrowheads="1"/>
          </p:cNvSpPr>
          <p:nvPr/>
        </p:nvSpPr>
        <p:spPr bwMode="auto">
          <a:xfrm>
            <a:off x="2627313" y="1125538"/>
            <a:ext cx="3600450" cy="650875"/>
          </a:xfrm>
          <a:prstGeom prst="rect">
            <a:avLst/>
          </a:prstGeom>
          <a:solidFill>
            <a:srgbClr val="336699"/>
          </a:solidFill>
          <a:ln w="9525">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a:spAutoFit/>
            <a:flatTx/>
          </a:bodyPr>
          <a:lstStyle/>
          <a:p>
            <a:pPr>
              <a:spcBef>
                <a:spcPct val="50000"/>
              </a:spcBef>
            </a:pPr>
            <a:r>
              <a:rPr lang="fa-IR" b="1"/>
              <a:t>تكامل چهره نگاري</a:t>
            </a:r>
            <a:endParaRPr lang="en-US" b="1"/>
          </a:p>
        </p:txBody>
      </p:sp>
      <p:sp>
        <p:nvSpPr>
          <p:cNvPr id="302087"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2089" name="Text Box 9"/>
          <p:cNvSpPr txBox="1">
            <a:spLocks noChangeArrowheads="1"/>
          </p:cNvSpPr>
          <p:nvPr/>
        </p:nvSpPr>
        <p:spPr bwMode="auto">
          <a:xfrm>
            <a:off x="684213" y="2349500"/>
            <a:ext cx="7991475" cy="3387725"/>
          </a:xfrm>
          <a:prstGeom prst="rect">
            <a:avLst/>
          </a:prstGeom>
          <a:noFill/>
          <a:ln w="9525">
            <a:noFill/>
            <a:miter lim="800000"/>
            <a:headEnd/>
            <a:tailEnd/>
          </a:ln>
          <a:effectLst/>
        </p:spPr>
        <p:txBody>
          <a:bodyPr>
            <a:spAutoFit/>
          </a:bodyPr>
          <a:lstStyle/>
          <a:p>
            <a:pPr algn="just">
              <a:spcBef>
                <a:spcPct val="50000"/>
              </a:spcBef>
            </a:pPr>
            <a:r>
              <a:rPr lang="fa-IR" dirty="0"/>
              <a:t>اگر بتوان </a:t>
            </a:r>
            <a:r>
              <a:rPr lang="fa-IR" dirty="0" smtClean="0"/>
              <a:t>در </a:t>
            </a:r>
            <a:r>
              <a:rPr lang="fa-IR" dirty="0"/>
              <a:t>نقاشي هاي كودكان قاعده كلي براي شناخت پختگي او به دست داد اين است كه مي توان با بررسي چندين نقاشي او ، با در نظر گرفتن و ارزش دادن به هريك از اعضا ي مختلف بدن كه نقاشي كرده و پويايي و زنده بودن صورت و جزييات آن به درجه هوش و پختگي او پي برد</a:t>
            </a:r>
            <a:endParaRPr lang="en-US" dirty="0"/>
          </a:p>
        </p:txBody>
      </p:sp>
      <p:sp>
        <p:nvSpPr>
          <p:cNvPr id="11" name="Title 10"/>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2083"/>
                                        </p:tgtEl>
                                        <p:attrNameLst>
                                          <p:attrName>style.visibility</p:attrName>
                                        </p:attrNameLst>
                                      </p:cBhvr>
                                      <p:to>
                                        <p:strVal val="visible"/>
                                      </p:to>
                                    </p:set>
                                    <p:anim calcmode="lin" valueType="num">
                                      <p:cBhvr>
                                        <p:cTn id="7" dur="5000" fill="hold"/>
                                        <p:tgtEl>
                                          <p:spTgt spid="302083"/>
                                        </p:tgtEl>
                                        <p:attrNameLst>
                                          <p:attrName>ppt_w</p:attrName>
                                        </p:attrNameLst>
                                      </p:cBhvr>
                                      <p:tavLst>
                                        <p:tav tm="0" fmla="#ppt_w*sin(2.5*pi*$)">
                                          <p:val>
                                            <p:fltVal val="0"/>
                                          </p:val>
                                        </p:tav>
                                        <p:tav tm="100000">
                                          <p:val>
                                            <p:fltVal val="1"/>
                                          </p:val>
                                        </p:tav>
                                      </p:tavLst>
                                    </p:anim>
                                    <p:anim calcmode="lin" valueType="num">
                                      <p:cBhvr>
                                        <p:cTn id="8" dur="5000" fill="hold"/>
                                        <p:tgtEl>
                                          <p:spTgt spid="302083"/>
                                        </p:tgtEl>
                                        <p:attrNameLst>
                                          <p:attrName>ppt_h</p:attrName>
                                        </p:attrNameLst>
                                      </p:cBhvr>
                                      <p:tavLst>
                                        <p:tav tm="0">
                                          <p:val>
                                            <p:strVal val="#ppt_h"/>
                                          </p:val>
                                        </p:tav>
                                        <p:tav tm="100000">
                                          <p:val>
                                            <p:strVal val="#ppt_h"/>
                                          </p:val>
                                        </p:tav>
                                      </p:tavLst>
                                    </p:anim>
                                  </p:childTnLst>
                                </p:cTn>
                              </p:par>
                              <p:par>
                                <p:cTn id="9" presetID="6" presetClass="entr" presetSubtype="32" fill="hold" grpId="0" nodeType="withEffect">
                                  <p:stCondLst>
                                    <p:cond delay="0"/>
                                  </p:stCondLst>
                                  <p:childTnLst>
                                    <p:set>
                                      <p:cBhvr>
                                        <p:cTn id="10" dur="1" fill="hold">
                                          <p:stCondLst>
                                            <p:cond delay="0"/>
                                          </p:stCondLst>
                                        </p:cTn>
                                        <p:tgtEl>
                                          <p:spTgt spid="302086"/>
                                        </p:tgtEl>
                                        <p:attrNameLst>
                                          <p:attrName>style.visibility</p:attrName>
                                        </p:attrNameLst>
                                      </p:cBhvr>
                                      <p:to>
                                        <p:strVal val="visible"/>
                                      </p:to>
                                    </p:set>
                                    <p:animEffect transition="in" filter="circle(out)">
                                      <p:cBhvr>
                                        <p:cTn id="11" dur="2000"/>
                                        <p:tgtEl>
                                          <p:spTgt spid="302086"/>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302089"/>
                                        </p:tgtEl>
                                        <p:attrNameLst>
                                          <p:attrName>style.visibility</p:attrName>
                                        </p:attrNameLst>
                                      </p:cBhvr>
                                      <p:to>
                                        <p:strVal val="visible"/>
                                      </p:to>
                                    </p:set>
                                    <p:anim calcmode="lin" valueType="num">
                                      <p:cBhvr>
                                        <p:cTn id="16" dur="500" fill="hold"/>
                                        <p:tgtEl>
                                          <p:spTgt spid="302089"/>
                                        </p:tgtEl>
                                        <p:attrNameLst>
                                          <p:attrName>ppt_w</p:attrName>
                                        </p:attrNameLst>
                                      </p:cBhvr>
                                      <p:tavLst>
                                        <p:tav tm="0">
                                          <p:val>
                                            <p:fltVal val="0"/>
                                          </p:val>
                                        </p:tav>
                                        <p:tav tm="100000">
                                          <p:val>
                                            <p:strVal val="#ppt_w"/>
                                          </p:val>
                                        </p:tav>
                                      </p:tavLst>
                                    </p:anim>
                                    <p:anim calcmode="lin" valueType="num">
                                      <p:cBhvr>
                                        <p:cTn id="17" dur="500" fill="hold"/>
                                        <p:tgtEl>
                                          <p:spTgt spid="30208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6" grpId="0" animBg="1"/>
      <p:bldP spid="30208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189BF5BC-68A1-44AA-9AE4-F04FE0231D81}" type="slidenum">
              <a:rPr lang="ar-SA"/>
              <a:pPr/>
              <a:t>19</a:t>
            </a:fld>
            <a:endParaRPr lang="en-US"/>
          </a:p>
        </p:txBody>
      </p:sp>
      <p:pic>
        <p:nvPicPr>
          <p:cNvPr id="30310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310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310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3110" name="Text Box 6"/>
          <p:cNvSpPr txBox="1">
            <a:spLocks noChangeArrowheads="1"/>
          </p:cNvSpPr>
          <p:nvPr/>
        </p:nvSpPr>
        <p:spPr bwMode="auto">
          <a:xfrm>
            <a:off x="2051050" y="1125538"/>
            <a:ext cx="5400675" cy="650875"/>
          </a:xfrm>
          <a:prstGeom prst="rect">
            <a:avLst/>
          </a:prstGeom>
          <a:solidFill>
            <a:srgbClr val="336699"/>
          </a:solidFill>
          <a:ln w="9525">
            <a:miter lim="800000"/>
            <a:headEnd/>
            <a:tailEnd/>
          </a:ln>
          <a:effectLst/>
          <a:scene3d>
            <a:camera prst="legacyObliqueTop"/>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نقاشي و زندگي عاطفي كودك</a:t>
            </a:r>
            <a:endParaRPr lang="en-US" b="1"/>
          </a:p>
        </p:txBody>
      </p:sp>
      <p:sp>
        <p:nvSpPr>
          <p:cNvPr id="30311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3112" name="Text Box 8"/>
          <p:cNvSpPr txBox="1">
            <a:spLocks noChangeArrowheads="1"/>
          </p:cNvSpPr>
          <p:nvPr/>
        </p:nvSpPr>
        <p:spPr bwMode="auto">
          <a:xfrm>
            <a:off x="684213" y="1916113"/>
            <a:ext cx="7848600" cy="2289175"/>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v"/>
            </a:pPr>
            <a:r>
              <a:rPr lang="fa-IR"/>
              <a:t>نقاشي وسيله مفيدي براي بيان زندگي عاطفي كودك است .به او فرصت مي دهد تا از طريق نقاشي هاي آزاد و دلخواه حالت رواني و احساسات آني و تحريكات ريشه دار و ژرف را بيان نمايد.</a:t>
            </a:r>
            <a:endParaRPr lang="en-US"/>
          </a:p>
        </p:txBody>
      </p:sp>
      <p:sp>
        <p:nvSpPr>
          <p:cNvPr id="303113" name="Text Box 9"/>
          <p:cNvSpPr txBox="1">
            <a:spLocks noChangeArrowheads="1"/>
          </p:cNvSpPr>
          <p:nvPr/>
        </p:nvSpPr>
        <p:spPr bwMode="auto">
          <a:xfrm>
            <a:off x="468313" y="4437063"/>
            <a:ext cx="8208962" cy="1739900"/>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v"/>
            </a:pPr>
            <a:r>
              <a:rPr lang="fa-IR"/>
              <a:t>كودك به كمك نقاشي ، كشمكشها و دلهره هاي درونيش را آشكار مي كند و بدين طريق ، از اثر آنها مي كاهد</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3107"/>
                                        </p:tgtEl>
                                        <p:attrNameLst>
                                          <p:attrName>style.visibility</p:attrName>
                                        </p:attrNameLst>
                                      </p:cBhvr>
                                      <p:to>
                                        <p:strVal val="visible"/>
                                      </p:to>
                                    </p:set>
                                    <p:anim calcmode="lin" valueType="num">
                                      <p:cBhvr>
                                        <p:cTn id="7" dur="5000" fill="hold"/>
                                        <p:tgtEl>
                                          <p:spTgt spid="303107"/>
                                        </p:tgtEl>
                                        <p:attrNameLst>
                                          <p:attrName>ppt_w</p:attrName>
                                        </p:attrNameLst>
                                      </p:cBhvr>
                                      <p:tavLst>
                                        <p:tav tm="0" fmla="#ppt_w*sin(2.5*pi*$)">
                                          <p:val>
                                            <p:fltVal val="0"/>
                                          </p:val>
                                        </p:tav>
                                        <p:tav tm="100000">
                                          <p:val>
                                            <p:fltVal val="1"/>
                                          </p:val>
                                        </p:tav>
                                      </p:tavLst>
                                    </p:anim>
                                    <p:anim calcmode="lin" valueType="num">
                                      <p:cBhvr>
                                        <p:cTn id="8" dur="5000" fill="hold"/>
                                        <p:tgtEl>
                                          <p:spTgt spid="303107"/>
                                        </p:tgtEl>
                                        <p:attrNameLst>
                                          <p:attrName>ppt_h</p:attrName>
                                        </p:attrNameLst>
                                      </p:cBhvr>
                                      <p:tavLst>
                                        <p:tav tm="0">
                                          <p:val>
                                            <p:strVal val="#ppt_h"/>
                                          </p:val>
                                        </p:tav>
                                        <p:tav tm="100000">
                                          <p:val>
                                            <p:strVal val="#ppt_h"/>
                                          </p:val>
                                        </p:tav>
                                      </p:tavLst>
                                    </p:anim>
                                  </p:childTnLst>
                                </p:cTn>
                              </p:par>
                              <p:par>
                                <p:cTn id="9" presetID="20" presetClass="entr" presetSubtype="0" fill="hold" grpId="0" nodeType="withEffect">
                                  <p:stCondLst>
                                    <p:cond delay="0"/>
                                  </p:stCondLst>
                                  <p:childTnLst>
                                    <p:set>
                                      <p:cBhvr>
                                        <p:cTn id="10" dur="1" fill="hold">
                                          <p:stCondLst>
                                            <p:cond delay="0"/>
                                          </p:stCondLst>
                                        </p:cTn>
                                        <p:tgtEl>
                                          <p:spTgt spid="303110"/>
                                        </p:tgtEl>
                                        <p:attrNameLst>
                                          <p:attrName>style.visibility</p:attrName>
                                        </p:attrNameLst>
                                      </p:cBhvr>
                                      <p:to>
                                        <p:strVal val="visible"/>
                                      </p:to>
                                    </p:set>
                                    <p:animEffect transition="in" filter="wedge">
                                      <p:cBhvr>
                                        <p:cTn id="11" dur="2000"/>
                                        <p:tgtEl>
                                          <p:spTgt spid="303110"/>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1" nodeType="clickEffect">
                                  <p:stCondLst>
                                    <p:cond delay="0"/>
                                  </p:stCondLst>
                                  <p:iterate type="lt">
                                    <p:tmPct val="50000"/>
                                  </p:iterate>
                                  <p:childTnLst>
                                    <p:set>
                                      <p:cBhvr>
                                        <p:cTn id="15" dur="1" fill="hold">
                                          <p:stCondLst>
                                            <p:cond delay="0"/>
                                          </p:stCondLst>
                                        </p:cTn>
                                        <p:tgtEl>
                                          <p:spTgt spid="303112"/>
                                        </p:tgtEl>
                                        <p:attrNameLst>
                                          <p:attrName>style.visibility</p:attrName>
                                        </p:attrNameLst>
                                      </p:cBhvr>
                                      <p:to>
                                        <p:strVal val="visible"/>
                                      </p:to>
                                    </p:set>
                                    <p:anim calcmode="discrete" valueType="clr">
                                      <p:cBhvr override="childStyle">
                                        <p:cTn id="16" dur="80"/>
                                        <p:tgtEl>
                                          <p:spTgt spid="303112"/>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03112"/>
                                        </p:tgtEl>
                                        <p:attrNameLst>
                                          <p:attrName>fillcolor</p:attrName>
                                        </p:attrNameLst>
                                      </p:cBhvr>
                                      <p:tavLst>
                                        <p:tav tm="0">
                                          <p:val>
                                            <p:clrVal>
                                              <a:schemeClr val="accent2"/>
                                            </p:clrVal>
                                          </p:val>
                                        </p:tav>
                                        <p:tav tm="50000">
                                          <p:val>
                                            <p:clrVal>
                                              <a:schemeClr val="hlink"/>
                                            </p:clrVal>
                                          </p:val>
                                        </p:tav>
                                      </p:tavLst>
                                    </p:anim>
                                    <p:set>
                                      <p:cBhvr>
                                        <p:cTn id="18" dur="80"/>
                                        <p:tgtEl>
                                          <p:spTgt spid="303112"/>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303113"/>
                                        </p:tgtEl>
                                        <p:attrNameLst>
                                          <p:attrName>style.visibility</p:attrName>
                                        </p:attrNameLst>
                                      </p:cBhvr>
                                      <p:to>
                                        <p:strVal val="visible"/>
                                      </p:to>
                                    </p:set>
                                    <p:anim calcmode="discrete" valueType="clr">
                                      <p:cBhvr override="childStyle">
                                        <p:cTn id="23" dur="80"/>
                                        <p:tgtEl>
                                          <p:spTgt spid="303113"/>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303113"/>
                                        </p:tgtEl>
                                        <p:attrNameLst>
                                          <p:attrName>fillcolor</p:attrName>
                                        </p:attrNameLst>
                                      </p:cBhvr>
                                      <p:tavLst>
                                        <p:tav tm="0">
                                          <p:val>
                                            <p:clrVal>
                                              <a:schemeClr val="accent2"/>
                                            </p:clrVal>
                                          </p:val>
                                        </p:tav>
                                        <p:tav tm="50000">
                                          <p:val>
                                            <p:clrVal>
                                              <a:schemeClr val="hlink"/>
                                            </p:clrVal>
                                          </p:val>
                                        </p:tav>
                                      </p:tavLst>
                                    </p:anim>
                                    <p:set>
                                      <p:cBhvr>
                                        <p:cTn id="25" dur="80"/>
                                        <p:tgtEl>
                                          <p:spTgt spid="3031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10" grpId="0" animBg="1"/>
      <p:bldP spid="303112" grpId="1"/>
      <p:bldP spid="3031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3ECD575-44EC-4AA6-9971-8D40801B5A38}" type="slidenum">
              <a:rPr lang="ar-SA"/>
              <a:pPr/>
              <a:t>2</a:t>
            </a:fld>
            <a:endParaRPr lang="en-US"/>
          </a:p>
        </p:txBody>
      </p:sp>
      <p:pic>
        <p:nvPicPr>
          <p:cNvPr id="28569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570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570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5702" name="AutoShape 6"/>
          <p:cNvSpPr>
            <a:spLocks noChangeArrowheads="1"/>
          </p:cNvSpPr>
          <p:nvPr/>
        </p:nvSpPr>
        <p:spPr bwMode="auto">
          <a:xfrm>
            <a:off x="5651500" y="188913"/>
            <a:ext cx="3060700" cy="647700"/>
          </a:xfrm>
          <a:prstGeom prst="wedgeRoundRectCallout">
            <a:avLst>
              <a:gd name="adj1" fmla="val 778"/>
              <a:gd name="adj2" fmla="val 201963"/>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85703" name="Text Box 7"/>
          <p:cNvSpPr txBox="1">
            <a:spLocks noChangeArrowheads="1"/>
          </p:cNvSpPr>
          <p:nvPr/>
        </p:nvSpPr>
        <p:spPr bwMode="auto">
          <a:xfrm>
            <a:off x="4427538" y="1557338"/>
            <a:ext cx="2592387" cy="711200"/>
          </a:xfrm>
          <a:prstGeom prst="rect">
            <a:avLst/>
          </a:prstGeom>
          <a:noFill/>
          <a:ln w="9525">
            <a:solidFill>
              <a:srgbClr val="1F84B1"/>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1F84B1"/>
            </a:extrusionClr>
          </a:sp3d>
        </p:spPr>
        <p:txBody>
          <a:bodyPr>
            <a:spAutoFit/>
            <a:flatTx/>
          </a:bodyPr>
          <a:lstStyle/>
          <a:p>
            <a:r>
              <a:rPr lang="fa-IR" sz="4000"/>
              <a:t>هدفهاي كلي</a:t>
            </a:r>
            <a:endParaRPr lang="en-US" sz="4000"/>
          </a:p>
        </p:txBody>
      </p:sp>
      <p:sp>
        <p:nvSpPr>
          <p:cNvPr id="285704" name="Text Box 8"/>
          <p:cNvSpPr txBox="1">
            <a:spLocks noChangeArrowheads="1"/>
          </p:cNvSpPr>
          <p:nvPr/>
        </p:nvSpPr>
        <p:spPr bwMode="auto">
          <a:xfrm>
            <a:off x="971550" y="2781300"/>
            <a:ext cx="7488238" cy="1739900"/>
          </a:xfrm>
          <a:prstGeom prst="rect">
            <a:avLst/>
          </a:prstGeom>
          <a:noFill/>
          <a:ln w="9525">
            <a:noFill/>
            <a:miter lim="800000"/>
            <a:headEnd/>
            <a:tailEnd/>
          </a:ln>
          <a:effectLst/>
        </p:spPr>
        <p:txBody>
          <a:bodyPr>
            <a:spAutoFit/>
          </a:bodyPr>
          <a:lstStyle/>
          <a:p>
            <a:pPr algn="just">
              <a:spcBef>
                <a:spcPct val="50000"/>
              </a:spcBef>
            </a:pPr>
            <a:r>
              <a:rPr lang="fa-IR" b="1"/>
              <a:t>آشنايي با نقاشي كودكان، ارزش تشخيصي نقاشي موضوع نقاشي،و شخصيت كودك،تفسير نقاشي و سبكهاي نقاشي </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5699"/>
                                        </p:tgtEl>
                                        <p:attrNameLst>
                                          <p:attrName>style.visibility</p:attrName>
                                        </p:attrNameLst>
                                      </p:cBhvr>
                                      <p:to>
                                        <p:strVal val="visible"/>
                                      </p:to>
                                    </p:set>
                                    <p:anim calcmode="lin" valueType="num">
                                      <p:cBhvr>
                                        <p:cTn id="7" dur="5000" fill="hold"/>
                                        <p:tgtEl>
                                          <p:spTgt spid="285699"/>
                                        </p:tgtEl>
                                        <p:attrNameLst>
                                          <p:attrName>ppt_w</p:attrName>
                                        </p:attrNameLst>
                                      </p:cBhvr>
                                      <p:tavLst>
                                        <p:tav tm="0" fmla="#ppt_w*sin(2.5*pi*$)">
                                          <p:val>
                                            <p:fltVal val="0"/>
                                          </p:val>
                                        </p:tav>
                                        <p:tav tm="100000">
                                          <p:val>
                                            <p:fltVal val="1"/>
                                          </p:val>
                                        </p:tav>
                                      </p:tavLst>
                                    </p:anim>
                                    <p:anim calcmode="lin" valueType="num">
                                      <p:cBhvr>
                                        <p:cTn id="8" dur="5000" fill="hold"/>
                                        <p:tgtEl>
                                          <p:spTgt spid="285699"/>
                                        </p:tgtEl>
                                        <p:attrNameLst>
                                          <p:attrName>ppt_h</p:attrName>
                                        </p:attrNameLst>
                                      </p:cBhvr>
                                      <p:tavLst>
                                        <p:tav tm="0">
                                          <p:val>
                                            <p:strVal val="#ppt_h"/>
                                          </p:val>
                                        </p:tav>
                                        <p:tav tm="100000">
                                          <p:val>
                                            <p:strVal val="#ppt_h"/>
                                          </p:val>
                                        </p:tav>
                                      </p:tavLst>
                                    </p:anim>
                                  </p:childTnLst>
                                </p:cTn>
                              </p:par>
                              <p:par>
                                <p:cTn id="9" presetID="16" presetClass="entr" presetSubtype="26" fill="hold" grpId="0" nodeType="withEffect">
                                  <p:stCondLst>
                                    <p:cond delay="0"/>
                                  </p:stCondLst>
                                  <p:childTnLst>
                                    <p:set>
                                      <p:cBhvr>
                                        <p:cTn id="10" dur="1" fill="hold">
                                          <p:stCondLst>
                                            <p:cond delay="0"/>
                                          </p:stCondLst>
                                        </p:cTn>
                                        <p:tgtEl>
                                          <p:spTgt spid="285703"/>
                                        </p:tgtEl>
                                        <p:attrNameLst>
                                          <p:attrName>style.visibility</p:attrName>
                                        </p:attrNameLst>
                                      </p:cBhvr>
                                      <p:to>
                                        <p:strVal val="visible"/>
                                      </p:to>
                                    </p:set>
                                    <p:animEffect transition="in" filter="barn(inHorizontal)">
                                      <p:cBhvr>
                                        <p:cTn id="11" dur="500"/>
                                        <p:tgtEl>
                                          <p:spTgt spid="28570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285704"/>
                                        </p:tgtEl>
                                        <p:attrNameLst>
                                          <p:attrName>style.visibility</p:attrName>
                                        </p:attrNameLst>
                                      </p:cBhvr>
                                      <p:to>
                                        <p:strVal val="visible"/>
                                      </p:to>
                                    </p:set>
                                    <p:animEffect transition="in" filter="wipe(right)">
                                      <p:cBhvr>
                                        <p:cTn id="16" dur="500"/>
                                        <p:tgtEl>
                                          <p:spTgt spid="2857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703" grpId="0" animBg="1"/>
      <p:bldP spid="28570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E8B1F92-BCA1-4173-A23C-43C9341F30C1}" type="slidenum">
              <a:rPr lang="ar-SA"/>
              <a:pPr/>
              <a:t>20</a:t>
            </a:fld>
            <a:endParaRPr lang="en-US"/>
          </a:p>
        </p:txBody>
      </p:sp>
      <p:pic>
        <p:nvPicPr>
          <p:cNvPr id="30413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413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413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4134" name="Text Box 6"/>
          <p:cNvSpPr txBox="1">
            <a:spLocks noChangeArrowheads="1"/>
          </p:cNvSpPr>
          <p:nvPr/>
        </p:nvSpPr>
        <p:spPr bwMode="auto">
          <a:xfrm>
            <a:off x="2124075" y="1196975"/>
            <a:ext cx="4537075"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امتيازات روانشناختي نقاشي</a:t>
            </a:r>
            <a:endParaRPr lang="en-US" b="1"/>
          </a:p>
        </p:txBody>
      </p:sp>
      <p:sp>
        <p:nvSpPr>
          <p:cNvPr id="30413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4136" name="Text Box 8"/>
          <p:cNvSpPr txBox="1">
            <a:spLocks noChangeArrowheads="1"/>
          </p:cNvSpPr>
          <p:nvPr/>
        </p:nvSpPr>
        <p:spPr bwMode="auto">
          <a:xfrm>
            <a:off x="971550" y="2565400"/>
            <a:ext cx="7632700" cy="2563813"/>
          </a:xfrm>
          <a:prstGeom prst="rect">
            <a:avLst/>
          </a:prstGeom>
          <a:noFill/>
          <a:ln w="9525">
            <a:noFill/>
            <a:miter lim="800000"/>
            <a:headEnd/>
            <a:tailEnd/>
          </a:ln>
          <a:effectLst/>
        </p:spPr>
        <p:txBody>
          <a:bodyPr>
            <a:spAutoFit/>
          </a:bodyPr>
          <a:lstStyle/>
          <a:p>
            <a:pPr algn="r">
              <a:spcBef>
                <a:spcPct val="50000"/>
              </a:spcBef>
              <a:buFont typeface="G2 Monotype Sorts" pitchFamily="2" charset="2"/>
              <a:buChar char="¦"/>
            </a:pPr>
            <a:r>
              <a:rPr lang="fa-IR"/>
              <a:t>    امكان نظارت از فاصله دور ، پرهيز از دخالت مستقيم و غير مستقيم بزرگسالان در نقاشي كودكان.</a:t>
            </a:r>
          </a:p>
          <a:p>
            <a:pPr algn="r">
              <a:spcBef>
                <a:spcPct val="50000"/>
              </a:spcBef>
              <a:buFont typeface="G2 Monotype Sorts" pitchFamily="2" charset="2"/>
              <a:buChar char="¦"/>
            </a:pPr>
            <a:r>
              <a:rPr lang="fa-IR"/>
              <a:t>   امكان مقايسه نقاشيهاي مختلف كه در زمانهاي متفاوت كشيده شده اند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4131"/>
                                        </p:tgtEl>
                                        <p:attrNameLst>
                                          <p:attrName>style.visibility</p:attrName>
                                        </p:attrNameLst>
                                      </p:cBhvr>
                                      <p:to>
                                        <p:strVal val="visible"/>
                                      </p:to>
                                    </p:set>
                                    <p:anim calcmode="lin" valueType="num">
                                      <p:cBhvr>
                                        <p:cTn id="7" dur="5000" fill="hold"/>
                                        <p:tgtEl>
                                          <p:spTgt spid="304131"/>
                                        </p:tgtEl>
                                        <p:attrNameLst>
                                          <p:attrName>ppt_w</p:attrName>
                                        </p:attrNameLst>
                                      </p:cBhvr>
                                      <p:tavLst>
                                        <p:tav tm="0" fmla="#ppt_w*sin(2.5*pi*$)">
                                          <p:val>
                                            <p:fltVal val="0"/>
                                          </p:val>
                                        </p:tav>
                                        <p:tav tm="100000">
                                          <p:val>
                                            <p:fltVal val="1"/>
                                          </p:val>
                                        </p:tav>
                                      </p:tavLst>
                                    </p:anim>
                                    <p:anim calcmode="lin" valueType="num">
                                      <p:cBhvr>
                                        <p:cTn id="8" dur="5000" fill="hold"/>
                                        <p:tgtEl>
                                          <p:spTgt spid="304131"/>
                                        </p:tgtEl>
                                        <p:attrNameLst>
                                          <p:attrName>ppt_h</p:attrName>
                                        </p:attrNameLst>
                                      </p:cBhvr>
                                      <p:tavLst>
                                        <p:tav tm="0">
                                          <p:val>
                                            <p:strVal val="#ppt_h"/>
                                          </p:val>
                                        </p:tav>
                                        <p:tav tm="100000">
                                          <p:val>
                                            <p:strVal val="#ppt_h"/>
                                          </p:val>
                                        </p:tav>
                                      </p:tavLst>
                                    </p:anim>
                                  </p:childTnLst>
                                </p:cTn>
                              </p:par>
                              <p:par>
                                <p:cTn id="9" presetID="20" presetClass="entr" presetSubtype="0" fill="hold" grpId="0" nodeType="withEffect">
                                  <p:stCondLst>
                                    <p:cond delay="0"/>
                                  </p:stCondLst>
                                  <p:childTnLst>
                                    <p:set>
                                      <p:cBhvr>
                                        <p:cTn id="10" dur="1" fill="hold">
                                          <p:stCondLst>
                                            <p:cond delay="0"/>
                                          </p:stCondLst>
                                        </p:cTn>
                                        <p:tgtEl>
                                          <p:spTgt spid="304134"/>
                                        </p:tgtEl>
                                        <p:attrNameLst>
                                          <p:attrName>style.visibility</p:attrName>
                                        </p:attrNameLst>
                                      </p:cBhvr>
                                      <p:to>
                                        <p:strVal val="visible"/>
                                      </p:to>
                                    </p:set>
                                    <p:animEffect transition="in" filter="wedge">
                                      <p:cBhvr>
                                        <p:cTn id="11" dur="2000"/>
                                        <p:tgtEl>
                                          <p:spTgt spid="304134"/>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iterate type="lt">
                                    <p:tmPct val="5000"/>
                                  </p:iterate>
                                  <p:childTnLst>
                                    <p:set>
                                      <p:cBhvr>
                                        <p:cTn id="15" dur="1" fill="hold">
                                          <p:stCondLst>
                                            <p:cond delay="0"/>
                                          </p:stCondLst>
                                        </p:cTn>
                                        <p:tgtEl>
                                          <p:spTgt spid="304136"/>
                                        </p:tgtEl>
                                        <p:attrNameLst>
                                          <p:attrName>style.visibility</p:attrName>
                                        </p:attrNameLst>
                                      </p:cBhvr>
                                      <p:to>
                                        <p:strVal val="visible"/>
                                      </p:to>
                                    </p:set>
                                    <p:anim calcmode="lin" valueType="num">
                                      <p:cBhvr>
                                        <p:cTn id="16" dur="500" fill="hold"/>
                                        <p:tgtEl>
                                          <p:spTgt spid="304136"/>
                                        </p:tgtEl>
                                        <p:attrNameLst>
                                          <p:attrName>ppt_w</p:attrName>
                                        </p:attrNameLst>
                                      </p:cBhvr>
                                      <p:tavLst>
                                        <p:tav tm="0">
                                          <p:val>
                                            <p:fltVal val="0"/>
                                          </p:val>
                                        </p:tav>
                                        <p:tav tm="100000">
                                          <p:val>
                                            <p:strVal val="#ppt_w"/>
                                          </p:val>
                                        </p:tav>
                                      </p:tavLst>
                                    </p:anim>
                                    <p:anim calcmode="lin" valueType="num">
                                      <p:cBhvr>
                                        <p:cTn id="17" dur="500" fill="hold"/>
                                        <p:tgtEl>
                                          <p:spTgt spid="304136"/>
                                        </p:tgtEl>
                                        <p:attrNameLst>
                                          <p:attrName>ppt_h</p:attrName>
                                        </p:attrNameLst>
                                      </p:cBhvr>
                                      <p:tavLst>
                                        <p:tav tm="0">
                                          <p:val>
                                            <p:fltVal val="0"/>
                                          </p:val>
                                        </p:tav>
                                        <p:tav tm="100000">
                                          <p:val>
                                            <p:strVal val="#ppt_h"/>
                                          </p:val>
                                        </p:tav>
                                      </p:tavLst>
                                    </p:anim>
                                    <p:anim calcmode="lin" valueType="num">
                                      <p:cBhvr>
                                        <p:cTn id="18" dur="500" fill="hold"/>
                                        <p:tgtEl>
                                          <p:spTgt spid="304136"/>
                                        </p:tgtEl>
                                        <p:attrNameLst>
                                          <p:attrName>style.rotation</p:attrName>
                                        </p:attrNameLst>
                                      </p:cBhvr>
                                      <p:tavLst>
                                        <p:tav tm="0">
                                          <p:val>
                                            <p:fltVal val="90"/>
                                          </p:val>
                                        </p:tav>
                                        <p:tav tm="100000">
                                          <p:val>
                                            <p:fltVal val="0"/>
                                          </p:val>
                                        </p:tav>
                                      </p:tavLst>
                                    </p:anim>
                                    <p:animEffect transition="in" filter="fade">
                                      <p:cBhvr>
                                        <p:cTn id="19" dur="500"/>
                                        <p:tgtEl>
                                          <p:spTgt spid="304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4" grpId="0" animBg="1"/>
      <p:bldP spid="30413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C97F636-0649-4429-872D-CBF771B213ED}" type="slidenum">
              <a:rPr lang="ar-SA"/>
              <a:pPr/>
              <a:t>21</a:t>
            </a:fld>
            <a:endParaRPr lang="en-US"/>
          </a:p>
        </p:txBody>
      </p:sp>
      <p:pic>
        <p:nvPicPr>
          <p:cNvPr id="30515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515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515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5158" name="Text Box 6"/>
          <p:cNvSpPr txBox="1">
            <a:spLocks noChangeArrowheads="1"/>
          </p:cNvSpPr>
          <p:nvPr/>
        </p:nvSpPr>
        <p:spPr bwMode="auto">
          <a:xfrm>
            <a:off x="2124075" y="1196975"/>
            <a:ext cx="4537075"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امتيازات روانشناختي نقاشي</a:t>
            </a:r>
            <a:endParaRPr lang="en-US" b="1"/>
          </a:p>
        </p:txBody>
      </p:sp>
      <p:sp>
        <p:nvSpPr>
          <p:cNvPr id="30515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5160" name="Text Box 8"/>
          <p:cNvSpPr txBox="1">
            <a:spLocks noChangeArrowheads="1"/>
          </p:cNvSpPr>
          <p:nvPr/>
        </p:nvSpPr>
        <p:spPr bwMode="auto">
          <a:xfrm>
            <a:off x="827088" y="2205038"/>
            <a:ext cx="7561262" cy="3387725"/>
          </a:xfrm>
          <a:prstGeom prst="rect">
            <a:avLst/>
          </a:prstGeom>
          <a:noFill/>
          <a:ln w="9525">
            <a:noFill/>
            <a:miter lim="800000"/>
            <a:headEnd/>
            <a:tailEnd/>
          </a:ln>
          <a:effectLst/>
        </p:spPr>
        <p:txBody>
          <a:bodyPr>
            <a:spAutoFit/>
          </a:bodyPr>
          <a:lstStyle/>
          <a:p>
            <a:pPr algn="just">
              <a:spcBef>
                <a:spcPct val="50000"/>
              </a:spcBef>
            </a:pPr>
            <a:r>
              <a:rPr lang="fa-IR"/>
              <a:t>نقاشيهاي كودكان از همان نخستين مرحله ها وجود تفاوت هاي فردي را بروشني مشخص مي كنندو با  پيشرفت مراحل تفاوتهاي ديگري را كه شامل عوامل فرهنگي و اجتماعي است و در تحليل شخصيت كودك و گفتگو با او يكي از عناصر لازم به شمار مي آيد نمايان مي سازد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5155"/>
                                        </p:tgtEl>
                                        <p:attrNameLst>
                                          <p:attrName>style.visibility</p:attrName>
                                        </p:attrNameLst>
                                      </p:cBhvr>
                                      <p:to>
                                        <p:strVal val="visible"/>
                                      </p:to>
                                    </p:set>
                                    <p:anim calcmode="lin" valueType="num">
                                      <p:cBhvr>
                                        <p:cTn id="7" dur="5000" fill="hold"/>
                                        <p:tgtEl>
                                          <p:spTgt spid="305155"/>
                                        </p:tgtEl>
                                        <p:attrNameLst>
                                          <p:attrName>ppt_w</p:attrName>
                                        </p:attrNameLst>
                                      </p:cBhvr>
                                      <p:tavLst>
                                        <p:tav tm="0" fmla="#ppt_w*sin(2.5*pi*$)">
                                          <p:val>
                                            <p:fltVal val="0"/>
                                          </p:val>
                                        </p:tav>
                                        <p:tav tm="100000">
                                          <p:val>
                                            <p:fltVal val="1"/>
                                          </p:val>
                                        </p:tav>
                                      </p:tavLst>
                                    </p:anim>
                                    <p:anim calcmode="lin" valueType="num">
                                      <p:cBhvr>
                                        <p:cTn id="8" dur="5000" fill="hold"/>
                                        <p:tgtEl>
                                          <p:spTgt spid="305155"/>
                                        </p:tgtEl>
                                        <p:attrNameLst>
                                          <p:attrName>ppt_h</p:attrName>
                                        </p:attrNameLst>
                                      </p:cBhvr>
                                      <p:tavLst>
                                        <p:tav tm="0">
                                          <p:val>
                                            <p:strVal val="#ppt_h"/>
                                          </p:val>
                                        </p:tav>
                                        <p:tav tm="100000">
                                          <p:val>
                                            <p:strVal val="#ppt_h"/>
                                          </p:val>
                                        </p:tav>
                                      </p:tavLst>
                                    </p:anim>
                                  </p:childTnLst>
                                </p:cTn>
                              </p:par>
                              <p:par>
                                <p:cTn id="9" presetID="40" presetClass="entr" presetSubtype="0" fill="hold" grpId="0" nodeType="withEffect">
                                  <p:stCondLst>
                                    <p:cond delay="0"/>
                                  </p:stCondLst>
                                  <p:iterate type="lt">
                                    <p:tmPct val="10000"/>
                                  </p:iterate>
                                  <p:childTnLst>
                                    <p:set>
                                      <p:cBhvr>
                                        <p:cTn id="10" dur="1" fill="hold">
                                          <p:stCondLst>
                                            <p:cond delay="0"/>
                                          </p:stCondLst>
                                        </p:cTn>
                                        <p:tgtEl>
                                          <p:spTgt spid="305158"/>
                                        </p:tgtEl>
                                        <p:attrNameLst>
                                          <p:attrName>style.visibility</p:attrName>
                                        </p:attrNameLst>
                                      </p:cBhvr>
                                      <p:to>
                                        <p:strVal val="visible"/>
                                      </p:to>
                                    </p:set>
                                    <p:animEffect transition="in" filter="fade">
                                      <p:cBhvr>
                                        <p:cTn id="11" dur="500"/>
                                        <p:tgtEl>
                                          <p:spTgt spid="305158"/>
                                        </p:tgtEl>
                                      </p:cBhvr>
                                    </p:animEffect>
                                    <p:anim calcmode="lin" valueType="num">
                                      <p:cBhvr>
                                        <p:cTn id="12" dur="500" fill="hold"/>
                                        <p:tgtEl>
                                          <p:spTgt spid="305158"/>
                                        </p:tgtEl>
                                        <p:attrNameLst>
                                          <p:attrName>ppt_x</p:attrName>
                                        </p:attrNameLst>
                                      </p:cBhvr>
                                      <p:tavLst>
                                        <p:tav tm="0">
                                          <p:val>
                                            <p:strVal val="#ppt_x-.1"/>
                                          </p:val>
                                        </p:tav>
                                        <p:tav tm="100000">
                                          <p:val>
                                            <p:strVal val="#ppt_x"/>
                                          </p:val>
                                        </p:tav>
                                      </p:tavLst>
                                    </p:anim>
                                    <p:anim calcmode="lin" valueType="num">
                                      <p:cBhvr>
                                        <p:cTn id="13" dur="500" fill="hold"/>
                                        <p:tgtEl>
                                          <p:spTgt spid="30515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iterate type="lt">
                                    <p:tmPct val="10000"/>
                                  </p:iterate>
                                  <p:childTnLst>
                                    <p:set>
                                      <p:cBhvr>
                                        <p:cTn id="17" dur="1" fill="hold">
                                          <p:stCondLst>
                                            <p:cond delay="0"/>
                                          </p:stCondLst>
                                        </p:cTn>
                                        <p:tgtEl>
                                          <p:spTgt spid="305160"/>
                                        </p:tgtEl>
                                        <p:attrNameLst>
                                          <p:attrName>style.visibility</p:attrName>
                                        </p:attrNameLst>
                                      </p:cBhvr>
                                      <p:to>
                                        <p:strVal val="visible"/>
                                      </p:to>
                                    </p:set>
                                    <p:animEffect transition="in" filter="fade">
                                      <p:cBhvr>
                                        <p:cTn id="18" dur="500"/>
                                        <p:tgtEl>
                                          <p:spTgt spid="305160"/>
                                        </p:tgtEl>
                                      </p:cBhvr>
                                    </p:animEffect>
                                    <p:anim calcmode="lin" valueType="num">
                                      <p:cBhvr>
                                        <p:cTn id="19" dur="500" fill="hold"/>
                                        <p:tgtEl>
                                          <p:spTgt spid="305160"/>
                                        </p:tgtEl>
                                        <p:attrNameLst>
                                          <p:attrName>ppt_x</p:attrName>
                                        </p:attrNameLst>
                                      </p:cBhvr>
                                      <p:tavLst>
                                        <p:tav tm="0">
                                          <p:val>
                                            <p:strVal val="#ppt_x-.1"/>
                                          </p:val>
                                        </p:tav>
                                        <p:tav tm="100000">
                                          <p:val>
                                            <p:strVal val="#ppt_x"/>
                                          </p:val>
                                        </p:tav>
                                      </p:tavLst>
                                    </p:anim>
                                    <p:anim calcmode="lin" valueType="num">
                                      <p:cBhvr>
                                        <p:cTn id="20" dur="500" fill="hold"/>
                                        <p:tgtEl>
                                          <p:spTgt spid="30516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8" grpId="0" animBg="1"/>
      <p:bldP spid="30516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EA4B0845-AD64-4C97-A35E-261D4EF0E285}" type="slidenum">
              <a:rPr lang="ar-SA"/>
              <a:pPr/>
              <a:t>22</a:t>
            </a:fld>
            <a:endParaRPr lang="en-US"/>
          </a:p>
        </p:txBody>
      </p:sp>
      <p:pic>
        <p:nvPicPr>
          <p:cNvPr id="30617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618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618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6182" name="Text Box 6"/>
          <p:cNvSpPr txBox="1">
            <a:spLocks noChangeArrowheads="1"/>
          </p:cNvSpPr>
          <p:nvPr/>
        </p:nvSpPr>
        <p:spPr bwMode="auto">
          <a:xfrm>
            <a:off x="1331913" y="1196975"/>
            <a:ext cx="6480175"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بررسي برون افكني از طريق.....</a:t>
            </a:r>
            <a:endParaRPr lang="en-US" b="1"/>
          </a:p>
        </p:txBody>
      </p:sp>
      <p:sp>
        <p:nvSpPr>
          <p:cNvPr id="30618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6184" name="Text Box 8"/>
          <p:cNvSpPr txBox="1">
            <a:spLocks noChangeArrowheads="1"/>
          </p:cNvSpPr>
          <p:nvPr/>
        </p:nvSpPr>
        <p:spPr bwMode="auto">
          <a:xfrm>
            <a:off x="1547813" y="2276475"/>
            <a:ext cx="6480175" cy="3384550"/>
          </a:xfrm>
          <a:prstGeom prst="rect">
            <a:avLst/>
          </a:prstGeom>
          <a:noFill/>
          <a:ln w="9525">
            <a:noFill/>
            <a:miter lim="800000"/>
            <a:headEnd/>
            <a:tailEnd/>
          </a:ln>
          <a:effectLst/>
        </p:spPr>
        <p:txBody>
          <a:bodyPr>
            <a:spAutoFit/>
          </a:bodyPr>
          <a:lstStyle/>
          <a:p>
            <a:pPr algn="r">
              <a:spcBef>
                <a:spcPct val="50000"/>
              </a:spcBef>
            </a:pPr>
            <a:r>
              <a:rPr lang="fa-IR" b="1" i="1"/>
              <a:t>نماد هاي برون افكني</a:t>
            </a:r>
          </a:p>
          <a:p>
            <a:pPr algn="r">
              <a:spcBef>
                <a:spcPct val="50000"/>
              </a:spcBef>
              <a:buFont typeface="G2 Festive" pitchFamily="34" charset="2"/>
              <a:buNone/>
            </a:pPr>
            <a:r>
              <a:rPr lang="fa-IR"/>
              <a:t>                        </a:t>
            </a:r>
            <a:r>
              <a:rPr lang="en-US" sz="4000">
                <a:sym typeface="Wingdings 2" pitchFamily="18" charset="2"/>
              </a:rPr>
              <a:t></a:t>
            </a:r>
            <a:r>
              <a:rPr lang="fa-IR"/>
              <a:t> </a:t>
            </a:r>
            <a:r>
              <a:rPr lang="fa-IR" sz="4000"/>
              <a:t>خط</a:t>
            </a:r>
          </a:p>
          <a:p>
            <a:pPr>
              <a:spcBef>
                <a:spcPct val="50000"/>
              </a:spcBef>
            </a:pPr>
            <a:r>
              <a:rPr lang="fa-IR" sz="4000"/>
              <a:t>                   </a:t>
            </a:r>
            <a:r>
              <a:rPr lang="en-US" sz="4000">
                <a:sym typeface="Wingdings 2" pitchFamily="18" charset="2"/>
              </a:rPr>
              <a:t></a:t>
            </a:r>
            <a:r>
              <a:rPr lang="fa-IR" sz="4000"/>
              <a:t> فضا</a:t>
            </a:r>
          </a:p>
          <a:p>
            <a:pPr algn="r">
              <a:spcBef>
                <a:spcPct val="50000"/>
              </a:spcBef>
            </a:pPr>
            <a:r>
              <a:rPr lang="fa-IR" sz="4000"/>
              <a:t>                                        </a:t>
            </a:r>
            <a:r>
              <a:rPr lang="en-US" sz="4000">
                <a:sym typeface="Wingdings 2" pitchFamily="18" charset="2"/>
              </a:rPr>
              <a:t></a:t>
            </a:r>
            <a:r>
              <a:rPr lang="fa-IR" sz="4000"/>
              <a:t> رنگ</a:t>
            </a:r>
            <a:endParaRPr lang="en-US" sz="4000"/>
          </a:p>
        </p:txBody>
      </p:sp>
      <p:sp>
        <p:nvSpPr>
          <p:cNvPr id="11" name="Title 10"/>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6179"/>
                                        </p:tgtEl>
                                        <p:attrNameLst>
                                          <p:attrName>style.visibility</p:attrName>
                                        </p:attrNameLst>
                                      </p:cBhvr>
                                      <p:to>
                                        <p:strVal val="visible"/>
                                      </p:to>
                                    </p:set>
                                    <p:anim calcmode="lin" valueType="num">
                                      <p:cBhvr>
                                        <p:cTn id="7" dur="5000" fill="hold"/>
                                        <p:tgtEl>
                                          <p:spTgt spid="306179"/>
                                        </p:tgtEl>
                                        <p:attrNameLst>
                                          <p:attrName>ppt_w</p:attrName>
                                        </p:attrNameLst>
                                      </p:cBhvr>
                                      <p:tavLst>
                                        <p:tav tm="0" fmla="#ppt_w*sin(2.5*pi*$)">
                                          <p:val>
                                            <p:fltVal val="0"/>
                                          </p:val>
                                        </p:tav>
                                        <p:tav tm="100000">
                                          <p:val>
                                            <p:fltVal val="1"/>
                                          </p:val>
                                        </p:tav>
                                      </p:tavLst>
                                    </p:anim>
                                    <p:anim calcmode="lin" valueType="num">
                                      <p:cBhvr>
                                        <p:cTn id="8" dur="5000" fill="hold"/>
                                        <p:tgtEl>
                                          <p:spTgt spid="306179"/>
                                        </p:tgtEl>
                                        <p:attrNameLst>
                                          <p:attrName>ppt_h</p:attrName>
                                        </p:attrNameLst>
                                      </p:cBhvr>
                                      <p:tavLst>
                                        <p:tav tm="0">
                                          <p:val>
                                            <p:strVal val="#ppt_h"/>
                                          </p:val>
                                        </p:tav>
                                        <p:tav tm="100000">
                                          <p:val>
                                            <p:strVal val="#ppt_h"/>
                                          </p:val>
                                        </p:tav>
                                      </p:tavLst>
                                    </p:anim>
                                  </p:childTnLst>
                                </p:cTn>
                              </p:par>
                              <p:par>
                                <p:cTn id="9" presetID="1" presetClass="entr" presetSubtype="0" fill="hold" grpId="0" nodeType="withEffect">
                                  <p:stCondLst>
                                    <p:cond delay="0"/>
                                  </p:stCondLst>
                                  <p:childTnLst>
                                    <p:set>
                                      <p:cBhvr>
                                        <p:cTn id="10" dur="1" fill="hold">
                                          <p:stCondLst>
                                            <p:cond delay="0"/>
                                          </p:stCondLst>
                                        </p:cTn>
                                        <p:tgtEl>
                                          <p:spTgt spid="3061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iterate type="lt">
                                    <p:tmPct val="5000"/>
                                  </p:iterate>
                                  <p:childTnLst>
                                    <p:set>
                                      <p:cBhvr>
                                        <p:cTn id="14" dur="1" fill="hold">
                                          <p:stCondLst>
                                            <p:cond delay="0"/>
                                          </p:stCondLst>
                                        </p:cTn>
                                        <p:tgtEl>
                                          <p:spTgt spid="306184"/>
                                        </p:tgtEl>
                                        <p:attrNameLst>
                                          <p:attrName>style.visibility</p:attrName>
                                        </p:attrNameLst>
                                      </p:cBhvr>
                                      <p:to>
                                        <p:strVal val="visible"/>
                                      </p:to>
                                    </p:set>
                                    <p:anim calcmode="lin" valueType="num">
                                      <p:cBhvr>
                                        <p:cTn id="15" dur="500" fill="hold"/>
                                        <p:tgtEl>
                                          <p:spTgt spid="306184"/>
                                        </p:tgtEl>
                                        <p:attrNameLst>
                                          <p:attrName>ppt_w</p:attrName>
                                        </p:attrNameLst>
                                      </p:cBhvr>
                                      <p:tavLst>
                                        <p:tav tm="0">
                                          <p:val>
                                            <p:fltVal val="0"/>
                                          </p:val>
                                        </p:tav>
                                        <p:tav tm="100000">
                                          <p:val>
                                            <p:strVal val="#ppt_w"/>
                                          </p:val>
                                        </p:tav>
                                      </p:tavLst>
                                    </p:anim>
                                    <p:anim calcmode="lin" valueType="num">
                                      <p:cBhvr>
                                        <p:cTn id="16" dur="500" fill="hold"/>
                                        <p:tgtEl>
                                          <p:spTgt spid="306184"/>
                                        </p:tgtEl>
                                        <p:attrNameLst>
                                          <p:attrName>ppt_h</p:attrName>
                                        </p:attrNameLst>
                                      </p:cBhvr>
                                      <p:tavLst>
                                        <p:tav tm="0">
                                          <p:val>
                                            <p:fltVal val="0"/>
                                          </p:val>
                                        </p:tav>
                                        <p:tav tm="100000">
                                          <p:val>
                                            <p:strVal val="#ppt_h"/>
                                          </p:val>
                                        </p:tav>
                                      </p:tavLst>
                                    </p:anim>
                                    <p:anim calcmode="lin" valueType="num">
                                      <p:cBhvr>
                                        <p:cTn id="17" dur="500" fill="hold"/>
                                        <p:tgtEl>
                                          <p:spTgt spid="306184"/>
                                        </p:tgtEl>
                                        <p:attrNameLst>
                                          <p:attrName>style.rotation</p:attrName>
                                        </p:attrNameLst>
                                      </p:cBhvr>
                                      <p:tavLst>
                                        <p:tav tm="0">
                                          <p:val>
                                            <p:fltVal val="90"/>
                                          </p:val>
                                        </p:tav>
                                        <p:tav tm="100000">
                                          <p:val>
                                            <p:fltVal val="0"/>
                                          </p:val>
                                        </p:tav>
                                      </p:tavLst>
                                    </p:anim>
                                    <p:animEffect transition="in" filter="fade">
                                      <p:cBhvr>
                                        <p:cTn id="18" dur="500"/>
                                        <p:tgtEl>
                                          <p:spTgt spid="306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82" grpId="0" animBg="1"/>
      <p:bldP spid="30618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19961813-BA50-4D99-84B1-E69CE4B9FB77}" type="slidenum">
              <a:rPr lang="ar-SA"/>
              <a:pPr/>
              <a:t>23</a:t>
            </a:fld>
            <a:endParaRPr lang="en-US"/>
          </a:p>
        </p:txBody>
      </p:sp>
      <p:pic>
        <p:nvPicPr>
          <p:cNvPr id="30720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720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720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7207" name="Text Box 7"/>
          <p:cNvSpPr txBox="1">
            <a:spLocks noChangeArrowheads="1"/>
          </p:cNvSpPr>
          <p:nvPr/>
        </p:nvSpPr>
        <p:spPr bwMode="auto">
          <a:xfrm>
            <a:off x="1835150" y="1196975"/>
            <a:ext cx="5329238"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بررسي برون افكني از طريق.....</a:t>
            </a:r>
            <a:endParaRPr lang="en-US" b="1"/>
          </a:p>
        </p:txBody>
      </p:sp>
      <p:sp>
        <p:nvSpPr>
          <p:cNvPr id="307208" name="AutoShape 8"/>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7209" name="Rectangle 9"/>
          <p:cNvSpPr>
            <a:spLocks noChangeArrowheads="1"/>
          </p:cNvSpPr>
          <p:nvPr/>
        </p:nvSpPr>
        <p:spPr bwMode="auto">
          <a:xfrm>
            <a:off x="6650038" y="2133600"/>
            <a:ext cx="1376362" cy="711200"/>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4000">
                <a:sym typeface="Wingdings 2" pitchFamily="18" charset="2"/>
              </a:rPr>
              <a:t></a:t>
            </a:r>
            <a:r>
              <a:rPr lang="fa-IR" sz="4000"/>
              <a:t> خط</a:t>
            </a:r>
            <a:endParaRPr lang="en-US" sz="4000"/>
          </a:p>
        </p:txBody>
      </p:sp>
      <p:sp>
        <p:nvSpPr>
          <p:cNvPr id="307210" name="Text Box 10"/>
          <p:cNvSpPr txBox="1">
            <a:spLocks noChangeArrowheads="1"/>
          </p:cNvSpPr>
          <p:nvPr/>
        </p:nvSpPr>
        <p:spPr bwMode="auto">
          <a:xfrm>
            <a:off x="755650" y="2924175"/>
            <a:ext cx="7489825" cy="3113088"/>
          </a:xfrm>
          <a:prstGeom prst="rect">
            <a:avLst/>
          </a:prstGeom>
          <a:noFill/>
          <a:ln w="9525">
            <a:noFill/>
            <a:miter lim="800000"/>
            <a:headEnd/>
            <a:tailEnd/>
          </a:ln>
          <a:effectLst/>
        </p:spPr>
        <p:txBody>
          <a:bodyPr>
            <a:spAutoFit/>
          </a:bodyPr>
          <a:lstStyle/>
          <a:p>
            <a:pPr algn="r">
              <a:spcBef>
                <a:spcPct val="50000"/>
              </a:spcBef>
            </a:pPr>
            <a:r>
              <a:rPr lang="fa-IR"/>
              <a:t>خط بدون وابستگي به محتوا داراي بار شديد بياني و قدرت وجودي خاص است كه پويايي و بنيان شكل از آن ناشي مي شود.</a:t>
            </a:r>
          </a:p>
          <a:p>
            <a:pPr algn="r">
              <a:spcBef>
                <a:spcPct val="50000"/>
              </a:spcBef>
            </a:pPr>
            <a:r>
              <a:rPr lang="fa-IR"/>
              <a:t> اشكال مختلف خط مانند : ضخيم ، نا زك، ،خط و نقطه ، مداوم، عمودي ، افقي ، براق و مات و.......</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7203"/>
                                        </p:tgtEl>
                                        <p:attrNameLst>
                                          <p:attrName>style.visibility</p:attrName>
                                        </p:attrNameLst>
                                      </p:cBhvr>
                                      <p:to>
                                        <p:strVal val="visible"/>
                                      </p:to>
                                    </p:set>
                                    <p:anim calcmode="lin" valueType="num">
                                      <p:cBhvr>
                                        <p:cTn id="7" dur="5000" fill="hold"/>
                                        <p:tgtEl>
                                          <p:spTgt spid="307203"/>
                                        </p:tgtEl>
                                        <p:attrNameLst>
                                          <p:attrName>ppt_w</p:attrName>
                                        </p:attrNameLst>
                                      </p:cBhvr>
                                      <p:tavLst>
                                        <p:tav tm="0" fmla="#ppt_w*sin(2.5*pi*$)">
                                          <p:val>
                                            <p:fltVal val="0"/>
                                          </p:val>
                                        </p:tav>
                                        <p:tav tm="100000">
                                          <p:val>
                                            <p:fltVal val="1"/>
                                          </p:val>
                                        </p:tav>
                                      </p:tavLst>
                                    </p:anim>
                                    <p:anim calcmode="lin" valueType="num">
                                      <p:cBhvr>
                                        <p:cTn id="8" dur="5000" fill="hold"/>
                                        <p:tgtEl>
                                          <p:spTgt spid="307203"/>
                                        </p:tgtEl>
                                        <p:attrNameLst>
                                          <p:attrName>ppt_h</p:attrName>
                                        </p:attrNameLst>
                                      </p:cBhvr>
                                      <p:tavLst>
                                        <p:tav tm="0">
                                          <p:val>
                                            <p:strVal val="#ppt_h"/>
                                          </p:val>
                                        </p:tav>
                                        <p:tav tm="100000">
                                          <p:val>
                                            <p:strVal val="#ppt_h"/>
                                          </p:val>
                                        </p:tav>
                                      </p:tavLst>
                                    </p:anim>
                                  </p:childTnLst>
                                </p:cTn>
                              </p:par>
                              <p:par>
                                <p:cTn id="9" presetID="35" presetClass="entr" presetSubtype="0" fill="hold" grpId="0" nodeType="withEffect">
                                  <p:stCondLst>
                                    <p:cond delay="0"/>
                                  </p:stCondLst>
                                  <p:childTnLst>
                                    <p:set>
                                      <p:cBhvr>
                                        <p:cTn id="10" dur="1" fill="hold">
                                          <p:stCondLst>
                                            <p:cond delay="0"/>
                                          </p:stCondLst>
                                        </p:cTn>
                                        <p:tgtEl>
                                          <p:spTgt spid="307207"/>
                                        </p:tgtEl>
                                        <p:attrNameLst>
                                          <p:attrName>style.visibility</p:attrName>
                                        </p:attrNameLst>
                                      </p:cBhvr>
                                      <p:to>
                                        <p:strVal val="visible"/>
                                      </p:to>
                                    </p:set>
                                    <p:animEffect transition="in" filter="fade">
                                      <p:cBhvr>
                                        <p:cTn id="11" dur="2000"/>
                                        <p:tgtEl>
                                          <p:spTgt spid="307207"/>
                                        </p:tgtEl>
                                      </p:cBhvr>
                                    </p:animEffect>
                                    <p:anim calcmode="lin" valueType="num">
                                      <p:cBhvr>
                                        <p:cTn id="12" dur="2000" fill="hold"/>
                                        <p:tgtEl>
                                          <p:spTgt spid="307207"/>
                                        </p:tgtEl>
                                        <p:attrNameLst>
                                          <p:attrName>style.rotation</p:attrName>
                                        </p:attrNameLst>
                                      </p:cBhvr>
                                      <p:tavLst>
                                        <p:tav tm="0">
                                          <p:val>
                                            <p:fltVal val="720"/>
                                          </p:val>
                                        </p:tav>
                                        <p:tav tm="100000">
                                          <p:val>
                                            <p:fltVal val="0"/>
                                          </p:val>
                                        </p:tav>
                                      </p:tavLst>
                                    </p:anim>
                                    <p:anim calcmode="lin" valueType="num">
                                      <p:cBhvr>
                                        <p:cTn id="13" dur="2000" fill="hold"/>
                                        <p:tgtEl>
                                          <p:spTgt spid="307207"/>
                                        </p:tgtEl>
                                        <p:attrNameLst>
                                          <p:attrName>ppt_h</p:attrName>
                                        </p:attrNameLst>
                                      </p:cBhvr>
                                      <p:tavLst>
                                        <p:tav tm="0">
                                          <p:val>
                                            <p:fltVal val="0"/>
                                          </p:val>
                                        </p:tav>
                                        <p:tav tm="100000">
                                          <p:val>
                                            <p:strVal val="#ppt_h"/>
                                          </p:val>
                                        </p:tav>
                                      </p:tavLst>
                                    </p:anim>
                                    <p:anim calcmode="lin" valueType="num">
                                      <p:cBhvr>
                                        <p:cTn id="14" dur="2000" fill="hold"/>
                                        <p:tgtEl>
                                          <p:spTgt spid="307207"/>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307209"/>
                                        </p:tgtEl>
                                        <p:attrNameLst>
                                          <p:attrName>style.visibility</p:attrName>
                                        </p:attrNameLst>
                                      </p:cBhvr>
                                      <p:to>
                                        <p:strVal val="visible"/>
                                      </p:to>
                                    </p:set>
                                    <p:animEffect transition="in" filter="wheel(4)">
                                      <p:cBhvr>
                                        <p:cTn id="19" dur="2000"/>
                                        <p:tgtEl>
                                          <p:spTgt spid="307209"/>
                                        </p:tgtEl>
                                      </p:cBhvr>
                                    </p:animEffect>
                                  </p:childTnLst>
                                </p:cTn>
                              </p:par>
                            </p:childTnLst>
                          </p:cTn>
                        </p:par>
                      </p:childTnLst>
                    </p:cTn>
                  </p:par>
                  <p:par>
                    <p:cTn id="20" fill="hold">
                      <p:stCondLst>
                        <p:cond delay="indefinite"/>
                      </p:stCondLst>
                      <p:childTnLst>
                        <p:par>
                          <p:cTn id="21" fill="hold">
                            <p:stCondLst>
                              <p:cond delay="0"/>
                            </p:stCondLst>
                            <p:childTnLst>
                              <p:par>
                                <p:cTn id="22" presetID="35" presetClass="entr" presetSubtype="0" fill="hold" grpId="0" nodeType="clickEffect">
                                  <p:stCondLst>
                                    <p:cond delay="0"/>
                                  </p:stCondLst>
                                  <p:childTnLst>
                                    <p:set>
                                      <p:cBhvr>
                                        <p:cTn id="23" dur="1" fill="hold">
                                          <p:stCondLst>
                                            <p:cond delay="0"/>
                                          </p:stCondLst>
                                        </p:cTn>
                                        <p:tgtEl>
                                          <p:spTgt spid="307210"/>
                                        </p:tgtEl>
                                        <p:attrNameLst>
                                          <p:attrName>style.visibility</p:attrName>
                                        </p:attrNameLst>
                                      </p:cBhvr>
                                      <p:to>
                                        <p:strVal val="visible"/>
                                      </p:to>
                                    </p:set>
                                    <p:animEffect transition="in" filter="fade">
                                      <p:cBhvr>
                                        <p:cTn id="24" dur="2000"/>
                                        <p:tgtEl>
                                          <p:spTgt spid="307210"/>
                                        </p:tgtEl>
                                      </p:cBhvr>
                                    </p:animEffect>
                                    <p:anim calcmode="lin" valueType="num">
                                      <p:cBhvr>
                                        <p:cTn id="25" dur="2000" fill="hold"/>
                                        <p:tgtEl>
                                          <p:spTgt spid="307210"/>
                                        </p:tgtEl>
                                        <p:attrNameLst>
                                          <p:attrName>style.rotation</p:attrName>
                                        </p:attrNameLst>
                                      </p:cBhvr>
                                      <p:tavLst>
                                        <p:tav tm="0">
                                          <p:val>
                                            <p:fltVal val="720"/>
                                          </p:val>
                                        </p:tav>
                                        <p:tav tm="100000">
                                          <p:val>
                                            <p:fltVal val="0"/>
                                          </p:val>
                                        </p:tav>
                                      </p:tavLst>
                                    </p:anim>
                                    <p:anim calcmode="lin" valueType="num">
                                      <p:cBhvr>
                                        <p:cTn id="26" dur="2000" fill="hold"/>
                                        <p:tgtEl>
                                          <p:spTgt spid="307210"/>
                                        </p:tgtEl>
                                        <p:attrNameLst>
                                          <p:attrName>ppt_h</p:attrName>
                                        </p:attrNameLst>
                                      </p:cBhvr>
                                      <p:tavLst>
                                        <p:tav tm="0">
                                          <p:val>
                                            <p:fltVal val="0"/>
                                          </p:val>
                                        </p:tav>
                                        <p:tav tm="100000">
                                          <p:val>
                                            <p:strVal val="#ppt_h"/>
                                          </p:val>
                                        </p:tav>
                                      </p:tavLst>
                                    </p:anim>
                                    <p:anim calcmode="lin" valueType="num">
                                      <p:cBhvr>
                                        <p:cTn id="27" dur="2000" fill="hold"/>
                                        <p:tgtEl>
                                          <p:spTgt spid="3072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7" grpId="0" animBg="1"/>
      <p:bldP spid="307209" grpId="0" animBg="1"/>
      <p:bldP spid="3072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892F76A1-FB32-4A1F-989C-9577A663746C}" type="slidenum">
              <a:rPr lang="ar-SA"/>
              <a:pPr/>
              <a:t>24</a:t>
            </a:fld>
            <a:endParaRPr lang="en-US"/>
          </a:p>
        </p:txBody>
      </p:sp>
      <p:pic>
        <p:nvPicPr>
          <p:cNvPr id="30822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822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822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8230" name="Text Box 6"/>
          <p:cNvSpPr txBox="1">
            <a:spLocks noChangeArrowheads="1"/>
          </p:cNvSpPr>
          <p:nvPr/>
        </p:nvSpPr>
        <p:spPr bwMode="auto">
          <a:xfrm>
            <a:off x="1692275" y="1196975"/>
            <a:ext cx="5329238"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بررسي برون افكني از طريق.....</a:t>
            </a:r>
            <a:endParaRPr lang="en-US" b="1"/>
          </a:p>
        </p:txBody>
      </p:sp>
      <p:sp>
        <p:nvSpPr>
          <p:cNvPr id="30823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8232" name="Rectangle 8"/>
          <p:cNvSpPr>
            <a:spLocks noChangeArrowheads="1"/>
          </p:cNvSpPr>
          <p:nvPr/>
        </p:nvSpPr>
        <p:spPr bwMode="auto">
          <a:xfrm>
            <a:off x="7583488" y="1847850"/>
            <a:ext cx="973137"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خط</a:t>
            </a:r>
            <a:endParaRPr lang="en-US" sz="3200" b="1"/>
          </a:p>
        </p:txBody>
      </p:sp>
      <p:sp>
        <p:nvSpPr>
          <p:cNvPr id="308233" name="Text Box 9"/>
          <p:cNvSpPr txBox="1">
            <a:spLocks noChangeArrowheads="1"/>
          </p:cNvSpPr>
          <p:nvPr/>
        </p:nvSpPr>
        <p:spPr bwMode="auto">
          <a:xfrm>
            <a:off x="827088" y="2924175"/>
            <a:ext cx="7561262" cy="2289175"/>
          </a:xfrm>
          <a:prstGeom prst="rect">
            <a:avLst/>
          </a:prstGeom>
          <a:noFill/>
          <a:ln w="9525">
            <a:noFill/>
            <a:miter lim="800000"/>
            <a:headEnd/>
            <a:tailEnd/>
          </a:ln>
          <a:effectLst/>
        </p:spPr>
        <p:txBody>
          <a:bodyPr>
            <a:spAutoFit/>
          </a:bodyPr>
          <a:lstStyle/>
          <a:p>
            <a:pPr algn="just">
              <a:spcBef>
                <a:spcPct val="50000"/>
              </a:spcBef>
            </a:pPr>
            <a:r>
              <a:rPr lang="fa-IR"/>
              <a:t> از واري خط مي توان به حالتهاي رواني يا فكري خود آگاه يا ناخودآگاه يا به ويژگيهاي ترسيم كننده خط پي برد. براي تحليل و تعبير خطها قواعد همگاني و معتبري وجود دارد. برخي از آنه عبارتند از : </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8227"/>
                                        </p:tgtEl>
                                        <p:attrNameLst>
                                          <p:attrName>style.visibility</p:attrName>
                                        </p:attrNameLst>
                                      </p:cBhvr>
                                      <p:to>
                                        <p:strVal val="visible"/>
                                      </p:to>
                                    </p:set>
                                    <p:anim calcmode="lin" valueType="num">
                                      <p:cBhvr>
                                        <p:cTn id="7" dur="5000" fill="hold"/>
                                        <p:tgtEl>
                                          <p:spTgt spid="308227"/>
                                        </p:tgtEl>
                                        <p:attrNameLst>
                                          <p:attrName>ppt_w</p:attrName>
                                        </p:attrNameLst>
                                      </p:cBhvr>
                                      <p:tavLst>
                                        <p:tav tm="0" fmla="#ppt_w*sin(2.5*pi*$)">
                                          <p:val>
                                            <p:fltVal val="0"/>
                                          </p:val>
                                        </p:tav>
                                        <p:tav tm="100000">
                                          <p:val>
                                            <p:fltVal val="1"/>
                                          </p:val>
                                        </p:tav>
                                      </p:tavLst>
                                    </p:anim>
                                    <p:anim calcmode="lin" valueType="num">
                                      <p:cBhvr>
                                        <p:cTn id="8" dur="5000" fill="hold"/>
                                        <p:tgtEl>
                                          <p:spTgt spid="308227"/>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08232"/>
                                        </p:tgtEl>
                                        <p:attrNameLst>
                                          <p:attrName>style.visibility</p:attrName>
                                        </p:attrNameLst>
                                      </p:cBhvr>
                                      <p:to>
                                        <p:strVal val="visible"/>
                                      </p:to>
                                    </p:set>
                                    <p:animEffect transition="in" filter="wheel(4)">
                                      <p:cBhvr>
                                        <p:cTn id="11" dur="2000"/>
                                        <p:tgtEl>
                                          <p:spTgt spid="308232"/>
                                        </p:tgtEl>
                                      </p:cBhvr>
                                    </p:animEffect>
                                  </p:childTnLst>
                                </p:cTn>
                              </p:par>
                              <p:par>
                                <p:cTn id="12" presetID="40" presetClass="entr" presetSubtype="0" fill="hold" grpId="0" nodeType="withEffect">
                                  <p:stCondLst>
                                    <p:cond delay="0"/>
                                  </p:stCondLst>
                                  <p:iterate type="lt">
                                    <p:tmPct val="10000"/>
                                  </p:iterate>
                                  <p:childTnLst>
                                    <p:set>
                                      <p:cBhvr>
                                        <p:cTn id="13" dur="1" fill="hold">
                                          <p:stCondLst>
                                            <p:cond delay="0"/>
                                          </p:stCondLst>
                                        </p:cTn>
                                        <p:tgtEl>
                                          <p:spTgt spid="308230"/>
                                        </p:tgtEl>
                                        <p:attrNameLst>
                                          <p:attrName>style.visibility</p:attrName>
                                        </p:attrNameLst>
                                      </p:cBhvr>
                                      <p:to>
                                        <p:strVal val="visible"/>
                                      </p:to>
                                    </p:set>
                                    <p:animEffect transition="in" filter="fade">
                                      <p:cBhvr>
                                        <p:cTn id="14" dur="500"/>
                                        <p:tgtEl>
                                          <p:spTgt spid="308230"/>
                                        </p:tgtEl>
                                      </p:cBhvr>
                                    </p:animEffect>
                                    <p:anim calcmode="lin" valueType="num">
                                      <p:cBhvr>
                                        <p:cTn id="15" dur="500" fill="hold"/>
                                        <p:tgtEl>
                                          <p:spTgt spid="308230"/>
                                        </p:tgtEl>
                                        <p:attrNameLst>
                                          <p:attrName>ppt_x</p:attrName>
                                        </p:attrNameLst>
                                      </p:cBhvr>
                                      <p:tavLst>
                                        <p:tav tm="0">
                                          <p:val>
                                            <p:strVal val="#ppt_x-.1"/>
                                          </p:val>
                                        </p:tav>
                                        <p:tav tm="100000">
                                          <p:val>
                                            <p:strVal val="#ppt_x"/>
                                          </p:val>
                                        </p:tav>
                                      </p:tavLst>
                                    </p:anim>
                                    <p:anim calcmode="lin" valueType="num">
                                      <p:cBhvr>
                                        <p:cTn id="16" dur="500" fill="hold"/>
                                        <p:tgtEl>
                                          <p:spTgt spid="308230"/>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1" nodeType="clickEffect">
                                  <p:stCondLst>
                                    <p:cond delay="0"/>
                                  </p:stCondLst>
                                  <p:childTnLst>
                                    <p:set>
                                      <p:cBhvr>
                                        <p:cTn id="20" dur="1" fill="hold">
                                          <p:stCondLst>
                                            <p:cond delay="0"/>
                                          </p:stCondLst>
                                        </p:cTn>
                                        <p:tgtEl>
                                          <p:spTgt spid="308232"/>
                                        </p:tgtEl>
                                        <p:attrNameLst>
                                          <p:attrName>style.visibility</p:attrName>
                                        </p:attrNameLst>
                                      </p:cBhvr>
                                      <p:to>
                                        <p:strVal val="visible"/>
                                      </p:to>
                                    </p:set>
                                    <p:animEffect transition="in" filter="wheel(4)">
                                      <p:cBhvr>
                                        <p:cTn id="21" dur="2000"/>
                                        <p:tgtEl>
                                          <p:spTgt spid="308232"/>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iterate type="lt">
                                    <p:tmPct val="5000"/>
                                  </p:iterate>
                                  <p:childTnLst>
                                    <p:set>
                                      <p:cBhvr>
                                        <p:cTn id="25" dur="1" fill="hold">
                                          <p:stCondLst>
                                            <p:cond delay="0"/>
                                          </p:stCondLst>
                                        </p:cTn>
                                        <p:tgtEl>
                                          <p:spTgt spid="308233"/>
                                        </p:tgtEl>
                                        <p:attrNameLst>
                                          <p:attrName>style.visibility</p:attrName>
                                        </p:attrNameLst>
                                      </p:cBhvr>
                                      <p:to>
                                        <p:strVal val="visible"/>
                                      </p:to>
                                    </p:set>
                                    <p:anim calcmode="lin" valueType="num">
                                      <p:cBhvr>
                                        <p:cTn id="26" dur="500" fill="hold"/>
                                        <p:tgtEl>
                                          <p:spTgt spid="308233"/>
                                        </p:tgtEl>
                                        <p:attrNameLst>
                                          <p:attrName>ppt_w</p:attrName>
                                        </p:attrNameLst>
                                      </p:cBhvr>
                                      <p:tavLst>
                                        <p:tav tm="0">
                                          <p:val>
                                            <p:fltVal val="0"/>
                                          </p:val>
                                        </p:tav>
                                        <p:tav tm="100000">
                                          <p:val>
                                            <p:strVal val="#ppt_w"/>
                                          </p:val>
                                        </p:tav>
                                      </p:tavLst>
                                    </p:anim>
                                    <p:anim calcmode="lin" valueType="num">
                                      <p:cBhvr>
                                        <p:cTn id="27" dur="500" fill="hold"/>
                                        <p:tgtEl>
                                          <p:spTgt spid="308233"/>
                                        </p:tgtEl>
                                        <p:attrNameLst>
                                          <p:attrName>ppt_h</p:attrName>
                                        </p:attrNameLst>
                                      </p:cBhvr>
                                      <p:tavLst>
                                        <p:tav tm="0">
                                          <p:val>
                                            <p:fltVal val="0"/>
                                          </p:val>
                                        </p:tav>
                                        <p:tav tm="100000">
                                          <p:val>
                                            <p:strVal val="#ppt_h"/>
                                          </p:val>
                                        </p:tav>
                                      </p:tavLst>
                                    </p:anim>
                                    <p:anim calcmode="lin" valueType="num">
                                      <p:cBhvr>
                                        <p:cTn id="28" dur="500" fill="hold"/>
                                        <p:tgtEl>
                                          <p:spTgt spid="308233"/>
                                        </p:tgtEl>
                                        <p:attrNameLst>
                                          <p:attrName>style.rotation</p:attrName>
                                        </p:attrNameLst>
                                      </p:cBhvr>
                                      <p:tavLst>
                                        <p:tav tm="0">
                                          <p:val>
                                            <p:fltVal val="90"/>
                                          </p:val>
                                        </p:tav>
                                        <p:tav tm="100000">
                                          <p:val>
                                            <p:fltVal val="0"/>
                                          </p:val>
                                        </p:tav>
                                      </p:tavLst>
                                    </p:anim>
                                    <p:animEffect transition="in" filter="fade">
                                      <p:cBhvr>
                                        <p:cTn id="29" dur="500"/>
                                        <p:tgtEl>
                                          <p:spTgt spid="3082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30" grpId="0" animBg="1"/>
      <p:bldP spid="308232" grpId="0" animBg="1"/>
      <p:bldP spid="308232" grpId="1" animBg="1"/>
      <p:bldP spid="30823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94FB04DA-448C-4398-A989-4971CBCCC8B1}" type="slidenum">
              <a:rPr lang="ar-SA"/>
              <a:pPr/>
              <a:t>25</a:t>
            </a:fld>
            <a:endParaRPr lang="en-US"/>
          </a:p>
        </p:txBody>
      </p:sp>
      <p:pic>
        <p:nvPicPr>
          <p:cNvPr id="30925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0925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0925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09258" name="Text Box 10"/>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09259" name="AutoShape 11"/>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09260" name="Rectangle 12"/>
          <p:cNvSpPr>
            <a:spLocks noChangeArrowheads="1"/>
          </p:cNvSpPr>
          <p:nvPr/>
        </p:nvSpPr>
        <p:spPr bwMode="auto">
          <a:xfrm>
            <a:off x="7448550" y="1631950"/>
            <a:ext cx="97313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خط</a:t>
            </a:r>
            <a:endParaRPr lang="en-US" sz="3200" b="1"/>
          </a:p>
        </p:txBody>
      </p:sp>
      <p:sp>
        <p:nvSpPr>
          <p:cNvPr id="309262" name="Text Box 14"/>
          <p:cNvSpPr txBox="1">
            <a:spLocks noChangeArrowheads="1"/>
          </p:cNvSpPr>
          <p:nvPr/>
        </p:nvSpPr>
        <p:spPr bwMode="auto">
          <a:xfrm>
            <a:off x="539750" y="2492375"/>
            <a:ext cx="8208963" cy="3662363"/>
          </a:xfrm>
          <a:prstGeom prst="rect">
            <a:avLst/>
          </a:prstGeom>
          <a:noFill/>
          <a:ln w="9525">
            <a:noFill/>
            <a:miter lim="800000"/>
            <a:headEnd/>
            <a:tailEnd/>
          </a:ln>
          <a:effectLst/>
        </p:spPr>
        <p:txBody>
          <a:bodyPr>
            <a:spAutoFit/>
          </a:bodyPr>
          <a:lstStyle/>
          <a:p>
            <a:pPr algn="r">
              <a:spcBef>
                <a:spcPct val="50000"/>
              </a:spcBef>
              <a:buFont typeface="Wingdings" pitchFamily="2" charset="2"/>
              <a:buChar char="v"/>
            </a:pPr>
            <a:r>
              <a:rPr lang="fa-IR" b="1"/>
              <a:t>راحتي و خوشي : خطهاي باز تر و بلند تر</a:t>
            </a:r>
          </a:p>
          <a:p>
            <a:pPr algn="r">
              <a:spcBef>
                <a:spcPct val="50000"/>
              </a:spcBef>
              <a:buFont typeface="Wingdings" pitchFamily="2" charset="2"/>
              <a:buChar char="v"/>
            </a:pPr>
            <a:r>
              <a:rPr lang="fa-IR" b="1"/>
              <a:t> نيروي زندگي :  خطهاي بلند به طرف بالا مي روند</a:t>
            </a:r>
          </a:p>
          <a:p>
            <a:pPr algn="r">
              <a:spcBef>
                <a:spcPct val="50000"/>
              </a:spcBef>
              <a:buFont typeface="Wingdings" pitchFamily="2" charset="2"/>
              <a:buChar char="v"/>
            </a:pPr>
            <a:r>
              <a:rPr lang="fa-IR" b="1"/>
              <a:t>ضعف عصبي :  فشردكي و كوتاهي خط</a:t>
            </a:r>
          </a:p>
          <a:p>
            <a:pPr algn="r">
              <a:spcBef>
                <a:spcPct val="50000"/>
              </a:spcBef>
              <a:buFont typeface="Wingdings" pitchFamily="2" charset="2"/>
              <a:buChar char="v"/>
            </a:pPr>
            <a:r>
              <a:rPr lang="fa-IR" b="1"/>
              <a:t>پرخاشگري :  قطعه قطه كردن و بهم پيچاندن خطوط</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09251"/>
                                        </p:tgtEl>
                                        <p:attrNameLst>
                                          <p:attrName>style.visibility</p:attrName>
                                        </p:attrNameLst>
                                      </p:cBhvr>
                                      <p:to>
                                        <p:strVal val="visible"/>
                                      </p:to>
                                    </p:set>
                                    <p:anim calcmode="lin" valueType="num">
                                      <p:cBhvr>
                                        <p:cTn id="7" dur="5000" fill="hold"/>
                                        <p:tgtEl>
                                          <p:spTgt spid="309251"/>
                                        </p:tgtEl>
                                        <p:attrNameLst>
                                          <p:attrName>ppt_w</p:attrName>
                                        </p:attrNameLst>
                                      </p:cBhvr>
                                      <p:tavLst>
                                        <p:tav tm="0" fmla="#ppt_w*sin(2.5*pi*$)">
                                          <p:val>
                                            <p:fltVal val="0"/>
                                          </p:val>
                                        </p:tav>
                                        <p:tav tm="100000">
                                          <p:val>
                                            <p:fltVal val="1"/>
                                          </p:val>
                                        </p:tav>
                                      </p:tavLst>
                                    </p:anim>
                                    <p:anim calcmode="lin" valueType="num">
                                      <p:cBhvr>
                                        <p:cTn id="8" dur="5000" fill="hold"/>
                                        <p:tgtEl>
                                          <p:spTgt spid="309251"/>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09260"/>
                                        </p:tgtEl>
                                        <p:attrNameLst>
                                          <p:attrName>style.visibility</p:attrName>
                                        </p:attrNameLst>
                                      </p:cBhvr>
                                      <p:to>
                                        <p:strVal val="visible"/>
                                      </p:to>
                                    </p:set>
                                    <p:animEffect transition="in" filter="wheel(4)">
                                      <p:cBhvr>
                                        <p:cTn id="11" dur="2000"/>
                                        <p:tgtEl>
                                          <p:spTgt spid="309260"/>
                                        </p:tgtEl>
                                      </p:cBhvr>
                                    </p:animEffect>
                                  </p:childTnLst>
                                </p:cTn>
                              </p:par>
                              <p:par>
                                <p:cTn id="12" presetID="20" presetClass="entr" presetSubtype="0" fill="hold" grpId="0" nodeType="withEffect">
                                  <p:stCondLst>
                                    <p:cond delay="0"/>
                                  </p:stCondLst>
                                  <p:childTnLst>
                                    <p:set>
                                      <p:cBhvr>
                                        <p:cTn id="13" dur="1" fill="hold">
                                          <p:stCondLst>
                                            <p:cond delay="0"/>
                                          </p:stCondLst>
                                        </p:cTn>
                                        <p:tgtEl>
                                          <p:spTgt spid="309258"/>
                                        </p:tgtEl>
                                        <p:attrNameLst>
                                          <p:attrName>style.visibility</p:attrName>
                                        </p:attrNameLst>
                                      </p:cBhvr>
                                      <p:to>
                                        <p:strVal val="visible"/>
                                      </p:to>
                                    </p:set>
                                    <p:animEffect transition="in" filter="wedge">
                                      <p:cBhvr>
                                        <p:cTn id="14" dur="2000"/>
                                        <p:tgtEl>
                                          <p:spTgt spid="309258"/>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309262"/>
                                        </p:tgtEl>
                                        <p:attrNameLst>
                                          <p:attrName>style.visibility</p:attrName>
                                        </p:attrNameLst>
                                      </p:cBhvr>
                                      <p:to>
                                        <p:strVal val="visible"/>
                                      </p:to>
                                    </p:set>
                                    <p:anim calcmode="lin" valueType="num">
                                      <p:cBhvr>
                                        <p:cTn id="19" dur="500" fill="hold"/>
                                        <p:tgtEl>
                                          <p:spTgt spid="309262"/>
                                        </p:tgtEl>
                                        <p:attrNameLst>
                                          <p:attrName>ppt_w</p:attrName>
                                        </p:attrNameLst>
                                      </p:cBhvr>
                                      <p:tavLst>
                                        <p:tav tm="0">
                                          <p:val>
                                            <p:fltVal val="0"/>
                                          </p:val>
                                        </p:tav>
                                        <p:tav tm="100000">
                                          <p:val>
                                            <p:strVal val="#ppt_w"/>
                                          </p:val>
                                        </p:tav>
                                      </p:tavLst>
                                    </p:anim>
                                    <p:anim calcmode="lin" valueType="num">
                                      <p:cBhvr>
                                        <p:cTn id="20" dur="500" fill="hold"/>
                                        <p:tgtEl>
                                          <p:spTgt spid="309262"/>
                                        </p:tgtEl>
                                        <p:attrNameLst>
                                          <p:attrName>ppt_h</p:attrName>
                                        </p:attrNameLst>
                                      </p:cBhvr>
                                      <p:tavLst>
                                        <p:tav tm="0">
                                          <p:val>
                                            <p:fltVal val="0"/>
                                          </p:val>
                                        </p:tav>
                                        <p:tav tm="100000">
                                          <p:val>
                                            <p:strVal val="#ppt_h"/>
                                          </p:val>
                                        </p:tav>
                                      </p:tavLst>
                                    </p:anim>
                                    <p:anim calcmode="lin" valueType="num">
                                      <p:cBhvr>
                                        <p:cTn id="21" dur="500" fill="hold"/>
                                        <p:tgtEl>
                                          <p:spTgt spid="309262"/>
                                        </p:tgtEl>
                                        <p:attrNameLst>
                                          <p:attrName>style.rotation</p:attrName>
                                        </p:attrNameLst>
                                      </p:cBhvr>
                                      <p:tavLst>
                                        <p:tav tm="0">
                                          <p:val>
                                            <p:fltVal val="90"/>
                                          </p:val>
                                        </p:tav>
                                        <p:tav tm="100000">
                                          <p:val>
                                            <p:fltVal val="0"/>
                                          </p:val>
                                        </p:tav>
                                      </p:tavLst>
                                    </p:anim>
                                    <p:animEffect transition="in" filter="fade">
                                      <p:cBhvr>
                                        <p:cTn id="22" dur="500"/>
                                        <p:tgtEl>
                                          <p:spTgt spid="3092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8" grpId="0" animBg="1"/>
      <p:bldP spid="309260" grpId="0" animBg="1"/>
      <p:bldP spid="30926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4294967295"/>
          </p:nvPr>
        </p:nvSpPr>
        <p:spPr>
          <a:xfrm>
            <a:off x="6553200" y="6243638"/>
            <a:ext cx="2133600" cy="457200"/>
          </a:xfrm>
        </p:spPr>
        <p:txBody>
          <a:bodyPr/>
          <a:lstStyle/>
          <a:p>
            <a:fld id="{DB6651D2-3C55-49AB-97B7-E8EABCF62107}" type="slidenum">
              <a:rPr lang="ar-SA"/>
              <a:pPr/>
              <a:t>26</a:t>
            </a:fld>
            <a:endParaRPr lang="en-US"/>
          </a:p>
        </p:txBody>
      </p:sp>
      <p:pic>
        <p:nvPicPr>
          <p:cNvPr id="31027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027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027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0278" name="Text Box 6"/>
          <p:cNvSpPr txBox="1">
            <a:spLocks noChangeArrowheads="1"/>
          </p:cNvSpPr>
          <p:nvPr/>
        </p:nvSpPr>
        <p:spPr bwMode="auto">
          <a:xfrm>
            <a:off x="1835150" y="1052513"/>
            <a:ext cx="4826000" cy="588962"/>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027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0280" name="Rectangle 8"/>
          <p:cNvSpPr>
            <a:spLocks noChangeArrowheads="1"/>
          </p:cNvSpPr>
          <p:nvPr/>
        </p:nvSpPr>
        <p:spPr bwMode="auto">
          <a:xfrm>
            <a:off x="7448550" y="1631950"/>
            <a:ext cx="97313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خط</a:t>
            </a:r>
            <a:endParaRPr lang="en-US" sz="3200" b="1"/>
          </a:p>
        </p:txBody>
      </p:sp>
      <p:sp>
        <p:nvSpPr>
          <p:cNvPr id="310281" name="Text Box 9"/>
          <p:cNvSpPr txBox="1">
            <a:spLocks noChangeArrowheads="1"/>
          </p:cNvSpPr>
          <p:nvPr/>
        </p:nvSpPr>
        <p:spPr bwMode="auto">
          <a:xfrm>
            <a:off x="539750" y="2349500"/>
            <a:ext cx="8280400" cy="2014538"/>
          </a:xfrm>
          <a:prstGeom prst="rect">
            <a:avLst/>
          </a:prstGeom>
          <a:noFill/>
          <a:ln w="9525">
            <a:noFill/>
            <a:miter lim="800000"/>
            <a:headEnd/>
            <a:tailEnd/>
          </a:ln>
          <a:effectLst/>
        </p:spPr>
        <p:txBody>
          <a:bodyPr>
            <a:spAutoFit/>
          </a:bodyPr>
          <a:lstStyle/>
          <a:p>
            <a:pPr algn="just">
              <a:spcBef>
                <a:spcPct val="50000"/>
              </a:spcBef>
            </a:pPr>
            <a:r>
              <a:rPr lang="fa-IR" b="1"/>
              <a:t>احساسا ت : خطوط نازك و ملايم</a:t>
            </a:r>
          </a:p>
          <a:p>
            <a:pPr algn="just">
              <a:spcBef>
                <a:spcPct val="50000"/>
              </a:spcBef>
            </a:pPr>
            <a:r>
              <a:rPr lang="fa-IR" b="1"/>
              <a:t>كودكان پيشرفته تر خطوطي به اشكال مختلف و كودكان خجالتي  خطوط كوتاه مي كشند</a:t>
            </a:r>
            <a:endParaRPr lang="en-US" b="1"/>
          </a:p>
        </p:txBody>
      </p:sp>
      <p:sp>
        <p:nvSpPr>
          <p:cNvPr id="310282" name="Text Box 10"/>
          <p:cNvSpPr txBox="1">
            <a:spLocks noChangeArrowheads="1"/>
          </p:cNvSpPr>
          <p:nvPr/>
        </p:nvSpPr>
        <p:spPr bwMode="auto">
          <a:xfrm>
            <a:off x="468313" y="4652963"/>
            <a:ext cx="8135937" cy="1190625"/>
          </a:xfrm>
          <a:prstGeom prst="rect">
            <a:avLst/>
          </a:prstGeom>
          <a:noFill/>
          <a:ln w="9525">
            <a:noFill/>
            <a:miter lim="800000"/>
            <a:headEnd/>
            <a:tailEnd/>
          </a:ln>
          <a:effectLst/>
        </p:spPr>
        <p:txBody>
          <a:bodyPr>
            <a:spAutoFit/>
          </a:bodyPr>
          <a:lstStyle/>
          <a:p>
            <a:pPr>
              <a:spcBef>
                <a:spcPct val="50000"/>
              </a:spcBef>
            </a:pPr>
            <a:r>
              <a:rPr lang="fa-IR" b="1"/>
              <a:t>قدرت و شدت خط ، نشان دهنده نيروي عاطفي موجود در حين انجام كار است</a:t>
            </a:r>
            <a:endParaRPr lang="en-US" b="1"/>
          </a:p>
        </p:txBody>
      </p:sp>
      <p:sp>
        <p:nvSpPr>
          <p:cNvPr id="13" name="Title 12"/>
          <p:cNvSpPr>
            <a:spLocks noGrp="1"/>
          </p:cNvSpPr>
          <p:nvPr>
            <p:ph type="title"/>
          </p:nvPr>
        </p:nvSpPr>
        <p:spPr/>
        <p:txBody>
          <a:bodyPr/>
          <a:lstStyle/>
          <a:p>
            <a:endParaRPr lang="fa-I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0275"/>
                                        </p:tgtEl>
                                        <p:attrNameLst>
                                          <p:attrName>style.visibility</p:attrName>
                                        </p:attrNameLst>
                                      </p:cBhvr>
                                      <p:to>
                                        <p:strVal val="visible"/>
                                      </p:to>
                                    </p:set>
                                    <p:anim calcmode="lin" valueType="num">
                                      <p:cBhvr>
                                        <p:cTn id="7" dur="5000" fill="hold"/>
                                        <p:tgtEl>
                                          <p:spTgt spid="310275"/>
                                        </p:tgtEl>
                                        <p:attrNameLst>
                                          <p:attrName>ppt_w</p:attrName>
                                        </p:attrNameLst>
                                      </p:cBhvr>
                                      <p:tavLst>
                                        <p:tav tm="0" fmla="#ppt_w*sin(2.5*pi*$)">
                                          <p:val>
                                            <p:fltVal val="0"/>
                                          </p:val>
                                        </p:tav>
                                        <p:tav tm="100000">
                                          <p:val>
                                            <p:fltVal val="1"/>
                                          </p:val>
                                        </p:tav>
                                      </p:tavLst>
                                    </p:anim>
                                    <p:anim calcmode="lin" valueType="num">
                                      <p:cBhvr>
                                        <p:cTn id="8" dur="5000" fill="hold"/>
                                        <p:tgtEl>
                                          <p:spTgt spid="310275"/>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0280"/>
                                        </p:tgtEl>
                                        <p:attrNameLst>
                                          <p:attrName>style.visibility</p:attrName>
                                        </p:attrNameLst>
                                      </p:cBhvr>
                                      <p:to>
                                        <p:strVal val="visible"/>
                                      </p:to>
                                    </p:set>
                                    <p:animEffect transition="in" filter="wheel(4)">
                                      <p:cBhvr>
                                        <p:cTn id="11" dur="2000"/>
                                        <p:tgtEl>
                                          <p:spTgt spid="310280"/>
                                        </p:tgtEl>
                                      </p:cBhvr>
                                    </p:animEffect>
                                  </p:childTnLst>
                                </p:cTn>
                              </p:par>
                              <p:par>
                                <p:cTn id="12" presetID="31" presetClass="entr" presetSubtype="0" fill="hold" grpId="0" nodeType="withEffect">
                                  <p:stCondLst>
                                    <p:cond delay="0"/>
                                  </p:stCondLst>
                                  <p:iterate type="lt">
                                    <p:tmPct val="5000"/>
                                  </p:iterate>
                                  <p:childTnLst>
                                    <p:set>
                                      <p:cBhvr>
                                        <p:cTn id="13" dur="1" fill="hold">
                                          <p:stCondLst>
                                            <p:cond delay="0"/>
                                          </p:stCondLst>
                                        </p:cTn>
                                        <p:tgtEl>
                                          <p:spTgt spid="310278"/>
                                        </p:tgtEl>
                                        <p:attrNameLst>
                                          <p:attrName>style.visibility</p:attrName>
                                        </p:attrNameLst>
                                      </p:cBhvr>
                                      <p:to>
                                        <p:strVal val="visible"/>
                                      </p:to>
                                    </p:set>
                                    <p:anim calcmode="lin" valueType="num">
                                      <p:cBhvr>
                                        <p:cTn id="14" dur="1000" fill="hold"/>
                                        <p:tgtEl>
                                          <p:spTgt spid="310278"/>
                                        </p:tgtEl>
                                        <p:attrNameLst>
                                          <p:attrName>ppt_w</p:attrName>
                                        </p:attrNameLst>
                                      </p:cBhvr>
                                      <p:tavLst>
                                        <p:tav tm="0">
                                          <p:val>
                                            <p:fltVal val="0"/>
                                          </p:val>
                                        </p:tav>
                                        <p:tav tm="100000">
                                          <p:val>
                                            <p:strVal val="#ppt_w"/>
                                          </p:val>
                                        </p:tav>
                                      </p:tavLst>
                                    </p:anim>
                                    <p:anim calcmode="lin" valueType="num">
                                      <p:cBhvr>
                                        <p:cTn id="15" dur="1000" fill="hold"/>
                                        <p:tgtEl>
                                          <p:spTgt spid="310278"/>
                                        </p:tgtEl>
                                        <p:attrNameLst>
                                          <p:attrName>ppt_h</p:attrName>
                                        </p:attrNameLst>
                                      </p:cBhvr>
                                      <p:tavLst>
                                        <p:tav tm="0">
                                          <p:val>
                                            <p:fltVal val="0"/>
                                          </p:val>
                                        </p:tav>
                                        <p:tav tm="100000">
                                          <p:val>
                                            <p:strVal val="#ppt_h"/>
                                          </p:val>
                                        </p:tav>
                                      </p:tavLst>
                                    </p:anim>
                                    <p:anim calcmode="lin" valueType="num">
                                      <p:cBhvr>
                                        <p:cTn id="16" dur="1000" fill="hold"/>
                                        <p:tgtEl>
                                          <p:spTgt spid="310278"/>
                                        </p:tgtEl>
                                        <p:attrNameLst>
                                          <p:attrName>style.rotation</p:attrName>
                                        </p:attrNameLst>
                                      </p:cBhvr>
                                      <p:tavLst>
                                        <p:tav tm="0">
                                          <p:val>
                                            <p:fltVal val="90"/>
                                          </p:val>
                                        </p:tav>
                                        <p:tav tm="100000">
                                          <p:val>
                                            <p:fltVal val="0"/>
                                          </p:val>
                                        </p:tav>
                                      </p:tavLst>
                                    </p:anim>
                                    <p:animEffect transition="in" filter="fade">
                                      <p:cBhvr>
                                        <p:cTn id="17" dur="1000"/>
                                        <p:tgtEl>
                                          <p:spTgt spid="310278"/>
                                        </p:tgtEl>
                                      </p:cBhvr>
                                    </p:animEffect>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grpId="0" nodeType="clickEffect">
                                  <p:stCondLst>
                                    <p:cond delay="0"/>
                                  </p:stCondLst>
                                  <p:childTnLst>
                                    <p:set>
                                      <p:cBhvr>
                                        <p:cTn id="21" dur="1" fill="hold">
                                          <p:stCondLst>
                                            <p:cond delay="0"/>
                                          </p:stCondLst>
                                        </p:cTn>
                                        <p:tgtEl>
                                          <p:spTgt spid="310281"/>
                                        </p:tgtEl>
                                        <p:attrNameLst>
                                          <p:attrName>style.visibility</p:attrName>
                                        </p:attrNameLst>
                                      </p:cBhvr>
                                      <p:to>
                                        <p:strVal val="visible"/>
                                      </p:to>
                                    </p:set>
                                    <p:animEffect transition="in" filter="fade">
                                      <p:cBhvr>
                                        <p:cTn id="22" dur="2000"/>
                                        <p:tgtEl>
                                          <p:spTgt spid="310281"/>
                                        </p:tgtEl>
                                      </p:cBhvr>
                                    </p:animEffect>
                                    <p:anim calcmode="lin" valueType="num">
                                      <p:cBhvr>
                                        <p:cTn id="23" dur="2000" fill="hold"/>
                                        <p:tgtEl>
                                          <p:spTgt spid="310281"/>
                                        </p:tgtEl>
                                        <p:attrNameLst>
                                          <p:attrName>style.rotation</p:attrName>
                                        </p:attrNameLst>
                                      </p:cBhvr>
                                      <p:tavLst>
                                        <p:tav tm="0">
                                          <p:val>
                                            <p:fltVal val="720"/>
                                          </p:val>
                                        </p:tav>
                                        <p:tav tm="100000">
                                          <p:val>
                                            <p:fltVal val="0"/>
                                          </p:val>
                                        </p:tav>
                                      </p:tavLst>
                                    </p:anim>
                                    <p:anim calcmode="lin" valueType="num">
                                      <p:cBhvr>
                                        <p:cTn id="24" dur="2000" fill="hold"/>
                                        <p:tgtEl>
                                          <p:spTgt spid="310281"/>
                                        </p:tgtEl>
                                        <p:attrNameLst>
                                          <p:attrName>ppt_h</p:attrName>
                                        </p:attrNameLst>
                                      </p:cBhvr>
                                      <p:tavLst>
                                        <p:tav tm="0">
                                          <p:val>
                                            <p:fltVal val="0"/>
                                          </p:val>
                                        </p:tav>
                                        <p:tav tm="100000">
                                          <p:val>
                                            <p:strVal val="#ppt_h"/>
                                          </p:val>
                                        </p:tav>
                                      </p:tavLst>
                                    </p:anim>
                                    <p:anim calcmode="lin" valueType="num">
                                      <p:cBhvr>
                                        <p:cTn id="25" dur="2000" fill="hold"/>
                                        <p:tgtEl>
                                          <p:spTgt spid="310281"/>
                                        </p:tgtEl>
                                        <p:attrNameLst>
                                          <p:attrName>ppt_w</p:attrName>
                                        </p:attrNameLst>
                                      </p:cBhvr>
                                      <p:tavLst>
                                        <p:tav tm="0">
                                          <p:val>
                                            <p:fltVal val="0"/>
                                          </p:val>
                                        </p:tav>
                                        <p:tav tm="100000">
                                          <p:val>
                                            <p:strVal val="#ppt_w"/>
                                          </p:val>
                                        </p:tav>
                                      </p:tavLst>
                                    </p:anim>
                                  </p:childTnLst>
                                </p:cTn>
                              </p:par>
                              <p:par>
                                <p:cTn id="26" presetID="35" presetClass="entr" presetSubtype="0" fill="hold" grpId="0" nodeType="withEffect">
                                  <p:stCondLst>
                                    <p:cond delay="0"/>
                                  </p:stCondLst>
                                  <p:childTnLst>
                                    <p:set>
                                      <p:cBhvr>
                                        <p:cTn id="27" dur="1" fill="hold">
                                          <p:stCondLst>
                                            <p:cond delay="0"/>
                                          </p:stCondLst>
                                        </p:cTn>
                                        <p:tgtEl>
                                          <p:spTgt spid="310282"/>
                                        </p:tgtEl>
                                        <p:attrNameLst>
                                          <p:attrName>style.visibility</p:attrName>
                                        </p:attrNameLst>
                                      </p:cBhvr>
                                      <p:to>
                                        <p:strVal val="visible"/>
                                      </p:to>
                                    </p:set>
                                    <p:animEffect transition="in" filter="fade">
                                      <p:cBhvr>
                                        <p:cTn id="28" dur="2000"/>
                                        <p:tgtEl>
                                          <p:spTgt spid="310282"/>
                                        </p:tgtEl>
                                      </p:cBhvr>
                                    </p:animEffect>
                                    <p:anim calcmode="lin" valueType="num">
                                      <p:cBhvr>
                                        <p:cTn id="29" dur="2000" fill="hold"/>
                                        <p:tgtEl>
                                          <p:spTgt spid="310282"/>
                                        </p:tgtEl>
                                        <p:attrNameLst>
                                          <p:attrName>style.rotation</p:attrName>
                                        </p:attrNameLst>
                                      </p:cBhvr>
                                      <p:tavLst>
                                        <p:tav tm="0">
                                          <p:val>
                                            <p:fltVal val="720"/>
                                          </p:val>
                                        </p:tav>
                                        <p:tav tm="100000">
                                          <p:val>
                                            <p:fltVal val="0"/>
                                          </p:val>
                                        </p:tav>
                                      </p:tavLst>
                                    </p:anim>
                                    <p:anim calcmode="lin" valueType="num">
                                      <p:cBhvr>
                                        <p:cTn id="30" dur="2000" fill="hold"/>
                                        <p:tgtEl>
                                          <p:spTgt spid="310282"/>
                                        </p:tgtEl>
                                        <p:attrNameLst>
                                          <p:attrName>ppt_h</p:attrName>
                                        </p:attrNameLst>
                                      </p:cBhvr>
                                      <p:tavLst>
                                        <p:tav tm="0">
                                          <p:val>
                                            <p:fltVal val="0"/>
                                          </p:val>
                                        </p:tav>
                                        <p:tav tm="100000">
                                          <p:val>
                                            <p:strVal val="#ppt_h"/>
                                          </p:val>
                                        </p:tav>
                                      </p:tavLst>
                                    </p:anim>
                                    <p:anim calcmode="lin" valueType="num">
                                      <p:cBhvr>
                                        <p:cTn id="31" dur="2000" fill="hold"/>
                                        <p:tgtEl>
                                          <p:spTgt spid="31028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8" grpId="0" animBg="1"/>
      <p:bldP spid="310280" grpId="0" animBg="1"/>
      <p:bldP spid="310281" grpId="0"/>
      <p:bldP spid="31028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11EEFE62-5370-446C-B9CD-5679F0507688}" type="slidenum">
              <a:rPr lang="ar-SA"/>
              <a:pPr/>
              <a:t>27</a:t>
            </a:fld>
            <a:endParaRPr lang="en-US"/>
          </a:p>
        </p:txBody>
      </p:sp>
      <p:pic>
        <p:nvPicPr>
          <p:cNvPr id="31129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130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130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1302"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130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1304" name="Rectangle 8"/>
          <p:cNvSpPr>
            <a:spLocks noChangeArrowheads="1"/>
          </p:cNvSpPr>
          <p:nvPr/>
        </p:nvSpPr>
        <p:spPr bwMode="auto">
          <a:xfrm>
            <a:off x="7448550" y="1631950"/>
            <a:ext cx="97313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خط</a:t>
            </a:r>
            <a:endParaRPr lang="en-US" sz="3200" b="1"/>
          </a:p>
        </p:txBody>
      </p:sp>
      <p:sp>
        <p:nvSpPr>
          <p:cNvPr id="311305" name="Text Box 9"/>
          <p:cNvSpPr txBox="1">
            <a:spLocks noChangeArrowheads="1"/>
          </p:cNvSpPr>
          <p:nvPr/>
        </p:nvSpPr>
        <p:spPr bwMode="auto">
          <a:xfrm>
            <a:off x="539750" y="2565400"/>
            <a:ext cx="7848600" cy="3662363"/>
          </a:xfrm>
          <a:prstGeom prst="rect">
            <a:avLst/>
          </a:prstGeom>
          <a:noFill/>
          <a:ln w="9525">
            <a:noFill/>
            <a:miter lim="800000"/>
            <a:headEnd/>
            <a:tailEnd/>
          </a:ln>
          <a:effectLst/>
        </p:spPr>
        <p:txBody>
          <a:bodyPr>
            <a:spAutoFit/>
          </a:bodyPr>
          <a:lstStyle/>
          <a:p>
            <a:pPr algn="just">
              <a:spcBef>
                <a:spcPct val="50000"/>
              </a:spcBef>
            </a:pPr>
            <a:r>
              <a:rPr lang="fa-IR"/>
              <a:t>بنا به تحقيق </a:t>
            </a:r>
            <a:r>
              <a:rPr lang="fa-IR" b="1"/>
              <a:t>وهنر</a:t>
            </a:r>
            <a:r>
              <a:rPr lang="fa-IR"/>
              <a:t> ، خطوطي كه دور چيزي كشيده مي شوند اگر خيلي صاف باشند ، بيانگر دشمني ، فشار و اغلب حتي بيماري عصبي يا دلواپسي  است </a:t>
            </a:r>
          </a:p>
          <a:p>
            <a:pPr algn="just">
              <a:spcBef>
                <a:spcPct val="50000"/>
              </a:spcBef>
            </a:pPr>
            <a:r>
              <a:rPr lang="fa-IR"/>
              <a:t>اگر خطوط آرام و مطمئن ، روان و داراي ارزش زيبا شناختي باشند نشان دهنده شخصيت پخته و مجرب خالق آن اند </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0" fill="hold"/>
                                        <p:tgtEl>
                                          <p:spTgt spid="311299"/>
                                        </p:tgtEl>
                                        <p:attrNameLst>
                                          <p:attrName>ppt_w</p:attrName>
                                        </p:attrNameLst>
                                      </p:cBhvr>
                                      <p:tavLst>
                                        <p:tav tm="0" fmla="#ppt_w*sin(2.5*pi*$)">
                                          <p:val>
                                            <p:fltVal val="0"/>
                                          </p:val>
                                        </p:tav>
                                        <p:tav tm="100000">
                                          <p:val>
                                            <p:fltVal val="1"/>
                                          </p:val>
                                        </p:tav>
                                      </p:tavLst>
                                    </p:anim>
                                    <p:anim calcmode="lin" valueType="num">
                                      <p:cBhvr>
                                        <p:cTn id="8" dur="5000" fill="hold"/>
                                        <p:tgtEl>
                                          <p:spTgt spid="311299"/>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1304"/>
                                        </p:tgtEl>
                                        <p:attrNameLst>
                                          <p:attrName>style.visibility</p:attrName>
                                        </p:attrNameLst>
                                      </p:cBhvr>
                                      <p:to>
                                        <p:strVal val="visible"/>
                                      </p:to>
                                    </p:set>
                                    <p:animEffect transition="in" filter="wheel(4)">
                                      <p:cBhvr>
                                        <p:cTn id="11" dur="2000"/>
                                        <p:tgtEl>
                                          <p:spTgt spid="311304"/>
                                        </p:tgtEl>
                                      </p:cBhvr>
                                    </p:animEffect>
                                  </p:childTnLst>
                                </p:cTn>
                              </p:par>
                              <p:par>
                                <p:cTn id="12" presetID="21" presetClass="entr" presetSubtype="4" fill="hold" grpId="0" nodeType="withEffect">
                                  <p:stCondLst>
                                    <p:cond delay="0"/>
                                  </p:stCondLst>
                                  <p:childTnLst>
                                    <p:set>
                                      <p:cBhvr>
                                        <p:cTn id="13" dur="1" fill="hold">
                                          <p:stCondLst>
                                            <p:cond delay="0"/>
                                          </p:stCondLst>
                                        </p:cTn>
                                        <p:tgtEl>
                                          <p:spTgt spid="311302"/>
                                        </p:tgtEl>
                                        <p:attrNameLst>
                                          <p:attrName>style.visibility</p:attrName>
                                        </p:attrNameLst>
                                      </p:cBhvr>
                                      <p:to>
                                        <p:strVal val="visible"/>
                                      </p:to>
                                    </p:set>
                                    <p:animEffect transition="in" filter="wheel(4)">
                                      <p:cBhvr>
                                        <p:cTn id="14" dur="2000"/>
                                        <p:tgtEl>
                                          <p:spTgt spid="311302"/>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311305"/>
                                        </p:tgtEl>
                                        <p:attrNameLst>
                                          <p:attrName>style.visibility</p:attrName>
                                        </p:attrNameLst>
                                      </p:cBhvr>
                                      <p:to>
                                        <p:strVal val="visible"/>
                                      </p:to>
                                    </p:set>
                                    <p:anim calcmode="lin" valueType="num">
                                      <p:cBhvr>
                                        <p:cTn id="19" dur="500" fill="hold"/>
                                        <p:tgtEl>
                                          <p:spTgt spid="311305"/>
                                        </p:tgtEl>
                                        <p:attrNameLst>
                                          <p:attrName>ppt_w</p:attrName>
                                        </p:attrNameLst>
                                      </p:cBhvr>
                                      <p:tavLst>
                                        <p:tav tm="0">
                                          <p:val>
                                            <p:fltVal val="0"/>
                                          </p:val>
                                        </p:tav>
                                        <p:tav tm="100000">
                                          <p:val>
                                            <p:strVal val="#ppt_w"/>
                                          </p:val>
                                        </p:tav>
                                      </p:tavLst>
                                    </p:anim>
                                    <p:anim calcmode="lin" valueType="num">
                                      <p:cBhvr>
                                        <p:cTn id="20" dur="500" fill="hold"/>
                                        <p:tgtEl>
                                          <p:spTgt spid="311305"/>
                                        </p:tgtEl>
                                        <p:attrNameLst>
                                          <p:attrName>ppt_h</p:attrName>
                                        </p:attrNameLst>
                                      </p:cBhvr>
                                      <p:tavLst>
                                        <p:tav tm="0">
                                          <p:val>
                                            <p:fltVal val="0"/>
                                          </p:val>
                                        </p:tav>
                                        <p:tav tm="100000">
                                          <p:val>
                                            <p:strVal val="#ppt_h"/>
                                          </p:val>
                                        </p:tav>
                                      </p:tavLst>
                                    </p:anim>
                                    <p:anim calcmode="lin" valueType="num">
                                      <p:cBhvr>
                                        <p:cTn id="21" dur="500" fill="hold"/>
                                        <p:tgtEl>
                                          <p:spTgt spid="311305"/>
                                        </p:tgtEl>
                                        <p:attrNameLst>
                                          <p:attrName>style.rotation</p:attrName>
                                        </p:attrNameLst>
                                      </p:cBhvr>
                                      <p:tavLst>
                                        <p:tav tm="0">
                                          <p:val>
                                            <p:fltVal val="90"/>
                                          </p:val>
                                        </p:tav>
                                        <p:tav tm="100000">
                                          <p:val>
                                            <p:fltVal val="0"/>
                                          </p:val>
                                        </p:tav>
                                      </p:tavLst>
                                    </p:anim>
                                    <p:animEffect transition="in" filter="fade">
                                      <p:cBhvr>
                                        <p:cTn id="22" dur="500"/>
                                        <p:tgtEl>
                                          <p:spTgt spid="311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02" grpId="0" animBg="1"/>
      <p:bldP spid="311304" grpId="0" animBg="1"/>
      <p:bldP spid="31130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4294967295"/>
          </p:nvPr>
        </p:nvSpPr>
        <p:spPr>
          <a:xfrm>
            <a:off x="6553200" y="6243638"/>
            <a:ext cx="2133600" cy="457200"/>
          </a:xfrm>
        </p:spPr>
        <p:txBody>
          <a:bodyPr/>
          <a:lstStyle/>
          <a:p>
            <a:fld id="{8AC6C584-6442-42CA-A73D-2614DA5676B5}" type="slidenum">
              <a:rPr lang="ar-SA"/>
              <a:pPr/>
              <a:t>28</a:t>
            </a:fld>
            <a:endParaRPr lang="en-US"/>
          </a:p>
        </p:txBody>
      </p:sp>
      <p:pic>
        <p:nvPicPr>
          <p:cNvPr id="31232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232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232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2326" name="Text Box 6"/>
          <p:cNvSpPr txBox="1">
            <a:spLocks noChangeArrowheads="1"/>
          </p:cNvSpPr>
          <p:nvPr/>
        </p:nvSpPr>
        <p:spPr bwMode="auto">
          <a:xfrm>
            <a:off x="1763713" y="1125538"/>
            <a:ext cx="4826000" cy="588962"/>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2327"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2328" name="Rectangle 8"/>
          <p:cNvSpPr>
            <a:spLocks noChangeArrowheads="1"/>
          </p:cNvSpPr>
          <p:nvPr/>
        </p:nvSpPr>
        <p:spPr bwMode="auto">
          <a:xfrm>
            <a:off x="7235825" y="1484313"/>
            <a:ext cx="1549400" cy="650875"/>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a:spAutoFit/>
            <a:flatTx/>
          </a:bodyPr>
          <a:lstStyle/>
          <a:p>
            <a:pPr algn="r"/>
            <a:r>
              <a:rPr lang="en-US">
                <a:sym typeface="Wingdings 2" pitchFamily="18" charset="2"/>
              </a:rPr>
              <a:t></a:t>
            </a:r>
            <a:r>
              <a:rPr lang="fa-IR" b="1"/>
              <a:t> فضا</a:t>
            </a:r>
            <a:endParaRPr lang="en-US" b="1"/>
          </a:p>
        </p:txBody>
      </p:sp>
      <p:sp>
        <p:nvSpPr>
          <p:cNvPr id="312329" name="Text Box 9"/>
          <p:cNvSpPr txBox="1">
            <a:spLocks noChangeArrowheads="1"/>
          </p:cNvSpPr>
          <p:nvPr/>
        </p:nvSpPr>
        <p:spPr bwMode="auto">
          <a:xfrm>
            <a:off x="611188" y="2636838"/>
            <a:ext cx="8064500" cy="1190625"/>
          </a:xfrm>
          <a:prstGeom prst="rect">
            <a:avLst/>
          </a:prstGeom>
          <a:noFill/>
          <a:ln w="9525">
            <a:noFill/>
            <a:miter lim="800000"/>
            <a:headEnd/>
            <a:tailEnd/>
          </a:ln>
          <a:effectLst/>
        </p:spPr>
        <p:txBody>
          <a:bodyPr>
            <a:spAutoFit/>
          </a:bodyPr>
          <a:lstStyle/>
          <a:p>
            <a:pPr algn="r">
              <a:spcBef>
                <a:spcPct val="50000"/>
              </a:spcBef>
            </a:pPr>
            <a:r>
              <a:rPr lang="fa-IR" b="1"/>
              <a:t>كودكاني كه رسم نقاشي آنها با تناسب بر روي كاغذ آورده شده است ،كودكاني آرام هستند.</a:t>
            </a:r>
            <a:endParaRPr lang="en-US" b="1"/>
          </a:p>
        </p:txBody>
      </p:sp>
      <p:sp>
        <p:nvSpPr>
          <p:cNvPr id="312330" name="Text Box 10"/>
          <p:cNvSpPr txBox="1">
            <a:spLocks noChangeArrowheads="1"/>
          </p:cNvSpPr>
          <p:nvPr/>
        </p:nvSpPr>
        <p:spPr bwMode="auto">
          <a:xfrm>
            <a:off x="611188" y="4292600"/>
            <a:ext cx="8064500" cy="1190625"/>
          </a:xfrm>
          <a:prstGeom prst="rect">
            <a:avLst/>
          </a:prstGeom>
          <a:noFill/>
          <a:ln w="9525">
            <a:noFill/>
            <a:miter lim="800000"/>
            <a:headEnd/>
            <a:tailEnd/>
          </a:ln>
          <a:effectLst/>
        </p:spPr>
        <p:txBody>
          <a:bodyPr>
            <a:spAutoFit/>
          </a:bodyPr>
          <a:lstStyle/>
          <a:p>
            <a:pPr>
              <a:spcBef>
                <a:spcPct val="50000"/>
              </a:spcBef>
            </a:pPr>
            <a:r>
              <a:rPr lang="fa-IR"/>
              <a:t>به </a:t>
            </a:r>
            <a:r>
              <a:rPr lang="fa-IR" b="1"/>
              <a:t>نظر يوشم: كودكاني كه فضا را بهتر از ديگران حس مي كنند داراي قابليت درك بهتري اند</a:t>
            </a:r>
            <a:endParaRPr lang="en-US" b="1"/>
          </a:p>
        </p:txBody>
      </p:sp>
      <p:sp>
        <p:nvSpPr>
          <p:cNvPr id="13" name="Title 12"/>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2323"/>
                                        </p:tgtEl>
                                        <p:attrNameLst>
                                          <p:attrName>style.visibility</p:attrName>
                                        </p:attrNameLst>
                                      </p:cBhvr>
                                      <p:to>
                                        <p:strVal val="visible"/>
                                      </p:to>
                                    </p:set>
                                    <p:anim calcmode="lin" valueType="num">
                                      <p:cBhvr>
                                        <p:cTn id="7" dur="5000" fill="hold"/>
                                        <p:tgtEl>
                                          <p:spTgt spid="312323"/>
                                        </p:tgtEl>
                                        <p:attrNameLst>
                                          <p:attrName>ppt_w</p:attrName>
                                        </p:attrNameLst>
                                      </p:cBhvr>
                                      <p:tavLst>
                                        <p:tav tm="0" fmla="#ppt_w*sin(2.5*pi*$)">
                                          <p:val>
                                            <p:fltVal val="0"/>
                                          </p:val>
                                        </p:tav>
                                        <p:tav tm="100000">
                                          <p:val>
                                            <p:fltVal val="1"/>
                                          </p:val>
                                        </p:tav>
                                      </p:tavLst>
                                    </p:anim>
                                    <p:anim calcmode="lin" valueType="num">
                                      <p:cBhvr>
                                        <p:cTn id="8" dur="5000" fill="hold"/>
                                        <p:tgtEl>
                                          <p:spTgt spid="312323"/>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2326"/>
                                        </p:tgtEl>
                                        <p:attrNameLst>
                                          <p:attrName>style.visibility</p:attrName>
                                        </p:attrNameLst>
                                      </p:cBhvr>
                                      <p:to>
                                        <p:strVal val="visible"/>
                                      </p:to>
                                    </p:set>
                                    <p:animEffect transition="in" filter="wheel(4)">
                                      <p:cBhvr>
                                        <p:cTn id="11" dur="2000"/>
                                        <p:tgtEl>
                                          <p:spTgt spid="312326"/>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12328"/>
                                        </p:tgtEl>
                                        <p:attrNameLst>
                                          <p:attrName>style.visibility</p:attrName>
                                        </p:attrNameLst>
                                      </p:cBhvr>
                                      <p:to>
                                        <p:strVal val="visible"/>
                                      </p:to>
                                    </p:set>
                                    <p:animEffect transition="in" filter="circle(in)">
                                      <p:cBhvr>
                                        <p:cTn id="16" dur="2000"/>
                                        <p:tgtEl>
                                          <p:spTgt spid="31232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312329"/>
                                        </p:tgtEl>
                                        <p:attrNameLst>
                                          <p:attrName>style.visibility</p:attrName>
                                        </p:attrNameLst>
                                      </p:cBhvr>
                                      <p:to>
                                        <p:strVal val="visible"/>
                                      </p:to>
                                    </p:set>
                                    <p:animEffect transition="in" filter="wheel(4)">
                                      <p:cBhvr>
                                        <p:cTn id="21" dur="2000"/>
                                        <p:tgtEl>
                                          <p:spTgt spid="312329"/>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grpId="0" nodeType="clickEffect">
                                  <p:stCondLst>
                                    <p:cond delay="0"/>
                                  </p:stCondLst>
                                  <p:childTnLst>
                                    <p:set>
                                      <p:cBhvr>
                                        <p:cTn id="25" dur="1" fill="hold">
                                          <p:stCondLst>
                                            <p:cond delay="0"/>
                                          </p:stCondLst>
                                        </p:cTn>
                                        <p:tgtEl>
                                          <p:spTgt spid="312330"/>
                                        </p:tgtEl>
                                        <p:attrNameLst>
                                          <p:attrName>style.visibility</p:attrName>
                                        </p:attrNameLst>
                                      </p:cBhvr>
                                      <p:to>
                                        <p:strVal val="visible"/>
                                      </p:to>
                                    </p:set>
                                    <p:animEffect transition="in" filter="wedge">
                                      <p:cBhvr>
                                        <p:cTn id="26" dur="2000"/>
                                        <p:tgtEl>
                                          <p:spTgt spid="3123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6" grpId="0" animBg="1"/>
      <p:bldP spid="312328" grpId="0" animBg="1"/>
      <p:bldP spid="312329" grpId="0"/>
      <p:bldP spid="31233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E944CC0D-658B-480A-87EF-E8D7806B36FF}" type="slidenum">
              <a:rPr lang="ar-SA"/>
              <a:pPr/>
              <a:t>29</a:t>
            </a:fld>
            <a:endParaRPr lang="en-US"/>
          </a:p>
        </p:txBody>
      </p:sp>
      <p:pic>
        <p:nvPicPr>
          <p:cNvPr id="31334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334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334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3350"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335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3352" name="Rectangle 8"/>
          <p:cNvSpPr>
            <a:spLocks noChangeArrowheads="1"/>
          </p:cNvSpPr>
          <p:nvPr/>
        </p:nvSpPr>
        <p:spPr bwMode="auto">
          <a:xfrm>
            <a:off x="7524750" y="1989138"/>
            <a:ext cx="981075" cy="588962"/>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فضا</a:t>
            </a:r>
            <a:endParaRPr lang="en-US" sz="3200" b="1"/>
          </a:p>
        </p:txBody>
      </p:sp>
      <p:sp>
        <p:nvSpPr>
          <p:cNvPr id="313353" name="Text Box 9"/>
          <p:cNvSpPr txBox="1">
            <a:spLocks noChangeArrowheads="1"/>
          </p:cNvSpPr>
          <p:nvPr/>
        </p:nvSpPr>
        <p:spPr bwMode="auto">
          <a:xfrm>
            <a:off x="539750" y="3141663"/>
            <a:ext cx="7920038" cy="2563812"/>
          </a:xfrm>
          <a:prstGeom prst="rect">
            <a:avLst/>
          </a:prstGeom>
          <a:noFill/>
          <a:ln w="9525">
            <a:noFill/>
            <a:miter lim="800000"/>
            <a:headEnd/>
            <a:tailEnd/>
          </a:ln>
          <a:effectLst/>
        </p:spPr>
        <p:txBody>
          <a:bodyPr>
            <a:spAutoFit/>
          </a:bodyPr>
          <a:lstStyle/>
          <a:p>
            <a:pPr algn="just">
              <a:spcBef>
                <a:spcPct val="50000"/>
              </a:spcBef>
            </a:pPr>
            <a:r>
              <a:rPr lang="fa-IR" b="1"/>
              <a:t>كودكان درقسمتهاي مختلف كاغذ نقاشيهاي متفاوتي كه داراي معاني خاص هستند مي كشند.</a:t>
            </a:r>
          </a:p>
          <a:p>
            <a:pPr algn="just">
              <a:spcBef>
                <a:spcPct val="50000"/>
              </a:spcBef>
            </a:pPr>
            <a:r>
              <a:rPr lang="fa-IR" b="1"/>
              <a:t>به كار گيري فضا ، نشان دهنده ارتباط و طريقه واكنش كودك با محيط اطراف اوست</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3347"/>
                                        </p:tgtEl>
                                        <p:attrNameLst>
                                          <p:attrName>style.visibility</p:attrName>
                                        </p:attrNameLst>
                                      </p:cBhvr>
                                      <p:to>
                                        <p:strVal val="visible"/>
                                      </p:to>
                                    </p:set>
                                    <p:anim calcmode="lin" valueType="num">
                                      <p:cBhvr>
                                        <p:cTn id="7" dur="5000" fill="hold"/>
                                        <p:tgtEl>
                                          <p:spTgt spid="313347"/>
                                        </p:tgtEl>
                                        <p:attrNameLst>
                                          <p:attrName>ppt_w</p:attrName>
                                        </p:attrNameLst>
                                      </p:cBhvr>
                                      <p:tavLst>
                                        <p:tav tm="0" fmla="#ppt_w*sin(2.5*pi*$)">
                                          <p:val>
                                            <p:fltVal val="0"/>
                                          </p:val>
                                        </p:tav>
                                        <p:tav tm="100000">
                                          <p:val>
                                            <p:fltVal val="1"/>
                                          </p:val>
                                        </p:tav>
                                      </p:tavLst>
                                    </p:anim>
                                    <p:anim calcmode="lin" valueType="num">
                                      <p:cBhvr>
                                        <p:cTn id="8" dur="5000" fill="hold"/>
                                        <p:tgtEl>
                                          <p:spTgt spid="313347"/>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3352"/>
                                        </p:tgtEl>
                                        <p:attrNameLst>
                                          <p:attrName>style.visibility</p:attrName>
                                        </p:attrNameLst>
                                      </p:cBhvr>
                                      <p:to>
                                        <p:strVal val="visible"/>
                                      </p:to>
                                    </p:set>
                                    <p:animEffect transition="in" filter="wheel(4)">
                                      <p:cBhvr>
                                        <p:cTn id="11" dur="2000"/>
                                        <p:tgtEl>
                                          <p:spTgt spid="313352"/>
                                        </p:tgtEl>
                                      </p:cBhvr>
                                    </p:animEffect>
                                  </p:childTnLst>
                                </p:cTn>
                              </p:par>
                              <p:par>
                                <p:cTn id="12" presetID="35" presetClass="entr" presetSubtype="0" fill="hold" grpId="0" nodeType="withEffect">
                                  <p:stCondLst>
                                    <p:cond delay="0"/>
                                  </p:stCondLst>
                                  <p:childTnLst>
                                    <p:set>
                                      <p:cBhvr>
                                        <p:cTn id="13" dur="1" fill="hold">
                                          <p:stCondLst>
                                            <p:cond delay="0"/>
                                          </p:stCondLst>
                                        </p:cTn>
                                        <p:tgtEl>
                                          <p:spTgt spid="313350"/>
                                        </p:tgtEl>
                                        <p:attrNameLst>
                                          <p:attrName>style.visibility</p:attrName>
                                        </p:attrNameLst>
                                      </p:cBhvr>
                                      <p:to>
                                        <p:strVal val="visible"/>
                                      </p:to>
                                    </p:set>
                                    <p:animEffect transition="in" filter="fade">
                                      <p:cBhvr>
                                        <p:cTn id="14" dur="2000"/>
                                        <p:tgtEl>
                                          <p:spTgt spid="313350"/>
                                        </p:tgtEl>
                                      </p:cBhvr>
                                    </p:animEffect>
                                    <p:anim calcmode="lin" valueType="num">
                                      <p:cBhvr>
                                        <p:cTn id="15" dur="2000" fill="hold"/>
                                        <p:tgtEl>
                                          <p:spTgt spid="313350"/>
                                        </p:tgtEl>
                                        <p:attrNameLst>
                                          <p:attrName>style.rotation</p:attrName>
                                        </p:attrNameLst>
                                      </p:cBhvr>
                                      <p:tavLst>
                                        <p:tav tm="0">
                                          <p:val>
                                            <p:fltVal val="720"/>
                                          </p:val>
                                        </p:tav>
                                        <p:tav tm="100000">
                                          <p:val>
                                            <p:fltVal val="0"/>
                                          </p:val>
                                        </p:tav>
                                      </p:tavLst>
                                    </p:anim>
                                    <p:anim calcmode="lin" valueType="num">
                                      <p:cBhvr>
                                        <p:cTn id="16" dur="2000" fill="hold"/>
                                        <p:tgtEl>
                                          <p:spTgt spid="313350"/>
                                        </p:tgtEl>
                                        <p:attrNameLst>
                                          <p:attrName>ppt_h</p:attrName>
                                        </p:attrNameLst>
                                      </p:cBhvr>
                                      <p:tavLst>
                                        <p:tav tm="0">
                                          <p:val>
                                            <p:fltVal val="0"/>
                                          </p:val>
                                        </p:tav>
                                        <p:tav tm="100000">
                                          <p:val>
                                            <p:strVal val="#ppt_h"/>
                                          </p:val>
                                        </p:tav>
                                      </p:tavLst>
                                    </p:anim>
                                    <p:anim calcmode="lin" valueType="num">
                                      <p:cBhvr>
                                        <p:cTn id="17" dur="2000" fill="hold"/>
                                        <p:tgtEl>
                                          <p:spTgt spid="313350"/>
                                        </p:tgtEl>
                                        <p:attrNameLst>
                                          <p:attrName>ppt_w</p:attrName>
                                        </p:attrNameLst>
                                      </p:cBhvr>
                                      <p:tavLst>
                                        <p:tav tm="0">
                                          <p:val>
                                            <p:fltVal val="0"/>
                                          </p:val>
                                        </p:tav>
                                        <p:tav tm="100000">
                                          <p:val>
                                            <p:strVal val="#ppt_w"/>
                                          </p:val>
                                        </p:tav>
                                      </p:tavLst>
                                    </p:anim>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1" nodeType="clickEffect">
                                  <p:stCondLst>
                                    <p:cond delay="0"/>
                                  </p:stCondLst>
                                  <p:childTnLst>
                                    <p:set>
                                      <p:cBhvr>
                                        <p:cTn id="21" dur="1" fill="hold">
                                          <p:stCondLst>
                                            <p:cond delay="0"/>
                                          </p:stCondLst>
                                        </p:cTn>
                                        <p:tgtEl>
                                          <p:spTgt spid="313352"/>
                                        </p:tgtEl>
                                        <p:attrNameLst>
                                          <p:attrName>style.visibility</p:attrName>
                                        </p:attrNameLst>
                                      </p:cBhvr>
                                      <p:to>
                                        <p:strVal val="visible"/>
                                      </p:to>
                                    </p:set>
                                    <p:animEffect transition="in" filter="wedge">
                                      <p:cBhvr>
                                        <p:cTn id="22" dur="2000"/>
                                        <p:tgtEl>
                                          <p:spTgt spid="313352"/>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313353"/>
                                        </p:tgtEl>
                                        <p:attrNameLst>
                                          <p:attrName>style.visibility</p:attrName>
                                        </p:attrNameLst>
                                      </p:cBhvr>
                                      <p:to>
                                        <p:strVal val="visible"/>
                                      </p:to>
                                    </p:set>
                                    <p:anim calcmode="discrete" valueType="clr">
                                      <p:cBhvr override="childStyle">
                                        <p:cTn id="27" dur="80"/>
                                        <p:tgtEl>
                                          <p:spTgt spid="313353"/>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13353"/>
                                        </p:tgtEl>
                                        <p:attrNameLst>
                                          <p:attrName>fillcolor</p:attrName>
                                        </p:attrNameLst>
                                      </p:cBhvr>
                                      <p:tavLst>
                                        <p:tav tm="0">
                                          <p:val>
                                            <p:clrVal>
                                              <a:schemeClr val="accent2"/>
                                            </p:clrVal>
                                          </p:val>
                                        </p:tav>
                                        <p:tav tm="50000">
                                          <p:val>
                                            <p:clrVal>
                                              <a:schemeClr val="hlink"/>
                                            </p:clrVal>
                                          </p:val>
                                        </p:tav>
                                      </p:tavLst>
                                    </p:anim>
                                    <p:set>
                                      <p:cBhvr>
                                        <p:cTn id="29" dur="80"/>
                                        <p:tgtEl>
                                          <p:spTgt spid="31335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50" grpId="0" animBg="1"/>
      <p:bldP spid="313352" grpId="0" animBg="1"/>
      <p:bldP spid="313352" grpId="1" animBg="1"/>
      <p:bldP spid="3133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4F69D4CF-D60D-4219-AD6C-462014D9FF4B}" type="slidenum">
              <a:rPr lang="ar-SA"/>
              <a:pPr/>
              <a:t>3</a:t>
            </a:fld>
            <a:endParaRPr lang="en-US"/>
          </a:p>
        </p:txBody>
      </p:sp>
      <p:pic>
        <p:nvPicPr>
          <p:cNvPr id="28672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672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672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6726" name="Text Box 6"/>
          <p:cNvSpPr txBox="1">
            <a:spLocks noChangeArrowheads="1"/>
          </p:cNvSpPr>
          <p:nvPr/>
        </p:nvSpPr>
        <p:spPr bwMode="auto">
          <a:xfrm>
            <a:off x="3924300" y="1196975"/>
            <a:ext cx="2986088" cy="711200"/>
          </a:xfrm>
          <a:prstGeom prst="rect">
            <a:avLst/>
          </a:prstGeom>
          <a:noFill/>
          <a:ln w="9525">
            <a:solidFill>
              <a:srgbClr val="1F84B1"/>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1F84B1"/>
            </a:extrusionClr>
          </a:sp3d>
        </p:spPr>
        <p:txBody>
          <a:bodyPr>
            <a:spAutoFit/>
            <a:flatTx/>
          </a:bodyPr>
          <a:lstStyle/>
          <a:p>
            <a:r>
              <a:rPr lang="fa-IR" sz="4000"/>
              <a:t>هدفهاي  رفتاري</a:t>
            </a:r>
            <a:endParaRPr lang="en-US" sz="4000"/>
          </a:p>
        </p:txBody>
      </p:sp>
      <p:sp>
        <p:nvSpPr>
          <p:cNvPr id="286727" name="AutoShape 7"/>
          <p:cNvSpPr>
            <a:spLocks noChangeArrowheads="1"/>
          </p:cNvSpPr>
          <p:nvPr/>
        </p:nvSpPr>
        <p:spPr bwMode="auto">
          <a:xfrm>
            <a:off x="5651500" y="188913"/>
            <a:ext cx="3060700" cy="647700"/>
          </a:xfrm>
          <a:prstGeom prst="wedgeRoundRectCallout">
            <a:avLst>
              <a:gd name="adj1" fmla="val 1245"/>
              <a:gd name="adj2" fmla="val 118384"/>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86729" name="Text Box 9"/>
          <p:cNvSpPr txBox="1">
            <a:spLocks noChangeArrowheads="1"/>
          </p:cNvSpPr>
          <p:nvPr/>
        </p:nvSpPr>
        <p:spPr bwMode="auto">
          <a:xfrm>
            <a:off x="468313" y="2205038"/>
            <a:ext cx="8280400" cy="3994150"/>
          </a:xfrm>
          <a:prstGeom prst="rect">
            <a:avLst/>
          </a:prstGeom>
          <a:noFill/>
          <a:ln w="9525">
            <a:noFill/>
            <a:miter lim="800000"/>
            <a:headEnd/>
            <a:tailEnd/>
          </a:ln>
          <a:effectLst/>
        </p:spPr>
        <p:txBody>
          <a:bodyPr>
            <a:spAutoFit/>
          </a:bodyPr>
          <a:lstStyle/>
          <a:p>
            <a:pPr algn="r">
              <a:spcBef>
                <a:spcPct val="50000"/>
              </a:spcBef>
              <a:buFont typeface="Wingdings" pitchFamily="2" charset="2"/>
              <a:buChar char=""/>
            </a:pPr>
            <a:r>
              <a:rPr lang="fa-IR" sz="3200"/>
              <a:t> مراحل تكامل خط خطي كردن را شرح دهيد.</a:t>
            </a:r>
          </a:p>
          <a:p>
            <a:pPr algn="r">
              <a:spcBef>
                <a:spcPct val="50000"/>
              </a:spcBef>
              <a:buFont typeface="Wingdings" pitchFamily="2" charset="2"/>
              <a:buChar char=""/>
            </a:pPr>
            <a:r>
              <a:rPr lang="fa-IR" sz="3200"/>
              <a:t>پنج مرحله پيدايش توانايي نقش نگاري را در كودكان نام ببريد.</a:t>
            </a:r>
          </a:p>
          <a:p>
            <a:pPr algn="r">
              <a:spcBef>
                <a:spcPct val="50000"/>
              </a:spcBef>
              <a:buFont typeface="Wingdings" pitchFamily="2" charset="2"/>
              <a:buChar char=""/>
            </a:pPr>
            <a:r>
              <a:rPr lang="fa-IR" sz="3200"/>
              <a:t> ديدگاههاي كراتي و مارتين را در مورد خط خطيهاي كودكان بنويسيد</a:t>
            </a:r>
          </a:p>
          <a:p>
            <a:pPr algn="r">
              <a:spcBef>
                <a:spcPct val="50000"/>
              </a:spcBef>
              <a:buFont typeface="Wingdings" pitchFamily="2" charset="2"/>
              <a:buChar char=""/>
            </a:pPr>
            <a:r>
              <a:rPr lang="fa-IR" sz="3200"/>
              <a:t> منظور از تكامل چهره نگاري را بنويسيد.</a:t>
            </a:r>
          </a:p>
          <a:p>
            <a:pPr algn="r">
              <a:spcBef>
                <a:spcPct val="50000"/>
              </a:spcBef>
              <a:buFont typeface="Wingdings" pitchFamily="2" charset="2"/>
              <a:buChar char=""/>
            </a:pPr>
            <a:r>
              <a:rPr lang="fa-IR" sz="3200"/>
              <a:t> رابطه نقاشي را با زندگي عاطفي كودكان شرح دهيد</a:t>
            </a:r>
            <a:endParaRPr lang="en-US" sz="3200"/>
          </a:p>
        </p:txBody>
      </p:sp>
      <p:sp>
        <p:nvSpPr>
          <p:cNvPr id="11" name="Title 10"/>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6723"/>
                                        </p:tgtEl>
                                        <p:attrNameLst>
                                          <p:attrName>style.visibility</p:attrName>
                                        </p:attrNameLst>
                                      </p:cBhvr>
                                      <p:to>
                                        <p:strVal val="visible"/>
                                      </p:to>
                                    </p:set>
                                    <p:anim calcmode="lin" valueType="num">
                                      <p:cBhvr>
                                        <p:cTn id="7" dur="5000" fill="hold"/>
                                        <p:tgtEl>
                                          <p:spTgt spid="286723"/>
                                        </p:tgtEl>
                                        <p:attrNameLst>
                                          <p:attrName>ppt_w</p:attrName>
                                        </p:attrNameLst>
                                      </p:cBhvr>
                                      <p:tavLst>
                                        <p:tav tm="0" fmla="#ppt_w*sin(2.5*pi*$)">
                                          <p:val>
                                            <p:fltVal val="0"/>
                                          </p:val>
                                        </p:tav>
                                        <p:tav tm="100000">
                                          <p:val>
                                            <p:fltVal val="1"/>
                                          </p:val>
                                        </p:tav>
                                      </p:tavLst>
                                    </p:anim>
                                    <p:anim calcmode="lin" valueType="num">
                                      <p:cBhvr>
                                        <p:cTn id="8" dur="5000" fill="hold"/>
                                        <p:tgtEl>
                                          <p:spTgt spid="286723"/>
                                        </p:tgtEl>
                                        <p:attrNameLst>
                                          <p:attrName>ppt_h</p:attrName>
                                        </p:attrNameLst>
                                      </p:cBhvr>
                                      <p:tavLst>
                                        <p:tav tm="0">
                                          <p:val>
                                            <p:strVal val="#ppt_h"/>
                                          </p:val>
                                        </p:tav>
                                        <p:tav tm="100000">
                                          <p:val>
                                            <p:strVal val="#ppt_h"/>
                                          </p:val>
                                        </p:tav>
                                      </p:tavLst>
                                    </p:anim>
                                  </p:childTnLst>
                                </p:cTn>
                              </p:par>
                              <p:par>
                                <p:cTn id="9" presetID="18" presetClass="entr" presetSubtype="12" fill="hold" grpId="0" nodeType="withEffect">
                                  <p:stCondLst>
                                    <p:cond delay="0"/>
                                  </p:stCondLst>
                                  <p:childTnLst>
                                    <p:set>
                                      <p:cBhvr>
                                        <p:cTn id="10" dur="1" fill="hold">
                                          <p:stCondLst>
                                            <p:cond delay="0"/>
                                          </p:stCondLst>
                                        </p:cTn>
                                        <p:tgtEl>
                                          <p:spTgt spid="286726"/>
                                        </p:tgtEl>
                                        <p:attrNameLst>
                                          <p:attrName>style.visibility</p:attrName>
                                        </p:attrNameLst>
                                      </p:cBhvr>
                                      <p:to>
                                        <p:strVal val="visible"/>
                                      </p:to>
                                    </p:set>
                                    <p:animEffect transition="in" filter="strips(downLeft)">
                                      <p:cBhvr>
                                        <p:cTn id="11" dur="500"/>
                                        <p:tgtEl>
                                          <p:spTgt spid="286726"/>
                                        </p:tgtEl>
                                      </p:cBhvr>
                                    </p:animEffect>
                                  </p:childTnLst>
                                </p:cTn>
                              </p:par>
                            </p:childTnLst>
                          </p:cTn>
                        </p:par>
                      </p:childTnLst>
                    </p:cTn>
                  </p:par>
                  <p:par>
                    <p:cTn id="12" fill="hold">
                      <p:stCondLst>
                        <p:cond delay="indefinite"/>
                      </p:stCondLst>
                      <p:childTnLst>
                        <p:par>
                          <p:cTn id="13" fill="hold">
                            <p:stCondLst>
                              <p:cond delay="0"/>
                            </p:stCondLst>
                            <p:childTnLst>
                              <p:par>
                                <p:cTn id="14" presetID="55" presetClass="entr" presetSubtype="0" fill="hold" grpId="0" nodeType="clickEffect">
                                  <p:stCondLst>
                                    <p:cond delay="0"/>
                                  </p:stCondLst>
                                  <p:childTnLst>
                                    <p:set>
                                      <p:cBhvr>
                                        <p:cTn id="15" dur="1" fill="hold">
                                          <p:stCondLst>
                                            <p:cond delay="0"/>
                                          </p:stCondLst>
                                        </p:cTn>
                                        <p:tgtEl>
                                          <p:spTgt spid="286729"/>
                                        </p:tgtEl>
                                        <p:attrNameLst>
                                          <p:attrName>style.visibility</p:attrName>
                                        </p:attrNameLst>
                                      </p:cBhvr>
                                      <p:to>
                                        <p:strVal val="visible"/>
                                      </p:to>
                                    </p:set>
                                    <p:anim calcmode="lin" valueType="num">
                                      <p:cBhvr>
                                        <p:cTn id="16" dur="1000" fill="hold"/>
                                        <p:tgtEl>
                                          <p:spTgt spid="286729"/>
                                        </p:tgtEl>
                                        <p:attrNameLst>
                                          <p:attrName>ppt_w</p:attrName>
                                        </p:attrNameLst>
                                      </p:cBhvr>
                                      <p:tavLst>
                                        <p:tav tm="0">
                                          <p:val>
                                            <p:strVal val="#ppt_w*0.70"/>
                                          </p:val>
                                        </p:tav>
                                        <p:tav tm="100000">
                                          <p:val>
                                            <p:strVal val="#ppt_w"/>
                                          </p:val>
                                        </p:tav>
                                      </p:tavLst>
                                    </p:anim>
                                    <p:anim calcmode="lin" valueType="num">
                                      <p:cBhvr>
                                        <p:cTn id="17" dur="1000" fill="hold"/>
                                        <p:tgtEl>
                                          <p:spTgt spid="286729"/>
                                        </p:tgtEl>
                                        <p:attrNameLst>
                                          <p:attrName>ppt_h</p:attrName>
                                        </p:attrNameLst>
                                      </p:cBhvr>
                                      <p:tavLst>
                                        <p:tav tm="0">
                                          <p:val>
                                            <p:strVal val="#ppt_h"/>
                                          </p:val>
                                        </p:tav>
                                        <p:tav tm="100000">
                                          <p:val>
                                            <p:strVal val="#ppt_h"/>
                                          </p:val>
                                        </p:tav>
                                      </p:tavLst>
                                    </p:anim>
                                    <p:animEffect transition="in" filter="fade">
                                      <p:cBhvr>
                                        <p:cTn id="18" dur="1000"/>
                                        <p:tgtEl>
                                          <p:spTgt spid="286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6" grpId="0" animBg="1"/>
      <p:bldP spid="28672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B0AC560C-3B9B-4CDA-B32A-90E9453E479D}" type="slidenum">
              <a:rPr lang="ar-SA"/>
              <a:pPr/>
              <a:t>30</a:t>
            </a:fld>
            <a:endParaRPr lang="en-US"/>
          </a:p>
        </p:txBody>
      </p:sp>
      <p:pic>
        <p:nvPicPr>
          <p:cNvPr id="31437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437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437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4374" name="Text Box 6"/>
          <p:cNvSpPr txBox="1">
            <a:spLocks noChangeArrowheads="1"/>
          </p:cNvSpPr>
          <p:nvPr/>
        </p:nvSpPr>
        <p:spPr bwMode="auto">
          <a:xfrm>
            <a:off x="1835150"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437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4376" name="Rectangle 8"/>
          <p:cNvSpPr>
            <a:spLocks noChangeArrowheads="1"/>
          </p:cNvSpPr>
          <p:nvPr/>
        </p:nvSpPr>
        <p:spPr bwMode="auto">
          <a:xfrm>
            <a:off x="7308850" y="1557338"/>
            <a:ext cx="981075" cy="588962"/>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فضا</a:t>
            </a:r>
            <a:endParaRPr lang="en-US" sz="3200" b="1"/>
          </a:p>
        </p:txBody>
      </p:sp>
      <p:sp>
        <p:nvSpPr>
          <p:cNvPr id="314377" name="Text Box 9"/>
          <p:cNvSpPr txBox="1">
            <a:spLocks noChangeArrowheads="1"/>
          </p:cNvSpPr>
          <p:nvPr/>
        </p:nvSpPr>
        <p:spPr bwMode="auto">
          <a:xfrm>
            <a:off x="0" y="2349500"/>
            <a:ext cx="8820150" cy="3937000"/>
          </a:xfrm>
          <a:prstGeom prst="rect">
            <a:avLst/>
          </a:prstGeom>
          <a:noFill/>
          <a:ln w="9525">
            <a:noFill/>
            <a:miter lim="800000"/>
            <a:headEnd/>
            <a:tailEnd/>
          </a:ln>
          <a:effectLst/>
        </p:spPr>
        <p:txBody>
          <a:bodyPr>
            <a:spAutoFit/>
          </a:bodyPr>
          <a:lstStyle/>
          <a:p>
            <a:pPr algn="r">
              <a:spcBef>
                <a:spcPct val="50000"/>
              </a:spcBef>
            </a:pPr>
            <a:r>
              <a:rPr lang="fa-IR" b="1"/>
              <a:t> نقاشي در فضا هاي مختلف كاغذ از نظر كاندينسكي  </a:t>
            </a:r>
          </a:p>
          <a:p>
            <a:pPr algn="r">
              <a:spcBef>
                <a:spcPct val="50000"/>
              </a:spcBef>
            </a:pPr>
            <a:r>
              <a:rPr lang="fa-IR" b="1">
                <a:latin typeface="Arial"/>
              </a:rPr>
              <a:t>« بالا» </a:t>
            </a:r>
            <a:r>
              <a:rPr lang="fa-IR" b="1"/>
              <a:t>مبين تصورات آرامش دهنده و آزادي</a:t>
            </a:r>
          </a:p>
          <a:p>
            <a:pPr algn="r">
              <a:spcBef>
                <a:spcPct val="50000"/>
              </a:spcBef>
            </a:pPr>
            <a:r>
              <a:rPr lang="fa-IR" b="1">
                <a:latin typeface="Arial"/>
              </a:rPr>
              <a:t>« </a:t>
            </a:r>
            <a:r>
              <a:rPr lang="fa-IR" b="1"/>
              <a:t>پايين</a:t>
            </a:r>
            <a:r>
              <a:rPr lang="fa-IR" b="1">
                <a:latin typeface="Arial"/>
              </a:rPr>
              <a:t>» نشانه فشار و </a:t>
            </a:r>
            <a:r>
              <a:rPr lang="fa-IR" b="1"/>
              <a:t>سنگيني </a:t>
            </a:r>
          </a:p>
          <a:p>
            <a:pPr algn="r">
              <a:spcBef>
                <a:spcPct val="50000"/>
              </a:spcBef>
            </a:pPr>
            <a:r>
              <a:rPr lang="fa-IR" b="1">
                <a:latin typeface="Arial"/>
              </a:rPr>
              <a:t>« چپ» غم اندوه و گوشه </a:t>
            </a:r>
            <a:r>
              <a:rPr lang="fa-IR" b="1"/>
              <a:t>گيري ، بي اعتمادي به خود</a:t>
            </a:r>
          </a:p>
          <a:p>
            <a:pPr algn="r">
              <a:spcBef>
                <a:spcPct val="50000"/>
              </a:spcBef>
            </a:pPr>
            <a:r>
              <a:rPr lang="fa-IR" b="1">
                <a:latin typeface="Arial"/>
              </a:rPr>
              <a:t>« </a:t>
            </a:r>
            <a:r>
              <a:rPr lang="fa-IR" b="1"/>
              <a:t>مركز</a:t>
            </a:r>
            <a:r>
              <a:rPr lang="fa-IR" b="1">
                <a:latin typeface="Arial"/>
              </a:rPr>
              <a:t>» توجه و </a:t>
            </a:r>
            <a:r>
              <a:rPr lang="fa-IR" b="1"/>
              <a:t>تمركز فكري زياد بر خود و احساسات</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cover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4371"/>
                                        </p:tgtEl>
                                        <p:attrNameLst>
                                          <p:attrName>style.visibility</p:attrName>
                                        </p:attrNameLst>
                                      </p:cBhvr>
                                      <p:to>
                                        <p:strVal val="visible"/>
                                      </p:to>
                                    </p:set>
                                    <p:anim calcmode="lin" valueType="num">
                                      <p:cBhvr>
                                        <p:cTn id="7" dur="5000" fill="hold"/>
                                        <p:tgtEl>
                                          <p:spTgt spid="314371"/>
                                        </p:tgtEl>
                                        <p:attrNameLst>
                                          <p:attrName>ppt_w</p:attrName>
                                        </p:attrNameLst>
                                      </p:cBhvr>
                                      <p:tavLst>
                                        <p:tav tm="0" fmla="#ppt_w*sin(2.5*pi*$)">
                                          <p:val>
                                            <p:fltVal val="0"/>
                                          </p:val>
                                        </p:tav>
                                        <p:tav tm="100000">
                                          <p:val>
                                            <p:fltVal val="1"/>
                                          </p:val>
                                        </p:tav>
                                      </p:tavLst>
                                    </p:anim>
                                    <p:anim calcmode="lin" valueType="num">
                                      <p:cBhvr>
                                        <p:cTn id="8" dur="5000" fill="hold"/>
                                        <p:tgtEl>
                                          <p:spTgt spid="314371"/>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4376"/>
                                        </p:tgtEl>
                                        <p:attrNameLst>
                                          <p:attrName>style.visibility</p:attrName>
                                        </p:attrNameLst>
                                      </p:cBhvr>
                                      <p:to>
                                        <p:strVal val="visible"/>
                                      </p:to>
                                    </p:set>
                                    <p:animEffect transition="in" filter="wheel(4)">
                                      <p:cBhvr>
                                        <p:cTn id="11" dur="2000"/>
                                        <p:tgtEl>
                                          <p:spTgt spid="314376"/>
                                        </p:tgtEl>
                                      </p:cBhvr>
                                    </p:animEffect>
                                  </p:childTnLst>
                                </p:cTn>
                              </p:par>
                              <p:par>
                                <p:cTn id="12" presetID="31" presetClass="entr" presetSubtype="0" fill="hold" grpId="0" nodeType="withEffect">
                                  <p:stCondLst>
                                    <p:cond delay="0"/>
                                  </p:stCondLst>
                                  <p:iterate type="lt">
                                    <p:tmPct val="5000"/>
                                  </p:iterate>
                                  <p:childTnLst>
                                    <p:set>
                                      <p:cBhvr>
                                        <p:cTn id="13" dur="1" fill="hold">
                                          <p:stCondLst>
                                            <p:cond delay="0"/>
                                          </p:stCondLst>
                                        </p:cTn>
                                        <p:tgtEl>
                                          <p:spTgt spid="314374"/>
                                        </p:tgtEl>
                                        <p:attrNameLst>
                                          <p:attrName>style.visibility</p:attrName>
                                        </p:attrNameLst>
                                      </p:cBhvr>
                                      <p:to>
                                        <p:strVal val="visible"/>
                                      </p:to>
                                    </p:set>
                                    <p:anim calcmode="lin" valueType="num">
                                      <p:cBhvr>
                                        <p:cTn id="14" dur="1000" fill="hold"/>
                                        <p:tgtEl>
                                          <p:spTgt spid="314374"/>
                                        </p:tgtEl>
                                        <p:attrNameLst>
                                          <p:attrName>ppt_w</p:attrName>
                                        </p:attrNameLst>
                                      </p:cBhvr>
                                      <p:tavLst>
                                        <p:tav tm="0">
                                          <p:val>
                                            <p:fltVal val="0"/>
                                          </p:val>
                                        </p:tav>
                                        <p:tav tm="100000">
                                          <p:val>
                                            <p:strVal val="#ppt_w"/>
                                          </p:val>
                                        </p:tav>
                                      </p:tavLst>
                                    </p:anim>
                                    <p:anim calcmode="lin" valueType="num">
                                      <p:cBhvr>
                                        <p:cTn id="15" dur="1000" fill="hold"/>
                                        <p:tgtEl>
                                          <p:spTgt spid="314374"/>
                                        </p:tgtEl>
                                        <p:attrNameLst>
                                          <p:attrName>ppt_h</p:attrName>
                                        </p:attrNameLst>
                                      </p:cBhvr>
                                      <p:tavLst>
                                        <p:tav tm="0">
                                          <p:val>
                                            <p:fltVal val="0"/>
                                          </p:val>
                                        </p:tav>
                                        <p:tav tm="100000">
                                          <p:val>
                                            <p:strVal val="#ppt_h"/>
                                          </p:val>
                                        </p:tav>
                                      </p:tavLst>
                                    </p:anim>
                                    <p:anim calcmode="lin" valueType="num">
                                      <p:cBhvr>
                                        <p:cTn id="16" dur="1000" fill="hold"/>
                                        <p:tgtEl>
                                          <p:spTgt spid="314374"/>
                                        </p:tgtEl>
                                        <p:attrNameLst>
                                          <p:attrName>style.rotation</p:attrName>
                                        </p:attrNameLst>
                                      </p:cBhvr>
                                      <p:tavLst>
                                        <p:tav tm="0">
                                          <p:val>
                                            <p:fltVal val="90"/>
                                          </p:val>
                                        </p:tav>
                                        <p:tav tm="100000">
                                          <p:val>
                                            <p:fltVal val="0"/>
                                          </p:val>
                                        </p:tav>
                                      </p:tavLst>
                                    </p:anim>
                                    <p:animEffect transition="in" filter="fade">
                                      <p:cBhvr>
                                        <p:cTn id="17" dur="1000"/>
                                        <p:tgtEl>
                                          <p:spTgt spid="314374"/>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14377"/>
                                        </p:tgtEl>
                                        <p:attrNameLst>
                                          <p:attrName>style.visibility</p:attrName>
                                        </p:attrNameLst>
                                      </p:cBhvr>
                                      <p:to>
                                        <p:strVal val="visible"/>
                                      </p:to>
                                    </p:set>
                                    <p:animEffect transition="in" filter="wedge">
                                      <p:cBhvr>
                                        <p:cTn id="22" dur="1000"/>
                                        <p:tgtEl>
                                          <p:spTgt spid="314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4" grpId="0" animBg="1"/>
      <p:bldP spid="314376" grpId="0" animBg="1"/>
      <p:bldP spid="31437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3038778D-2E12-460B-8D2E-AB7521DD05A7}" type="slidenum">
              <a:rPr lang="ar-SA"/>
              <a:pPr/>
              <a:t>31</a:t>
            </a:fld>
            <a:endParaRPr lang="en-US"/>
          </a:p>
        </p:txBody>
      </p:sp>
      <p:pic>
        <p:nvPicPr>
          <p:cNvPr id="31539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539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539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5398"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539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5400" name="Rectangle 8"/>
          <p:cNvSpPr>
            <a:spLocks noChangeArrowheads="1"/>
          </p:cNvSpPr>
          <p:nvPr/>
        </p:nvSpPr>
        <p:spPr bwMode="auto">
          <a:xfrm>
            <a:off x="7380288" y="1844675"/>
            <a:ext cx="1184275"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3200">
                <a:sym typeface="Wingdings 2" pitchFamily="18" charset="2"/>
              </a:rPr>
              <a:t></a:t>
            </a:r>
            <a:r>
              <a:rPr lang="fa-IR" sz="3200" b="1"/>
              <a:t>رنگ</a:t>
            </a:r>
            <a:endParaRPr lang="en-US" sz="3200" b="1"/>
          </a:p>
        </p:txBody>
      </p:sp>
      <p:sp>
        <p:nvSpPr>
          <p:cNvPr id="315401" name="Text Box 9"/>
          <p:cNvSpPr txBox="1">
            <a:spLocks noChangeArrowheads="1"/>
          </p:cNvSpPr>
          <p:nvPr/>
        </p:nvSpPr>
        <p:spPr bwMode="auto">
          <a:xfrm>
            <a:off x="755650" y="2924175"/>
            <a:ext cx="7632700" cy="2838450"/>
          </a:xfrm>
          <a:prstGeom prst="rect">
            <a:avLst/>
          </a:prstGeom>
          <a:noFill/>
          <a:ln w="9525">
            <a:noFill/>
            <a:miter lim="800000"/>
            <a:headEnd/>
            <a:tailEnd/>
          </a:ln>
          <a:effectLst/>
        </p:spPr>
        <p:txBody>
          <a:bodyPr>
            <a:spAutoFit/>
          </a:bodyPr>
          <a:lstStyle/>
          <a:p>
            <a:pPr algn="just">
              <a:spcBef>
                <a:spcPct val="50000"/>
              </a:spcBef>
            </a:pPr>
            <a:r>
              <a:rPr lang="fa-IR" b="1"/>
              <a:t>انتخاب رنگ از نظر روانشناسي مفهومي بي چون و چرا دارد ولي براي تحليل و نتيجه گيري از آن حتما بايد عامل سن كودك را در نظر گرفت. بين نقش رنگ و زندگي عاطفي كودك با در نظر گرفتن دوران تكاملي آن توازي وجود دارد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5395"/>
                                        </p:tgtEl>
                                        <p:attrNameLst>
                                          <p:attrName>style.visibility</p:attrName>
                                        </p:attrNameLst>
                                      </p:cBhvr>
                                      <p:to>
                                        <p:strVal val="visible"/>
                                      </p:to>
                                    </p:set>
                                    <p:anim calcmode="lin" valueType="num">
                                      <p:cBhvr>
                                        <p:cTn id="7" dur="5000" fill="hold"/>
                                        <p:tgtEl>
                                          <p:spTgt spid="315395"/>
                                        </p:tgtEl>
                                        <p:attrNameLst>
                                          <p:attrName>ppt_w</p:attrName>
                                        </p:attrNameLst>
                                      </p:cBhvr>
                                      <p:tavLst>
                                        <p:tav tm="0" fmla="#ppt_w*sin(2.5*pi*$)">
                                          <p:val>
                                            <p:fltVal val="0"/>
                                          </p:val>
                                        </p:tav>
                                        <p:tav tm="100000">
                                          <p:val>
                                            <p:fltVal val="1"/>
                                          </p:val>
                                        </p:tav>
                                      </p:tavLst>
                                    </p:anim>
                                    <p:anim calcmode="lin" valueType="num">
                                      <p:cBhvr>
                                        <p:cTn id="8" dur="5000" fill="hold"/>
                                        <p:tgtEl>
                                          <p:spTgt spid="315395"/>
                                        </p:tgtEl>
                                        <p:attrNameLst>
                                          <p:attrName>ppt_h</p:attrName>
                                        </p:attrNameLst>
                                      </p:cBhvr>
                                      <p:tavLst>
                                        <p:tav tm="0">
                                          <p:val>
                                            <p:strVal val="#ppt_h"/>
                                          </p:val>
                                        </p:tav>
                                        <p:tav tm="100000">
                                          <p:val>
                                            <p:strVal val="#ppt_h"/>
                                          </p:val>
                                        </p:tav>
                                      </p:tavLst>
                                    </p:anim>
                                  </p:childTnLst>
                                </p:cTn>
                              </p:par>
                              <p:par>
                                <p:cTn id="9" presetID="35" presetClass="entr" presetSubtype="0" fill="hold" grpId="0" nodeType="withEffect">
                                  <p:stCondLst>
                                    <p:cond delay="0"/>
                                  </p:stCondLst>
                                  <p:childTnLst>
                                    <p:set>
                                      <p:cBhvr>
                                        <p:cTn id="10" dur="1" fill="hold">
                                          <p:stCondLst>
                                            <p:cond delay="0"/>
                                          </p:stCondLst>
                                        </p:cTn>
                                        <p:tgtEl>
                                          <p:spTgt spid="315398"/>
                                        </p:tgtEl>
                                        <p:attrNameLst>
                                          <p:attrName>style.visibility</p:attrName>
                                        </p:attrNameLst>
                                      </p:cBhvr>
                                      <p:to>
                                        <p:strVal val="visible"/>
                                      </p:to>
                                    </p:set>
                                    <p:animEffect transition="in" filter="fade">
                                      <p:cBhvr>
                                        <p:cTn id="11" dur="2000"/>
                                        <p:tgtEl>
                                          <p:spTgt spid="315398"/>
                                        </p:tgtEl>
                                      </p:cBhvr>
                                    </p:animEffect>
                                    <p:anim calcmode="lin" valueType="num">
                                      <p:cBhvr>
                                        <p:cTn id="12" dur="2000" fill="hold"/>
                                        <p:tgtEl>
                                          <p:spTgt spid="315398"/>
                                        </p:tgtEl>
                                        <p:attrNameLst>
                                          <p:attrName>style.rotation</p:attrName>
                                        </p:attrNameLst>
                                      </p:cBhvr>
                                      <p:tavLst>
                                        <p:tav tm="0">
                                          <p:val>
                                            <p:fltVal val="720"/>
                                          </p:val>
                                        </p:tav>
                                        <p:tav tm="100000">
                                          <p:val>
                                            <p:fltVal val="0"/>
                                          </p:val>
                                        </p:tav>
                                      </p:tavLst>
                                    </p:anim>
                                    <p:anim calcmode="lin" valueType="num">
                                      <p:cBhvr>
                                        <p:cTn id="13" dur="2000" fill="hold"/>
                                        <p:tgtEl>
                                          <p:spTgt spid="315398"/>
                                        </p:tgtEl>
                                        <p:attrNameLst>
                                          <p:attrName>ppt_h</p:attrName>
                                        </p:attrNameLst>
                                      </p:cBhvr>
                                      <p:tavLst>
                                        <p:tav tm="0">
                                          <p:val>
                                            <p:fltVal val="0"/>
                                          </p:val>
                                        </p:tav>
                                        <p:tav tm="100000">
                                          <p:val>
                                            <p:strVal val="#ppt_h"/>
                                          </p:val>
                                        </p:tav>
                                      </p:tavLst>
                                    </p:anim>
                                    <p:anim calcmode="lin" valueType="num">
                                      <p:cBhvr>
                                        <p:cTn id="14" dur="2000" fill="hold"/>
                                        <p:tgtEl>
                                          <p:spTgt spid="315398"/>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315400"/>
                                        </p:tgtEl>
                                        <p:attrNameLst>
                                          <p:attrName>style.visibility</p:attrName>
                                        </p:attrNameLst>
                                      </p:cBhvr>
                                      <p:to>
                                        <p:strVal val="visible"/>
                                      </p:to>
                                    </p:set>
                                    <p:animEffect transition="in" filter="wheel(4)">
                                      <p:cBhvr>
                                        <p:cTn id="19" dur="2000"/>
                                        <p:tgtEl>
                                          <p:spTgt spid="315400"/>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315401"/>
                                        </p:tgtEl>
                                        <p:attrNameLst>
                                          <p:attrName>style.visibility</p:attrName>
                                        </p:attrNameLst>
                                      </p:cBhvr>
                                      <p:to>
                                        <p:strVal val="visible"/>
                                      </p:to>
                                    </p:set>
                                    <p:anim calcmode="discrete" valueType="clr">
                                      <p:cBhvr override="childStyle">
                                        <p:cTn id="24" dur="80"/>
                                        <p:tgtEl>
                                          <p:spTgt spid="315401"/>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15401"/>
                                        </p:tgtEl>
                                        <p:attrNameLst>
                                          <p:attrName>fillcolor</p:attrName>
                                        </p:attrNameLst>
                                      </p:cBhvr>
                                      <p:tavLst>
                                        <p:tav tm="0">
                                          <p:val>
                                            <p:clrVal>
                                              <a:schemeClr val="accent2"/>
                                            </p:clrVal>
                                          </p:val>
                                        </p:tav>
                                        <p:tav tm="50000">
                                          <p:val>
                                            <p:clrVal>
                                              <a:schemeClr val="hlink"/>
                                            </p:clrVal>
                                          </p:val>
                                        </p:tav>
                                      </p:tavLst>
                                    </p:anim>
                                    <p:set>
                                      <p:cBhvr>
                                        <p:cTn id="26" dur="80"/>
                                        <p:tgtEl>
                                          <p:spTgt spid="3154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8" grpId="0" animBg="1"/>
      <p:bldP spid="315400" grpId="0" animBg="1"/>
      <p:bldP spid="31540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6A786801-CF80-4FAE-9EF7-1EAEB7FD1A89}" type="slidenum">
              <a:rPr lang="ar-SA"/>
              <a:pPr/>
              <a:t>32</a:t>
            </a:fld>
            <a:endParaRPr lang="en-US"/>
          </a:p>
        </p:txBody>
      </p:sp>
      <p:pic>
        <p:nvPicPr>
          <p:cNvPr id="31641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642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642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6425" name="Text Box 9"/>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6426" name="AutoShape 10"/>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6427" name="Rectangle 11"/>
          <p:cNvSpPr>
            <a:spLocks noChangeArrowheads="1"/>
          </p:cNvSpPr>
          <p:nvPr/>
        </p:nvSpPr>
        <p:spPr bwMode="auto">
          <a:xfrm>
            <a:off x="7327900" y="1631950"/>
            <a:ext cx="109378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رنگ</a:t>
            </a:r>
            <a:endParaRPr lang="en-US" sz="3200" b="1"/>
          </a:p>
        </p:txBody>
      </p:sp>
      <p:sp>
        <p:nvSpPr>
          <p:cNvPr id="316428" name="Text Box 12"/>
          <p:cNvSpPr txBox="1">
            <a:spLocks noChangeArrowheads="1"/>
          </p:cNvSpPr>
          <p:nvPr/>
        </p:nvSpPr>
        <p:spPr bwMode="auto">
          <a:xfrm>
            <a:off x="468313" y="2708275"/>
            <a:ext cx="8424862" cy="3387725"/>
          </a:xfrm>
          <a:prstGeom prst="rect">
            <a:avLst/>
          </a:prstGeom>
          <a:noFill/>
          <a:ln w="9525">
            <a:noFill/>
            <a:miter lim="800000"/>
            <a:headEnd/>
            <a:tailEnd/>
          </a:ln>
          <a:effectLst/>
        </p:spPr>
        <p:txBody>
          <a:bodyPr>
            <a:spAutoFit/>
          </a:bodyPr>
          <a:lstStyle/>
          <a:p>
            <a:pPr algn="just">
              <a:spcBef>
                <a:spcPct val="50000"/>
              </a:spcBef>
            </a:pPr>
            <a:r>
              <a:rPr lang="fa-IR" b="1"/>
              <a:t>علاقه واقعي كودك به رنگ از زماني شروع مي شود كه او سعي در كشيدن اشكال مختلف مي كند . تا 7-8 سالگي كودك براي استفاده از رنگها فقط از احساسات خود تاثير مي پذيرد. ممكن است از رنگهايي استفاده كند كه هيچ ارتباطي به رنگ شي ء مورد نظر ندارد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6419"/>
                                        </p:tgtEl>
                                        <p:attrNameLst>
                                          <p:attrName>style.visibility</p:attrName>
                                        </p:attrNameLst>
                                      </p:cBhvr>
                                      <p:to>
                                        <p:strVal val="visible"/>
                                      </p:to>
                                    </p:set>
                                    <p:anim calcmode="lin" valueType="num">
                                      <p:cBhvr>
                                        <p:cTn id="7" dur="5000" fill="hold"/>
                                        <p:tgtEl>
                                          <p:spTgt spid="316419"/>
                                        </p:tgtEl>
                                        <p:attrNameLst>
                                          <p:attrName>ppt_w</p:attrName>
                                        </p:attrNameLst>
                                      </p:cBhvr>
                                      <p:tavLst>
                                        <p:tav tm="0" fmla="#ppt_w*sin(2.5*pi*$)">
                                          <p:val>
                                            <p:fltVal val="0"/>
                                          </p:val>
                                        </p:tav>
                                        <p:tav tm="100000">
                                          <p:val>
                                            <p:fltVal val="1"/>
                                          </p:val>
                                        </p:tav>
                                      </p:tavLst>
                                    </p:anim>
                                    <p:anim calcmode="lin" valueType="num">
                                      <p:cBhvr>
                                        <p:cTn id="8" dur="5000" fill="hold"/>
                                        <p:tgtEl>
                                          <p:spTgt spid="316419"/>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6427"/>
                                        </p:tgtEl>
                                        <p:attrNameLst>
                                          <p:attrName>style.visibility</p:attrName>
                                        </p:attrNameLst>
                                      </p:cBhvr>
                                      <p:to>
                                        <p:strVal val="visible"/>
                                      </p:to>
                                    </p:set>
                                    <p:animEffect transition="in" filter="wheel(4)">
                                      <p:cBhvr>
                                        <p:cTn id="11" dur="2000"/>
                                        <p:tgtEl>
                                          <p:spTgt spid="316427"/>
                                        </p:tgtEl>
                                      </p:cBhvr>
                                    </p:animEffect>
                                  </p:childTnLst>
                                </p:cTn>
                              </p:par>
                              <p:par>
                                <p:cTn id="12" presetID="35" presetClass="entr" presetSubtype="0" fill="hold" grpId="0" nodeType="withEffect">
                                  <p:stCondLst>
                                    <p:cond delay="0"/>
                                  </p:stCondLst>
                                  <p:childTnLst>
                                    <p:set>
                                      <p:cBhvr>
                                        <p:cTn id="13" dur="1" fill="hold">
                                          <p:stCondLst>
                                            <p:cond delay="0"/>
                                          </p:stCondLst>
                                        </p:cTn>
                                        <p:tgtEl>
                                          <p:spTgt spid="316425"/>
                                        </p:tgtEl>
                                        <p:attrNameLst>
                                          <p:attrName>style.visibility</p:attrName>
                                        </p:attrNameLst>
                                      </p:cBhvr>
                                      <p:to>
                                        <p:strVal val="visible"/>
                                      </p:to>
                                    </p:set>
                                    <p:animEffect transition="in" filter="fade">
                                      <p:cBhvr>
                                        <p:cTn id="14" dur="2000"/>
                                        <p:tgtEl>
                                          <p:spTgt spid="316425"/>
                                        </p:tgtEl>
                                      </p:cBhvr>
                                    </p:animEffect>
                                    <p:anim calcmode="lin" valueType="num">
                                      <p:cBhvr>
                                        <p:cTn id="15" dur="2000" fill="hold"/>
                                        <p:tgtEl>
                                          <p:spTgt spid="316425"/>
                                        </p:tgtEl>
                                        <p:attrNameLst>
                                          <p:attrName>style.rotation</p:attrName>
                                        </p:attrNameLst>
                                      </p:cBhvr>
                                      <p:tavLst>
                                        <p:tav tm="0">
                                          <p:val>
                                            <p:fltVal val="720"/>
                                          </p:val>
                                        </p:tav>
                                        <p:tav tm="100000">
                                          <p:val>
                                            <p:fltVal val="0"/>
                                          </p:val>
                                        </p:tav>
                                      </p:tavLst>
                                    </p:anim>
                                    <p:anim calcmode="lin" valueType="num">
                                      <p:cBhvr>
                                        <p:cTn id="16" dur="2000" fill="hold"/>
                                        <p:tgtEl>
                                          <p:spTgt spid="316425"/>
                                        </p:tgtEl>
                                        <p:attrNameLst>
                                          <p:attrName>ppt_h</p:attrName>
                                        </p:attrNameLst>
                                      </p:cBhvr>
                                      <p:tavLst>
                                        <p:tav tm="0">
                                          <p:val>
                                            <p:fltVal val="0"/>
                                          </p:val>
                                        </p:tav>
                                        <p:tav tm="100000">
                                          <p:val>
                                            <p:strVal val="#ppt_h"/>
                                          </p:val>
                                        </p:tav>
                                      </p:tavLst>
                                    </p:anim>
                                    <p:anim calcmode="lin" valueType="num">
                                      <p:cBhvr>
                                        <p:cTn id="17" dur="2000" fill="hold"/>
                                        <p:tgtEl>
                                          <p:spTgt spid="316425"/>
                                        </p:tgtEl>
                                        <p:attrNameLst>
                                          <p:attrName>ppt_w</p:attrName>
                                        </p:attrNameLst>
                                      </p:cBhvr>
                                      <p:tavLst>
                                        <p:tav tm="0">
                                          <p:val>
                                            <p:fltVal val="0"/>
                                          </p:val>
                                        </p:tav>
                                        <p:tav tm="100000">
                                          <p:val>
                                            <p:strVal val="#ppt_w"/>
                                          </p:val>
                                        </p:tav>
                                      </p:tavLst>
                                    </p:anim>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316428"/>
                                        </p:tgtEl>
                                        <p:attrNameLst>
                                          <p:attrName>style.visibility</p:attrName>
                                        </p:attrNameLst>
                                      </p:cBhvr>
                                      <p:to>
                                        <p:strVal val="visible"/>
                                      </p:to>
                                    </p:set>
                                    <p:anim calcmode="discrete" valueType="clr">
                                      <p:cBhvr override="childStyle">
                                        <p:cTn id="22" dur="80"/>
                                        <p:tgtEl>
                                          <p:spTgt spid="316428"/>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16428"/>
                                        </p:tgtEl>
                                        <p:attrNameLst>
                                          <p:attrName>fillcolor</p:attrName>
                                        </p:attrNameLst>
                                      </p:cBhvr>
                                      <p:tavLst>
                                        <p:tav tm="0">
                                          <p:val>
                                            <p:clrVal>
                                              <a:schemeClr val="accent2"/>
                                            </p:clrVal>
                                          </p:val>
                                        </p:tav>
                                        <p:tav tm="50000">
                                          <p:val>
                                            <p:clrVal>
                                              <a:schemeClr val="hlink"/>
                                            </p:clrVal>
                                          </p:val>
                                        </p:tav>
                                      </p:tavLst>
                                    </p:anim>
                                    <p:set>
                                      <p:cBhvr>
                                        <p:cTn id="24" dur="80"/>
                                        <p:tgtEl>
                                          <p:spTgt spid="3164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425" grpId="0" animBg="1"/>
      <p:bldP spid="316427" grpId="0" animBg="1"/>
      <p:bldP spid="31642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74B4DDC7-5017-4E07-BD98-EA7AFB3222D0}" type="slidenum">
              <a:rPr lang="ar-SA"/>
              <a:pPr/>
              <a:t>33</a:t>
            </a:fld>
            <a:endParaRPr lang="en-US"/>
          </a:p>
        </p:txBody>
      </p:sp>
      <p:pic>
        <p:nvPicPr>
          <p:cNvPr id="31744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744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744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7446"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7447"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7448" name="Rectangle 8"/>
          <p:cNvSpPr>
            <a:spLocks noChangeArrowheads="1"/>
          </p:cNvSpPr>
          <p:nvPr/>
        </p:nvSpPr>
        <p:spPr bwMode="auto">
          <a:xfrm>
            <a:off x="7327900" y="1631950"/>
            <a:ext cx="109378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رنگ</a:t>
            </a:r>
            <a:endParaRPr lang="en-US" sz="3200" b="1"/>
          </a:p>
        </p:txBody>
      </p:sp>
      <p:sp>
        <p:nvSpPr>
          <p:cNvPr id="317449" name="Text Box 9"/>
          <p:cNvSpPr txBox="1">
            <a:spLocks noChangeArrowheads="1"/>
          </p:cNvSpPr>
          <p:nvPr/>
        </p:nvSpPr>
        <p:spPr bwMode="auto">
          <a:xfrm>
            <a:off x="395288" y="2708275"/>
            <a:ext cx="8137525" cy="3387725"/>
          </a:xfrm>
          <a:prstGeom prst="rect">
            <a:avLst/>
          </a:prstGeom>
          <a:noFill/>
          <a:ln w="9525">
            <a:noFill/>
            <a:miter lim="800000"/>
            <a:headEnd/>
            <a:tailEnd/>
          </a:ln>
          <a:effectLst/>
        </p:spPr>
        <p:txBody>
          <a:bodyPr>
            <a:spAutoFit/>
          </a:bodyPr>
          <a:lstStyle/>
          <a:p>
            <a:pPr algn="just">
              <a:spcBef>
                <a:spcPct val="50000"/>
              </a:spcBef>
              <a:buFontTx/>
              <a:buBlip>
                <a:blip r:embed="rId3"/>
              </a:buBlip>
            </a:pPr>
            <a:r>
              <a:rPr lang="fa-IR" b="1"/>
              <a:t>  </a:t>
            </a:r>
            <a:r>
              <a:rPr lang="fa-IR" b="1" i="1"/>
              <a:t>رنگهاي گرم</a:t>
            </a:r>
            <a:r>
              <a:rPr lang="fa-IR"/>
              <a:t> : تحريك كننده ، سبب فعاليت و جنب و جوش ، نويد دهنده روشني و شادي هستند</a:t>
            </a:r>
          </a:p>
          <a:p>
            <a:pPr algn="just">
              <a:spcBef>
                <a:spcPct val="50000"/>
              </a:spcBef>
              <a:buFontTx/>
              <a:buBlip>
                <a:blip r:embed="rId4"/>
              </a:buBlip>
            </a:pPr>
            <a:r>
              <a:rPr lang="fa-IR" b="1" i="1"/>
              <a:t>رنگهاي سرد</a:t>
            </a:r>
            <a:r>
              <a:rPr lang="fa-IR"/>
              <a:t> :موجد حالتهاي انفعال و سكون و تلقين كننده غم و اندوه هستند</a:t>
            </a:r>
          </a:p>
          <a:p>
            <a:pPr algn="just">
              <a:spcBef>
                <a:spcPct val="50000"/>
              </a:spcBef>
            </a:pP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7443"/>
                                        </p:tgtEl>
                                        <p:attrNameLst>
                                          <p:attrName>style.visibility</p:attrName>
                                        </p:attrNameLst>
                                      </p:cBhvr>
                                      <p:to>
                                        <p:strVal val="visible"/>
                                      </p:to>
                                    </p:set>
                                    <p:anim calcmode="lin" valueType="num">
                                      <p:cBhvr>
                                        <p:cTn id="7" dur="5000" fill="hold"/>
                                        <p:tgtEl>
                                          <p:spTgt spid="317443"/>
                                        </p:tgtEl>
                                        <p:attrNameLst>
                                          <p:attrName>ppt_w</p:attrName>
                                        </p:attrNameLst>
                                      </p:cBhvr>
                                      <p:tavLst>
                                        <p:tav tm="0" fmla="#ppt_w*sin(2.5*pi*$)">
                                          <p:val>
                                            <p:fltVal val="0"/>
                                          </p:val>
                                        </p:tav>
                                        <p:tav tm="100000">
                                          <p:val>
                                            <p:fltVal val="1"/>
                                          </p:val>
                                        </p:tav>
                                      </p:tavLst>
                                    </p:anim>
                                    <p:anim calcmode="lin" valueType="num">
                                      <p:cBhvr>
                                        <p:cTn id="8" dur="5000" fill="hold"/>
                                        <p:tgtEl>
                                          <p:spTgt spid="317443"/>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7448"/>
                                        </p:tgtEl>
                                        <p:attrNameLst>
                                          <p:attrName>style.visibility</p:attrName>
                                        </p:attrNameLst>
                                      </p:cBhvr>
                                      <p:to>
                                        <p:strVal val="visible"/>
                                      </p:to>
                                    </p:set>
                                    <p:animEffect transition="in" filter="wheel(4)">
                                      <p:cBhvr>
                                        <p:cTn id="11" dur="2000"/>
                                        <p:tgtEl>
                                          <p:spTgt spid="317448"/>
                                        </p:tgtEl>
                                      </p:cBhvr>
                                    </p:animEffect>
                                  </p:childTnLst>
                                </p:cTn>
                              </p:par>
                              <p:par>
                                <p:cTn id="12" presetID="20" presetClass="entr" presetSubtype="0" fill="hold" grpId="0" nodeType="withEffect">
                                  <p:stCondLst>
                                    <p:cond delay="0"/>
                                  </p:stCondLst>
                                  <p:childTnLst>
                                    <p:set>
                                      <p:cBhvr>
                                        <p:cTn id="13" dur="1" fill="hold">
                                          <p:stCondLst>
                                            <p:cond delay="0"/>
                                          </p:stCondLst>
                                        </p:cTn>
                                        <p:tgtEl>
                                          <p:spTgt spid="317446"/>
                                        </p:tgtEl>
                                        <p:attrNameLst>
                                          <p:attrName>style.visibility</p:attrName>
                                        </p:attrNameLst>
                                      </p:cBhvr>
                                      <p:to>
                                        <p:strVal val="visible"/>
                                      </p:to>
                                    </p:set>
                                    <p:animEffect transition="in" filter="wedge">
                                      <p:cBhvr>
                                        <p:cTn id="14" dur="2000"/>
                                        <p:tgtEl>
                                          <p:spTgt spid="31744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17449"/>
                                        </p:tgtEl>
                                        <p:attrNameLst>
                                          <p:attrName>style.visibility</p:attrName>
                                        </p:attrNameLst>
                                      </p:cBhvr>
                                      <p:to>
                                        <p:strVal val="visible"/>
                                      </p:to>
                                    </p:set>
                                    <p:animEffect transition="in" filter="circle(in)">
                                      <p:cBhvr>
                                        <p:cTn id="19" dur="2000"/>
                                        <p:tgtEl>
                                          <p:spTgt spid="3174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6" grpId="0" animBg="1"/>
      <p:bldP spid="317448" grpId="0" animBg="1"/>
      <p:bldP spid="31744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4294967295"/>
          </p:nvPr>
        </p:nvSpPr>
        <p:spPr>
          <a:xfrm>
            <a:off x="6553200" y="6243638"/>
            <a:ext cx="2133600" cy="457200"/>
          </a:xfrm>
        </p:spPr>
        <p:txBody>
          <a:bodyPr/>
          <a:lstStyle/>
          <a:p>
            <a:fld id="{91B4339D-0B96-4CDB-B02D-6889DA6178FD}" type="slidenum">
              <a:rPr lang="ar-SA"/>
              <a:pPr/>
              <a:t>34</a:t>
            </a:fld>
            <a:endParaRPr lang="en-US"/>
          </a:p>
        </p:txBody>
      </p:sp>
      <p:pic>
        <p:nvPicPr>
          <p:cNvPr id="31846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846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846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8470"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847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8472" name="Rectangle 8"/>
          <p:cNvSpPr>
            <a:spLocks noChangeArrowheads="1"/>
          </p:cNvSpPr>
          <p:nvPr/>
        </p:nvSpPr>
        <p:spPr bwMode="auto">
          <a:xfrm>
            <a:off x="7327900" y="1631950"/>
            <a:ext cx="109378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رنگ</a:t>
            </a:r>
            <a:endParaRPr lang="en-US" sz="3200" b="1"/>
          </a:p>
        </p:txBody>
      </p:sp>
      <p:sp>
        <p:nvSpPr>
          <p:cNvPr id="318474" name="Text Box 10"/>
          <p:cNvSpPr txBox="1">
            <a:spLocks noChangeArrowheads="1"/>
          </p:cNvSpPr>
          <p:nvPr/>
        </p:nvSpPr>
        <p:spPr bwMode="auto">
          <a:xfrm>
            <a:off x="1547813" y="2852738"/>
            <a:ext cx="6769100" cy="641350"/>
          </a:xfrm>
          <a:prstGeom prst="rect">
            <a:avLst/>
          </a:prstGeom>
          <a:noFill/>
          <a:ln w="9525">
            <a:noFill/>
            <a:miter lim="800000"/>
            <a:headEnd/>
            <a:tailEnd/>
          </a:ln>
          <a:effectLst/>
        </p:spPr>
        <p:txBody>
          <a:bodyPr>
            <a:spAutoFit/>
          </a:bodyPr>
          <a:lstStyle/>
          <a:p>
            <a:pPr algn="r">
              <a:spcBef>
                <a:spcPct val="50000"/>
              </a:spcBef>
            </a:pPr>
            <a:endParaRPr lang="en-US"/>
          </a:p>
        </p:txBody>
      </p:sp>
      <p:sp>
        <p:nvSpPr>
          <p:cNvPr id="318475" name="Text Box 11"/>
          <p:cNvSpPr txBox="1">
            <a:spLocks noChangeArrowheads="1"/>
          </p:cNvSpPr>
          <p:nvPr/>
        </p:nvSpPr>
        <p:spPr bwMode="auto">
          <a:xfrm>
            <a:off x="684213" y="2708275"/>
            <a:ext cx="8064500" cy="3387725"/>
          </a:xfrm>
          <a:prstGeom prst="rect">
            <a:avLst/>
          </a:prstGeom>
          <a:noFill/>
          <a:ln w="9525">
            <a:noFill/>
            <a:miter lim="800000"/>
            <a:headEnd/>
            <a:tailEnd/>
          </a:ln>
          <a:effectLst/>
        </p:spPr>
        <p:txBody>
          <a:bodyPr>
            <a:spAutoFit/>
          </a:bodyPr>
          <a:lstStyle/>
          <a:p>
            <a:pPr algn="just">
              <a:spcBef>
                <a:spcPct val="50000"/>
              </a:spcBef>
            </a:pPr>
            <a:r>
              <a:rPr lang="fa-IR" b="1"/>
              <a:t>به نظر وهنر فقدان رنگ در تمام يا قسمتي از نقاشي كودك ، نشانگر خلاء عاطفي و گاه دليل بر گرايشهاي ضد اجتماعي اوست . كودكان سازگار به طور متوسط از پنج رنگ مختلف استفاده ميكنند . كودكان گوشه گير و منزوي از يك يا دو رنگ بيشتر استفاده مي كنند</a:t>
            </a:r>
            <a:endParaRPr lang="en-US" b="1"/>
          </a:p>
        </p:txBody>
      </p:sp>
      <p:sp>
        <p:nvSpPr>
          <p:cNvPr id="13" name="Title 12"/>
          <p:cNvSpPr>
            <a:spLocks noGrp="1"/>
          </p:cNvSpPr>
          <p:nvPr>
            <p:ph type="title"/>
          </p:nvPr>
        </p:nvSpPr>
        <p:spPr/>
        <p:txBody>
          <a:bodyPr/>
          <a:lstStyle/>
          <a:p>
            <a:endParaRPr lang="fa-IR"/>
          </a:p>
        </p:txBody>
      </p:sp>
    </p:spTree>
  </p:cSld>
  <p:clrMapOvr>
    <a:masterClrMapping/>
  </p:clrMapOvr>
  <p:transition spd="med">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8467"/>
                                        </p:tgtEl>
                                        <p:attrNameLst>
                                          <p:attrName>style.visibility</p:attrName>
                                        </p:attrNameLst>
                                      </p:cBhvr>
                                      <p:to>
                                        <p:strVal val="visible"/>
                                      </p:to>
                                    </p:set>
                                    <p:anim calcmode="lin" valueType="num">
                                      <p:cBhvr>
                                        <p:cTn id="7" dur="5000" fill="hold"/>
                                        <p:tgtEl>
                                          <p:spTgt spid="318467"/>
                                        </p:tgtEl>
                                        <p:attrNameLst>
                                          <p:attrName>ppt_w</p:attrName>
                                        </p:attrNameLst>
                                      </p:cBhvr>
                                      <p:tavLst>
                                        <p:tav tm="0" fmla="#ppt_w*sin(2.5*pi*$)">
                                          <p:val>
                                            <p:fltVal val="0"/>
                                          </p:val>
                                        </p:tav>
                                        <p:tav tm="100000">
                                          <p:val>
                                            <p:fltVal val="1"/>
                                          </p:val>
                                        </p:tav>
                                      </p:tavLst>
                                    </p:anim>
                                    <p:anim calcmode="lin" valueType="num">
                                      <p:cBhvr>
                                        <p:cTn id="8" dur="5000" fill="hold"/>
                                        <p:tgtEl>
                                          <p:spTgt spid="318467"/>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8472"/>
                                        </p:tgtEl>
                                        <p:attrNameLst>
                                          <p:attrName>style.visibility</p:attrName>
                                        </p:attrNameLst>
                                      </p:cBhvr>
                                      <p:to>
                                        <p:strVal val="visible"/>
                                      </p:to>
                                    </p:set>
                                    <p:animEffect transition="in" filter="wheel(4)">
                                      <p:cBhvr>
                                        <p:cTn id="11" dur="2000"/>
                                        <p:tgtEl>
                                          <p:spTgt spid="318472"/>
                                        </p:tgtEl>
                                      </p:cBhvr>
                                    </p:animEffect>
                                  </p:childTnLst>
                                </p:cTn>
                              </p:par>
                              <p:par>
                                <p:cTn id="12" presetID="35" presetClass="entr" presetSubtype="0" fill="hold" grpId="0" nodeType="withEffect">
                                  <p:stCondLst>
                                    <p:cond delay="0"/>
                                  </p:stCondLst>
                                  <p:childTnLst>
                                    <p:set>
                                      <p:cBhvr>
                                        <p:cTn id="13" dur="1" fill="hold">
                                          <p:stCondLst>
                                            <p:cond delay="0"/>
                                          </p:stCondLst>
                                        </p:cTn>
                                        <p:tgtEl>
                                          <p:spTgt spid="318470"/>
                                        </p:tgtEl>
                                        <p:attrNameLst>
                                          <p:attrName>style.visibility</p:attrName>
                                        </p:attrNameLst>
                                      </p:cBhvr>
                                      <p:to>
                                        <p:strVal val="visible"/>
                                      </p:to>
                                    </p:set>
                                    <p:animEffect transition="in" filter="fade">
                                      <p:cBhvr>
                                        <p:cTn id="14" dur="2000"/>
                                        <p:tgtEl>
                                          <p:spTgt spid="318470"/>
                                        </p:tgtEl>
                                      </p:cBhvr>
                                    </p:animEffect>
                                    <p:anim calcmode="lin" valueType="num">
                                      <p:cBhvr>
                                        <p:cTn id="15" dur="2000" fill="hold"/>
                                        <p:tgtEl>
                                          <p:spTgt spid="318470"/>
                                        </p:tgtEl>
                                        <p:attrNameLst>
                                          <p:attrName>style.rotation</p:attrName>
                                        </p:attrNameLst>
                                      </p:cBhvr>
                                      <p:tavLst>
                                        <p:tav tm="0">
                                          <p:val>
                                            <p:fltVal val="720"/>
                                          </p:val>
                                        </p:tav>
                                        <p:tav tm="100000">
                                          <p:val>
                                            <p:fltVal val="0"/>
                                          </p:val>
                                        </p:tav>
                                      </p:tavLst>
                                    </p:anim>
                                    <p:anim calcmode="lin" valueType="num">
                                      <p:cBhvr>
                                        <p:cTn id="16" dur="2000" fill="hold"/>
                                        <p:tgtEl>
                                          <p:spTgt spid="318470"/>
                                        </p:tgtEl>
                                        <p:attrNameLst>
                                          <p:attrName>ppt_h</p:attrName>
                                        </p:attrNameLst>
                                      </p:cBhvr>
                                      <p:tavLst>
                                        <p:tav tm="0">
                                          <p:val>
                                            <p:fltVal val="0"/>
                                          </p:val>
                                        </p:tav>
                                        <p:tav tm="100000">
                                          <p:val>
                                            <p:strVal val="#ppt_h"/>
                                          </p:val>
                                        </p:tav>
                                      </p:tavLst>
                                    </p:anim>
                                    <p:anim calcmode="lin" valueType="num">
                                      <p:cBhvr>
                                        <p:cTn id="17" dur="2000" fill="hold"/>
                                        <p:tgtEl>
                                          <p:spTgt spid="318470"/>
                                        </p:tgtEl>
                                        <p:attrNameLst>
                                          <p:attrName>ppt_w</p:attrName>
                                        </p:attrNameLst>
                                      </p:cBhvr>
                                      <p:tavLst>
                                        <p:tav tm="0">
                                          <p:val>
                                            <p:fltVal val="0"/>
                                          </p:val>
                                        </p:tav>
                                        <p:tav tm="100000">
                                          <p:val>
                                            <p:strVal val="#ppt_w"/>
                                          </p:val>
                                        </p:tav>
                                      </p:tavLst>
                                    </p:anim>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18475"/>
                                        </p:tgtEl>
                                        <p:attrNameLst>
                                          <p:attrName>style.visibility</p:attrName>
                                        </p:attrNameLst>
                                      </p:cBhvr>
                                      <p:to>
                                        <p:strVal val="visible"/>
                                      </p:to>
                                    </p:set>
                                    <p:animEffect transition="in" filter="wheel(4)">
                                      <p:cBhvr>
                                        <p:cTn id="22" dur="2000"/>
                                        <p:tgtEl>
                                          <p:spTgt spid="318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70" grpId="0" animBg="1"/>
      <p:bldP spid="318472" grpId="0" animBg="1"/>
      <p:bldP spid="31847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56C33842-BFFB-4F5B-9A49-BB01A7619F92}" type="slidenum">
              <a:rPr lang="ar-SA"/>
              <a:pPr/>
              <a:t>35</a:t>
            </a:fld>
            <a:endParaRPr lang="en-US"/>
          </a:p>
        </p:txBody>
      </p:sp>
      <p:pic>
        <p:nvPicPr>
          <p:cNvPr id="31949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1949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1949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19494"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1949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19496" name="Rectangle 8"/>
          <p:cNvSpPr>
            <a:spLocks noChangeArrowheads="1"/>
          </p:cNvSpPr>
          <p:nvPr/>
        </p:nvSpPr>
        <p:spPr bwMode="auto">
          <a:xfrm>
            <a:off x="7327900" y="1631950"/>
            <a:ext cx="109378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رنگ</a:t>
            </a:r>
            <a:endParaRPr lang="en-US" sz="3200" b="1"/>
          </a:p>
        </p:txBody>
      </p:sp>
      <p:sp>
        <p:nvSpPr>
          <p:cNvPr id="319497" name="Text Box 9"/>
          <p:cNvSpPr txBox="1">
            <a:spLocks noChangeArrowheads="1"/>
          </p:cNvSpPr>
          <p:nvPr/>
        </p:nvSpPr>
        <p:spPr bwMode="auto">
          <a:xfrm>
            <a:off x="827088" y="2708275"/>
            <a:ext cx="7561262" cy="3387725"/>
          </a:xfrm>
          <a:prstGeom prst="rect">
            <a:avLst/>
          </a:prstGeom>
          <a:noFill/>
          <a:ln w="9525">
            <a:noFill/>
            <a:miter lim="800000"/>
            <a:headEnd/>
            <a:tailEnd/>
          </a:ln>
          <a:effectLst/>
        </p:spPr>
        <p:txBody>
          <a:bodyPr>
            <a:spAutoFit/>
          </a:bodyPr>
          <a:lstStyle/>
          <a:p>
            <a:pPr algn="just">
              <a:spcBef>
                <a:spcPct val="50000"/>
              </a:spcBef>
            </a:pPr>
            <a:r>
              <a:rPr lang="fa-IR" b="1"/>
              <a:t>كودك در حين بزرگ شدن ، به تدريج ارتباط بين اشيا و رنگ حقيقي آنها را درك مي كند ، ولي در آغاز  اين موضوع فقط در مورد چيز هاي است كه ارزش عاطفي دارند.اما با گذشت زمان و به تدريج كودك متوجه تعداد بيشتري از اشيا و رنگ آ نها مي شود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19491"/>
                                        </p:tgtEl>
                                        <p:attrNameLst>
                                          <p:attrName>style.visibility</p:attrName>
                                        </p:attrNameLst>
                                      </p:cBhvr>
                                      <p:to>
                                        <p:strVal val="visible"/>
                                      </p:to>
                                    </p:set>
                                    <p:anim calcmode="lin" valueType="num">
                                      <p:cBhvr>
                                        <p:cTn id="7" dur="5000" fill="hold"/>
                                        <p:tgtEl>
                                          <p:spTgt spid="319491"/>
                                        </p:tgtEl>
                                        <p:attrNameLst>
                                          <p:attrName>ppt_w</p:attrName>
                                        </p:attrNameLst>
                                      </p:cBhvr>
                                      <p:tavLst>
                                        <p:tav tm="0" fmla="#ppt_w*sin(2.5*pi*$)">
                                          <p:val>
                                            <p:fltVal val="0"/>
                                          </p:val>
                                        </p:tav>
                                        <p:tav tm="100000">
                                          <p:val>
                                            <p:fltVal val="1"/>
                                          </p:val>
                                        </p:tav>
                                      </p:tavLst>
                                    </p:anim>
                                    <p:anim calcmode="lin" valueType="num">
                                      <p:cBhvr>
                                        <p:cTn id="8" dur="5000" fill="hold"/>
                                        <p:tgtEl>
                                          <p:spTgt spid="319491"/>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19496"/>
                                        </p:tgtEl>
                                        <p:attrNameLst>
                                          <p:attrName>style.visibility</p:attrName>
                                        </p:attrNameLst>
                                      </p:cBhvr>
                                      <p:to>
                                        <p:strVal val="visible"/>
                                      </p:to>
                                    </p:set>
                                    <p:animEffect transition="in" filter="wheel(4)">
                                      <p:cBhvr>
                                        <p:cTn id="11" dur="2000"/>
                                        <p:tgtEl>
                                          <p:spTgt spid="319496"/>
                                        </p:tgtEl>
                                      </p:cBhvr>
                                    </p:animEffect>
                                  </p:childTnLst>
                                </p:cTn>
                              </p:par>
                              <p:par>
                                <p:cTn id="12" presetID="21" presetClass="entr" presetSubtype="4" fill="hold" grpId="0" nodeType="withEffect">
                                  <p:stCondLst>
                                    <p:cond delay="0"/>
                                  </p:stCondLst>
                                  <p:childTnLst>
                                    <p:set>
                                      <p:cBhvr>
                                        <p:cTn id="13" dur="1" fill="hold">
                                          <p:stCondLst>
                                            <p:cond delay="0"/>
                                          </p:stCondLst>
                                        </p:cTn>
                                        <p:tgtEl>
                                          <p:spTgt spid="319494"/>
                                        </p:tgtEl>
                                        <p:attrNameLst>
                                          <p:attrName>style.visibility</p:attrName>
                                        </p:attrNameLst>
                                      </p:cBhvr>
                                      <p:to>
                                        <p:strVal val="visible"/>
                                      </p:to>
                                    </p:set>
                                    <p:animEffect transition="in" filter="wheel(4)">
                                      <p:cBhvr>
                                        <p:cTn id="14" dur="2000"/>
                                        <p:tgtEl>
                                          <p:spTgt spid="319494"/>
                                        </p:tgtEl>
                                      </p:cBhvr>
                                    </p:animEffect>
                                  </p:childTnLst>
                                </p:cTn>
                              </p:par>
                            </p:childTnLst>
                          </p:cTn>
                        </p:par>
                      </p:childTnLst>
                    </p:cTn>
                  </p:par>
                  <p:par>
                    <p:cTn id="15" fill="hold">
                      <p:stCondLst>
                        <p:cond delay="indefinite"/>
                      </p:stCondLst>
                      <p:childTnLst>
                        <p:par>
                          <p:cTn id="16" fill="hold">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319497"/>
                                        </p:tgtEl>
                                        <p:attrNameLst>
                                          <p:attrName>style.visibility</p:attrName>
                                        </p:attrNameLst>
                                      </p:cBhvr>
                                      <p:to>
                                        <p:strVal val="visible"/>
                                      </p:to>
                                    </p:set>
                                    <p:animEffect transition="in" filter="fade">
                                      <p:cBhvr>
                                        <p:cTn id="19" dur="500"/>
                                        <p:tgtEl>
                                          <p:spTgt spid="319497"/>
                                        </p:tgtEl>
                                      </p:cBhvr>
                                    </p:animEffect>
                                    <p:anim calcmode="lin" valueType="num">
                                      <p:cBhvr>
                                        <p:cTn id="20" dur="500" fill="hold"/>
                                        <p:tgtEl>
                                          <p:spTgt spid="319497"/>
                                        </p:tgtEl>
                                        <p:attrNameLst>
                                          <p:attrName>ppt_x</p:attrName>
                                        </p:attrNameLst>
                                      </p:cBhvr>
                                      <p:tavLst>
                                        <p:tav tm="0">
                                          <p:val>
                                            <p:strVal val="#ppt_x-.1"/>
                                          </p:val>
                                        </p:tav>
                                        <p:tav tm="100000">
                                          <p:val>
                                            <p:strVal val="#ppt_x"/>
                                          </p:val>
                                        </p:tav>
                                      </p:tavLst>
                                    </p:anim>
                                    <p:anim calcmode="lin" valueType="num">
                                      <p:cBhvr>
                                        <p:cTn id="21" dur="500" fill="hold"/>
                                        <p:tgtEl>
                                          <p:spTgt spid="3194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4" grpId="0" animBg="1"/>
      <p:bldP spid="319496" grpId="0" animBg="1"/>
      <p:bldP spid="31949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BFB111D2-EC9B-412E-9696-6B09EA5C31BA}" type="slidenum">
              <a:rPr lang="ar-SA"/>
              <a:pPr/>
              <a:t>36</a:t>
            </a:fld>
            <a:endParaRPr lang="en-US"/>
          </a:p>
        </p:txBody>
      </p:sp>
      <p:pic>
        <p:nvPicPr>
          <p:cNvPr id="32051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051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051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0518" name="Text Box 6"/>
          <p:cNvSpPr txBox="1">
            <a:spLocks noChangeArrowheads="1"/>
          </p:cNvSpPr>
          <p:nvPr/>
        </p:nvSpPr>
        <p:spPr bwMode="auto">
          <a:xfrm>
            <a:off x="2195513" y="1196975"/>
            <a:ext cx="482600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بررسي برون افكني از طريق.....</a:t>
            </a:r>
            <a:endParaRPr lang="en-US" sz="3200" b="1"/>
          </a:p>
        </p:txBody>
      </p:sp>
      <p:sp>
        <p:nvSpPr>
          <p:cNvPr id="32051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0520" name="Rectangle 8"/>
          <p:cNvSpPr>
            <a:spLocks noChangeArrowheads="1"/>
          </p:cNvSpPr>
          <p:nvPr/>
        </p:nvSpPr>
        <p:spPr bwMode="auto">
          <a:xfrm>
            <a:off x="7327900" y="1631950"/>
            <a:ext cx="1093788" cy="588963"/>
          </a:xfrm>
          <a:prstGeom prst="rect">
            <a:avLst/>
          </a:prstGeom>
          <a:noFill/>
          <a:ln w="9525">
            <a:solidFill>
              <a:srgbClr val="336699"/>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336699"/>
            </a:extrusionClr>
          </a:sp3d>
        </p:spPr>
        <p:txBody>
          <a:bodyPr wrap="none">
            <a:spAutoFit/>
            <a:flatTx/>
          </a:bodyPr>
          <a:lstStyle/>
          <a:p>
            <a:pPr algn="r"/>
            <a:r>
              <a:rPr lang="en-US" sz="2400">
                <a:sym typeface="Wingdings 2" pitchFamily="18" charset="2"/>
              </a:rPr>
              <a:t></a:t>
            </a:r>
            <a:r>
              <a:rPr lang="fa-IR" sz="3200" b="1"/>
              <a:t>رنگ</a:t>
            </a:r>
            <a:endParaRPr lang="en-US" sz="3200" b="1"/>
          </a:p>
        </p:txBody>
      </p:sp>
      <p:sp>
        <p:nvSpPr>
          <p:cNvPr id="320521" name="Text Box 9"/>
          <p:cNvSpPr txBox="1">
            <a:spLocks noChangeArrowheads="1"/>
          </p:cNvSpPr>
          <p:nvPr/>
        </p:nvSpPr>
        <p:spPr bwMode="auto">
          <a:xfrm>
            <a:off x="539750" y="2420938"/>
            <a:ext cx="7777163" cy="3387725"/>
          </a:xfrm>
          <a:prstGeom prst="rect">
            <a:avLst/>
          </a:prstGeom>
          <a:noFill/>
          <a:ln w="9525">
            <a:noFill/>
            <a:miter lim="800000"/>
            <a:headEnd/>
            <a:tailEnd/>
          </a:ln>
          <a:effectLst/>
        </p:spPr>
        <p:txBody>
          <a:bodyPr>
            <a:spAutoFit/>
          </a:bodyPr>
          <a:lstStyle/>
          <a:p>
            <a:pPr algn="just">
              <a:spcBef>
                <a:spcPct val="50000"/>
              </a:spcBef>
            </a:pPr>
            <a:r>
              <a:rPr lang="fa-IR" b="1"/>
              <a:t>از نظر كودك ، رنگ جزء خواص اصلي هر شي ء است و به همين دليل ، وقتي برگ درختان مثلا در پاييز زرد مي شود باز آنرا برنگ سبز مي كشد زيرا اولين بار كه متو جه رنگ برگ شده به رنگ سبز بوده و اين موضوع تا هنگامي كه تجربه ديگري متوجه تغيير آن شود در ذهنش مي ماند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0515"/>
                                        </p:tgtEl>
                                        <p:attrNameLst>
                                          <p:attrName>style.visibility</p:attrName>
                                        </p:attrNameLst>
                                      </p:cBhvr>
                                      <p:to>
                                        <p:strVal val="visible"/>
                                      </p:to>
                                    </p:set>
                                    <p:anim calcmode="lin" valueType="num">
                                      <p:cBhvr>
                                        <p:cTn id="7" dur="5000" fill="hold"/>
                                        <p:tgtEl>
                                          <p:spTgt spid="320515"/>
                                        </p:tgtEl>
                                        <p:attrNameLst>
                                          <p:attrName>ppt_w</p:attrName>
                                        </p:attrNameLst>
                                      </p:cBhvr>
                                      <p:tavLst>
                                        <p:tav tm="0" fmla="#ppt_w*sin(2.5*pi*$)">
                                          <p:val>
                                            <p:fltVal val="0"/>
                                          </p:val>
                                        </p:tav>
                                        <p:tav tm="100000">
                                          <p:val>
                                            <p:fltVal val="1"/>
                                          </p:val>
                                        </p:tav>
                                      </p:tavLst>
                                    </p:anim>
                                    <p:anim calcmode="lin" valueType="num">
                                      <p:cBhvr>
                                        <p:cTn id="8" dur="5000" fill="hold"/>
                                        <p:tgtEl>
                                          <p:spTgt spid="320515"/>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20520"/>
                                        </p:tgtEl>
                                        <p:attrNameLst>
                                          <p:attrName>style.visibility</p:attrName>
                                        </p:attrNameLst>
                                      </p:cBhvr>
                                      <p:to>
                                        <p:strVal val="visible"/>
                                      </p:to>
                                    </p:set>
                                    <p:animEffect transition="in" filter="wheel(4)">
                                      <p:cBhvr>
                                        <p:cTn id="11" dur="2000"/>
                                        <p:tgtEl>
                                          <p:spTgt spid="320520"/>
                                        </p:tgtEl>
                                      </p:cBhvr>
                                    </p:animEffect>
                                  </p:childTnLst>
                                </p:cTn>
                              </p:par>
                              <p:par>
                                <p:cTn id="12" presetID="27" presetClass="entr" presetSubtype="0" fill="hold" grpId="0" nodeType="withEffect">
                                  <p:stCondLst>
                                    <p:cond delay="0"/>
                                  </p:stCondLst>
                                  <p:iterate type="lt">
                                    <p:tmPct val="50000"/>
                                  </p:iterate>
                                  <p:childTnLst>
                                    <p:set>
                                      <p:cBhvr>
                                        <p:cTn id="13" dur="1" fill="hold">
                                          <p:stCondLst>
                                            <p:cond delay="0"/>
                                          </p:stCondLst>
                                        </p:cTn>
                                        <p:tgtEl>
                                          <p:spTgt spid="320518"/>
                                        </p:tgtEl>
                                        <p:attrNameLst>
                                          <p:attrName>style.visibility</p:attrName>
                                        </p:attrNameLst>
                                      </p:cBhvr>
                                      <p:to>
                                        <p:strVal val="visible"/>
                                      </p:to>
                                    </p:set>
                                    <p:anim calcmode="discrete" valueType="clr">
                                      <p:cBhvr override="childStyle">
                                        <p:cTn id="14" dur="80"/>
                                        <p:tgtEl>
                                          <p:spTgt spid="32051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20518"/>
                                        </p:tgtEl>
                                        <p:attrNameLst>
                                          <p:attrName>fillcolor</p:attrName>
                                        </p:attrNameLst>
                                      </p:cBhvr>
                                      <p:tavLst>
                                        <p:tav tm="0">
                                          <p:val>
                                            <p:clrVal>
                                              <a:schemeClr val="accent2"/>
                                            </p:clrVal>
                                          </p:val>
                                        </p:tav>
                                        <p:tav tm="50000">
                                          <p:val>
                                            <p:clrVal>
                                              <a:schemeClr val="hlink"/>
                                            </p:clrVal>
                                          </p:val>
                                        </p:tav>
                                      </p:tavLst>
                                    </p:anim>
                                    <p:set>
                                      <p:cBhvr>
                                        <p:cTn id="16" dur="80"/>
                                        <p:tgtEl>
                                          <p:spTgt spid="320518"/>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320521"/>
                                        </p:tgtEl>
                                        <p:attrNameLst>
                                          <p:attrName>style.visibility</p:attrName>
                                        </p:attrNameLst>
                                      </p:cBhvr>
                                      <p:to>
                                        <p:strVal val="visible"/>
                                      </p:to>
                                    </p:set>
                                    <p:animEffect transition="in" filter="wheel(4)">
                                      <p:cBhvr>
                                        <p:cTn id="21" dur="2000"/>
                                        <p:tgtEl>
                                          <p:spTgt spid="320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8" grpId="0" animBg="1"/>
      <p:bldP spid="320520" grpId="0" animBg="1"/>
      <p:bldP spid="32052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8A439438-62A2-4C22-B9A0-2210E6814564}" type="slidenum">
              <a:rPr lang="ar-SA"/>
              <a:pPr/>
              <a:t>37</a:t>
            </a:fld>
            <a:endParaRPr lang="en-US"/>
          </a:p>
        </p:txBody>
      </p:sp>
      <p:pic>
        <p:nvPicPr>
          <p:cNvPr id="32153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154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154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1542" name="Text Box 6"/>
          <p:cNvSpPr txBox="1">
            <a:spLocks noChangeArrowheads="1"/>
          </p:cNvSpPr>
          <p:nvPr/>
        </p:nvSpPr>
        <p:spPr bwMode="auto">
          <a:xfrm>
            <a:off x="2987675" y="1196975"/>
            <a:ext cx="316865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نماد رنگها</a:t>
            </a:r>
            <a:endParaRPr lang="en-US" sz="3200" b="1"/>
          </a:p>
        </p:txBody>
      </p:sp>
      <p:sp>
        <p:nvSpPr>
          <p:cNvPr id="32154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1545" name="Text Box 9"/>
          <p:cNvSpPr txBox="1">
            <a:spLocks noChangeArrowheads="1"/>
          </p:cNvSpPr>
          <p:nvPr/>
        </p:nvSpPr>
        <p:spPr bwMode="auto">
          <a:xfrm>
            <a:off x="1116013" y="2349500"/>
            <a:ext cx="6840537" cy="641350"/>
          </a:xfrm>
          <a:prstGeom prst="rect">
            <a:avLst/>
          </a:prstGeom>
          <a:noFill/>
          <a:ln w="9525">
            <a:noFill/>
            <a:miter lim="800000"/>
            <a:headEnd/>
            <a:tailEnd/>
          </a:ln>
          <a:effectLst/>
        </p:spPr>
        <p:txBody>
          <a:bodyPr>
            <a:spAutoFit/>
          </a:bodyPr>
          <a:lstStyle/>
          <a:p>
            <a:pPr algn="r">
              <a:spcBef>
                <a:spcPct val="50000"/>
              </a:spcBef>
            </a:pPr>
            <a:endParaRPr lang="en-US"/>
          </a:p>
        </p:txBody>
      </p:sp>
      <p:sp>
        <p:nvSpPr>
          <p:cNvPr id="321546" name="Text Box 10"/>
          <p:cNvSpPr txBox="1">
            <a:spLocks noChangeArrowheads="1"/>
          </p:cNvSpPr>
          <p:nvPr/>
        </p:nvSpPr>
        <p:spPr bwMode="auto">
          <a:xfrm>
            <a:off x="611188" y="2276475"/>
            <a:ext cx="7777162" cy="2838450"/>
          </a:xfrm>
          <a:prstGeom prst="rect">
            <a:avLst/>
          </a:prstGeom>
          <a:noFill/>
          <a:ln w="9525">
            <a:noFill/>
            <a:miter lim="800000"/>
            <a:headEnd/>
            <a:tailEnd/>
          </a:ln>
          <a:effectLst/>
        </p:spPr>
        <p:txBody>
          <a:bodyPr>
            <a:spAutoFit/>
          </a:bodyPr>
          <a:lstStyle/>
          <a:p>
            <a:pPr algn="just">
              <a:spcBef>
                <a:spcPct val="50000"/>
              </a:spcBef>
            </a:pPr>
            <a:r>
              <a:rPr lang="fa-IR" b="1"/>
              <a:t>انتخاب رنگها تحت تاثير عوامل جسمي و رواني و در فرهنگهاي مختلف ، داراي معاني خاصي هستند . قسمت مهمي از معاني نمادين رنگها به سنتها و محيطهاي اجتماعي خاصي كه در آنها زندگي مي كنيم بستگي دارد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1539"/>
                                        </p:tgtEl>
                                        <p:attrNameLst>
                                          <p:attrName>style.visibility</p:attrName>
                                        </p:attrNameLst>
                                      </p:cBhvr>
                                      <p:to>
                                        <p:strVal val="visible"/>
                                      </p:to>
                                    </p:set>
                                    <p:anim calcmode="lin" valueType="num">
                                      <p:cBhvr>
                                        <p:cTn id="7" dur="5000" fill="hold"/>
                                        <p:tgtEl>
                                          <p:spTgt spid="321539"/>
                                        </p:tgtEl>
                                        <p:attrNameLst>
                                          <p:attrName>ppt_w</p:attrName>
                                        </p:attrNameLst>
                                      </p:cBhvr>
                                      <p:tavLst>
                                        <p:tav tm="0" fmla="#ppt_w*sin(2.5*pi*$)">
                                          <p:val>
                                            <p:fltVal val="0"/>
                                          </p:val>
                                        </p:tav>
                                        <p:tav tm="100000">
                                          <p:val>
                                            <p:fltVal val="1"/>
                                          </p:val>
                                        </p:tav>
                                      </p:tavLst>
                                    </p:anim>
                                    <p:anim calcmode="lin" valueType="num">
                                      <p:cBhvr>
                                        <p:cTn id="8" dur="5000" fill="hold"/>
                                        <p:tgtEl>
                                          <p:spTgt spid="321539"/>
                                        </p:tgtEl>
                                        <p:attrNameLst>
                                          <p:attrName>ppt_h</p:attrName>
                                        </p:attrNameLst>
                                      </p:cBhvr>
                                      <p:tavLst>
                                        <p:tav tm="0">
                                          <p:val>
                                            <p:strVal val="#ppt_h"/>
                                          </p:val>
                                        </p:tav>
                                        <p:tav tm="100000">
                                          <p:val>
                                            <p:strVal val="#ppt_h"/>
                                          </p:val>
                                        </p:tav>
                                      </p:tavLst>
                                    </p:anim>
                                  </p:childTnLst>
                                </p:cTn>
                              </p:par>
                              <p:par>
                                <p:cTn id="9" presetID="31" presetClass="entr" presetSubtype="0" fill="hold" grpId="0" nodeType="withEffect">
                                  <p:stCondLst>
                                    <p:cond delay="0"/>
                                  </p:stCondLst>
                                  <p:iterate type="lt">
                                    <p:tmPct val="5000"/>
                                  </p:iterate>
                                  <p:childTnLst>
                                    <p:set>
                                      <p:cBhvr>
                                        <p:cTn id="10" dur="1" fill="hold">
                                          <p:stCondLst>
                                            <p:cond delay="0"/>
                                          </p:stCondLst>
                                        </p:cTn>
                                        <p:tgtEl>
                                          <p:spTgt spid="321542"/>
                                        </p:tgtEl>
                                        <p:attrNameLst>
                                          <p:attrName>style.visibility</p:attrName>
                                        </p:attrNameLst>
                                      </p:cBhvr>
                                      <p:to>
                                        <p:strVal val="visible"/>
                                      </p:to>
                                    </p:set>
                                    <p:anim calcmode="lin" valueType="num">
                                      <p:cBhvr>
                                        <p:cTn id="11" dur="1000" fill="hold"/>
                                        <p:tgtEl>
                                          <p:spTgt spid="321542"/>
                                        </p:tgtEl>
                                        <p:attrNameLst>
                                          <p:attrName>ppt_w</p:attrName>
                                        </p:attrNameLst>
                                      </p:cBhvr>
                                      <p:tavLst>
                                        <p:tav tm="0">
                                          <p:val>
                                            <p:fltVal val="0"/>
                                          </p:val>
                                        </p:tav>
                                        <p:tav tm="100000">
                                          <p:val>
                                            <p:strVal val="#ppt_w"/>
                                          </p:val>
                                        </p:tav>
                                      </p:tavLst>
                                    </p:anim>
                                    <p:anim calcmode="lin" valueType="num">
                                      <p:cBhvr>
                                        <p:cTn id="12" dur="1000" fill="hold"/>
                                        <p:tgtEl>
                                          <p:spTgt spid="321542"/>
                                        </p:tgtEl>
                                        <p:attrNameLst>
                                          <p:attrName>ppt_h</p:attrName>
                                        </p:attrNameLst>
                                      </p:cBhvr>
                                      <p:tavLst>
                                        <p:tav tm="0">
                                          <p:val>
                                            <p:fltVal val="0"/>
                                          </p:val>
                                        </p:tav>
                                        <p:tav tm="100000">
                                          <p:val>
                                            <p:strVal val="#ppt_h"/>
                                          </p:val>
                                        </p:tav>
                                      </p:tavLst>
                                    </p:anim>
                                    <p:anim calcmode="lin" valueType="num">
                                      <p:cBhvr>
                                        <p:cTn id="13" dur="1000" fill="hold"/>
                                        <p:tgtEl>
                                          <p:spTgt spid="321542"/>
                                        </p:tgtEl>
                                        <p:attrNameLst>
                                          <p:attrName>style.rotation</p:attrName>
                                        </p:attrNameLst>
                                      </p:cBhvr>
                                      <p:tavLst>
                                        <p:tav tm="0">
                                          <p:val>
                                            <p:fltVal val="90"/>
                                          </p:val>
                                        </p:tav>
                                        <p:tav tm="100000">
                                          <p:val>
                                            <p:fltVal val="0"/>
                                          </p:val>
                                        </p:tav>
                                      </p:tavLst>
                                    </p:anim>
                                    <p:animEffect transition="in" filter="fade">
                                      <p:cBhvr>
                                        <p:cTn id="14" dur="1000"/>
                                        <p:tgtEl>
                                          <p:spTgt spid="321542"/>
                                        </p:tgtEl>
                                      </p:cBhvr>
                                    </p:animEffec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21546"/>
                                        </p:tgtEl>
                                        <p:attrNameLst>
                                          <p:attrName>style.visibility</p:attrName>
                                        </p:attrNameLst>
                                      </p:cBhvr>
                                      <p:to>
                                        <p:strVal val="visible"/>
                                      </p:to>
                                    </p:set>
                                    <p:anim calcmode="lin" valueType="num">
                                      <p:cBhvr>
                                        <p:cTn id="19" dur="500" fill="hold"/>
                                        <p:tgtEl>
                                          <p:spTgt spid="321546"/>
                                        </p:tgtEl>
                                        <p:attrNameLst>
                                          <p:attrName>ppt_w</p:attrName>
                                        </p:attrNameLst>
                                      </p:cBhvr>
                                      <p:tavLst>
                                        <p:tav tm="0">
                                          <p:val>
                                            <p:fltVal val="0"/>
                                          </p:val>
                                        </p:tav>
                                        <p:tav tm="100000">
                                          <p:val>
                                            <p:strVal val="#ppt_w"/>
                                          </p:val>
                                        </p:tav>
                                      </p:tavLst>
                                    </p:anim>
                                    <p:anim calcmode="lin" valueType="num">
                                      <p:cBhvr>
                                        <p:cTn id="20" dur="500" fill="hold"/>
                                        <p:tgtEl>
                                          <p:spTgt spid="32154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42" grpId="0" animBg="1"/>
      <p:bldP spid="32154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EBB8A1B-809D-40F2-B080-398358B93C46}" type="slidenum">
              <a:rPr lang="ar-SA"/>
              <a:pPr/>
              <a:t>38</a:t>
            </a:fld>
            <a:endParaRPr lang="en-US"/>
          </a:p>
        </p:txBody>
      </p:sp>
      <p:pic>
        <p:nvPicPr>
          <p:cNvPr id="32256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256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256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2569" name="Text Box 9"/>
          <p:cNvSpPr txBox="1">
            <a:spLocks noChangeArrowheads="1"/>
          </p:cNvSpPr>
          <p:nvPr/>
        </p:nvSpPr>
        <p:spPr bwMode="auto">
          <a:xfrm>
            <a:off x="2987675" y="1196975"/>
            <a:ext cx="3168650" cy="588963"/>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نماد رنگها</a:t>
            </a:r>
            <a:endParaRPr lang="en-US" sz="3200" b="1"/>
          </a:p>
        </p:txBody>
      </p:sp>
      <p:sp>
        <p:nvSpPr>
          <p:cNvPr id="322570" name="AutoShape 10"/>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2571" name="Text Box 11"/>
          <p:cNvSpPr txBox="1">
            <a:spLocks noChangeArrowheads="1"/>
          </p:cNvSpPr>
          <p:nvPr/>
        </p:nvSpPr>
        <p:spPr bwMode="auto">
          <a:xfrm>
            <a:off x="611188" y="2205038"/>
            <a:ext cx="7993062" cy="2838450"/>
          </a:xfrm>
          <a:prstGeom prst="rect">
            <a:avLst/>
          </a:prstGeom>
          <a:noFill/>
          <a:ln w="9525">
            <a:noFill/>
            <a:miter lim="800000"/>
            <a:headEnd/>
            <a:tailEnd/>
          </a:ln>
          <a:effectLst/>
        </p:spPr>
        <p:txBody>
          <a:bodyPr>
            <a:spAutoFit/>
          </a:bodyPr>
          <a:lstStyle/>
          <a:p>
            <a:pPr algn="just">
              <a:spcBef>
                <a:spcPct val="50000"/>
              </a:spcBef>
            </a:pPr>
            <a:r>
              <a:rPr lang="fa-IR" i="1"/>
              <a:t>جونش و كوش</a:t>
            </a:r>
            <a:r>
              <a:rPr lang="fa-IR"/>
              <a:t> : رنگ را عامل مشخص كننده انواع خصوصيات شخصيت فرد ذكر كردهاند و با كمك اين نظريه آزمونهايي راتهيه كرده اند كه مي توان شخصيت فرد را از نحوه انتخاب رنگها وو چگونگي كاربرد آنها شناخت.</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2563"/>
                                        </p:tgtEl>
                                        <p:attrNameLst>
                                          <p:attrName>style.visibility</p:attrName>
                                        </p:attrNameLst>
                                      </p:cBhvr>
                                      <p:to>
                                        <p:strVal val="visible"/>
                                      </p:to>
                                    </p:set>
                                    <p:anim calcmode="lin" valueType="num">
                                      <p:cBhvr>
                                        <p:cTn id="7" dur="5000" fill="hold"/>
                                        <p:tgtEl>
                                          <p:spTgt spid="322563"/>
                                        </p:tgtEl>
                                        <p:attrNameLst>
                                          <p:attrName>ppt_w</p:attrName>
                                        </p:attrNameLst>
                                      </p:cBhvr>
                                      <p:tavLst>
                                        <p:tav tm="0" fmla="#ppt_w*sin(2.5*pi*$)">
                                          <p:val>
                                            <p:fltVal val="0"/>
                                          </p:val>
                                        </p:tav>
                                        <p:tav tm="100000">
                                          <p:val>
                                            <p:fltVal val="1"/>
                                          </p:val>
                                        </p:tav>
                                      </p:tavLst>
                                    </p:anim>
                                    <p:anim calcmode="lin" valueType="num">
                                      <p:cBhvr>
                                        <p:cTn id="8" dur="5000" fill="hold"/>
                                        <p:tgtEl>
                                          <p:spTgt spid="322563"/>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22569"/>
                                        </p:tgtEl>
                                        <p:attrNameLst>
                                          <p:attrName>style.visibility</p:attrName>
                                        </p:attrNameLst>
                                      </p:cBhvr>
                                      <p:to>
                                        <p:strVal val="visible"/>
                                      </p:to>
                                    </p:set>
                                    <p:animEffect transition="in" filter="circle(in)">
                                      <p:cBhvr>
                                        <p:cTn id="11" dur="2000"/>
                                        <p:tgtEl>
                                          <p:spTgt spid="322569"/>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22571"/>
                                        </p:tgtEl>
                                        <p:attrNameLst>
                                          <p:attrName>style.visibility</p:attrName>
                                        </p:attrNameLst>
                                      </p:cBhvr>
                                      <p:to>
                                        <p:strVal val="visible"/>
                                      </p:to>
                                    </p:set>
                                    <p:anim calcmode="lin" valueType="num">
                                      <p:cBhvr>
                                        <p:cTn id="16" dur="500" fill="hold"/>
                                        <p:tgtEl>
                                          <p:spTgt spid="322571"/>
                                        </p:tgtEl>
                                        <p:attrNameLst>
                                          <p:attrName>ppt_w</p:attrName>
                                        </p:attrNameLst>
                                      </p:cBhvr>
                                      <p:tavLst>
                                        <p:tav tm="0">
                                          <p:val>
                                            <p:strVal val="#ppt_w*0.05"/>
                                          </p:val>
                                        </p:tav>
                                        <p:tav tm="100000">
                                          <p:val>
                                            <p:strVal val="#ppt_w"/>
                                          </p:val>
                                        </p:tav>
                                      </p:tavLst>
                                    </p:anim>
                                    <p:anim calcmode="lin" valueType="num">
                                      <p:cBhvr>
                                        <p:cTn id="17" dur="500" fill="hold"/>
                                        <p:tgtEl>
                                          <p:spTgt spid="322571"/>
                                        </p:tgtEl>
                                        <p:attrNameLst>
                                          <p:attrName>ppt_h</p:attrName>
                                        </p:attrNameLst>
                                      </p:cBhvr>
                                      <p:tavLst>
                                        <p:tav tm="0">
                                          <p:val>
                                            <p:strVal val="#ppt_h"/>
                                          </p:val>
                                        </p:tav>
                                        <p:tav tm="100000">
                                          <p:val>
                                            <p:strVal val="#ppt_h"/>
                                          </p:val>
                                        </p:tav>
                                      </p:tavLst>
                                    </p:anim>
                                    <p:anim calcmode="lin" valueType="num">
                                      <p:cBhvr>
                                        <p:cTn id="18" dur="500" fill="hold"/>
                                        <p:tgtEl>
                                          <p:spTgt spid="322571"/>
                                        </p:tgtEl>
                                        <p:attrNameLst>
                                          <p:attrName>ppt_x</p:attrName>
                                        </p:attrNameLst>
                                      </p:cBhvr>
                                      <p:tavLst>
                                        <p:tav tm="0">
                                          <p:val>
                                            <p:strVal val="#ppt_x-.2"/>
                                          </p:val>
                                        </p:tav>
                                        <p:tav tm="100000">
                                          <p:val>
                                            <p:strVal val="#ppt_x"/>
                                          </p:val>
                                        </p:tav>
                                      </p:tavLst>
                                    </p:anim>
                                    <p:anim calcmode="lin" valueType="num">
                                      <p:cBhvr>
                                        <p:cTn id="19" dur="500" fill="hold"/>
                                        <p:tgtEl>
                                          <p:spTgt spid="322571"/>
                                        </p:tgtEl>
                                        <p:attrNameLst>
                                          <p:attrName>ppt_y</p:attrName>
                                        </p:attrNameLst>
                                      </p:cBhvr>
                                      <p:tavLst>
                                        <p:tav tm="0">
                                          <p:val>
                                            <p:strVal val="#ppt_y"/>
                                          </p:val>
                                        </p:tav>
                                        <p:tav tm="100000">
                                          <p:val>
                                            <p:strVal val="#ppt_y"/>
                                          </p:val>
                                        </p:tav>
                                      </p:tavLst>
                                    </p:anim>
                                    <p:animEffect transition="in" filter="fade">
                                      <p:cBhvr>
                                        <p:cTn id="20" dur="500"/>
                                        <p:tgtEl>
                                          <p:spTgt spid="322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9" grpId="0" animBg="1"/>
      <p:bldP spid="32257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1BFB951-7B60-498D-A16F-150F702A68C6}" type="slidenum">
              <a:rPr lang="ar-SA"/>
              <a:pPr/>
              <a:t>39</a:t>
            </a:fld>
            <a:endParaRPr lang="en-US"/>
          </a:p>
        </p:txBody>
      </p:sp>
      <p:pic>
        <p:nvPicPr>
          <p:cNvPr id="32358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358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358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3590"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3592" name="Text Box 8"/>
          <p:cNvSpPr txBox="1">
            <a:spLocks noChangeArrowheads="1"/>
          </p:cNvSpPr>
          <p:nvPr/>
        </p:nvSpPr>
        <p:spPr bwMode="auto">
          <a:xfrm>
            <a:off x="1979613" y="11969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3593" name="Text Box 9"/>
          <p:cNvSpPr txBox="1">
            <a:spLocks noChangeArrowheads="1"/>
          </p:cNvSpPr>
          <p:nvPr/>
        </p:nvSpPr>
        <p:spPr bwMode="auto">
          <a:xfrm>
            <a:off x="1116013" y="2492375"/>
            <a:ext cx="7272337" cy="3387725"/>
          </a:xfrm>
          <a:prstGeom prst="rect">
            <a:avLst/>
          </a:prstGeom>
          <a:noFill/>
          <a:ln w="9525">
            <a:noFill/>
            <a:miter lim="800000"/>
            <a:headEnd/>
            <a:tailEnd/>
          </a:ln>
          <a:effectLst/>
        </p:spPr>
        <p:txBody>
          <a:bodyPr>
            <a:spAutoFit/>
          </a:bodyPr>
          <a:lstStyle/>
          <a:p>
            <a:pPr algn="just">
              <a:spcBef>
                <a:spcPct val="50000"/>
              </a:spcBef>
            </a:pPr>
            <a:r>
              <a:rPr lang="fa-IR" b="1"/>
              <a:t>كودك با تمام وجود وشخصيت ذهني و عاطفي خود نقاشي مي كند. اين شخصيت در خطهه ، در طرز استفاده از فضاها ، در فقدان بعضي از قسمتهاي تقاشي ، در انتخاب رنگها، در خود موضوع _ اگر به او تحميل نشده باشد_ نمايان مي شود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3587"/>
                                        </p:tgtEl>
                                        <p:attrNameLst>
                                          <p:attrName>style.visibility</p:attrName>
                                        </p:attrNameLst>
                                      </p:cBhvr>
                                      <p:to>
                                        <p:strVal val="visible"/>
                                      </p:to>
                                    </p:set>
                                    <p:anim calcmode="lin" valueType="num">
                                      <p:cBhvr>
                                        <p:cTn id="7" dur="5000" fill="hold"/>
                                        <p:tgtEl>
                                          <p:spTgt spid="323587"/>
                                        </p:tgtEl>
                                        <p:attrNameLst>
                                          <p:attrName>ppt_w</p:attrName>
                                        </p:attrNameLst>
                                      </p:cBhvr>
                                      <p:tavLst>
                                        <p:tav tm="0" fmla="#ppt_w*sin(2.5*pi*$)">
                                          <p:val>
                                            <p:fltVal val="0"/>
                                          </p:val>
                                        </p:tav>
                                        <p:tav tm="100000">
                                          <p:val>
                                            <p:fltVal val="1"/>
                                          </p:val>
                                        </p:tav>
                                      </p:tavLst>
                                    </p:anim>
                                    <p:anim calcmode="lin" valueType="num">
                                      <p:cBhvr>
                                        <p:cTn id="8" dur="5000" fill="hold"/>
                                        <p:tgtEl>
                                          <p:spTgt spid="323587"/>
                                        </p:tgtEl>
                                        <p:attrNameLst>
                                          <p:attrName>ppt_h</p:attrName>
                                        </p:attrNameLst>
                                      </p:cBhvr>
                                      <p:tavLst>
                                        <p:tav tm="0">
                                          <p:val>
                                            <p:strVal val="#ppt_h"/>
                                          </p:val>
                                        </p:tav>
                                        <p:tav tm="100000">
                                          <p:val>
                                            <p:strVal val="#ppt_h"/>
                                          </p:val>
                                        </p:tav>
                                      </p:tavLst>
                                    </p:anim>
                                  </p:childTnLst>
                                </p:cTn>
                              </p:par>
                              <p:par>
                                <p:cTn id="9" presetID="1" presetClass="entr" presetSubtype="0" fill="hold" grpId="0" nodeType="withEffect">
                                  <p:stCondLst>
                                    <p:cond delay="0"/>
                                  </p:stCondLst>
                                  <p:childTnLst>
                                    <p:set>
                                      <p:cBhvr>
                                        <p:cTn id="10" dur="1" fill="hold">
                                          <p:stCondLst>
                                            <p:cond delay="0"/>
                                          </p:stCondLst>
                                        </p:cTn>
                                        <p:tgtEl>
                                          <p:spTgt spid="3235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323593"/>
                                        </p:tgtEl>
                                        <p:attrNameLst>
                                          <p:attrName>style.visibility</p:attrName>
                                        </p:attrNameLst>
                                      </p:cBhvr>
                                      <p:to>
                                        <p:strVal val="visible"/>
                                      </p:to>
                                    </p:set>
                                    <p:animEffect transition="in" filter="wheel(4)">
                                      <p:cBhvr>
                                        <p:cTn id="15" dur="2000"/>
                                        <p:tgtEl>
                                          <p:spTgt spid="323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92" grpId="0" animBg="1"/>
      <p:bldP spid="32359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F1C74B48-7171-4E0F-8E47-DC11B4B56AB1}" type="slidenum">
              <a:rPr lang="ar-SA"/>
              <a:pPr/>
              <a:t>4</a:t>
            </a:fld>
            <a:endParaRPr lang="en-US"/>
          </a:p>
        </p:txBody>
      </p:sp>
      <p:pic>
        <p:nvPicPr>
          <p:cNvPr id="28774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774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774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7750" name="AutoShape 6"/>
          <p:cNvSpPr>
            <a:spLocks noChangeArrowheads="1"/>
          </p:cNvSpPr>
          <p:nvPr/>
        </p:nvSpPr>
        <p:spPr bwMode="auto">
          <a:xfrm>
            <a:off x="5651500" y="188913"/>
            <a:ext cx="3060700" cy="647700"/>
          </a:xfrm>
          <a:prstGeom prst="wedgeRoundRectCallout">
            <a:avLst>
              <a:gd name="adj1" fmla="val 1245"/>
              <a:gd name="adj2" fmla="val 118384"/>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87751" name="Text Box 7"/>
          <p:cNvSpPr txBox="1">
            <a:spLocks noChangeArrowheads="1"/>
          </p:cNvSpPr>
          <p:nvPr/>
        </p:nvSpPr>
        <p:spPr bwMode="auto">
          <a:xfrm>
            <a:off x="3995738" y="1196975"/>
            <a:ext cx="2708275" cy="711200"/>
          </a:xfrm>
          <a:prstGeom prst="rect">
            <a:avLst/>
          </a:prstGeom>
          <a:noFill/>
          <a:ln w="9525">
            <a:solidFill>
              <a:srgbClr val="1F84B1"/>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1F84B1"/>
            </a:extrusionClr>
          </a:sp3d>
        </p:spPr>
        <p:txBody>
          <a:bodyPr wrap="none">
            <a:spAutoFit/>
            <a:flatTx/>
          </a:bodyPr>
          <a:lstStyle/>
          <a:p>
            <a:pPr algn="r"/>
            <a:r>
              <a:rPr lang="fa-IR" sz="4000"/>
              <a:t>هدفهاي  رفتاري</a:t>
            </a:r>
            <a:endParaRPr lang="en-US" sz="4000"/>
          </a:p>
        </p:txBody>
      </p:sp>
      <p:sp>
        <p:nvSpPr>
          <p:cNvPr id="287752" name="Text Box 8"/>
          <p:cNvSpPr txBox="1">
            <a:spLocks noChangeArrowheads="1"/>
          </p:cNvSpPr>
          <p:nvPr/>
        </p:nvSpPr>
        <p:spPr bwMode="auto">
          <a:xfrm>
            <a:off x="468313" y="2420938"/>
            <a:ext cx="8207375" cy="3749675"/>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
            </a:pPr>
            <a:r>
              <a:rPr lang="fa-IR" sz="3200" b="1"/>
              <a:t> برون افكني كودكان را از طريق خط ، فضا و رنگ توضيح دهيد.</a:t>
            </a:r>
          </a:p>
          <a:p>
            <a:pPr algn="just">
              <a:spcBef>
                <a:spcPct val="50000"/>
              </a:spcBef>
              <a:buFont typeface="Wingdings" pitchFamily="2" charset="2"/>
              <a:buChar char=""/>
            </a:pPr>
            <a:r>
              <a:rPr lang="fa-IR" sz="3200" b="1"/>
              <a:t> ديدگاه باستايد را در باره نماد رنگها بنويسيد.</a:t>
            </a:r>
          </a:p>
          <a:p>
            <a:pPr algn="just">
              <a:spcBef>
                <a:spcPct val="50000"/>
              </a:spcBef>
              <a:buFont typeface="Wingdings" pitchFamily="2" charset="2"/>
              <a:buChar char=""/>
            </a:pPr>
            <a:r>
              <a:rPr lang="fa-IR" sz="3200" b="1"/>
              <a:t> نظر جونش و كوش را در مورد رنگهاي بكار رفته در نقاشي كودكان شرح دهيد.</a:t>
            </a:r>
          </a:p>
          <a:p>
            <a:pPr algn="just">
              <a:spcBef>
                <a:spcPct val="50000"/>
              </a:spcBef>
              <a:buFont typeface="Wingdings" pitchFamily="2" charset="2"/>
              <a:buChar char=""/>
            </a:pPr>
            <a:r>
              <a:rPr lang="fa-IR" sz="3200" b="1"/>
              <a:t> نقاشي كودكان عقب مانده را شناسايي كنيد</a:t>
            </a:r>
            <a:endParaRPr lang="en-US" sz="3200" b="1"/>
          </a:p>
        </p:txBody>
      </p:sp>
      <p:sp>
        <p:nvSpPr>
          <p:cNvPr id="11" name="Title 10"/>
          <p:cNvSpPr>
            <a:spLocks noGrp="1"/>
          </p:cNvSpPr>
          <p:nvPr>
            <p:ph type="title"/>
          </p:nvPr>
        </p:nvSpPr>
        <p:spPr/>
        <p:txBody>
          <a:bodyPr/>
          <a:lstStyle/>
          <a:p>
            <a:endParaRPr lang="fa-I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7747"/>
                                        </p:tgtEl>
                                        <p:attrNameLst>
                                          <p:attrName>style.visibility</p:attrName>
                                        </p:attrNameLst>
                                      </p:cBhvr>
                                      <p:to>
                                        <p:strVal val="visible"/>
                                      </p:to>
                                    </p:set>
                                    <p:anim calcmode="lin" valueType="num">
                                      <p:cBhvr>
                                        <p:cTn id="7" dur="5000" fill="hold"/>
                                        <p:tgtEl>
                                          <p:spTgt spid="287747"/>
                                        </p:tgtEl>
                                        <p:attrNameLst>
                                          <p:attrName>ppt_w</p:attrName>
                                        </p:attrNameLst>
                                      </p:cBhvr>
                                      <p:tavLst>
                                        <p:tav tm="0" fmla="#ppt_w*sin(2.5*pi*$)">
                                          <p:val>
                                            <p:fltVal val="0"/>
                                          </p:val>
                                        </p:tav>
                                        <p:tav tm="100000">
                                          <p:val>
                                            <p:fltVal val="1"/>
                                          </p:val>
                                        </p:tav>
                                      </p:tavLst>
                                    </p:anim>
                                    <p:anim calcmode="lin" valueType="num">
                                      <p:cBhvr>
                                        <p:cTn id="8" dur="5000" fill="hold"/>
                                        <p:tgtEl>
                                          <p:spTgt spid="287747"/>
                                        </p:tgtEl>
                                        <p:attrNameLst>
                                          <p:attrName>ppt_h</p:attrName>
                                        </p:attrNameLst>
                                      </p:cBhvr>
                                      <p:tavLst>
                                        <p:tav tm="0">
                                          <p:val>
                                            <p:strVal val="#ppt_h"/>
                                          </p:val>
                                        </p:tav>
                                        <p:tav tm="100000">
                                          <p:val>
                                            <p:strVal val="#ppt_h"/>
                                          </p:val>
                                        </p:tav>
                                      </p:tavLst>
                                    </p:anim>
                                  </p:childTnLst>
                                </p:cTn>
                              </p:par>
                              <p:par>
                                <p:cTn id="9" presetID="18" presetClass="entr" presetSubtype="12" fill="hold" grpId="0" nodeType="withEffect">
                                  <p:stCondLst>
                                    <p:cond delay="0"/>
                                  </p:stCondLst>
                                  <p:childTnLst>
                                    <p:set>
                                      <p:cBhvr>
                                        <p:cTn id="10" dur="1" fill="hold">
                                          <p:stCondLst>
                                            <p:cond delay="0"/>
                                          </p:stCondLst>
                                        </p:cTn>
                                        <p:tgtEl>
                                          <p:spTgt spid="287751"/>
                                        </p:tgtEl>
                                        <p:attrNameLst>
                                          <p:attrName>style.visibility</p:attrName>
                                        </p:attrNameLst>
                                      </p:cBhvr>
                                      <p:to>
                                        <p:strVal val="visible"/>
                                      </p:to>
                                    </p:set>
                                    <p:animEffect transition="in" filter="strips(downLeft)">
                                      <p:cBhvr>
                                        <p:cTn id="11" dur="500"/>
                                        <p:tgtEl>
                                          <p:spTgt spid="287751"/>
                                        </p:tgtEl>
                                      </p:cBhvr>
                                    </p:animEffect>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287752"/>
                                        </p:tgtEl>
                                        <p:attrNameLst>
                                          <p:attrName>style.visibility</p:attrName>
                                        </p:attrNameLst>
                                      </p:cBhvr>
                                      <p:to>
                                        <p:strVal val="visible"/>
                                      </p:to>
                                    </p:set>
                                    <p:animEffect transition="in" filter="fade">
                                      <p:cBhvr>
                                        <p:cTn id="16" dur="500"/>
                                        <p:tgtEl>
                                          <p:spTgt spid="287752"/>
                                        </p:tgtEl>
                                      </p:cBhvr>
                                    </p:animEffect>
                                    <p:anim calcmode="lin" valueType="num">
                                      <p:cBhvr>
                                        <p:cTn id="17" dur="500" fill="hold"/>
                                        <p:tgtEl>
                                          <p:spTgt spid="287752"/>
                                        </p:tgtEl>
                                        <p:attrNameLst>
                                          <p:attrName>ppt_w</p:attrName>
                                        </p:attrNameLst>
                                      </p:cBhvr>
                                      <p:tavLst>
                                        <p:tav tm="0" fmla="#ppt_w*sin(2.5*pi*$)">
                                          <p:val>
                                            <p:fltVal val="0"/>
                                          </p:val>
                                        </p:tav>
                                        <p:tav tm="100000">
                                          <p:val>
                                            <p:fltVal val="1"/>
                                          </p:val>
                                        </p:tav>
                                      </p:tavLst>
                                    </p:anim>
                                    <p:anim calcmode="lin" valueType="num">
                                      <p:cBhvr>
                                        <p:cTn id="18" dur="500" fill="hold"/>
                                        <p:tgtEl>
                                          <p:spTgt spid="2877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51" grpId="0" animBg="1"/>
      <p:bldP spid="28775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F1B26D7C-DAE3-4DFF-B172-127790DA715B}" type="slidenum">
              <a:rPr lang="ar-SA"/>
              <a:pPr/>
              <a:t>40</a:t>
            </a:fld>
            <a:endParaRPr lang="en-US"/>
          </a:p>
        </p:txBody>
      </p:sp>
      <p:pic>
        <p:nvPicPr>
          <p:cNvPr id="32461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461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461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4614"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4615" name="Text Box 7"/>
          <p:cNvSpPr txBox="1">
            <a:spLocks noChangeArrowheads="1"/>
          </p:cNvSpPr>
          <p:nvPr/>
        </p:nvSpPr>
        <p:spPr bwMode="auto">
          <a:xfrm>
            <a:off x="1979613" y="11969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4616" name="Text Box 8"/>
          <p:cNvSpPr txBox="1">
            <a:spLocks noChangeArrowheads="1"/>
          </p:cNvSpPr>
          <p:nvPr/>
        </p:nvSpPr>
        <p:spPr bwMode="auto">
          <a:xfrm>
            <a:off x="900113" y="2349500"/>
            <a:ext cx="7704137" cy="1190625"/>
          </a:xfrm>
          <a:prstGeom prst="rect">
            <a:avLst/>
          </a:prstGeom>
          <a:noFill/>
          <a:ln w="9525">
            <a:noFill/>
            <a:miter lim="800000"/>
            <a:headEnd/>
            <a:tailEnd/>
          </a:ln>
          <a:effectLst/>
        </p:spPr>
        <p:txBody>
          <a:bodyPr>
            <a:spAutoFit/>
          </a:bodyPr>
          <a:lstStyle/>
          <a:p>
            <a:pPr>
              <a:spcBef>
                <a:spcPct val="50000"/>
              </a:spcBef>
            </a:pPr>
            <a:r>
              <a:rPr lang="fa-IR"/>
              <a:t>موضوع هاي نقاشي كودك كه مورد تحليل روانشناسان هستند عبارتند از:</a:t>
            </a:r>
            <a:endParaRPr lang="en-US"/>
          </a:p>
        </p:txBody>
      </p:sp>
      <p:sp>
        <p:nvSpPr>
          <p:cNvPr id="324617" name="Text Box 9"/>
          <p:cNvSpPr txBox="1">
            <a:spLocks noChangeArrowheads="1"/>
          </p:cNvSpPr>
          <p:nvPr/>
        </p:nvSpPr>
        <p:spPr bwMode="auto">
          <a:xfrm>
            <a:off x="1187450" y="3789363"/>
            <a:ext cx="7488238" cy="2289175"/>
          </a:xfrm>
          <a:prstGeom prst="rect">
            <a:avLst/>
          </a:prstGeom>
          <a:noFill/>
          <a:ln w="9525">
            <a:noFill/>
            <a:miter lim="800000"/>
            <a:headEnd/>
            <a:tailEnd/>
          </a:ln>
          <a:effectLst/>
        </p:spPr>
        <p:txBody>
          <a:bodyPr>
            <a:spAutoFit/>
          </a:bodyPr>
          <a:lstStyle/>
          <a:p>
            <a:pPr algn="r">
              <a:spcBef>
                <a:spcPct val="50000"/>
              </a:spcBef>
              <a:buFont typeface="G2 Festive" pitchFamily="34" charset="2"/>
              <a:buChar char="~"/>
            </a:pPr>
            <a:r>
              <a:rPr lang="fa-IR"/>
              <a:t> شكل آدم                          </a:t>
            </a:r>
            <a:r>
              <a:rPr lang="en-US">
                <a:sym typeface="Wingdings" pitchFamily="2" charset="2"/>
              </a:rPr>
              <a:t></a:t>
            </a:r>
            <a:r>
              <a:rPr lang="fa-IR"/>
              <a:t>خورشيد</a:t>
            </a:r>
          </a:p>
          <a:p>
            <a:pPr algn="r">
              <a:spcBef>
                <a:spcPct val="50000"/>
              </a:spcBef>
              <a:buFont typeface="G2 Festive" pitchFamily="34" charset="2"/>
              <a:buNone/>
            </a:pPr>
            <a:r>
              <a:rPr lang="fa-IR"/>
              <a:t> </a:t>
            </a:r>
            <a:r>
              <a:rPr lang="en-US">
                <a:sym typeface="Webdings" pitchFamily="18" charset="2"/>
              </a:rPr>
              <a:t></a:t>
            </a:r>
            <a:r>
              <a:rPr lang="fa-IR"/>
              <a:t> خانه                                </a:t>
            </a:r>
            <a:r>
              <a:rPr lang="en-US">
                <a:sym typeface="Wingdings 2" pitchFamily="18" charset="2"/>
              </a:rPr>
              <a:t></a:t>
            </a:r>
            <a:r>
              <a:rPr lang="fa-IR">
                <a:sym typeface="Wingdings 2" pitchFamily="18" charset="2"/>
              </a:rPr>
              <a:t> ماه</a:t>
            </a:r>
            <a:endParaRPr lang="fa-IR"/>
          </a:p>
          <a:p>
            <a:pPr algn="r">
              <a:spcBef>
                <a:spcPct val="50000"/>
              </a:spcBef>
              <a:buFont typeface="G2 Festive" pitchFamily="34" charset="2"/>
              <a:buChar char="2"/>
            </a:pPr>
            <a:r>
              <a:rPr lang="fa-IR"/>
              <a:t>  درخت                            </a:t>
            </a:r>
            <a:r>
              <a:rPr lang="en-US">
                <a:sym typeface="Webdings" pitchFamily="18" charset="2"/>
              </a:rPr>
              <a:t></a:t>
            </a:r>
            <a:r>
              <a:rPr lang="fa-IR">
                <a:sym typeface="Webdings" pitchFamily="18" charset="2"/>
              </a:rPr>
              <a:t> حيوانات</a:t>
            </a:r>
            <a:r>
              <a:rPr lang="fa-IR"/>
              <a:t> </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4611"/>
                                        </p:tgtEl>
                                        <p:attrNameLst>
                                          <p:attrName>style.visibility</p:attrName>
                                        </p:attrNameLst>
                                      </p:cBhvr>
                                      <p:to>
                                        <p:strVal val="visible"/>
                                      </p:to>
                                    </p:set>
                                    <p:anim calcmode="lin" valueType="num">
                                      <p:cBhvr>
                                        <p:cTn id="7" dur="5000" fill="hold"/>
                                        <p:tgtEl>
                                          <p:spTgt spid="324611"/>
                                        </p:tgtEl>
                                        <p:attrNameLst>
                                          <p:attrName>ppt_w</p:attrName>
                                        </p:attrNameLst>
                                      </p:cBhvr>
                                      <p:tavLst>
                                        <p:tav tm="0" fmla="#ppt_w*sin(2.5*pi*$)">
                                          <p:val>
                                            <p:fltVal val="0"/>
                                          </p:val>
                                        </p:tav>
                                        <p:tav tm="100000">
                                          <p:val>
                                            <p:fltVal val="1"/>
                                          </p:val>
                                        </p:tav>
                                      </p:tavLst>
                                    </p:anim>
                                    <p:anim calcmode="lin" valueType="num">
                                      <p:cBhvr>
                                        <p:cTn id="8" dur="5000" fill="hold"/>
                                        <p:tgtEl>
                                          <p:spTgt spid="324611"/>
                                        </p:tgtEl>
                                        <p:attrNameLst>
                                          <p:attrName>ppt_h</p:attrName>
                                        </p:attrNameLst>
                                      </p:cBhvr>
                                      <p:tavLst>
                                        <p:tav tm="0">
                                          <p:val>
                                            <p:strVal val="#ppt_h"/>
                                          </p:val>
                                        </p:tav>
                                        <p:tav tm="100000">
                                          <p:val>
                                            <p:strVal val="#ppt_h"/>
                                          </p:val>
                                        </p:tav>
                                      </p:tavLst>
                                    </p:anim>
                                  </p:childTnLst>
                                </p:cTn>
                              </p:par>
                              <p:par>
                                <p:cTn id="9" presetID="4" presetClass="entr" presetSubtype="32" fill="hold" grpId="0" nodeType="withEffect">
                                  <p:stCondLst>
                                    <p:cond delay="0"/>
                                  </p:stCondLst>
                                  <p:childTnLst>
                                    <p:set>
                                      <p:cBhvr>
                                        <p:cTn id="10" dur="1" fill="hold">
                                          <p:stCondLst>
                                            <p:cond delay="0"/>
                                          </p:stCondLst>
                                        </p:cTn>
                                        <p:tgtEl>
                                          <p:spTgt spid="324615"/>
                                        </p:tgtEl>
                                        <p:attrNameLst>
                                          <p:attrName>style.visibility</p:attrName>
                                        </p:attrNameLst>
                                      </p:cBhvr>
                                      <p:to>
                                        <p:strVal val="visible"/>
                                      </p:to>
                                    </p:set>
                                    <p:animEffect transition="in" filter="box(out)">
                                      <p:cBhvr>
                                        <p:cTn id="11" dur="500"/>
                                        <p:tgtEl>
                                          <p:spTgt spid="32461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24616"/>
                                        </p:tgtEl>
                                        <p:attrNameLst>
                                          <p:attrName>style.visibility</p:attrName>
                                        </p:attrNameLst>
                                      </p:cBhvr>
                                      <p:to>
                                        <p:strVal val="visible"/>
                                      </p:to>
                                    </p:set>
                                    <p:animEffect transition="in" filter="checkerboard(across)">
                                      <p:cBhvr>
                                        <p:cTn id="16" dur="500"/>
                                        <p:tgtEl>
                                          <p:spTgt spid="324616"/>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iterate type="lt">
                                    <p:tmPct val="5000"/>
                                  </p:iterate>
                                  <p:childTnLst>
                                    <p:set>
                                      <p:cBhvr>
                                        <p:cTn id="20" dur="1" fill="hold">
                                          <p:stCondLst>
                                            <p:cond delay="0"/>
                                          </p:stCondLst>
                                        </p:cTn>
                                        <p:tgtEl>
                                          <p:spTgt spid="324617"/>
                                        </p:tgtEl>
                                        <p:attrNameLst>
                                          <p:attrName>style.visibility</p:attrName>
                                        </p:attrNameLst>
                                      </p:cBhvr>
                                      <p:to>
                                        <p:strVal val="visible"/>
                                      </p:to>
                                    </p:set>
                                    <p:anim calcmode="lin" valueType="num">
                                      <p:cBhvr>
                                        <p:cTn id="21" dur="500" fill="hold"/>
                                        <p:tgtEl>
                                          <p:spTgt spid="324617"/>
                                        </p:tgtEl>
                                        <p:attrNameLst>
                                          <p:attrName>ppt_w</p:attrName>
                                        </p:attrNameLst>
                                      </p:cBhvr>
                                      <p:tavLst>
                                        <p:tav tm="0">
                                          <p:val>
                                            <p:fltVal val="0"/>
                                          </p:val>
                                        </p:tav>
                                        <p:tav tm="100000">
                                          <p:val>
                                            <p:strVal val="#ppt_w"/>
                                          </p:val>
                                        </p:tav>
                                      </p:tavLst>
                                    </p:anim>
                                    <p:anim calcmode="lin" valueType="num">
                                      <p:cBhvr>
                                        <p:cTn id="22" dur="500" fill="hold"/>
                                        <p:tgtEl>
                                          <p:spTgt spid="324617"/>
                                        </p:tgtEl>
                                        <p:attrNameLst>
                                          <p:attrName>ppt_h</p:attrName>
                                        </p:attrNameLst>
                                      </p:cBhvr>
                                      <p:tavLst>
                                        <p:tav tm="0">
                                          <p:val>
                                            <p:fltVal val="0"/>
                                          </p:val>
                                        </p:tav>
                                        <p:tav tm="100000">
                                          <p:val>
                                            <p:strVal val="#ppt_h"/>
                                          </p:val>
                                        </p:tav>
                                      </p:tavLst>
                                    </p:anim>
                                    <p:anim calcmode="lin" valueType="num">
                                      <p:cBhvr>
                                        <p:cTn id="23" dur="500" fill="hold"/>
                                        <p:tgtEl>
                                          <p:spTgt spid="324617"/>
                                        </p:tgtEl>
                                        <p:attrNameLst>
                                          <p:attrName>style.rotation</p:attrName>
                                        </p:attrNameLst>
                                      </p:cBhvr>
                                      <p:tavLst>
                                        <p:tav tm="0">
                                          <p:val>
                                            <p:fltVal val="90"/>
                                          </p:val>
                                        </p:tav>
                                        <p:tav tm="100000">
                                          <p:val>
                                            <p:fltVal val="0"/>
                                          </p:val>
                                        </p:tav>
                                      </p:tavLst>
                                    </p:anim>
                                    <p:animEffect transition="in" filter="fade">
                                      <p:cBhvr>
                                        <p:cTn id="24" dur="500"/>
                                        <p:tgtEl>
                                          <p:spTgt spid="324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5" grpId="0" animBg="1"/>
      <p:bldP spid="324616" grpId="0"/>
      <p:bldP spid="3246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563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563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563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5638"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5639" name="Text Box 7"/>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5640" name="Rectangle 8"/>
          <p:cNvSpPr>
            <a:spLocks noChangeArrowheads="1"/>
          </p:cNvSpPr>
          <p:nvPr/>
        </p:nvSpPr>
        <p:spPr bwMode="auto">
          <a:xfrm>
            <a:off x="6627813" y="2066925"/>
            <a:ext cx="2046287" cy="701675"/>
          </a:xfrm>
          <a:prstGeom prst="rect">
            <a:avLst/>
          </a:prstGeom>
          <a:noFill/>
          <a:ln w="9525">
            <a:noFill/>
            <a:miter lim="800000"/>
            <a:headEnd/>
            <a:tailEnd/>
          </a:ln>
          <a:effectLst/>
        </p:spPr>
        <p:txBody>
          <a:bodyPr wrap="none">
            <a:spAutoFit/>
          </a:bodyPr>
          <a:lstStyle/>
          <a:p>
            <a:pPr algn="r"/>
            <a:r>
              <a:rPr lang="fa-IR"/>
              <a:t> </a:t>
            </a:r>
            <a:r>
              <a:rPr lang="en-US" sz="4000" b="1">
                <a:sym typeface="G2 Festive" pitchFamily="34" charset="2"/>
              </a:rPr>
              <a:t></a:t>
            </a:r>
            <a:r>
              <a:rPr lang="fa-IR" b="1"/>
              <a:t>شكل آدم</a:t>
            </a:r>
            <a:r>
              <a:rPr lang="fa-IR"/>
              <a:t> </a:t>
            </a:r>
            <a:endParaRPr lang="en-US"/>
          </a:p>
        </p:txBody>
      </p:sp>
      <p:sp>
        <p:nvSpPr>
          <p:cNvPr id="325641" name="Text Box 9"/>
          <p:cNvSpPr txBox="1">
            <a:spLocks noChangeArrowheads="1"/>
          </p:cNvSpPr>
          <p:nvPr/>
        </p:nvSpPr>
        <p:spPr bwMode="auto">
          <a:xfrm>
            <a:off x="755650" y="2852738"/>
            <a:ext cx="7777163" cy="2838450"/>
          </a:xfrm>
          <a:prstGeom prst="rect">
            <a:avLst/>
          </a:prstGeom>
          <a:noFill/>
          <a:ln w="9525">
            <a:noFill/>
            <a:miter lim="800000"/>
            <a:headEnd/>
            <a:tailEnd/>
          </a:ln>
          <a:effectLst/>
        </p:spPr>
        <p:txBody>
          <a:bodyPr>
            <a:spAutoFit/>
          </a:bodyPr>
          <a:lstStyle/>
          <a:p>
            <a:pPr algn="just">
              <a:spcBef>
                <a:spcPct val="50000"/>
              </a:spcBef>
            </a:pPr>
            <a:r>
              <a:rPr lang="fa-IR" b="1"/>
              <a:t>هنگامي كه كودك شكل آدم را مي كشد در  واقع شكل خود و  يا دركي را كه از بدن و تمايلاتش دارد بيان ميكند . بين خطوط آدمك نقاشي شده و خصوصيات رواني و جسمي كودكي كه آنرا كشيده ارتباطهاي مشخصي وجود دارد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5635"/>
                                        </p:tgtEl>
                                        <p:attrNameLst>
                                          <p:attrName>style.visibility</p:attrName>
                                        </p:attrNameLst>
                                      </p:cBhvr>
                                      <p:to>
                                        <p:strVal val="visible"/>
                                      </p:to>
                                    </p:set>
                                    <p:anim calcmode="lin" valueType="num">
                                      <p:cBhvr>
                                        <p:cTn id="7" dur="5000" fill="hold"/>
                                        <p:tgtEl>
                                          <p:spTgt spid="325635"/>
                                        </p:tgtEl>
                                        <p:attrNameLst>
                                          <p:attrName>ppt_w</p:attrName>
                                        </p:attrNameLst>
                                      </p:cBhvr>
                                      <p:tavLst>
                                        <p:tav tm="0" fmla="#ppt_w*sin(2.5*pi*$)">
                                          <p:val>
                                            <p:fltVal val="0"/>
                                          </p:val>
                                        </p:tav>
                                        <p:tav tm="100000">
                                          <p:val>
                                            <p:fltVal val="1"/>
                                          </p:val>
                                        </p:tav>
                                      </p:tavLst>
                                    </p:anim>
                                    <p:anim calcmode="lin" valueType="num">
                                      <p:cBhvr>
                                        <p:cTn id="8" dur="5000" fill="hold"/>
                                        <p:tgtEl>
                                          <p:spTgt spid="325635"/>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25639"/>
                                        </p:tgtEl>
                                        <p:attrNameLst>
                                          <p:attrName>style.visibility</p:attrName>
                                        </p:attrNameLst>
                                      </p:cBhvr>
                                      <p:to>
                                        <p:strVal val="visible"/>
                                      </p:to>
                                    </p:set>
                                    <p:animEffect transition="in" filter="circle(in)">
                                      <p:cBhvr>
                                        <p:cTn id="11" dur="2000"/>
                                        <p:tgtEl>
                                          <p:spTgt spid="325639"/>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25640"/>
                                        </p:tgtEl>
                                        <p:attrNameLst>
                                          <p:attrName>style.visibility</p:attrName>
                                        </p:attrNameLst>
                                      </p:cBhvr>
                                      <p:to>
                                        <p:strVal val="visible"/>
                                      </p:to>
                                    </p:set>
                                    <p:animEffect transition="in" filter="box(in)">
                                      <p:cBhvr>
                                        <p:cTn id="16" dur="500"/>
                                        <p:tgtEl>
                                          <p:spTgt spid="325640"/>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325641"/>
                                        </p:tgtEl>
                                        <p:attrNameLst>
                                          <p:attrName>style.visibility</p:attrName>
                                        </p:attrNameLst>
                                      </p:cBhvr>
                                      <p:to>
                                        <p:strVal val="visible"/>
                                      </p:to>
                                    </p:set>
                                    <p:animEffect transition="in" filter="wheel(4)">
                                      <p:cBhvr>
                                        <p:cTn id="21" dur="2000"/>
                                        <p:tgtEl>
                                          <p:spTgt spid="325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9" grpId="0" animBg="1"/>
      <p:bldP spid="325640" grpId="0"/>
      <p:bldP spid="32564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B4D9D198-879B-4978-9180-D616E421F713}" type="slidenum">
              <a:rPr lang="ar-SA"/>
              <a:pPr/>
              <a:t>42</a:t>
            </a:fld>
            <a:endParaRPr lang="en-US"/>
          </a:p>
        </p:txBody>
      </p:sp>
      <p:pic>
        <p:nvPicPr>
          <p:cNvPr id="32665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666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666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6662"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6663" name="Text Box 7"/>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6664" name="Rectangle 8"/>
          <p:cNvSpPr>
            <a:spLocks noChangeArrowheads="1"/>
          </p:cNvSpPr>
          <p:nvPr/>
        </p:nvSpPr>
        <p:spPr bwMode="auto">
          <a:xfrm>
            <a:off x="6969125" y="1773238"/>
            <a:ext cx="1849438" cy="701675"/>
          </a:xfrm>
          <a:prstGeom prst="rect">
            <a:avLst/>
          </a:prstGeom>
          <a:noFill/>
          <a:ln w="9525">
            <a:noFill/>
            <a:miter lim="800000"/>
            <a:headEnd/>
            <a:tailEnd/>
          </a:ln>
          <a:effectLst/>
        </p:spPr>
        <p:txBody>
          <a:bodyPr wrap="none">
            <a:spAutoFit/>
          </a:bodyPr>
          <a:lstStyle/>
          <a:p>
            <a:pPr algn="r"/>
            <a:r>
              <a:rPr lang="fa-IR"/>
              <a:t> </a:t>
            </a:r>
            <a:r>
              <a:rPr lang="en-US" sz="4000" b="1">
                <a:sym typeface="G2 Festive" pitchFamily="34" charset="2"/>
              </a:rPr>
              <a:t></a:t>
            </a:r>
            <a:r>
              <a:rPr lang="fa-IR"/>
              <a:t>شكل آدم </a:t>
            </a:r>
            <a:endParaRPr lang="en-US"/>
          </a:p>
        </p:txBody>
      </p:sp>
      <p:sp>
        <p:nvSpPr>
          <p:cNvPr id="326665" name="Text Box 9"/>
          <p:cNvSpPr txBox="1">
            <a:spLocks noChangeArrowheads="1"/>
          </p:cNvSpPr>
          <p:nvPr/>
        </p:nvSpPr>
        <p:spPr bwMode="auto">
          <a:xfrm>
            <a:off x="395288" y="2708275"/>
            <a:ext cx="8424862" cy="3813175"/>
          </a:xfrm>
          <a:prstGeom prst="rect">
            <a:avLst/>
          </a:prstGeom>
          <a:noFill/>
          <a:ln w="9525">
            <a:noFill/>
            <a:miter lim="800000"/>
            <a:headEnd/>
            <a:tailEnd/>
          </a:ln>
          <a:effectLst/>
        </p:spPr>
        <p:txBody>
          <a:bodyPr>
            <a:spAutoFit/>
          </a:bodyPr>
          <a:lstStyle/>
          <a:p>
            <a:pPr algn="just">
              <a:spcBef>
                <a:spcPct val="50000"/>
              </a:spcBef>
              <a:buFont typeface="Wingdings" pitchFamily="2" charset="2"/>
              <a:buNone/>
            </a:pPr>
            <a:r>
              <a:rPr lang="en-US" sz="4000" b="1" dirty="0">
                <a:sym typeface="Webdings" pitchFamily="18" charset="2"/>
              </a:rPr>
              <a:t></a:t>
            </a:r>
            <a:r>
              <a:rPr lang="fa-IR" b="1" dirty="0"/>
              <a:t>اگر اعضاي آدمك در مجموع متناسب باشد ، احتمال بسياري وجود دارد كه كودك كاملا سازگار باشد.</a:t>
            </a:r>
          </a:p>
          <a:p>
            <a:pPr algn="r">
              <a:spcBef>
                <a:spcPct val="50000"/>
              </a:spcBef>
            </a:pPr>
            <a:r>
              <a:rPr lang="en-US" sz="4000" b="1" dirty="0">
                <a:sym typeface="Webdings" pitchFamily="18" charset="2"/>
              </a:rPr>
              <a:t></a:t>
            </a:r>
            <a:r>
              <a:rPr lang="fa-IR" b="1" dirty="0"/>
              <a:t>اگرآدمك در اندازه بسيار كوچك يا در گوشه اي از كاغذ كشيده شود يعني كودك خود را كم ارزش و از ديگران پايينتر ميداند</a:t>
            </a:r>
            <a:endParaRPr lang="en-US" b="1" dirty="0"/>
          </a:p>
        </p:txBody>
      </p:sp>
      <p:sp>
        <p:nvSpPr>
          <p:cNvPr id="12" name="Title 11"/>
          <p:cNvSpPr>
            <a:spLocks noGrp="1"/>
          </p:cNvSpPr>
          <p:nvPr>
            <p:ph type="title"/>
          </p:nvPr>
        </p:nvSpPr>
        <p:spPr/>
        <p:txBody>
          <a:bodyPr/>
          <a:lstStyle/>
          <a:p>
            <a:endParaRPr lang="fa-IR"/>
          </a:p>
        </p:txBody>
      </p:sp>
    </p:spTree>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6659"/>
                                        </p:tgtEl>
                                        <p:attrNameLst>
                                          <p:attrName>style.visibility</p:attrName>
                                        </p:attrNameLst>
                                      </p:cBhvr>
                                      <p:to>
                                        <p:strVal val="visible"/>
                                      </p:to>
                                    </p:set>
                                    <p:anim calcmode="lin" valueType="num">
                                      <p:cBhvr>
                                        <p:cTn id="7" dur="5000" fill="hold"/>
                                        <p:tgtEl>
                                          <p:spTgt spid="326659"/>
                                        </p:tgtEl>
                                        <p:attrNameLst>
                                          <p:attrName>ppt_w</p:attrName>
                                        </p:attrNameLst>
                                      </p:cBhvr>
                                      <p:tavLst>
                                        <p:tav tm="0" fmla="#ppt_w*sin(2.5*pi*$)">
                                          <p:val>
                                            <p:fltVal val="0"/>
                                          </p:val>
                                        </p:tav>
                                        <p:tav tm="100000">
                                          <p:val>
                                            <p:fltVal val="1"/>
                                          </p:val>
                                        </p:tav>
                                      </p:tavLst>
                                    </p:anim>
                                    <p:anim calcmode="lin" valueType="num">
                                      <p:cBhvr>
                                        <p:cTn id="8" dur="5000" fill="hold"/>
                                        <p:tgtEl>
                                          <p:spTgt spid="326659"/>
                                        </p:tgtEl>
                                        <p:attrNameLst>
                                          <p:attrName>ppt_h</p:attrName>
                                        </p:attrNameLst>
                                      </p:cBhvr>
                                      <p:tavLst>
                                        <p:tav tm="0">
                                          <p:val>
                                            <p:strVal val="#ppt_h"/>
                                          </p:val>
                                        </p:tav>
                                        <p:tav tm="100000">
                                          <p:val>
                                            <p:strVal val="#ppt_h"/>
                                          </p:val>
                                        </p:tav>
                                      </p:tavLst>
                                    </p:anim>
                                  </p:childTnLst>
                                </p:cTn>
                              </p:par>
                              <p:par>
                                <p:cTn id="9" presetID="1" presetClass="entr" presetSubtype="0" fill="hold" grpId="0" nodeType="withEffect">
                                  <p:stCondLst>
                                    <p:cond delay="0"/>
                                  </p:stCondLst>
                                  <p:childTnLst>
                                    <p:set>
                                      <p:cBhvr>
                                        <p:cTn id="10" dur="1" fill="hold">
                                          <p:stCondLst>
                                            <p:cond delay="0"/>
                                          </p:stCondLst>
                                        </p:cTn>
                                        <p:tgtEl>
                                          <p:spTgt spid="3266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iterate type="lt">
                                    <p:tmPct val="5000"/>
                                  </p:iterate>
                                  <p:childTnLst>
                                    <p:set>
                                      <p:cBhvr>
                                        <p:cTn id="14" dur="1" fill="hold">
                                          <p:stCondLst>
                                            <p:cond delay="0"/>
                                          </p:stCondLst>
                                        </p:cTn>
                                        <p:tgtEl>
                                          <p:spTgt spid="326664"/>
                                        </p:tgtEl>
                                        <p:attrNameLst>
                                          <p:attrName>style.visibility</p:attrName>
                                        </p:attrNameLst>
                                      </p:cBhvr>
                                      <p:to>
                                        <p:strVal val="visible"/>
                                      </p:to>
                                    </p:set>
                                    <p:anim calcmode="lin" valueType="num">
                                      <p:cBhvr>
                                        <p:cTn id="15" dur="1000" fill="hold"/>
                                        <p:tgtEl>
                                          <p:spTgt spid="326664"/>
                                        </p:tgtEl>
                                        <p:attrNameLst>
                                          <p:attrName>ppt_w</p:attrName>
                                        </p:attrNameLst>
                                      </p:cBhvr>
                                      <p:tavLst>
                                        <p:tav tm="0">
                                          <p:val>
                                            <p:fltVal val="0"/>
                                          </p:val>
                                        </p:tav>
                                        <p:tav tm="100000">
                                          <p:val>
                                            <p:strVal val="#ppt_w"/>
                                          </p:val>
                                        </p:tav>
                                      </p:tavLst>
                                    </p:anim>
                                    <p:anim calcmode="lin" valueType="num">
                                      <p:cBhvr>
                                        <p:cTn id="16" dur="1000" fill="hold"/>
                                        <p:tgtEl>
                                          <p:spTgt spid="326664"/>
                                        </p:tgtEl>
                                        <p:attrNameLst>
                                          <p:attrName>ppt_h</p:attrName>
                                        </p:attrNameLst>
                                      </p:cBhvr>
                                      <p:tavLst>
                                        <p:tav tm="0">
                                          <p:val>
                                            <p:fltVal val="0"/>
                                          </p:val>
                                        </p:tav>
                                        <p:tav tm="100000">
                                          <p:val>
                                            <p:strVal val="#ppt_h"/>
                                          </p:val>
                                        </p:tav>
                                      </p:tavLst>
                                    </p:anim>
                                    <p:anim calcmode="lin" valueType="num">
                                      <p:cBhvr>
                                        <p:cTn id="17" dur="1000" fill="hold"/>
                                        <p:tgtEl>
                                          <p:spTgt spid="326664"/>
                                        </p:tgtEl>
                                        <p:attrNameLst>
                                          <p:attrName>style.rotation</p:attrName>
                                        </p:attrNameLst>
                                      </p:cBhvr>
                                      <p:tavLst>
                                        <p:tav tm="0">
                                          <p:val>
                                            <p:fltVal val="90"/>
                                          </p:val>
                                        </p:tav>
                                        <p:tav tm="100000">
                                          <p:val>
                                            <p:fltVal val="0"/>
                                          </p:val>
                                        </p:tav>
                                      </p:tavLst>
                                    </p:anim>
                                    <p:animEffect transition="in" filter="fade">
                                      <p:cBhvr>
                                        <p:cTn id="18" dur="1000"/>
                                        <p:tgtEl>
                                          <p:spTgt spid="326664"/>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326665"/>
                                        </p:tgtEl>
                                        <p:attrNameLst>
                                          <p:attrName>style.visibility</p:attrName>
                                        </p:attrNameLst>
                                      </p:cBhvr>
                                      <p:to>
                                        <p:strVal val="visible"/>
                                      </p:to>
                                    </p:set>
                                    <p:animEffect transition="in" filter="wheel(4)">
                                      <p:cBhvr>
                                        <p:cTn id="23" dur="2000"/>
                                        <p:tgtEl>
                                          <p:spTgt spid="3266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63" grpId="0" animBg="1"/>
      <p:bldP spid="326664" grpId="0"/>
      <p:bldP spid="32666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F2E08017-75B2-427F-B446-45CB8C8AA7D0}" type="slidenum">
              <a:rPr lang="ar-SA"/>
              <a:pPr/>
              <a:t>43</a:t>
            </a:fld>
            <a:endParaRPr lang="en-US"/>
          </a:p>
        </p:txBody>
      </p:sp>
      <p:pic>
        <p:nvPicPr>
          <p:cNvPr id="32768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768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768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7686"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7687" name="Text Box 7"/>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7688" name="Rectangle 8"/>
          <p:cNvSpPr>
            <a:spLocks noChangeArrowheads="1"/>
          </p:cNvSpPr>
          <p:nvPr/>
        </p:nvSpPr>
        <p:spPr bwMode="auto">
          <a:xfrm>
            <a:off x="6588125" y="2060575"/>
            <a:ext cx="2085975" cy="701675"/>
          </a:xfrm>
          <a:prstGeom prst="rect">
            <a:avLst/>
          </a:prstGeom>
          <a:noFill/>
          <a:ln w="9525">
            <a:noFill/>
            <a:miter lim="800000"/>
            <a:headEnd/>
            <a:tailEnd/>
          </a:ln>
          <a:effectLst/>
        </p:spPr>
        <p:txBody>
          <a:bodyPr wrap="none">
            <a:spAutoFit/>
          </a:bodyPr>
          <a:lstStyle/>
          <a:p>
            <a:pPr algn="r"/>
            <a:r>
              <a:rPr lang="fa-IR"/>
              <a:t> </a:t>
            </a:r>
            <a:r>
              <a:rPr lang="en-US" sz="4000" b="1">
                <a:sym typeface="G2 Festive" pitchFamily="34" charset="2"/>
              </a:rPr>
              <a:t></a:t>
            </a:r>
            <a:r>
              <a:rPr lang="fa-IR"/>
              <a:t>شكل آدم </a:t>
            </a:r>
            <a:endParaRPr lang="en-US"/>
          </a:p>
        </p:txBody>
      </p:sp>
      <p:sp>
        <p:nvSpPr>
          <p:cNvPr id="327689" name="Text Box 9"/>
          <p:cNvSpPr txBox="1">
            <a:spLocks noChangeArrowheads="1"/>
          </p:cNvSpPr>
          <p:nvPr/>
        </p:nvSpPr>
        <p:spPr bwMode="auto">
          <a:xfrm>
            <a:off x="611188" y="2852738"/>
            <a:ext cx="7777162" cy="2838450"/>
          </a:xfrm>
          <a:prstGeom prst="rect">
            <a:avLst/>
          </a:prstGeom>
          <a:noFill/>
          <a:ln w="9525">
            <a:noFill/>
            <a:miter lim="800000"/>
            <a:headEnd/>
            <a:tailEnd/>
          </a:ln>
          <a:effectLst/>
        </p:spPr>
        <p:txBody>
          <a:bodyPr>
            <a:spAutoFit/>
          </a:bodyPr>
          <a:lstStyle/>
          <a:p>
            <a:pPr algn="just">
              <a:spcBef>
                <a:spcPct val="50000"/>
              </a:spcBef>
            </a:pPr>
            <a:r>
              <a:rPr lang="fa-IR" b="1"/>
              <a:t>كودكاني كه آدمك هايي با اندازه بزرگ مي كشند خود را بالاتر از ديگران مي دانند . اين نوع نقاشي مخصوص كودكاني كه اختلال عاطفي دارند يا به طور معمول كودكاني اند زود رنج و حساس كه هميشه فكر مي كنند به آنها ظلم مي شود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7683"/>
                                        </p:tgtEl>
                                        <p:attrNameLst>
                                          <p:attrName>style.visibility</p:attrName>
                                        </p:attrNameLst>
                                      </p:cBhvr>
                                      <p:to>
                                        <p:strVal val="visible"/>
                                      </p:to>
                                    </p:set>
                                    <p:anim calcmode="lin" valueType="num">
                                      <p:cBhvr>
                                        <p:cTn id="7" dur="5000" fill="hold"/>
                                        <p:tgtEl>
                                          <p:spTgt spid="327683"/>
                                        </p:tgtEl>
                                        <p:attrNameLst>
                                          <p:attrName>ppt_w</p:attrName>
                                        </p:attrNameLst>
                                      </p:cBhvr>
                                      <p:tavLst>
                                        <p:tav tm="0" fmla="#ppt_w*sin(2.5*pi*$)">
                                          <p:val>
                                            <p:fltVal val="0"/>
                                          </p:val>
                                        </p:tav>
                                        <p:tav tm="100000">
                                          <p:val>
                                            <p:fltVal val="1"/>
                                          </p:val>
                                        </p:tav>
                                      </p:tavLst>
                                    </p:anim>
                                    <p:anim calcmode="lin" valueType="num">
                                      <p:cBhvr>
                                        <p:cTn id="8" dur="5000" fill="hold"/>
                                        <p:tgtEl>
                                          <p:spTgt spid="327683"/>
                                        </p:tgtEl>
                                        <p:attrNameLst>
                                          <p:attrName>ppt_h</p:attrName>
                                        </p:attrNameLst>
                                      </p:cBhvr>
                                      <p:tavLst>
                                        <p:tav tm="0">
                                          <p:val>
                                            <p:strVal val="#ppt_h"/>
                                          </p:val>
                                        </p:tav>
                                        <p:tav tm="100000">
                                          <p:val>
                                            <p:strVal val="#ppt_h"/>
                                          </p:val>
                                        </p:tav>
                                      </p:tavLst>
                                    </p:anim>
                                  </p:childTnLst>
                                </p:cTn>
                              </p:par>
                              <p:par>
                                <p:cTn id="9" presetID="4" presetClass="entr" presetSubtype="16" fill="hold" grpId="0" nodeType="withEffect">
                                  <p:stCondLst>
                                    <p:cond delay="0"/>
                                  </p:stCondLst>
                                  <p:childTnLst>
                                    <p:set>
                                      <p:cBhvr>
                                        <p:cTn id="10" dur="1" fill="hold">
                                          <p:stCondLst>
                                            <p:cond delay="0"/>
                                          </p:stCondLst>
                                        </p:cTn>
                                        <p:tgtEl>
                                          <p:spTgt spid="327687"/>
                                        </p:tgtEl>
                                        <p:attrNameLst>
                                          <p:attrName>style.visibility</p:attrName>
                                        </p:attrNameLst>
                                      </p:cBhvr>
                                      <p:to>
                                        <p:strVal val="visible"/>
                                      </p:to>
                                    </p:set>
                                    <p:animEffect transition="in" filter="box(in)">
                                      <p:cBhvr>
                                        <p:cTn id="11" dur="500"/>
                                        <p:tgtEl>
                                          <p:spTgt spid="327687"/>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27688"/>
                                        </p:tgtEl>
                                        <p:attrNameLst>
                                          <p:attrName>style.visibility</p:attrName>
                                        </p:attrNameLst>
                                      </p:cBhvr>
                                      <p:to>
                                        <p:strVal val="visible"/>
                                      </p:to>
                                    </p:set>
                                    <p:animEffect transition="in" filter="circle(in)">
                                      <p:cBhvr>
                                        <p:cTn id="16" dur="2000"/>
                                        <p:tgtEl>
                                          <p:spTgt spid="327688"/>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327689"/>
                                        </p:tgtEl>
                                        <p:attrNameLst>
                                          <p:attrName>style.visibility</p:attrName>
                                        </p:attrNameLst>
                                      </p:cBhvr>
                                      <p:to>
                                        <p:strVal val="visible"/>
                                      </p:to>
                                    </p:set>
                                    <p:anim calcmode="lin" valueType="num">
                                      <p:cBhvr>
                                        <p:cTn id="21" dur="500" fill="hold"/>
                                        <p:tgtEl>
                                          <p:spTgt spid="327689"/>
                                        </p:tgtEl>
                                        <p:attrNameLst>
                                          <p:attrName>ppt_w</p:attrName>
                                        </p:attrNameLst>
                                      </p:cBhvr>
                                      <p:tavLst>
                                        <p:tav tm="0">
                                          <p:val>
                                            <p:strVal val="#ppt_w*0.05"/>
                                          </p:val>
                                        </p:tav>
                                        <p:tav tm="100000">
                                          <p:val>
                                            <p:strVal val="#ppt_w"/>
                                          </p:val>
                                        </p:tav>
                                      </p:tavLst>
                                    </p:anim>
                                    <p:anim calcmode="lin" valueType="num">
                                      <p:cBhvr>
                                        <p:cTn id="22" dur="500" fill="hold"/>
                                        <p:tgtEl>
                                          <p:spTgt spid="327689"/>
                                        </p:tgtEl>
                                        <p:attrNameLst>
                                          <p:attrName>ppt_h</p:attrName>
                                        </p:attrNameLst>
                                      </p:cBhvr>
                                      <p:tavLst>
                                        <p:tav tm="0">
                                          <p:val>
                                            <p:strVal val="#ppt_h"/>
                                          </p:val>
                                        </p:tav>
                                        <p:tav tm="100000">
                                          <p:val>
                                            <p:strVal val="#ppt_h"/>
                                          </p:val>
                                        </p:tav>
                                      </p:tavLst>
                                    </p:anim>
                                    <p:anim calcmode="lin" valueType="num">
                                      <p:cBhvr>
                                        <p:cTn id="23" dur="500" fill="hold"/>
                                        <p:tgtEl>
                                          <p:spTgt spid="327689"/>
                                        </p:tgtEl>
                                        <p:attrNameLst>
                                          <p:attrName>ppt_x</p:attrName>
                                        </p:attrNameLst>
                                      </p:cBhvr>
                                      <p:tavLst>
                                        <p:tav tm="0">
                                          <p:val>
                                            <p:strVal val="#ppt_x-.2"/>
                                          </p:val>
                                        </p:tav>
                                        <p:tav tm="100000">
                                          <p:val>
                                            <p:strVal val="#ppt_x"/>
                                          </p:val>
                                        </p:tav>
                                      </p:tavLst>
                                    </p:anim>
                                    <p:anim calcmode="lin" valueType="num">
                                      <p:cBhvr>
                                        <p:cTn id="24" dur="500" fill="hold"/>
                                        <p:tgtEl>
                                          <p:spTgt spid="327689"/>
                                        </p:tgtEl>
                                        <p:attrNameLst>
                                          <p:attrName>ppt_y</p:attrName>
                                        </p:attrNameLst>
                                      </p:cBhvr>
                                      <p:tavLst>
                                        <p:tav tm="0">
                                          <p:val>
                                            <p:strVal val="#ppt_y"/>
                                          </p:val>
                                        </p:tav>
                                        <p:tav tm="100000">
                                          <p:val>
                                            <p:strVal val="#ppt_y"/>
                                          </p:val>
                                        </p:tav>
                                      </p:tavLst>
                                    </p:anim>
                                    <p:animEffect transition="in" filter="fade">
                                      <p:cBhvr>
                                        <p:cTn id="25" dur="500"/>
                                        <p:tgtEl>
                                          <p:spTgt spid="3276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7" grpId="0" animBg="1"/>
      <p:bldP spid="327688" grpId="0"/>
      <p:bldP spid="32768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F9956466-0B8C-405A-856B-8A0A9B571ADC}" type="slidenum">
              <a:rPr lang="ar-SA"/>
              <a:pPr/>
              <a:t>44</a:t>
            </a:fld>
            <a:endParaRPr lang="en-US"/>
          </a:p>
        </p:txBody>
      </p:sp>
      <p:pic>
        <p:nvPicPr>
          <p:cNvPr id="32870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870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870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8710" name="Rectangle 6"/>
          <p:cNvSpPr>
            <a:spLocks noChangeArrowheads="1"/>
          </p:cNvSpPr>
          <p:nvPr/>
        </p:nvSpPr>
        <p:spPr bwMode="auto">
          <a:xfrm>
            <a:off x="6391275" y="2108200"/>
            <a:ext cx="2282825" cy="641350"/>
          </a:xfrm>
          <a:prstGeom prst="rect">
            <a:avLst/>
          </a:prstGeom>
          <a:noFill/>
          <a:ln w="9525">
            <a:noFill/>
            <a:miter lim="800000"/>
            <a:headEnd/>
            <a:tailEnd/>
          </a:ln>
          <a:effectLst/>
        </p:spPr>
        <p:txBody>
          <a:bodyPr wrap="none">
            <a:spAutoFit/>
          </a:bodyPr>
          <a:lstStyle/>
          <a:p>
            <a:pPr algn="r"/>
            <a:r>
              <a:rPr lang="fa-IR"/>
              <a:t> </a:t>
            </a:r>
            <a:r>
              <a:rPr lang="en-US">
                <a:sym typeface="Webdings" pitchFamily="18" charset="2"/>
              </a:rPr>
              <a:t></a:t>
            </a:r>
            <a:r>
              <a:rPr lang="fa-IR">
                <a:sym typeface="Webdings" pitchFamily="18" charset="2"/>
              </a:rPr>
              <a:t> </a:t>
            </a:r>
            <a:r>
              <a:rPr lang="fa-IR"/>
              <a:t>شكل خانه </a:t>
            </a:r>
            <a:endParaRPr lang="en-US"/>
          </a:p>
        </p:txBody>
      </p:sp>
      <p:sp>
        <p:nvSpPr>
          <p:cNvPr id="32871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8712" name="Text Box 8"/>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8713" name="Text Box 9"/>
          <p:cNvSpPr txBox="1">
            <a:spLocks noChangeArrowheads="1"/>
          </p:cNvSpPr>
          <p:nvPr/>
        </p:nvSpPr>
        <p:spPr bwMode="auto">
          <a:xfrm>
            <a:off x="971550" y="2997200"/>
            <a:ext cx="7416800" cy="2289175"/>
          </a:xfrm>
          <a:prstGeom prst="rect">
            <a:avLst/>
          </a:prstGeom>
          <a:noFill/>
          <a:ln w="9525">
            <a:noFill/>
            <a:miter lim="800000"/>
            <a:headEnd/>
            <a:tailEnd/>
          </a:ln>
          <a:effectLst/>
        </p:spPr>
        <p:txBody>
          <a:bodyPr>
            <a:spAutoFit/>
          </a:bodyPr>
          <a:lstStyle/>
          <a:p>
            <a:pPr algn="just">
              <a:spcBef>
                <a:spcPct val="50000"/>
              </a:spcBef>
            </a:pPr>
            <a:r>
              <a:rPr lang="fa-IR" b="1"/>
              <a:t>خانه نماد پناهگاه و هسته اصلي و گرمي خانوادگي است كه ممكن است مورد علاقه يا تنفر كودك باشد. خانه ها در سنين مختلف كه كشيده شوند معاني گوناگوني پيدا مي كنند. </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8707"/>
                                        </p:tgtEl>
                                        <p:attrNameLst>
                                          <p:attrName>style.visibility</p:attrName>
                                        </p:attrNameLst>
                                      </p:cBhvr>
                                      <p:to>
                                        <p:strVal val="visible"/>
                                      </p:to>
                                    </p:set>
                                    <p:anim calcmode="lin" valueType="num">
                                      <p:cBhvr>
                                        <p:cTn id="7" dur="5000" fill="hold"/>
                                        <p:tgtEl>
                                          <p:spTgt spid="328707"/>
                                        </p:tgtEl>
                                        <p:attrNameLst>
                                          <p:attrName>ppt_w</p:attrName>
                                        </p:attrNameLst>
                                      </p:cBhvr>
                                      <p:tavLst>
                                        <p:tav tm="0" fmla="#ppt_w*sin(2.5*pi*$)">
                                          <p:val>
                                            <p:fltVal val="0"/>
                                          </p:val>
                                        </p:tav>
                                        <p:tav tm="100000">
                                          <p:val>
                                            <p:fltVal val="1"/>
                                          </p:val>
                                        </p:tav>
                                      </p:tavLst>
                                    </p:anim>
                                    <p:anim calcmode="lin" valueType="num">
                                      <p:cBhvr>
                                        <p:cTn id="8" dur="5000" fill="hold"/>
                                        <p:tgtEl>
                                          <p:spTgt spid="328707"/>
                                        </p:tgtEl>
                                        <p:attrNameLst>
                                          <p:attrName>ppt_h</p:attrName>
                                        </p:attrNameLst>
                                      </p:cBhvr>
                                      <p:tavLst>
                                        <p:tav tm="0">
                                          <p:val>
                                            <p:strVal val="#ppt_h"/>
                                          </p:val>
                                        </p:tav>
                                        <p:tav tm="100000">
                                          <p:val>
                                            <p:strVal val="#ppt_h"/>
                                          </p:val>
                                        </p:tav>
                                      </p:tavLst>
                                    </p:anim>
                                  </p:childTnLst>
                                </p:cTn>
                              </p:par>
                              <p:par>
                                <p:cTn id="9" presetID="40" presetClass="entr" presetSubtype="0" fill="hold" grpId="0" nodeType="withEffect">
                                  <p:stCondLst>
                                    <p:cond delay="0"/>
                                  </p:stCondLst>
                                  <p:iterate type="lt">
                                    <p:tmPct val="10000"/>
                                  </p:iterate>
                                  <p:childTnLst>
                                    <p:set>
                                      <p:cBhvr>
                                        <p:cTn id="10" dur="1" fill="hold">
                                          <p:stCondLst>
                                            <p:cond delay="0"/>
                                          </p:stCondLst>
                                        </p:cTn>
                                        <p:tgtEl>
                                          <p:spTgt spid="328712"/>
                                        </p:tgtEl>
                                        <p:attrNameLst>
                                          <p:attrName>style.visibility</p:attrName>
                                        </p:attrNameLst>
                                      </p:cBhvr>
                                      <p:to>
                                        <p:strVal val="visible"/>
                                      </p:to>
                                    </p:set>
                                    <p:animEffect transition="in" filter="fade">
                                      <p:cBhvr>
                                        <p:cTn id="11" dur="1000"/>
                                        <p:tgtEl>
                                          <p:spTgt spid="328712"/>
                                        </p:tgtEl>
                                      </p:cBhvr>
                                    </p:animEffect>
                                    <p:anim calcmode="lin" valueType="num">
                                      <p:cBhvr>
                                        <p:cTn id="12" dur="1000" fill="hold"/>
                                        <p:tgtEl>
                                          <p:spTgt spid="328712"/>
                                        </p:tgtEl>
                                        <p:attrNameLst>
                                          <p:attrName>ppt_x</p:attrName>
                                        </p:attrNameLst>
                                      </p:cBhvr>
                                      <p:tavLst>
                                        <p:tav tm="0">
                                          <p:val>
                                            <p:strVal val="#ppt_x-.1"/>
                                          </p:val>
                                        </p:tav>
                                        <p:tav tm="100000">
                                          <p:val>
                                            <p:strVal val="#ppt_x"/>
                                          </p:val>
                                        </p:tav>
                                      </p:tavLst>
                                    </p:anim>
                                    <p:anim calcmode="lin" valueType="num">
                                      <p:cBhvr>
                                        <p:cTn id="13" dur="1000" fill="hold"/>
                                        <p:tgtEl>
                                          <p:spTgt spid="328712"/>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28710"/>
                                        </p:tgtEl>
                                        <p:attrNameLst>
                                          <p:attrName>style.visibility</p:attrName>
                                        </p:attrNameLst>
                                      </p:cBhvr>
                                      <p:to>
                                        <p:strVal val="visible"/>
                                      </p:to>
                                    </p:set>
                                    <p:animEffect transition="in" filter="box(in)">
                                      <p:cBhvr>
                                        <p:cTn id="18" dur="500"/>
                                        <p:tgtEl>
                                          <p:spTgt spid="3287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328713"/>
                                        </p:tgtEl>
                                        <p:attrNameLst>
                                          <p:attrName>style.visibility</p:attrName>
                                        </p:attrNameLst>
                                      </p:cBhvr>
                                      <p:to>
                                        <p:strVal val="visible"/>
                                      </p:to>
                                    </p:set>
                                    <p:animEffect transition="in" filter="wheel(4)">
                                      <p:cBhvr>
                                        <p:cTn id="23" dur="2000"/>
                                        <p:tgtEl>
                                          <p:spTgt spid="3287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10" grpId="0"/>
      <p:bldP spid="328712" grpId="0" animBg="1"/>
      <p:bldP spid="3287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1C202217-E863-4679-BAFB-D2CDAEF443D7}" type="slidenum">
              <a:rPr lang="ar-SA"/>
              <a:pPr/>
              <a:t>45</a:t>
            </a:fld>
            <a:endParaRPr lang="en-US"/>
          </a:p>
        </p:txBody>
      </p:sp>
      <p:pic>
        <p:nvPicPr>
          <p:cNvPr id="32973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2973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2973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29734" name="Rectangle 6"/>
          <p:cNvSpPr>
            <a:spLocks noChangeArrowheads="1"/>
          </p:cNvSpPr>
          <p:nvPr/>
        </p:nvSpPr>
        <p:spPr bwMode="auto">
          <a:xfrm>
            <a:off x="6516688" y="1700213"/>
            <a:ext cx="2282825" cy="641350"/>
          </a:xfrm>
          <a:prstGeom prst="rect">
            <a:avLst/>
          </a:prstGeom>
          <a:noFill/>
          <a:ln w="9525">
            <a:noFill/>
            <a:miter lim="800000"/>
            <a:headEnd/>
            <a:tailEnd/>
          </a:ln>
          <a:effectLst/>
        </p:spPr>
        <p:txBody>
          <a:bodyPr wrap="none">
            <a:spAutoFit/>
          </a:bodyPr>
          <a:lstStyle/>
          <a:p>
            <a:pPr algn="r"/>
            <a:r>
              <a:rPr lang="fa-IR"/>
              <a:t> </a:t>
            </a:r>
            <a:r>
              <a:rPr lang="en-US">
                <a:sym typeface="Webdings" pitchFamily="18" charset="2"/>
              </a:rPr>
              <a:t></a:t>
            </a:r>
            <a:r>
              <a:rPr lang="fa-IR">
                <a:sym typeface="Webdings" pitchFamily="18" charset="2"/>
              </a:rPr>
              <a:t> </a:t>
            </a:r>
            <a:r>
              <a:rPr lang="fa-IR"/>
              <a:t>شكل خانه </a:t>
            </a:r>
            <a:endParaRPr lang="en-US"/>
          </a:p>
        </p:txBody>
      </p:sp>
      <p:sp>
        <p:nvSpPr>
          <p:cNvPr id="32973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29736" name="Text Box 8"/>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29737" name="Text Box 9"/>
          <p:cNvSpPr txBox="1">
            <a:spLocks noChangeArrowheads="1"/>
          </p:cNvSpPr>
          <p:nvPr/>
        </p:nvSpPr>
        <p:spPr bwMode="auto">
          <a:xfrm>
            <a:off x="611188" y="2420938"/>
            <a:ext cx="8135937" cy="3937000"/>
          </a:xfrm>
          <a:prstGeom prst="rect">
            <a:avLst/>
          </a:prstGeom>
          <a:noFill/>
          <a:ln w="9525">
            <a:noFill/>
            <a:miter lim="800000"/>
            <a:headEnd/>
            <a:tailEnd/>
          </a:ln>
          <a:effectLst/>
        </p:spPr>
        <p:txBody>
          <a:bodyPr>
            <a:spAutoFit/>
          </a:bodyPr>
          <a:lstStyle/>
          <a:p>
            <a:pPr algn="r">
              <a:spcBef>
                <a:spcPct val="50000"/>
              </a:spcBef>
              <a:buFont typeface="Wingdings" pitchFamily="2" charset="2"/>
              <a:buChar char="Ø"/>
            </a:pPr>
            <a:r>
              <a:rPr lang="fa-IR" b="1"/>
              <a:t> در سنين 5 تا 8 سالگي نشاندهنده خجالتي بودن كودك و وابستگي شديد به مادر .</a:t>
            </a:r>
          </a:p>
          <a:p>
            <a:pPr algn="just">
              <a:spcBef>
                <a:spcPct val="50000"/>
              </a:spcBef>
              <a:buFont typeface="Wingdings" pitchFamily="2" charset="2"/>
              <a:buChar char="Ø"/>
            </a:pPr>
            <a:r>
              <a:rPr lang="fa-IR" b="1"/>
              <a:t> بعد از 8 سالگي نماينده خود كوچك بيني و تنهايي كودك .</a:t>
            </a:r>
          </a:p>
          <a:p>
            <a:pPr algn="r">
              <a:spcBef>
                <a:spcPct val="50000"/>
              </a:spcBef>
              <a:buFont typeface="Wingdings" pitchFamily="2" charset="2"/>
              <a:buChar char="Ø"/>
            </a:pPr>
            <a:r>
              <a:rPr lang="fa-IR" b="1"/>
              <a:t>  در نوجواني نشان دهنده شرم و حياي زياده از حد و داشتن احساسات رقيق</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29731"/>
                                        </p:tgtEl>
                                        <p:attrNameLst>
                                          <p:attrName>style.visibility</p:attrName>
                                        </p:attrNameLst>
                                      </p:cBhvr>
                                      <p:to>
                                        <p:strVal val="visible"/>
                                      </p:to>
                                    </p:set>
                                    <p:anim calcmode="lin" valueType="num">
                                      <p:cBhvr>
                                        <p:cTn id="7" dur="5000" fill="hold"/>
                                        <p:tgtEl>
                                          <p:spTgt spid="329731"/>
                                        </p:tgtEl>
                                        <p:attrNameLst>
                                          <p:attrName>ppt_w</p:attrName>
                                        </p:attrNameLst>
                                      </p:cBhvr>
                                      <p:tavLst>
                                        <p:tav tm="0" fmla="#ppt_w*sin(2.5*pi*$)">
                                          <p:val>
                                            <p:fltVal val="0"/>
                                          </p:val>
                                        </p:tav>
                                        <p:tav tm="100000">
                                          <p:val>
                                            <p:fltVal val="1"/>
                                          </p:val>
                                        </p:tav>
                                      </p:tavLst>
                                    </p:anim>
                                    <p:anim calcmode="lin" valueType="num">
                                      <p:cBhvr>
                                        <p:cTn id="8" dur="5000" fill="hold"/>
                                        <p:tgtEl>
                                          <p:spTgt spid="32973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4B9001A6-D45F-440F-A107-EA07948EB3A0}" type="slidenum">
              <a:rPr lang="ar-SA"/>
              <a:pPr/>
              <a:t>46</a:t>
            </a:fld>
            <a:endParaRPr lang="en-US"/>
          </a:p>
        </p:txBody>
      </p:sp>
      <p:pic>
        <p:nvPicPr>
          <p:cNvPr id="33075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075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075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0758" name="Rectangle 6"/>
          <p:cNvSpPr>
            <a:spLocks noChangeArrowheads="1"/>
          </p:cNvSpPr>
          <p:nvPr/>
        </p:nvSpPr>
        <p:spPr bwMode="auto">
          <a:xfrm>
            <a:off x="6588125" y="1700213"/>
            <a:ext cx="2282825" cy="641350"/>
          </a:xfrm>
          <a:prstGeom prst="rect">
            <a:avLst/>
          </a:prstGeom>
          <a:noFill/>
          <a:ln w="9525">
            <a:noFill/>
            <a:miter lim="800000"/>
            <a:headEnd/>
            <a:tailEnd/>
          </a:ln>
          <a:effectLst/>
        </p:spPr>
        <p:txBody>
          <a:bodyPr wrap="none">
            <a:spAutoFit/>
          </a:bodyPr>
          <a:lstStyle/>
          <a:p>
            <a:pPr algn="r"/>
            <a:r>
              <a:rPr lang="fa-IR"/>
              <a:t> </a:t>
            </a:r>
            <a:r>
              <a:rPr lang="en-US">
                <a:sym typeface="Webdings" pitchFamily="18" charset="2"/>
              </a:rPr>
              <a:t></a:t>
            </a:r>
            <a:r>
              <a:rPr lang="fa-IR">
                <a:sym typeface="Webdings" pitchFamily="18" charset="2"/>
              </a:rPr>
              <a:t> </a:t>
            </a:r>
            <a:r>
              <a:rPr lang="fa-IR"/>
              <a:t>شكل خانه </a:t>
            </a:r>
            <a:endParaRPr lang="en-US"/>
          </a:p>
        </p:txBody>
      </p:sp>
      <p:sp>
        <p:nvSpPr>
          <p:cNvPr id="33075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0760" name="Text Box 8"/>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30761" name="Text Box 9"/>
          <p:cNvSpPr txBox="1">
            <a:spLocks noChangeArrowheads="1"/>
          </p:cNvSpPr>
          <p:nvPr/>
        </p:nvSpPr>
        <p:spPr bwMode="auto">
          <a:xfrm>
            <a:off x="468313" y="2565400"/>
            <a:ext cx="8424862" cy="3662363"/>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Ø"/>
            </a:pPr>
            <a:r>
              <a:rPr lang="fa-IR" b="1"/>
              <a:t>  اگر خانه به جاي آنكه عادي كشيده شود مجلل و قصر مانند نشان داده شود ، در واقع به منزله پناهگاهي مطلوب است كه بدين ترتيب شكل و رنگ جذابي خواهد داشت. </a:t>
            </a:r>
          </a:p>
          <a:p>
            <a:pPr algn="just">
              <a:spcBef>
                <a:spcPct val="50000"/>
              </a:spcBef>
              <a:buFont typeface="Wingdings" pitchFamily="2" charset="2"/>
              <a:buChar char="Ø"/>
            </a:pPr>
            <a:r>
              <a:rPr lang="fa-IR" b="1"/>
              <a:t>  اگر به صورت زندان كشيده شود نماد فشار خانوادهاي ناسازگار و جدا و از هم پاشيده وشوم است.</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0755"/>
                                        </p:tgtEl>
                                        <p:attrNameLst>
                                          <p:attrName>style.visibility</p:attrName>
                                        </p:attrNameLst>
                                      </p:cBhvr>
                                      <p:to>
                                        <p:strVal val="visible"/>
                                      </p:to>
                                    </p:set>
                                    <p:anim calcmode="lin" valueType="num">
                                      <p:cBhvr>
                                        <p:cTn id="7" dur="5000" fill="hold"/>
                                        <p:tgtEl>
                                          <p:spTgt spid="330755"/>
                                        </p:tgtEl>
                                        <p:attrNameLst>
                                          <p:attrName>ppt_w</p:attrName>
                                        </p:attrNameLst>
                                      </p:cBhvr>
                                      <p:tavLst>
                                        <p:tav tm="0" fmla="#ppt_w*sin(2.5*pi*$)">
                                          <p:val>
                                            <p:fltVal val="0"/>
                                          </p:val>
                                        </p:tav>
                                        <p:tav tm="100000">
                                          <p:val>
                                            <p:fltVal val="1"/>
                                          </p:val>
                                        </p:tav>
                                      </p:tavLst>
                                    </p:anim>
                                    <p:anim calcmode="lin" valueType="num">
                                      <p:cBhvr>
                                        <p:cTn id="8" dur="5000" fill="hold"/>
                                        <p:tgtEl>
                                          <p:spTgt spid="330755"/>
                                        </p:tgtEl>
                                        <p:attrNameLst>
                                          <p:attrName>ppt_h</p:attrName>
                                        </p:attrNameLst>
                                      </p:cBhvr>
                                      <p:tavLst>
                                        <p:tav tm="0">
                                          <p:val>
                                            <p:strVal val="#ppt_h"/>
                                          </p:val>
                                        </p:tav>
                                        <p:tav tm="100000">
                                          <p:val>
                                            <p:strVal val="#ppt_h"/>
                                          </p:val>
                                        </p:tav>
                                      </p:tavLst>
                                    </p:anim>
                                  </p:childTnLst>
                                </p:cTn>
                              </p:par>
                              <p:par>
                                <p:cTn id="9" presetID="6" presetClass="entr" presetSubtype="32" fill="hold" grpId="0" nodeType="withEffect">
                                  <p:stCondLst>
                                    <p:cond delay="0"/>
                                  </p:stCondLst>
                                  <p:childTnLst>
                                    <p:set>
                                      <p:cBhvr>
                                        <p:cTn id="10" dur="1" fill="hold">
                                          <p:stCondLst>
                                            <p:cond delay="0"/>
                                          </p:stCondLst>
                                        </p:cTn>
                                        <p:tgtEl>
                                          <p:spTgt spid="330760"/>
                                        </p:tgtEl>
                                        <p:attrNameLst>
                                          <p:attrName>style.visibility</p:attrName>
                                        </p:attrNameLst>
                                      </p:cBhvr>
                                      <p:to>
                                        <p:strVal val="visible"/>
                                      </p:to>
                                    </p:set>
                                    <p:animEffect transition="in" filter="circle(out)">
                                      <p:cBhvr>
                                        <p:cTn id="11" dur="2000"/>
                                        <p:tgtEl>
                                          <p:spTgt spid="330760"/>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30758"/>
                                        </p:tgtEl>
                                        <p:attrNameLst>
                                          <p:attrName>style.visibility</p:attrName>
                                        </p:attrNameLst>
                                      </p:cBhvr>
                                      <p:to>
                                        <p:strVal val="visible"/>
                                      </p:to>
                                    </p:set>
                                    <p:animEffect transition="in" filter="circle(in)">
                                      <p:cBhvr>
                                        <p:cTn id="16" dur="2000"/>
                                        <p:tgtEl>
                                          <p:spTgt spid="330758"/>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iterate type="lt">
                                    <p:tmPct val="5000"/>
                                  </p:iterate>
                                  <p:childTnLst>
                                    <p:set>
                                      <p:cBhvr>
                                        <p:cTn id="20" dur="1" fill="hold">
                                          <p:stCondLst>
                                            <p:cond delay="0"/>
                                          </p:stCondLst>
                                        </p:cTn>
                                        <p:tgtEl>
                                          <p:spTgt spid="330761"/>
                                        </p:tgtEl>
                                        <p:attrNameLst>
                                          <p:attrName>style.visibility</p:attrName>
                                        </p:attrNameLst>
                                      </p:cBhvr>
                                      <p:to>
                                        <p:strVal val="visible"/>
                                      </p:to>
                                    </p:set>
                                    <p:anim calcmode="lin" valueType="num">
                                      <p:cBhvr>
                                        <p:cTn id="21" dur="1000" fill="hold"/>
                                        <p:tgtEl>
                                          <p:spTgt spid="330761"/>
                                        </p:tgtEl>
                                        <p:attrNameLst>
                                          <p:attrName>ppt_w</p:attrName>
                                        </p:attrNameLst>
                                      </p:cBhvr>
                                      <p:tavLst>
                                        <p:tav tm="0">
                                          <p:val>
                                            <p:fltVal val="0"/>
                                          </p:val>
                                        </p:tav>
                                        <p:tav tm="100000">
                                          <p:val>
                                            <p:strVal val="#ppt_w"/>
                                          </p:val>
                                        </p:tav>
                                      </p:tavLst>
                                    </p:anim>
                                    <p:anim calcmode="lin" valueType="num">
                                      <p:cBhvr>
                                        <p:cTn id="22" dur="1000" fill="hold"/>
                                        <p:tgtEl>
                                          <p:spTgt spid="330761"/>
                                        </p:tgtEl>
                                        <p:attrNameLst>
                                          <p:attrName>ppt_h</p:attrName>
                                        </p:attrNameLst>
                                      </p:cBhvr>
                                      <p:tavLst>
                                        <p:tav tm="0">
                                          <p:val>
                                            <p:fltVal val="0"/>
                                          </p:val>
                                        </p:tav>
                                        <p:tav tm="100000">
                                          <p:val>
                                            <p:strVal val="#ppt_h"/>
                                          </p:val>
                                        </p:tav>
                                      </p:tavLst>
                                    </p:anim>
                                    <p:anim calcmode="lin" valueType="num">
                                      <p:cBhvr>
                                        <p:cTn id="23" dur="1000" fill="hold"/>
                                        <p:tgtEl>
                                          <p:spTgt spid="330761"/>
                                        </p:tgtEl>
                                        <p:attrNameLst>
                                          <p:attrName>style.rotation</p:attrName>
                                        </p:attrNameLst>
                                      </p:cBhvr>
                                      <p:tavLst>
                                        <p:tav tm="0">
                                          <p:val>
                                            <p:fltVal val="90"/>
                                          </p:val>
                                        </p:tav>
                                        <p:tav tm="100000">
                                          <p:val>
                                            <p:fltVal val="0"/>
                                          </p:val>
                                        </p:tav>
                                      </p:tavLst>
                                    </p:anim>
                                    <p:animEffect transition="in" filter="fade">
                                      <p:cBhvr>
                                        <p:cTn id="24" dur="1000"/>
                                        <p:tgtEl>
                                          <p:spTgt spid="3307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8" grpId="0"/>
      <p:bldP spid="330760" grpId="0" animBg="1"/>
      <p:bldP spid="330761"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E3D0165F-8739-4889-9D5B-DFCA0BC71CEC}" type="slidenum">
              <a:rPr lang="ar-SA"/>
              <a:pPr/>
              <a:t>47</a:t>
            </a:fld>
            <a:endParaRPr lang="en-US"/>
          </a:p>
        </p:txBody>
      </p:sp>
      <p:pic>
        <p:nvPicPr>
          <p:cNvPr id="33177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178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178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1782" name="Rectangle 6"/>
          <p:cNvSpPr>
            <a:spLocks noChangeArrowheads="1"/>
          </p:cNvSpPr>
          <p:nvPr/>
        </p:nvSpPr>
        <p:spPr bwMode="auto">
          <a:xfrm>
            <a:off x="6300788" y="1916113"/>
            <a:ext cx="2611437" cy="641350"/>
          </a:xfrm>
          <a:prstGeom prst="rect">
            <a:avLst/>
          </a:prstGeom>
          <a:noFill/>
          <a:ln w="9525">
            <a:noFill/>
            <a:miter lim="800000"/>
            <a:headEnd/>
            <a:tailEnd/>
          </a:ln>
          <a:effectLst/>
        </p:spPr>
        <p:txBody>
          <a:bodyPr wrap="none">
            <a:spAutoFit/>
          </a:bodyPr>
          <a:lstStyle/>
          <a:p>
            <a:pPr algn="r"/>
            <a:r>
              <a:rPr lang="fa-IR"/>
              <a:t>  </a:t>
            </a:r>
            <a:r>
              <a:rPr lang="en-US">
                <a:sym typeface="G2 Festive" pitchFamily="34" charset="2"/>
              </a:rPr>
              <a:t></a:t>
            </a:r>
            <a:r>
              <a:rPr lang="fa-IR">
                <a:sym typeface="G2 Festive" pitchFamily="34" charset="2"/>
              </a:rPr>
              <a:t> </a:t>
            </a:r>
            <a:r>
              <a:rPr lang="fa-IR"/>
              <a:t>شكل درخت</a:t>
            </a:r>
            <a:endParaRPr lang="en-US"/>
          </a:p>
        </p:txBody>
      </p:sp>
      <p:sp>
        <p:nvSpPr>
          <p:cNvPr id="33178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1784" name="Text Box 8"/>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31786" name="Text Box 10"/>
          <p:cNvSpPr txBox="1">
            <a:spLocks noChangeArrowheads="1"/>
          </p:cNvSpPr>
          <p:nvPr/>
        </p:nvSpPr>
        <p:spPr bwMode="auto">
          <a:xfrm>
            <a:off x="827088" y="2636838"/>
            <a:ext cx="7705725" cy="3387725"/>
          </a:xfrm>
          <a:prstGeom prst="rect">
            <a:avLst/>
          </a:prstGeom>
          <a:noFill/>
          <a:ln w="9525">
            <a:noFill/>
            <a:miter lim="800000"/>
            <a:headEnd/>
            <a:tailEnd/>
          </a:ln>
          <a:effectLst/>
        </p:spPr>
        <p:txBody>
          <a:bodyPr>
            <a:spAutoFit/>
          </a:bodyPr>
          <a:lstStyle/>
          <a:p>
            <a:pPr algn="r">
              <a:spcBef>
                <a:spcPct val="50000"/>
              </a:spcBef>
            </a:pPr>
            <a:r>
              <a:rPr lang="fa-IR" i="1"/>
              <a:t>كوش و استورا</a:t>
            </a:r>
            <a:r>
              <a:rPr lang="fa-IR"/>
              <a:t> از درخت براي شناخت شخصيت كودك استفاده كرده اند.</a:t>
            </a:r>
          </a:p>
          <a:p>
            <a:pPr algn="r">
              <a:spcBef>
                <a:spcPct val="50000"/>
              </a:spcBef>
            </a:pPr>
            <a:r>
              <a:rPr lang="fa-IR"/>
              <a:t>براي نقاشي درخت بايد سه قسمت آن را مشخص كرد كه عبارتند از :</a:t>
            </a:r>
          </a:p>
          <a:p>
            <a:pPr algn="r">
              <a:spcBef>
                <a:spcPct val="50000"/>
              </a:spcBef>
            </a:pPr>
            <a:r>
              <a:rPr lang="fa-IR"/>
              <a:t> </a:t>
            </a:r>
            <a:r>
              <a:rPr lang="en-US">
                <a:sym typeface="Wingdings" pitchFamily="2" charset="2"/>
              </a:rPr>
              <a:t></a:t>
            </a:r>
            <a:r>
              <a:rPr lang="fa-IR">
                <a:sym typeface="Wingdings" pitchFamily="2" charset="2"/>
              </a:rPr>
              <a:t> </a:t>
            </a:r>
            <a:r>
              <a:rPr lang="fa-IR" b="1"/>
              <a:t>ريشه</a:t>
            </a:r>
            <a:r>
              <a:rPr lang="fa-IR"/>
              <a:t>        </a:t>
            </a:r>
            <a:r>
              <a:rPr lang="en-US"/>
              <a:t> </a:t>
            </a:r>
            <a:r>
              <a:rPr lang="en-US">
                <a:sym typeface="G2 Festive" pitchFamily="34" charset="2"/>
              </a:rPr>
              <a:t></a:t>
            </a:r>
            <a:r>
              <a:rPr lang="fa-IR" b="1"/>
              <a:t>تنه</a:t>
            </a:r>
            <a:r>
              <a:rPr lang="fa-IR"/>
              <a:t>       </a:t>
            </a:r>
            <a:r>
              <a:rPr lang="en-US">
                <a:sym typeface="Wingdings 2" pitchFamily="18" charset="2"/>
              </a:rPr>
              <a:t></a:t>
            </a:r>
            <a:r>
              <a:rPr lang="fa-IR"/>
              <a:t>  </a:t>
            </a:r>
            <a:r>
              <a:rPr lang="fa-IR" b="1"/>
              <a:t>شاخه ها و برگها</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1779"/>
                                        </p:tgtEl>
                                        <p:attrNameLst>
                                          <p:attrName>style.visibility</p:attrName>
                                        </p:attrNameLst>
                                      </p:cBhvr>
                                      <p:to>
                                        <p:strVal val="visible"/>
                                      </p:to>
                                    </p:set>
                                    <p:anim calcmode="lin" valueType="num">
                                      <p:cBhvr>
                                        <p:cTn id="7" dur="5000" fill="hold"/>
                                        <p:tgtEl>
                                          <p:spTgt spid="331779"/>
                                        </p:tgtEl>
                                        <p:attrNameLst>
                                          <p:attrName>ppt_w</p:attrName>
                                        </p:attrNameLst>
                                      </p:cBhvr>
                                      <p:tavLst>
                                        <p:tav tm="0" fmla="#ppt_w*sin(2.5*pi*$)">
                                          <p:val>
                                            <p:fltVal val="0"/>
                                          </p:val>
                                        </p:tav>
                                        <p:tav tm="100000">
                                          <p:val>
                                            <p:fltVal val="1"/>
                                          </p:val>
                                        </p:tav>
                                      </p:tavLst>
                                    </p:anim>
                                    <p:anim calcmode="lin" valueType="num">
                                      <p:cBhvr>
                                        <p:cTn id="8" dur="5000" fill="hold"/>
                                        <p:tgtEl>
                                          <p:spTgt spid="331779"/>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31784"/>
                                        </p:tgtEl>
                                        <p:attrNameLst>
                                          <p:attrName>style.visibility</p:attrName>
                                        </p:attrNameLst>
                                      </p:cBhvr>
                                      <p:to>
                                        <p:strVal val="visible"/>
                                      </p:to>
                                    </p:set>
                                    <p:animEffect transition="in" filter="wheel(4)">
                                      <p:cBhvr>
                                        <p:cTn id="11" dur="2000"/>
                                        <p:tgtEl>
                                          <p:spTgt spid="33178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3178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grpId="0" nodeType="clickEffect">
                                  <p:stCondLst>
                                    <p:cond delay="0"/>
                                  </p:stCondLst>
                                  <p:childTnLst>
                                    <p:set>
                                      <p:cBhvr>
                                        <p:cTn id="19" dur="1" fill="hold">
                                          <p:stCondLst>
                                            <p:cond delay="0"/>
                                          </p:stCondLst>
                                        </p:cTn>
                                        <p:tgtEl>
                                          <p:spTgt spid="331786"/>
                                        </p:tgtEl>
                                        <p:attrNameLst>
                                          <p:attrName>style.visibility</p:attrName>
                                        </p:attrNameLst>
                                      </p:cBhvr>
                                      <p:to>
                                        <p:strVal val="visible"/>
                                      </p:to>
                                    </p:set>
                                    <p:animEffect transition="in" filter="wheel(4)">
                                      <p:cBhvr>
                                        <p:cTn id="20" dur="2000"/>
                                        <p:tgtEl>
                                          <p:spTgt spid="3317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82" grpId="0"/>
      <p:bldP spid="331784" grpId="0" animBg="1"/>
      <p:bldP spid="33178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956BE2DC-4A43-4535-8962-74F2E8E5E0D6}" type="slidenum">
              <a:rPr lang="ar-SA"/>
              <a:pPr/>
              <a:t>48</a:t>
            </a:fld>
            <a:endParaRPr lang="en-US"/>
          </a:p>
        </p:txBody>
      </p:sp>
      <p:pic>
        <p:nvPicPr>
          <p:cNvPr id="33280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280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280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2809" name="Rectangle 9"/>
          <p:cNvSpPr>
            <a:spLocks noChangeArrowheads="1"/>
          </p:cNvSpPr>
          <p:nvPr/>
        </p:nvSpPr>
        <p:spPr bwMode="auto">
          <a:xfrm>
            <a:off x="6605588" y="1557338"/>
            <a:ext cx="2538412" cy="641350"/>
          </a:xfrm>
          <a:prstGeom prst="rect">
            <a:avLst/>
          </a:prstGeom>
          <a:noFill/>
          <a:ln w="9525">
            <a:noFill/>
            <a:miter lim="800000"/>
            <a:headEnd/>
            <a:tailEnd/>
          </a:ln>
          <a:effectLst/>
        </p:spPr>
        <p:txBody>
          <a:bodyPr wrap="none">
            <a:spAutoFit/>
          </a:bodyPr>
          <a:lstStyle/>
          <a:p>
            <a:pPr algn="r"/>
            <a:r>
              <a:rPr lang="fa-IR"/>
              <a:t>  </a:t>
            </a:r>
            <a:r>
              <a:rPr lang="en-US">
                <a:sym typeface="G2 Festive" pitchFamily="34" charset="2"/>
              </a:rPr>
              <a:t></a:t>
            </a:r>
            <a:r>
              <a:rPr lang="fa-IR">
                <a:sym typeface="G2 Festive" pitchFamily="34" charset="2"/>
              </a:rPr>
              <a:t> </a:t>
            </a:r>
            <a:r>
              <a:rPr lang="fa-IR"/>
              <a:t>شكل درخت</a:t>
            </a:r>
            <a:endParaRPr lang="en-US"/>
          </a:p>
        </p:txBody>
      </p:sp>
      <p:sp>
        <p:nvSpPr>
          <p:cNvPr id="332810" name="AutoShape 10"/>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2811" name="Text Box 11"/>
          <p:cNvSpPr txBox="1">
            <a:spLocks noChangeArrowheads="1"/>
          </p:cNvSpPr>
          <p:nvPr/>
        </p:nvSpPr>
        <p:spPr bwMode="auto">
          <a:xfrm>
            <a:off x="1692275" y="836613"/>
            <a:ext cx="5400675"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32812" name="Text Box 12"/>
          <p:cNvSpPr txBox="1">
            <a:spLocks noChangeArrowheads="1"/>
          </p:cNvSpPr>
          <p:nvPr/>
        </p:nvSpPr>
        <p:spPr bwMode="auto">
          <a:xfrm>
            <a:off x="323850" y="2349500"/>
            <a:ext cx="8497888" cy="3937000"/>
          </a:xfrm>
          <a:prstGeom prst="rect">
            <a:avLst/>
          </a:prstGeom>
          <a:noFill/>
          <a:ln w="9525">
            <a:noFill/>
            <a:miter lim="800000"/>
            <a:headEnd/>
            <a:tailEnd/>
          </a:ln>
          <a:effectLst/>
        </p:spPr>
        <p:txBody>
          <a:bodyPr>
            <a:spAutoFit/>
          </a:bodyPr>
          <a:lstStyle/>
          <a:p>
            <a:pPr algn="just">
              <a:spcBef>
                <a:spcPct val="50000"/>
              </a:spcBef>
            </a:pPr>
            <a:r>
              <a:rPr lang="fa-IR" b="1"/>
              <a:t>ريشه كه در زمين فرو رفته و درخت را تغذيه مي كند بيانگر نا خود آكاه تمايلات دروني است.</a:t>
            </a:r>
          </a:p>
          <a:p>
            <a:pPr algn="just">
              <a:spcBef>
                <a:spcPct val="50000"/>
              </a:spcBef>
            </a:pPr>
            <a:r>
              <a:rPr lang="fa-IR" b="1"/>
              <a:t>تنه بيانگر مشخصات دائمي و عميق و پايدار شخصيت است</a:t>
            </a:r>
          </a:p>
          <a:p>
            <a:pPr algn="just">
              <a:spcBef>
                <a:spcPct val="50000"/>
              </a:spcBef>
            </a:pPr>
            <a:r>
              <a:rPr lang="fa-IR" b="1"/>
              <a:t>شاخه ها و برگها بيانگر راههاي ارتباطي كودك با دنياي خارج است</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2803"/>
                                        </p:tgtEl>
                                        <p:attrNameLst>
                                          <p:attrName>style.visibility</p:attrName>
                                        </p:attrNameLst>
                                      </p:cBhvr>
                                      <p:to>
                                        <p:strVal val="visible"/>
                                      </p:to>
                                    </p:set>
                                    <p:anim calcmode="lin" valueType="num">
                                      <p:cBhvr>
                                        <p:cTn id="7" dur="5000" fill="hold"/>
                                        <p:tgtEl>
                                          <p:spTgt spid="332803"/>
                                        </p:tgtEl>
                                        <p:attrNameLst>
                                          <p:attrName>ppt_w</p:attrName>
                                        </p:attrNameLst>
                                      </p:cBhvr>
                                      <p:tavLst>
                                        <p:tav tm="0" fmla="#ppt_w*sin(2.5*pi*$)">
                                          <p:val>
                                            <p:fltVal val="0"/>
                                          </p:val>
                                        </p:tav>
                                        <p:tav tm="100000">
                                          <p:val>
                                            <p:fltVal val="1"/>
                                          </p:val>
                                        </p:tav>
                                      </p:tavLst>
                                    </p:anim>
                                    <p:anim calcmode="lin" valueType="num">
                                      <p:cBhvr>
                                        <p:cTn id="8" dur="5000" fill="hold"/>
                                        <p:tgtEl>
                                          <p:spTgt spid="332803"/>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32811"/>
                                        </p:tgtEl>
                                        <p:attrNameLst>
                                          <p:attrName>style.visibility</p:attrName>
                                        </p:attrNameLst>
                                      </p:cBhvr>
                                      <p:to>
                                        <p:strVal val="visible"/>
                                      </p:to>
                                    </p:set>
                                    <p:animEffect transition="in" filter="circle(in)">
                                      <p:cBhvr>
                                        <p:cTn id="11" dur="2000"/>
                                        <p:tgtEl>
                                          <p:spTgt spid="332811"/>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32809"/>
                                        </p:tgtEl>
                                        <p:attrNameLst>
                                          <p:attrName>style.visibility</p:attrName>
                                        </p:attrNameLst>
                                      </p:cBhvr>
                                      <p:to>
                                        <p:strVal val="visible"/>
                                      </p:to>
                                    </p:set>
                                    <p:animEffect transition="in" filter="circle(in)">
                                      <p:cBhvr>
                                        <p:cTn id="16" dur="2000"/>
                                        <p:tgtEl>
                                          <p:spTgt spid="33280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8" fill="hold" grpId="0" nodeType="clickEffect">
                                  <p:stCondLst>
                                    <p:cond delay="0"/>
                                  </p:stCondLst>
                                  <p:childTnLst>
                                    <p:set>
                                      <p:cBhvr>
                                        <p:cTn id="20" dur="1" fill="hold">
                                          <p:stCondLst>
                                            <p:cond delay="0"/>
                                          </p:stCondLst>
                                        </p:cTn>
                                        <p:tgtEl>
                                          <p:spTgt spid="332812"/>
                                        </p:tgtEl>
                                        <p:attrNameLst>
                                          <p:attrName>style.visibility</p:attrName>
                                        </p:attrNameLst>
                                      </p:cBhvr>
                                      <p:to>
                                        <p:strVal val="visible"/>
                                      </p:to>
                                    </p:set>
                                    <p:animEffect transition="in" filter="wheel(8)">
                                      <p:cBhvr>
                                        <p:cTn id="21" dur="2000"/>
                                        <p:tgtEl>
                                          <p:spTgt spid="332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9" grpId="0"/>
      <p:bldP spid="332811" grpId="0" animBg="1"/>
      <p:bldP spid="33281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82D9CA70-5A9E-4368-A412-305E0D5DE92F}" type="slidenum">
              <a:rPr lang="ar-SA"/>
              <a:pPr/>
              <a:t>49</a:t>
            </a:fld>
            <a:endParaRPr lang="en-US"/>
          </a:p>
        </p:txBody>
      </p:sp>
      <p:pic>
        <p:nvPicPr>
          <p:cNvPr id="33382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382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382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383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3832" name="Text Box 8"/>
          <p:cNvSpPr txBox="1">
            <a:spLocks noChangeArrowheads="1"/>
          </p:cNvSpPr>
          <p:nvPr/>
        </p:nvSpPr>
        <p:spPr bwMode="auto">
          <a:xfrm>
            <a:off x="1835150" y="981075"/>
            <a:ext cx="5400675"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33833" name="Rectangle 9"/>
          <p:cNvSpPr>
            <a:spLocks noChangeArrowheads="1"/>
          </p:cNvSpPr>
          <p:nvPr/>
        </p:nvSpPr>
        <p:spPr bwMode="auto">
          <a:xfrm>
            <a:off x="6011863" y="1916113"/>
            <a:ext cx="2592387" cy="641350"/>
          </a:xfrm>
          <a:prstGeom prst="rect">
            <a:avLst/>
          </a:prstGeom>
          <a:noFill/>
          <a:ln w="9525">
            <a:noFill/>
            <a:miter lim="800000"/>
            <a:headEnd/>
            <a:tailEnd/>
          </a:ln>
          <a:effectLst/>
        </p:spPr>
        <p:txBody>
          <a:bodyPr>
            <a:spAutoFit/>
          </a:bodyPr>
          <a:lstStyle/>
          <a:p>
            <a:pPr algn="r"/>
            <a:r>
              <a:rPr lang="en-US">
                <a:sym typeface="Wingdings" pitchFamily="2" charset="2"/>
              </a:rPr>
              <a:t></a:t>
            </a:r>
            <a:r>
              <a:rPr lang="fa-IR"/>
              <a:t>خورشيد و</a:t>
            </a:r>
            <a:r>
              <a:rPr lang="fa-IR">
                <a:sym typeface="Wingdings 2" pitchFamily="18" charset="2"/>
              </a:rPr>
              <a:t> ماه</a:t>
            </a:r>
            <a:endParaRPr lang="en-US">
              <a:sym typeface="Wingdings 2" pitchFamily="18" charset="2"/>
            </a:endParaRPr>
          </a:p>
        </p:txBody>
      </p:sp>
      <p:sp>
        <p:nvSpPr>
          <p:cNvPr id="333834" name="Text Box 10"/>
          <p:cNvSpPr txBox="1">
            <a:spLocks noChangeArrowheads="1"/>
          </p:cNvSpPr>
          <p:nvPr/>
        </p:nvSpPr>
        <p:spPr bwMode="auto">
          <a:xfrm>
            <a:off x="395288" y="2708275"/>
            <a:ext cx="8424862" cy="3387725"/>
          </a:xfrm>
          <a:prstGeom prst="rect">
            <a:avLst/>
          </a:prstGeom>
          <a:noFill/>
          <a:ln w="9525">
            <a:noFill/>
            <a:miter lim="800000"/>
            <a:headEnd/>
            <a:tailEnd/>
          </a:ln>
          <a:effectLst/>
        </p:spPr>
        <p:txBody>
          <a:bodyPr>
            <a:spAutoFit/>
          </a:bodyPr>
          <a:lstStyle/>
          <a:p>
            <a:pPr algn="just"/>
            <a:r>
              <a:rPr lang="fa-IR">
                <a:sym typeface="Wingdings" pitchFamily="2" charset="2"/>
              </a:rPr>
              <a:t> </a:t>
            </a:r>
            <a:r>
              <a:rPr lang="en-US">
                <a:sym typeface="Wingdings" pitchFamily="2" charset="2"/>
              </a:rPr>
              <a:t></a:t>
            </a:r>
            <a:r>
              <a:rPr lang="fa-IR">
                <a:sym typeface="Wingdings" pitchFamily="2" charset="2"/>
              </a:rPr>
              <a:t>  </a:t>
            </a:r>
            <a:r>
              <a:rPr lang="fa-IR"/>
              <a:t>خورشيد : بيانگر امنيت ، خوشحالي ، گرما قدرت و به نظر برخي پژوهندگان نماد پدر مطلوب است.</a:t>
            </a:r>
          </a:p>
          <a:p>
            <a:pPr algn="just"/>
            <a:r>
              <a:rPr lang="en-US">
                <a:sym typeface="Wingdings 2" pitchFamily="18" charset="2"/>
              </a:rPr>
              <a:t></a:t>
            </a:r>
            <a:r>
              <a:rPr lang="fa-IR">
                <a:sym typeface="Wingdings 2" pitchFamily="18" charset="2"/>
              </a:rPr>
              <a:t>  ماه : به نظر اوبن ماه  اغلب نشان دهنده نيستي است زيرا زماني كه خورشيد ، يعني نماد زندگي نا پديد مي شود ظهور مي كند. به همين دليل بسياري از كودكان آنرا در نقاشي هاي قبر و قبرستان مي كشند</a:t>
            </a:r>
            <a:endParaRPr lang="en-US">
              <a:sym typeface="Wingdings 2" pitchFamily="18" charset="2"/>
            </a:endParaRPr>
          </a:p>
        </p:txBody>
      </p:sp>
      <p:sp>
        <p:nvSpPr>
          <p:cNvPr id="12" name="Title 11"/>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3827"/>
                                        </p:tgtEl>
                                        <p:attrNameLst>
                                          <p:attrName>style.visibility</p:attrName>
                                        </p:attrNameLst>
                                      </p:cBhvr>
                                      <p:to>
                                        <p:strVal val="visible"/>
                                      </p:to>
                                    </p:set>
                                    <p:anim calcmode="lin" valueType="num">
                                      <p:cBhvr>
                                        <p:cTn id="7" dur="5000" fill="hold"/>
                                        <p:tgtEl>
                                          <p:spTgt spid="333827"/>
                                        </p:tgtEl>
                                        <p:attrNameLst>
                                          <p:attrName>ppt_w</p:attrName>
                                        </p:attrNameLst>
                                      </p:cBhvr>
                                      <p:tavLst>
                                        <p:tav tm="0" fmla="#ppt_w*sin(2.5*pi*$)">
                                          <p:val>
                                            <p:fltVal val="0"/>
                                          </p:val>
                                        </p:tav>
                                        <p:tav tm="100000">
                                          <p:val>
                                            <p:fltVal val="1"/>
                                          </p:val>
                                        </p:tav>
                                      </p:tavLst>
                                    </p:anim>
                                    <p:anim calcmode="lin" valueType="num">
                                      <p:cBhvr>
                                        <p:cTn id="8" dur="5000" fill="hold"/>
                                        <p:tgtEl>
                                          <p:spTgt spid="333827"/>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33832"/>
                                        </p:tgtEl>
                                        <p:attrNameLst>
                                          <p:attrName>style.visibility</p:attrName>
                                        </p:attrNameLst>
                                      </p:cBhvr>
                                      <p:to>
                                        <p:strVal val="visible"/>
                                      </p:to>
                                    </p:set>
                                    <p:animEffect transition="in" filter="wheel(4)">
                                      <p:cBhvr>
                                        <p:cTn id="11" dur="2000"/>
                                        <p:tgtEl>
                                          <p:spTgt spid="33383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33833"/>
                                        </p:tgtEl>
                                        <p:attrNameLst>
                                          <p:attrName>style.visibility</p:attrName>
                                        </p:attrNameLst>
                                      </p:cBhvr>
                                      <p:to>
                                        <p:strVal val="visible"/>
                                      </p:to>
                                    </p:set>
                                    <p:animEffect transition="in" filter="box(in)">
                                      <p:cBhvr>
                                        <p:cTn id="16" dur="500"/>
                                        <p:tgtEl>
                                          <p:spTgt spid="333833"/>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333834"/>
                                        </p:tgtEl>
                                        <p:attrNameLst>
                                          <p:attrName>style.visibility</p:attrName>
                                        </p:attrNameLst>
                                      </p:cBhvr>
                                      <p:to>
                                        <p:strVal val="visible"/>
                                      </p:to>
                                    </p:set>
                                    <p:anim calcmode="lin" valueType="num">
                                      <p:cBhvr>
                                        <p:cTn id="21" dur="500" fill="hold"/>
                                        <p:tgtEl>
                                          <p:spTgt spid="333834"/>
                                        </p:tgtEl>
                                        <p:attrNameLst>
                                          <p:attrName>ppt_w</p:attrName>
                                        </p:attrNameLst>
                                      </p:cBhvr>
                                      <p:tavLst>
                                        <p:tav tm="0">
                                          <p:val>
                                            <p:strVal val="#ppt_w*0.05"/>
                                          </p:val>
                                        </p:tav>
                                        <p:tav tm="100000">
                                          <p:val>
                                            <p:strVal val="#ppt_w"/>
                                          </p:val>
                                        </p:tav>
                                      </p:tavLst>
                                    </p:anim>
                                    <p:anim calcmode="lin" valueType="num">
                                      <p:cBhvr>
                                        <p:cTn id="22" dur="500" fill="hold"/>
                                        <p:tgtEl>
                                          <p:spTgt spid="333834"/>
                                        </p:tgtEl>
                                        <p:attrNameLst>
                                          <p:attrName>ppt_h</p:attrName>
                                        </p:attrNameLst>
                                      </p:cBhvr>
                                      <p:tavLst>
                                        <p:tav tm="0">
                                          <p:val>
                                            <p:strVal val="#ppt_h"/>
                                          </p:val>
                                        </p:tav>
                                        <p:tav tm="100000">
                                          <p:val>
                                            <p:strVal val="#ppt_h"/>
                                          </p:val>
                                        </p:tav>
                                      </p:tavLst>
                                    </p:anim>
                                    <p:anim calcmode="lin" valueType="num">
                                      <p:cBhvr>
                                        <p:cTn id="23" dur="500" fill="hold"/>
                                        <p:tgtEl>
                                          <p:spTgt spid="333834"/>
                                        </p:tgtEl>
                                        <p:attrNameLst>
                                          <p:attrName>ppt_x</p:attrName>
                                        </p:attrNameLst>
                                      </p:cBhvr>
                                      <p:tavLst>
                                        <p:tav tm="0">
                                          <p:val>
                                            <p:strVal val="#ppt_x-.2"/>
                                          </p:val>
                                        </p:tav>
                                        <p:tav tm="100000">
                                          <p:val>
                                            <p:strVal val="#ppt_x"/>
                                          </p:val>
                                        </p:tav>
                                      </p:tavLst>
                                    </p:anim>
                                    <p:anim calcmode="lin" valueType="num">
                                      <p:cBhvr>
                                        <p:cTn id="24" dur="500" fill="hold"/>
                                        <p:tgtEl>
                                          <p:spTgt spid="333834"/>
                                        </p:tgtEl>
                                        <p:attrNameLst>
                                          <p:attrName>ppt_y</p:attrName>
                                        </p:attrNameLst>
                                      </p:cBhvr>
                                      <p:tavLst>
                                        <p:tav tm="0">
                                          <p:val>
                                            <p:strVal val="#ppt_y"/>
                                          </p:val>
                                        </p:tav>
                                        <p:tav tm="100000">
                                          <p:val>
                                            <p:strVal val="#ppt_y"/>
                                          </p:val>
                                        </p:tav>
                                      </p:tavLst>
                                    </p:anim>
                                    <p:animEffect transition="in" filter="fade">
                                      <p:cBhvr>
                                        <p:cTn id="25" dur="500"/>
                                        <p:tgtEl>
                                          <p:spTgt spid="333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32" grpId="0" animBg="1"/>
      <p:bldP spid="333833" grpId="0"/>
      <p:bldP spid="3338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AB24664-CC82-47EF-867A-4102621FEB12}" type="slidenum">
              <a:rPr lang="ar-SA"/>
              <a:pPr/>
              <a:t>5</a:t>
            </a:fld>
            <a:endParaRPr lang="en-US"/>
          </a:p>
        </p:txBody>
      </p:sp>
      <p:pic>
        <p:nvPicPr>
          <p:cNvPr id="28877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877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877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8774"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88776" name="Text Box 8"/>
          <p:cNvSpPr txBox="1">
            <a:spLocks noChangeArrowheads="1"/>
          </p:cNvSpPr>
          <p:nvPr/>
        </p:nvSpPr>
        <p:spPr bwMode="auto">
          <a:xfrm>
            <a:off x="2987675" y="1125538"/>
            <a:ext cx="3744913" cy="650875"/>
          </a:xfrm>
          <a:prstGeom prst="rect">
            <a:avLst/>
          </a:prstGeom>
          <a:noFill/>
          <a:ln w="9525">
            <a:solidFill>
              <a:srgbClr val="336699"/>
            </a:solidFill>
            <a:miter lim="800000"/>
            <a:headEnd/>
            <a:tailEnd/>
          </a:ln>
          <a:effectLst/>
          <a:scene3d>
            <a:camera prst="legacyObliqueTopRight"/>
            <a:lightRig rig="legacyFlat4" dir="b"/>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نقاشي كودكان</a:t>
            </a:r>
            <a:endParaRPr lang="en-US" b="1"/>
          </a:p>
        </p:txBody>
      </p:sp>
      <p:sp>
        <p:nvSpPr>
          <p:cNvPr id="288777" name="Text Box 9"/>
          <p:cNvSpPr txBox="1">
            <a:spLocks noChangeArrowheads="1"/>
          </p:cNvSpPr>
          <p:nvPr/>
        </p:nvSpPr>
        <p:spPr bwMode="auto">
          <a:xfrm>
            <a:off x="827088" y="2205038"/>
            <a:ext cx="7777162" cy="3387725"/>
          </a:xfrm>
          <a:prstGeom prst="rect">
            <a:avLst/>
          </a:prstGeom>
          <a:noFill/>
          <a:ln w="9525">
            <a:noFill/>
            <a:miter lim="800000"/>
            <a:headEnd/>
            <a:tailEnd/>
          </a:ln>
          <a:effectLst/>
        </p:spPr>
        <p:txBody>
          <a:bodyPr>
            <a:spAutoFit/>
          </a:bodyPr>
          <a:lstStyle/>
          <a:p>
            <a:pPr algn="just">
              <a:buFont typeface="Wingdings" pitchFamily="2" charset="2"/>
              <a:buChar char="v"/>
            </a:pPr>
            <a:r>
              <a:rPr lang="fa-IR"/>
              <a:t>  نقاشي كودكان را از مراحلي كه حوادث اطراف خود</a:t>
            </a:r>
          </a:p>
          <a:p>
            <a:pPr algn="just"/>
            <a:r>
              <a:rPr lang="fa-IR"/>
              <a:t> را دسته بندي و عرضه ميكنند و روند تكاملي يافته اي</a:t>
            </a:r>
          </a:p>
          <a:p>
            <a:pPr algn="just"/>
            <a:r>
              <a:rPr lang="fa-IR"/>
              <a:t>را از زمان خط خطي كردن ساده تا زماني كه خطوط </a:t>
            </a:r>
          </a:p>
          <a:p>
            <a:pPr algn="just"/>
            <a:r>
              <a:rPr lang="fa-IR"/>
              <a:t>معني دار و مبتني بر قوانين پرسپكتيو و شالوده منطقي رسم مي كنند،مانند خواب و رويا مي توان تعبير و تفسير كرد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8771"/>
                                        </p:tgtEl>
                                        <p:attrNameLst>
                                          <p:attrName>style.visibility</p:attrName>
                                        </p:attrNameLst>
                                      </p:cBhvr>
                                      <p:to>
                                        <p:strVal val="visible"/>
                                      </p:to>
                                    </p:set>
                                    <p:anim calcmode="lin" valueType="num">
                                      <p:cBhvr>
                                        <p:cTn id="7" dur="5000" fill="hold"/>
                                        <p:tgtEl>
                                          <p:spTgt spid="288771"/>
                                        </p:tgtEl>
                                        <p:attrNameLst>
                                          <p:attrName>ppt_w</p:attrName>
                                        </p:attrNameLst>
                                      </p:cBhvr>
                                      <p:tavLst>
                                        <p:tav tm="0" fmla="#ppt_w*sin(2.5*pi*$)">
                                          <p:val>
                                            <p:fltVal val="0"/>
                                          </p:val>
                                        </p:tav>
                                        <p:tav tm="100000">
                                          <p:val>
                                            <p:fltVal val="1"/>
                                          </p:val>
                                        </p:tav>
                                      </p:tavLst>
                                    </p:anim>
                                    <p:anim calcmode="lin" valueType="num">
                                      <p:cBhvr>
                                        <p:cTn id="8" dur="5000" fill="hold"/>
                                        <p:tgtEl>
                                          <p:spTgt spid="288771"/>
                                        </p:tgtEl>
                                        <p:attrNameLst>
                                          <p:attrName>ppt_h</p:attrName>
                                        </p:attrNameLst>
                                      </p:cBhvr>
                                      <p:tavLst>
                                        <p:tav tm="0">
                                          <p:val>
                                            <p:strVal val="#ppt_h"/>
                                          </p:val>
                                        </p:tav>
                                        <p:tav tm="100000">
                                          <p:val>
                                            <p:strVal val="#ppt_h"/>
                                          </p:val>
                                        </p:tav>
                                      </p:tavLst>
                                    </p:anim>
                                  </p:childTnLst>
                                </p:cTn>
                              </p:par>
                              <p:par>
                                <p:cTn id="9" presetID="16" presetClass="entr" presetSubtype="26" fill="hold" grpId="0" nodeType="withEffect">
                                  <p:stCondLst>
                                    <p:cond delay="0"/>
                                  </p:stCondLst>
                                  <p:childTnLst>
                                    <p:set>
                                      <p:cBhvr>
                                        <p:cTn id="10" dur="1" fill="hold">
                                          <p:stCondLst>
                                            <p:cond delay="0"/>
                                          </p:stCondLst>
                                        </p:cTn>
                                        <p:tgtEl>
                                          <p:spTgt spid="288776"/>
                                        </p:tgtEl>
                                        <p:attrNameLst>
                                          <p:attrName>style.visibility</p:attrName>
                                        </p:attrNameLst>
                                      </p:cBhvr>
                                      <p:to>
                                        <p:strVal val="visible"/>
                                      </p:to>
                                    </p:set>
                                    <p:animEffect transition="in" filter="barn(inHorizontal)">
                                      <p:cBhvr>
                                        <p:cTn id="11" dur="500"/>
                                        <p:tgtEl>
                                          <p:spTgt spid="288776"/>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288777"/>
                                        </p:tgtEl>
                                        <p:attrNameLst>
                                          <p:attrName>style.visibility</p:attrName>
                                        </p:attrNameLst>
                                      </p:cBhvr>
                                      <p:to>
                                        <p:strVal val="visible"/>
                                      </p:to>
                                    </p:set>
                                    <p:animEffect transition="in" filter="strips(downLeft)">
                                      <p:cBhvr>
                                        <p:cTn id="16" dur="500"/>
                                        <p:tgtEl>
                                          <p:spTgt spid="2887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6" grpId="0" animBg="1"/>
      <p:bldP spid="288777"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A974BE3B-3133-4104-8C37-70C0BBCB8482}" type="slidenum">
              <a:rPr lang="ar-SA"/>
              <a:pPr/>
              <a:t>50</a:t>
            </a:fld>
            <a:endParaRPr lang="en-US"/>
          </a:p>
        </p:txBody>
      </p:sp>
      <p:pic>
        <p:nvPicPr>
          <p:cNvPr id="33485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485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485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485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4856" name="Text Box 8"/>
          <p:cNvSpPr txBox="1">
            <a:spLocks noChangeArrowheads="1"/>
          </p:cNvSpPr>
          <p:nvPr/>
        </p:nvSpPr>
        <p:spPr bwMode="auto">
          <a:xfrm>
            <a:off x="1258888" y="1052513"/>
            <a:ext cx="5400675"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موضوع نقاشي و شخصيت كودك</a:t>
            </a:r>
            <a:endParaRPr lang="en-US" sz="3200" b="1"/>
          </a:p>
        </p:txBody>
      </p:sp>
      <p:sp>
        <p:nvSpPr>
          <p:cNvPr id="334857" name="Rectangle 9"/>
          <p:cNvSpPr>
            <a:spLocks noChangeArrowheads="1"/>
          </p:cNvSpPr>
          <p:nvPr/>
        </p:nvSpPr>
        <p:spPr bwMode="auto">
          <a:xfrm>
            <a:off x="6588125" y="1773238"/>
            <a:ext cx="1855788" cy="641350"/>
          </a:xfrm>
          <a:prstGeom prst="rect">
            <a:avLst/>
          </a:prstGeom>
          <a:noFill/>
          <a:ln w="9525">
            <a:noFill/>
            <a:miter lim="800000"/>
            <a:headEnd/>
            <a:tailEnd/>
          </a:ln>
          <a:effectLst/>
        </p:spPr>
        <p:txBody>
          <a:bodyPr wrap="none">
            <a:spAutoFit/>
          </a:bodyPr>
          <a:lstStyle/>
          <a:p>
            <a:pPr algn="r"/>
            <a:r>
              <a:rPr lang="en-US">
                <a:sym typeface="Webdings" pitchFamily="18" charset="2"/>
              </a:rPr>
              <a:t></a:t>
            </a:r>
            <a:r>
              <a:rPr lang="fa-IR">
                <a:sym typeface="Webdings" pitchFamily="18" charset="2"/>
              </a:rPr>
              <a:t> حيوانات</a:t>
            </a:r>
            <a:endParaRPr lang="en-US">
              <a:sym typeface="Webdings" pitchFamily="18" charset="2"/>
            </a:endParaRPr>
          </a:p>
        </p:txBody>
      </p:sp>
      <p:sp>
        <p:nvSpPr>
          <p:cNvPr id="334858" name="Text Box 10"/>
          <p:cNvSpPr txBox="1">
            <a:spLocks noChangeArrowheads="1"/>
          </p:cNvSpPr>
          <p:nvPr/>
        </p:nvSpPr>
        <p:spPr bwMode="auto">
          <a:xfrm>
            <a:off x="611188" y="2492375"/>
            <a:ext cx="7848600" cy="3387725"/>
          </a:xfrm>
          <a:prstGeom prst="rect">
            <a:avLst/>
          </a:prstGeom>
          <a:noFill/>
          <a:ln w="9525">
            <a:noFill/>
            <a:miter lim="800000"/>
            <a:headEnd/>
            <a:tailEnd/>
          </a:ln>
          <a:effectLst/>
        </p:spPr>
        <p:txBody>
          <a:bodyPr>
            <a:spAutoFit/>
          </a:bodyPr>
          <a:lstStyle/>
          <a:p>
            <a:pPr algn="just">
              <a:spcBef>
                <a:spcPct val="50000"/>
              </a:spcBef>
            </a:pPr>
            <a:r>
              <a:rPr lang="fa-IR"/>
              <a:t>اگر وجود حيوان در نقاشي كودك اهميت خاصي پيدا كند ، ممكن است به دليل و فور حيوان در دور و بر او ويا به دليل احساس گناه و تقصيري باشد كه كودك در موقعيتهاي خاص حس كرده و چون جرئت آن را ندارد كه گناه را ترسيم كند. احساسات ، عادات و تمايلات خود را در غالب  نقاشي حيوان نشان مي دهد </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4851"/>
                                        </p:tgtEl>
                                        <p:attrNameLst>
                                          <p:attrName>style.visibility</p:attrName>
                                        </p:attrNameLst>
                                      </p:cBhvr>
                                      <p:to>
                                        <p:strVal val="visible"/>
                                      </p:to>
                                    </p:set>
                                    <p:anim calcmode="lin" valueType="num">
                                      <p:cBhvr>
                                        <p:cTn id="7" dur="5000" fill="hold"/>
                                        <p:tgtEl>
                                          <p:spTgt spid="334851"/>
                                        </p:tgtEl>
                                        <p:attrNameLst>
                                          <p:attrName>ppt_w</p:attrName>
                                        </p:attrNameLst>
                                      </p:cBhvr>
                                      <p:tavLst>
                                        <p:tav tm="0" fmla="#ppt_w*sin(2.5*pi*$)">
                                          <p:val>
                                            <p:fltVal val="0"/>
                                          </p:val>
                                        </p:tav>
                                        <p:tav tm="100000">
                                          <p:val>
                                            <p:fltVal val="1"/>
                                          </p:val>
                                        </p:tav>
                                      </p:tavLst>
                                    </p:anim>
                                    <p:anim calcmode="lin" valueType="num">
                                      <p:cBhvr>
                                        <p:cTn id="8" dur="5000" fill="hold"/>
                                        <p:tgtEl>
                                          <p:spTgt spid="334851"/>
                                        </p:tgtEl>
                                        <p:attrNameLst>
                                          <p:attrName>ppt_h</p:attrName>
                                        </p:attrNameLst>
                                      </p:cBhvr>
                                      <p:tavLst>
                                        <p:tav tm="0">
                                          <p:val>
                                            <p:strVal val="#ppt_h"/>
                                          </p:val>
                                        </p:tav>
                                        <p:tav tm="100000">
                                          <p:val>
                                            <p:strVal val="#ppt_h"/>
                                          </p:val>
                                        </p:tav>
                                      </p:tavLst>
                                    </p:anim>
                                  </p:childTnLst>
                                </p:cTn>
                              </p:par>
                              <p:par>
                                <p:cTn id="9" presetID="4" presetClass="entr" presetSubtype="16" fill="hold" grpId="0" nodeType="withEffect">
                                  <p:stCondLst>
                                    <p:cond delay="0"/>
                                  </p:stCondLst>
                                  <p:childTnLst>
                                    <p:set>
                                      <p:cBhvr>
                                        <p:cTn id="10" dur="1" fill="hold">
                                          <p:stCondLst>
                                            <p:cond delay="0"/>
                                          </p:stCondLst>
                                        </p:cTn>
                                        <p:tgtEl>
                                          <p:spTgt spid="334856"/>
                                        </p:tgtEl>
                                        <p:attrNameLst>
                                          <p:attrName>style.visibility</p:attrName>
                                        </p:attrNameLst>
                                      </p:cBhvr>
                                      <p:to>
                                        <p:strVal val="visible"/>
                                      </p:to>
                                    </p:set>
                                    <p:animEffect transition="in" filter="box(in)">
                                      <p:cBhvr>
                                        <p:cTn id="11" dur="500"/>
                                        <p:tgtEl>
                                          <p:spTgt spid="334856"/>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334857"/>
                                        </p:tgtEl>
                                        <p:attrNameLst>
                                          <p:attrName>style.visibility</p:attrName>
                                        </p:attrNameLst>
                                      </p:cBhvr>
                                      <p:to>
                                        <p:strVal val="visible"/>
                                      </p:to>
                                    </p:set>
                                    <p:animEffect transition="in" filter="wheel(4)">
                                      <p:cBhvr>
                                        <p:cTn id="16" dur="2000"/>
                                        <p:tgtEl>
                                          <p:spTgt spid="334857"/>
                                        </p:tgtEl>
                                      </p:cBhvr>
                                    </p:animEffec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34858"/>
                                        </p:tgtEl>
                                        <p:attrNameLst>
                                          <p:attrName>style.visibility</p:attrName>
                                        </p:attrNameLst>
                                      </p:cBhvr>
                                      <p:to>
                                        <p:strVal val="visible"/>
                                      </p:to>
                                    </p:set>
                                    <p:anim calcmode="discrete" valueType="clr">
                                      <p:cBhvr override="childStyle">
                                        <p:cTn id="21" dur="80"/>
                                        <p:tgtEl>
                                          <p:spTgt spid="33485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34858"/>
                                        </p:tgtEl>
                                        <p:attrNameLst>
                                          <p:attrName>fillcolor</p:attrName>
                                        </p:attrNameLst>
                                      </p:cBhvr>
                                      <p:tavLst>
                                        <p:tav tm="0">
                                          <p:val>
                                            <p:clrVal>
                                              <a:schemeClr val="accent2"/>
                                            </p:clrVal>
                                          </p:val>
                                        </p:tav>
                                        <p:tav tm="50000">
                                          <p:val>
                                            <p:clrVal>
                                              <a:schemeClr val="hlink"/>
                                            </p:clrVal>
                                          </p:val>
                                        </p:tav>
                                      </p:tavLst>
                                    </p:anim>
                                    <p:set>
                                      <p:cBhvr>
                                        <p:cTn id="23" dur="80"/>
                                        <p:tgtEl>
                                          <p:spTgt spid="33485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6" grpId="0" animBg="1"/>
      <p:bldP spid="334857" grpId="0"/>
      <p:bldP spid="33485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A83C3817-A20A-4BA4-93DD-01697E0838F1}" type="slidenum">
              <a:rPr lang="ar-SA"/>
              <a:pPr/>
              <a:t>51</a:t>
            </a:fld>
            <a:endParaRPr lang="en-US"/>
          </a:p>
        </p:txBody>
      </p:sp>
      <p:pic>
        <p:nvPicPr>
          <p:cNvPr id="33587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587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587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587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5880" name="Text Box 8"/>
          <p:cNvSpPr txBox="1">
            <a:spLocks noChangeArrowheads="1"/>
          </p:cNvSpPr>
          <p:nvPr/>
        </p:nvSpPr>
        <p:spPr bwMode="auto">
          <a:xfrm>
            <a:off x="3059113" y="1111250"/>
            <a:ext cx="3168650"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خانواده</a:t>
            </a:r>
            <a:endParaRPr lang="en-US" sz="3200" b="1"/>
          </a:p>
        </p:txBody>
      </p:sp>
      <p:sp>
        <p:nvSpPr>
          <p:cNvPr id="335881" name="Text Box 9"/>
          <p:cNvSpPr txBox="1">
            <a:spLocks noChangeArrowheads="1"/>
          </p:cNvSpPr>
          <p:nvPr/>
        </p:nvSpPr>
        <p:spPr bwMode="auto">
          <a:xfrm>
            <a:off x="971550" y="2565400"/>
            <a:ext cx="7561263" cy="3173413"/>
          </a:xfrm>
          <a:prstGeom prst="rect">
            <a:avLst/>
          </a:prstGeom>
          <a:noFill/>
          <a:ln w="9525">
            <a:noFill/>
            <a:miter lim="800000"/>
            <a:headEnd/>
            <a:tailEnd/>
          </a:ln>
          <a:effectLst/>
        </p:spPr>
        <p:txBody>
          <a:bodyPr>
            <a:spAutoFit/>
          </a:bodyPr>
          <a:lstStyle/>
          <a:p>
            <a:pPr algn="r">
              <a:spcBef>
                <a:spcPct val="50000"/>
              </a:spcBef>
            </a:pPr>
            <a:r>
              <a:rPr lang="fa-IR" sz="4000" b="1"/>
              <a:t>به نظر مينكووسكا :</a:t>
            </a:r>
            <a:r>
              <a:rPr lang="fa-IR" b="1"/>
              <a:t> </a:t>
            </a:r>
          </a:p>
          <a:p>
            <a:pPr algn="just">
              <a:spcBef>
                <a:spcPct val="50000"/>
              </a:spcBef>
            </a:pPr>
            <a:r>
              <a:rPr lang="fa-IR" b="1"/>
              <a:t>هنگامي كه كودك افراد خانواده اش را در نقاشي نشان ميدهد ، خود را كمتر مهار مي كند و با آزادي تمام ترسها، تمايلات ، احساسات ، جاذبه ها و ترديد هايش را بيان مي كند.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5875"/>
                                        </p:tgtEl>
                                        <p:attrNameLst>
                                          <p:attrName>style.visibility</p:attrName>
                                        </p:attrNameLst>
                                      </p:cBhvr>
                                      <p:to>
                                        <p:strVal val="visible"/>
                                      </p:to>
                                    </p:set>
                                    <p:anim calcmode="lin" valueType="num">
                                      <p:cBhvr>
                                        <p:cTn id="7" dur="5000" fill="hold"/>
                                        <p:tgtEl>
                                          <p:spTgt spid="335875"/>
                                        </p:tgtEl>
                                        <p:attrNameLst>
                                          <p:attrName>ppt_w</p:attrName>
                                        </p:attrNameLst>
                                      </p:cBhvr>
                                      <p:tavLst>
                                        <p:tav tm="0" fmla="#ppt_w*sin(2.5*pi*$)">
                                          <p:val>
                                            <p:fltVal val="0"/>
                                          </p:val>
                                        </p:tav>
                                        <p:tav tm="100000">
                                          <p:val>
                                            <p:fltVal val="1"/>
                                          </p:val>
                                        </p:tav>
                                      </p:tavLst>
                                    </p:anim>
                                    <p:anim calcmode="lin" valueType="num">
                                      <p:cBhvr>
                                        <p:cTn id="8" dur="5000" fill="hold"/>
                                        <p:tgtEl>
                                          <p:spTgt spid="335875"/>
                                        </p:tgtEl>
                                        <p:attrNameLst>
                                          <p:attrName>ppt_h</p:attrName>
                                        </p:attrNameLst>
                                      </p:cBhvr>
                                      <p:tavLst>
                                        <p:tav tm="0">
                                          <p:val>
                                            <p:strVal val="#ppt_h"/>
                                          </p:val>
                                        </p:tav>
                                        <p:tav tm="100000">
                                          <p:val>
                                            <p:strVal val="#ppt_h"/>
                                          </p:val>
                                        </p:tav>
                                      </p:tavLst>
                                    </p:anim>
                                  </p:childTnLst>
                                </p:cTn>
                              </p:par>
                              <p:par>
                                <p:cTn id="9" presetID="31" presetClass="entr" presetSubtype="0" fill="hold" grpId="0" nodeType="withEffect">
                                  <p:stCondLst>
                                    <p:cond delay="0"/>
                                  </p:stCondLst>
                                  <p:iterate type="lt">
                                    <p:tmPct val="5000"/>
                                  </p:iterate>
                                  <p:childTnLst>
                                    <p:set>
                                      <p:cBhvr>
                                        <p:cTn id="10" dur="1" fill="hold">
                                          <p:stCondLst>
                                            <p:cond delay="0"/>
                                          </p:stCondLst>
                                        </p:cTn>
                                        <p:tgtEl>
                                          <p:spTgt spid="335880"/>
                                        </p:tgtEl>
                                        <p:attrNameLst>
                                          <p:attrName>style.visibility</p:attrName>
                                        </p:attrNameLst>
                                      </p:cBhvr>
                                      <p:to>
                                        <p:strVal val="visible"/>
                                      </p:to>
                                    </p:set>
                                    <p:anim calcmode="lin" valueType="num">
                                      <p:cBhvr>
                                        <p:cTn id="11" dur="1000" fill="hold"/>
                                        <p:tgtEl>
                                          <p:spTgt spid="335880"/>
                                        </p:tgtEl>
                                        <p:attrNameLst>
                                          <p:attrName>ppt_w</p:attrName>
                                        </p:attrNameLst>
                                      </p:cBhvr>
                                      <p:tavLst>
                                        <p:tav tm="0">
                                          <p:val>
                                            <p:fltVal val="0"/>
                                          </p:val>
                                        </p:tav>
                                        <p:tav tm="100000">
                                          <p:val>
                                            <p:strVal val="#ppt_w"/>
                                          </p:val>
                                        </p:tav>
                                      </p:tavLst>
                                    </p:anim>
                                    <p:anim calcmode="lin" valueType="num">
                                      <p:cBhvr>
                                        <p:cTn id="12" dur="1000" fill="hold"/>
                                        <p:tgtEl>
                                          <p:spTgt spid="335880"/>
                                        </p:tgtEl>
                                        <p:attrNameLst>
                                          <p:attrName>ppt_h</p:attrName>
                                        </p:attrNameLst>
                                      </p:cBhvr>
                                      <p:tavLst>
                                        <p:tav tm="0">
                                          <p:val>
                                            <p:fltVal val="0"/>
                                          </p:val>
                                        </p:tav>
                                        <p:tav tm="100000">
                                          <p:val>
                                            <p:strVal val="#ppt_h"/>
                                          </p:val>
                                        </p:tav>
                                      </p:tavLst>
                                    </p:anim>
                                    <p:anim calcmode="lin" valueType="num">
                                      <p:cBhvr>
                                        <p:cTn id="13" dur="1000" fill="hold"/>
                                        <p:tgtEl>
                                          <p:spTgt spid="335880"/>
                                        </p:tgtEl>
                                        <p:attrNameLst>
                                          <p:attrName>style.rotation</p:attrName>
                                        </p:attrNameLst>
                                      </p:cBhvr>
                                      <p:tavLst>
                                        <p:tav tm="0">
                                          <p:val>
                                            <p:fltVal val="90"/>
                                          </p:val>
                                        </p:tav>
                                        <p:tav tm="100000">
                                          <p:val>
                                            <p:fltVal val="0"/>
                                          </p:val>
                                        </p:tav>
                                      </p:tavLst>
                                    </p:anim>
                                    <p:animEffect transition="in" filter="fade">
                                      <p:cBhvr>
                                        <p:cTn id="14" dur="1000"/>
                                        <p:tgtEl>
                                          <p:spTgt spid="335880"/>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335881"/>
                                        </p:tgtEl>
                                        <p:attrNameLst>
                                          <p:attrName>style.visibility</p:attrName>
                                        </p:attrNameLst>
                                      </p:cBhvr>
                                      <p:to>
                                        <p:strVal val="visible"/>
                                      </p:to>
                                    </p:set>
                                    <p:anim calcmode="lin" valueType="num">
                                      <p:cBhvr>
                                        <p:cTn id="19" dur="500" fill="hold"/>
                                        <p:tgtEl>
                                          <p:spTgt spid="335881"/>
                                        </p:tgtEl>
                                        <p:attrNameLst>
                                          <p:attrName>ppt_w</p:attrName>
                                        </p:attrNameLst>
                                      </p:cBhvr>
                                      <p:tavLst>
                                        <p:tav tm="0">
                                          <p:val>
                                            <p:fltVal val="0"/>
                                          </p:val>
                                        </p:tav>
                                        <p:tav tm="100000">
                                          <p:val>
                                            <p:strVal val="#ppt_w"/>
                                          </p:val>
                                        </p:tav>
                                      </p:tavLst>
                                    </p:anim>
                                    <p:anim calcmode="lin" valueType="num">
                                      <p:cBhvr>
                                        <p:cTn id="20" dur="500" fill="hold"/>
                                        <p:tgtEl>
                                          <p:spTgt spid="335881"/>
                                        </p:tgtEl>
                                        <p:attrNameLst>
                                          <p:attrName>ppt_h</p:attrName>
                                        </p:attrNameLst>
                                      </p:cBhvr>
                                      <p:tavLst>
                                        <p:tav tm="0">
                                          <p:val>
                                            <p:fltVal val="0"/>
                                          </p:val>
                                        </p:tav>
                                        <p:tav tm="100000">
                                          <p:val>
                                            <p:strVal val="#ppt_h"/>
                                          </p:val>
                                        </p:tav>
                                      </p:tavLst>
                                    </p:anim>
                                    <p:anim calcmode="lin" valueType="num">
                                      <p:cBhvr>
                                        <p:cTn id="21" dur="500" fill="hold"/>
                                        <p:tgtEl>
                                          <p:spTgt spid="335881"/>
                                        </p:tgtEl>
                                        <p:attrNameLst>
                                          <p:attrName>style.rotation</p:attrName>
                                        </p:attrNameLst>
                                      </p:cBhvr>
                                      <p:tavLst>
                                        <p:tav tm="0">
                                          <p:val>
                                            <p:fltVal val="90"/>
                                          </p:val>
                                        </p:tav>
                                        <p:tav tm="100000">
                                          <p:val>
                                            <p:fltVal val="0"/>
                                          </p:val>
                                        </p:tav>
                                      </p:tavLst>
                                    </p:anim>
                                    <p:animEffect transition="in" filter="fade">
                                      <p:cBhvr>
                                        <p:cTn id="22" dur="500"/>
                                        <p:tgtEl>
                                          <p:spTgt spid="3358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80" grpId="0" animBg="1"/>
      <p:bldP spid="33588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F9FF2EA9-394F-4FB5-83A2-E520321EFE4F}" type="slidenum">
              <a:rPr lang="ar-SA"/>
              <a:pPr/>
              <a:t>52</a:t>
            </a:fld>
            <a:endParaRPr lang="en-US"/>
          </a:p>
        </p:txBody>
      </p:sp>
      <p:pic>
        <p:nvPicPr>
          <p:cNvPr id="33689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690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690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6904" name="AutoShape 8"/>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6905" name="Text Box 9"/>
          <p:cNvSpPr txBox="1">
            <a:spLocks noChangeArrowheads="1"/>
          </p:cNvSpPr>
          <p:nvPr/>
        </p:nvSpPr>
        <p:spPr bwMode="auto">
          <a:xfrm>
            <a:off x="3059113" y="1111250"/>
            <a:ext cx="3168650"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خانواده</a:t>
            </a:r>
            <a:endParaRPr lang="en-US" sz="3200" b="1"/>
          </a:p>
        </p:txBody>
      </p:sp>
      <p:sp>
        <p:nvSpPr>
          <p:cNvPr id="336906" name="Text Box 10"/>
          <p:cNvSpPr txBox="1">
            <a:spLocks noChangeArrowheads="1"/>
          </p:cNvSpPr>
          <p:nvPr/>
        </p:nvSpPr>
        <p:spPr bwMode="auto">
          <a:xfrm>
            <a:off x="900113" y="2349500"/>
            <a:ext cx="7488237" cy="3387725"/>
          </a:xfrm>
          <a:prstGeom prst="rect">
            <a:avLst/>
          </a:prstGeom>
          <a:noFill/>
          <a:ln w="9525">
            <a:noFill/>
            <a:miter lim="800000"/>
            <a:headEnd/>
            <a:tailEnd/>
          </a:ln>
          <a:effectLst/>
        </p:spPr>
        <p:txBody>
          <a:bodyPr>
            <a:spAutoFit/>
          </a:bodyPr>
          <a:lstStyle/>
          <a:p>
            <a:pPr algn="just">
              <a:spcBef>
                <a:spcPct val="50000"/>
              </a:spcBef>
            </a:pPr>
            <a:r>
              <a:rPr lang="fa-IR"/>
              <a:t>براي تحليل نقاشي كودك از خانواده بايد هر دو قسمت  چارچوب و محتواي نقاشي را در نظر گرفت . قسمت اول ،  يعني خطوط و فضا و رنگ كه در تمام نقاشيها و جود دارد ، نماينده ويژ گيهاي كلي شخصيت كودك است و قسمت دوم كه اهميت بيشتري دارد محتواي نقاشي است </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6899"/>
                                        </p:tgtEl>
                                        <p:attrNameLst>
                                          <p:attrName>style.visibility</p:attrName>
                                        </p:attrNameLst>
                                      </p:cBhvr>
                                      <p:to>
                                        <p:strVal val="visible"/>
                                      </p:to>
                                    </p:set>
                                    <p:anim calcmode="lin" valueType="num">
                                      <p:cBhvr>
                                        <p:cTn id="7" dur="5000" fill="hold"/>
                                        <p:tgtEl>
                                          <p:spTgt spid="336899"/>
                                        </p:tgtEl>
                                        <p:attrNameLst>
                                          <p:attrName>ppt_w</p:attrName>
                                        </p:attrNameLst>
                                      </p:cBhvr>
                                      <p:tavLst>
                                        <p:tav tm="0" fmla="#ppt_w*sin(2.5*pi*$)">
                                          <p:val>
                                            <p:fltVal val="0"/>
                                          </p:val>
                                        </p:tav>
                                        <p:tav tm="100000">
                                          <p:val>
                                            <p:fltVal val="1"/>
                                          </p:val>
                                        </p:tav>
                                      </p:tavLst>
                                    </p:anim>
                                    <p:anim calcmode="lin" valueType="num">
                                      <p:cBhvr>
                                        <p:cTn id="8" dur="5000" fill="hold"/>
                                        <p:tgtEl>
                                          <p:spTgt spid="336899"/>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36905"/>
                                        </p:tgtEl>
                                        <p:attrNameLst>
                                          <p:attrName>style.visibility</p:attrName>
                                        </p:attrNameLst>
                                      </p:cBhvr>
                                      <p:to>
                                        <p:strVal val="visible"/>
                                      </p:to>
                                    </p:set>
                                    <p:animEffect transition="in" filter="circle(in)">
                                      <p:cBhvr>
                                        <p:cTn id="11" dur="2000"/>
                                        <p:tgtEl>
                                          <p:spTgt spid="336905"/>
                                        </p:tgtEl>
                                      </p:cBhvr>
                                    </p:animEffect>
                                  </p:childTnLst>
                                </p:cTn>
                              </p:par>
                            </p:childTnLst>
                          </p:cTn>
                        </p:par>
                      </p:childTnLst>
                    </p:cTn>
                  </p:par>
                  <p:par>
                    <p:cTn id="12" fill="hold">
                      <p:stCondLst>
                        <p:cond delay="indefinite"/>
                      </p:stCondLst>
                      <p:childTnLst>
                        <p:par>
                          <p:cTn id="13" fill="hold">
                            <p:stCondLst>
                              <p:cond delay="0"/>
                            </p:stCondLst>
                            <p:childTnLst>
                              <p:par>
                                <p:cTn id="14" presetID="40" presetClass="entr" presetSubtype="0" fill="hold" grpId="0" nodeType="clickEffect">
                                  <p:stCondLst>
                                    <p:cond delay="0"/>
                                  </p:stCondLst>
                                  <p:iterate type="lt">
                                    <p:tmPct val="10000"/>
                                  </p:iterate>
                                  <p:childTnLst>
                                    <p:set>
                                      <p:cBhvr>
                                        <p:cTn id="15" dur="1" fill="hold">
                                          <p:stCondLst>
                                            <p:cond delay="0"/>
                                          </p:stCondLst>
                                        </p:cTn>
                                        <p:tgtEl>
                                          <p:spTgt spid="336906"/>
                                        </p:tgtEl>
                                        <p:attrNameLst>
                                          <p:attrName>style.visibility</p:attrName>
                                        </p:attrNameLst>
                                      </p:cBhvr>
                                      <p:to>
                                        <p:strVal val="visible"/>
                                      </p:to>
                                    </p:set>
                                    <p:animEffect transition="in" filter="fade">
                                      <p:cBhvr>
                                        <p:cTn id="16" dur="500"/>
                                        <p:tgtEl>
                                          <p:spTgt spid="336906"/>
                                        </p:tgtEl>
                                      </p:cBhvr>
                                    </p:animEffect>
                                    <p:anim calcmode="lin" valueType="num">
                                      <p:cBhvr>
                                        <p:cTn id="17" dur="500" fill="hold"/>
                                        <p:tgtEl>
                                          <p:spTgt spid="336906"/>
                                        </p:tgtEl>
                                        <p:attrNameLst>
                                          <p:attrName>ppt_x</p:attrName>
                                        </p:attrNameLst>
                                      </p:cBhvr>
                                      <p:tavLst>
                                        <p:tav tm="0">
                                          <p:val>
                                            <p:strVal val="#ppt_x-.1"/>
                                          </p:val>
                                        </p:tav>
                                        <p:tav tm="100000">
                                          <p:val>
                                            <p:strVal val="#ppt_x"/>
                                          </p:val>
                                        </p:tav>
                                      </p:tavLst>
                                    </p:anim>
                                    <p:anim calcmode="lin" valueType="num">
                                      <p:cBhvr>
                                        <p:cTn id="18" dur="500" fill="hold"/>
                                        <p:tgtEl>
                                          <p:spTgt spid="3369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905" grpId="0" animBg="1"/>
      <p:bldP spid="336906"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D7B45787-09DA-4D2A-B78F-14F0CC1883D7}" type="slidenum">
              <a:rPr lang="ar-SA"/>
              <a:pPr/>
              <a:t>53</a:t>
            </a:fld>
            <a:endParaRPr lang="en-US"/>
          </a:p>
        </p:txBody>
      </p:sp>
      <p:pic>
        <p:nvPicPr>
          <p:cNvPr id="33792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792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792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7926"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7927" name="Text Box 7"/>
          <p:cNvSpPr txBox="1">
            <a:spLocks noChangeArrowheads="1"/>
          </p:cNvSpPr>
          <p:nvPr/>
        </p:nvSpPr>
        <p:spPr bwMode="auto">
          <a:xfrm>
            <a:off x="2700338" y="1111250"/>
            <a:ext cx="4319587"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محتواي نقاشي از  خانواده</a:t>
            </a:r>
            <a:endParaRPr lang="en-US" sz="3200" b="1"/>
          </a:p>
        </p:txBody>
      </p:sp>
      <p:sp>
        <p:nvSpPr>
          <p:cNvPr id="337929" name="Text Box 9"/>
          <p:cNvSpPr txBox="1">
            <a:spLocks noChangeArrowheads="1"/>
          </p:cNvSpPr>
          <p:nvPr/>
        </p:nvSpPr>
        <p:spPr bwMode="auto">
          <a:xfrm>
            <a:off x="1042988" y="2205038"/>
            <a:ext cx="7705725" cy="641350"/>
          </a:xfrm>
          <a:prstGeom prst="rect">
            <a:avLst/>
          </a:prstGeom>
          <a:noFill/>
          <a:ln w="9525">
            <a:noFill/>
            <a:miter lim="800000"/>
            <a:headEnd/>
            <a:tailEnd/>
          </a:ln>
          <a:effectLst/>
        </p:spPr>
        <p:txBody>
          <a:bodyPr>
            <a:spAutoFit/>
          </a:bodyPr>
          <a:lstStyle/>
          <a:p>
            <a:pPr algn="r">
              <a:spcBef>
                <a:spcPct val="50000"/>
              </a:spcBef>
            </a:pPr>
            <a:r>
              <a:rPr lang="fa-IR" b="1" i="1"/>
              <a:t>1- فاصله بين اشخاص نقاشي</a:t>
            </a:r>
            <a:endParaRPr lang="en-US" b="1" i="1"/>
          </a:p>
        </p:txBody>
      </p:sp>
      <p:sp>
        <p:nvSpPr>
          <p:cNvPr id="337930" name="Text Box 10"/>
          <p:cNvSpPr txBox="1">
            <a:spLocks noChangeArrowheads="1"/>
          </p:cNvSpPr>
          <p:nvPr/>
        </p:nvSpPr>
        <p:spPr bwMode="auto">
          <a:xfrm>
            <a:off x="827088" y="3068638"/>
            <a:ext cx="7848600" cy="2838450"/>
          </a:xfrm>
          <a:prstGeom prst="rect">
            <a:avLst/>
          </a:prstGeom>
          <a:noFill/>
          <a:ln w="9525">
            <a:noFill/>
            <a:miter lim="800000"/>
            <a:headEnd/>
            <a:tailEnd/>
          </a:ln>
          <a:effectLst/>
        </p:spPr>
        <p:txBody>
          <a:bodyPr>
            <a:spAutoFit/>
          </a:bodyPr>
          <a:lstStyle/>
          <a:p>
            <a:pPr algn="just">
              <a:spcBef>
                <a:spcPct val="50000"/>
              </a:spcBef>
            </a:pPr>
            <a:r>
              <a:rPr lang="fa-IR" b="1"/>
              <a:t>اعضا يك خانواده هماهنگ در نقاشي  كودكان ، هميشه با هم دوست و دست در دست هم نشان داده مي شوند. نزديك شدن دو يا چندين شخصيت در نقاشي ، نشان دهنده انس و الفت واقعي آنها يا تمايل كودك به آنهاست</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7923"/>
                                        </p:tgtEl>
                                        <p:attrNameLst>
                                          <p:attrName>style.visibility</p:attrName>
                                        </p:attrNameLst>
                                      </p:cBhvr>
                                      <p:to>
                                        <p:strVal val="visible"/>
                                      </p:to>
                                    </p:set>
                                    <p:anim calcmode="lin" valueType="num">
                                      <p:cBhvr>
                                        <p:cTn id="7" dur="5000" fill="hold"/>
                                        <p:tgtEl>
                                          <p:spTgt spid="337923"/>
                                        </p:tgtEl>
                                        <p:attrNameLst>
                                          <p:attrName>ppt_w</p:attrName>
                                        </p:attrNameLst>
                                      </p:cBhvr>
                                      <p:tavLst>
                                        <p:tav tm="0" fmla="#ppt_w*sin(2.5*pi*$)">
                                          <p:val>
                                            <p:fltVal val="0"/>
                                          </p:val>
                                        </p:tav>
                                        <p:tav tm="100000">
                                          <p:val>
                                            <p:fltVal val="1"/>
                                          </p:val>
                                        </p:tav>
                                      </p:tavLst>
                                    </p:anim>
                                    <p:anim calcmode="lin" valueType="num">
                                      <p:cBhvr>
                                        <p:cTn id="8" dur="5000" fill="hold"/>
                                        <p:tgtEl>
                                          <p:spTgt spid="337923"/>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37927"/>
                                        </p:tgtEl>
                                        <p:attrNameLst>
                                          <p:attrName>style.visibility</p:attrName>
                                        </p:attrNameLst>
                                      </p:cBhvr>
                                      <p:to>
                                        <p:strVal val="visible"/>
                                      </p:to>
                                    </p:set>
                                    <p:animEffect transition="in" filter="circle(in)">
                                      <p:cBhvr>
                                        <p:cTn id="11" dur="2000"/>
                                        <p:tgtEl>
                                          <p:spTgt spid="337927"/>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grpId="0" nodeType="clickEffect">
                                  <p:stCondLst>
                                    <p:cond delay="0"/>
                                  </p:stCondLst>
                                  <p:childTnLst>
                                    <p:set>
                                      <p:cBhvr>
                                        <p:cTn id="15" dur="1" fill="hold">
                                          <p:stCondLst>
                                            <p:cond delay="0"/>
                                          </p:stCondLst>
                                        </p:cTn>
                                        <p:tgtEl>
                                          <p:spTgt spid="337929"/>
                                        </p:tgtEl>
                                        <p:attrNameLst>
                                          <p:attrName>style.visibility</p:attrName>
                                        </p:attrNameLst>
                                      </p:cBhvr>
                                      <p:to>
                                        <p:strVal val="visible"/>
                                      </p:to>
                                    </p:set>
                                    <p:anim calcmode="lin" valueType="num">
                                      <p:cBhvr additive="base">
                                        <p:cTn id="16" dur="500" fill="hold"/>
                                        <p:tgtEl>
                                          <p:spTgt spid="337929"/>
                                        </p:tgtEl>
                                        <p:attrNameLst>
                                          <p:attrName>ppt_x</p:attrName>
                                        </p:attrNameLst>
                                      </p:cBhvr>
                                      <p:tavLst>
                                        <p:tav tm="0">
                                          <p:val>
                                            <p:strVal val="1+#ppt_w/2"/>
                                          </p:val>
                                        </p:tav>
                                        <p:tav tm="100000">
                                          <p:val>
                                            <p:strVal val="#ppt_x"/>
                                          </p:val>
                                        </p:tav>
                                      </p:tavLst>
                                    </p:anim>
                                    <p:anim calcmode="lin" valueType="num">
                                      <p:cBhvr additive="base">
                                        <p:cTn id="17" dur="500" fill="hold"/>
                                        <p:tgtEl>
                                          <p:spTgt spid="337929"/>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37930"/>
                                        </p:tgtEl>
                                        <p:attrNameLst>
                                          <p:attrName>style.visibility</p:attrName>
                                        </p:attrNameLst>
                                      </p:cBhvr>
                                      <p:to>
                                        <p:strVal val="visible"/>
                                      </p:to>
                                    </p:set>
                                    <p:animEffect transition="in" filter="checkerboard(across)">
                                      <p:cBhvr>
                                        <p:cTn id="22" dur="500"/>
                                        <p:tgtEl>
                                          <p:spTgt spid="3379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7" grpId="0" animBg="1"/>
      <p:bldP spid="337929" grpId="0"/>
      <p:bldP spid="337930"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1824FD54-AFDF-4B12-ADA9-D5BDC9656BA6}" type="slidenum">
              <a:rPr lang="ar-SA"/>
              <a:pPr/>
              <a:t>54</a:t>
            </a:fld>
            <a:endParaRPr lang="en-US"/>
          </a:p>
        </p:txBody>
      </p:sp>
      <p:pic>
        <p:nvPicPr>
          <p:cNvPr id="33894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894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894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8950"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8952" name="Text Box 8"/>
          <p:cNvSpPr txBox="1">
            <a:spLocks noChangeArrowheads="1"/>
          </p:cNvSpPr>
          <p:nvPr/>
        </p:nvSpPr>
        <p:spPr bwMode="auto">
          <a:xfrm>
            <a:off x="2700338" y="1111250"/>
            <a:ext cx="4319587"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محتواي نقاشي از  خانواده</a:t>
            </a:r>
            <a:endParaRPr lang="en-US" sz="3200" b="1"/>
          </a:p>
        </p:txBody>
      </p:sp>
      <p:sp>
        <p:nvSpPr>
          <p:cNvPr id="338953" name="Text Box 9"/>
          <p:cNvSpPr txBox="1">
            <a:spLocks noChangeArrowheads="1"/>
          </p:cNvSpPr>
          <p:nvPr/>
        </p:nvSpPr>
        <p:spPr bwMode="auto">
          <a:xfrm>
            <a:off x="3492500" y="1989138"/>
            <a:ext cx="5111750" cy="641350"/>
          </a:xfrm>
          <a:prstGeom prst="rect">
            <a:avLst/>
          </a:prstGeom>
          <a:noFill/>
          <a:ln w="9525">
            <a:noFill/>
            <a:miter lim="800000"/>
            <a:headEnd/>
            <a:tailEnd/>
          </a:ln>
          <a:effectLst/>
        </p:spPr>
        <p:txBody>
          <a:bodyPr>
            <a:spAutoFit/>
          </a:bodyPr>
          <a:lstStyle/>
          <a:p>
            <a:pPr algn="r">
              <a:spcBef>
                <a:spcPct val="50000"/>
              </a:spcBef>
            </a:pPr>
            <a:r>
              <a:rPr lang="fa-IR" b="1" i="1"/>
              <a:t>2- برجسته نمودن اشخاص</a:t>
            </a:r>
            <a:endParaRPr lang="en-US" b="1" i="1"/>
          </a:p>
        </p:txBody>
      </p:sp>
      <p:sp>
        <p:nvSpPr>
          <p:cNvPr id="338954" name="Text Box 10"/>
          <p:cNvSpPr txBox="1">
            <a:spLocks noChangeArrowheads="1"/>
          </p:cNvSpPr>
          <p:nvPr/>
        </p:nvSpPr>
        <p:spPr bwMode="auto">
          <a:xfrm>
            <a:off x="539750" y="2781300"/>
            <a:ext cx="8135938" cy="3387725"/>
          </a:xfrm>
          <a:prstGeom prst="rect">
            <a:avLst/>
          </a:prstGeom>
          <a:noFill/>
          <a:ln w="9525">
            <a:noFill/>
            <a:miter lim="800000"/>
            <a:headEnd/>
            <a:tailEnd/>
          </a:ln>
          <a:effectLst/>
        </p:spPr>
        <p:txBody>
          <a:bodyPr>
            <a:spAutoFit/>
          </a:bodyPr>
          <a:lstStyle/>
          <a:p>
            <a:pPr algn="just">
              <a:spcBef>
                <a:spcPct val="50000"/>
              </a:spcBef>
            </a:pPr>
            <a:r>
              <a:rPr lang="fa-IR"/>
              <a:t>در بيشتر نقاشي هايي كه كودك از خانواده مي كند هميشه يك شخص يت اصلي وجود دارد كه كودك بيشتر بار احساسي خود را چه به صورت عشق و ستايش و چه به صورت ترس و دلهره ، بر او مستقر ميكند. اين شخصيت اصلي يا برجسته غالبا قبل از ديگران كشيده مي شود . زيرا اولين كسي است كه كودك به او فكر مي كند</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8947"/>
                                        </p:tgtEl>
                                        <p:attrNameLst>
                                          <p:attrName>style.visibility</p:attrName>
                                        </p:attrNameLst>
                                      </p:cBhvr>
                                      <p:to>
                                        <p:strVal val="visible"/>
                                      </p:to>
                                    </p:set>
                                    <p:anim calcmode="lin" valueType="num">
                                      <p:cBhvr>
                                        <p:cTn id="7" dur="5000" fill="hold"/>
                                        <p:tgtEl>
                                          <p:spTgt spid="338947"/>
                                        </p:tgtEl>
                                        <p:attrNameLst>
                                          <p:attrName>ppt_w</p:attrName>
                                        </p:attrNameLst>
                                      </p:cBhvr>
                                      <p:tavLst>
                                        <p:tav tm="0" fmla="#ppt_w*sin(2.5*pi*$)">
                                          <p:val>
                                            <p:fltVal val="0"/>
                                          </p:val>
                                        </p:tav>
                                        <p:tav tm="100000">
                                          <p:val>
                                            <p:fltVal val="1"/>
                                          </p:val>
                                        </p:tav>
                                      </p:tavLst>
                                    </p:anim>
                                    <p:anim calcmode="lin" valueType="num">
                                      <p:cBhvr>
                                        <p:cTn id="8" dur="5000" fill="hold"/>
                                        <p:tgtEl>
                                          <p:spTgt spid="338947"/>
                                        </p:tgtEl>
                                        <p:attrNameLst>
                                          <p:attrName>ppt_h</p:attrName>
                                        </p:attrNameLst>
                                      </p:cBhvr>
                                      <p:tavLst>
                                        <p:tav tm="0">
                                          <p:val>
                                            <p:strVal val="#ppt_h"/>
                                          </p:val>
                                        </p:tav>
                                        <p:tav tm="100000">
                                          <p:val>
                                            <p:strVal val="#ppt_h"/>
                                          </p:val>
                                        </p:tav>
                                      </p:tavLst>
                                    </p:anim>
                                  </p:childTnLst>
                                </p:cTn>
                              </p:par>
                              <p:par>
                                <p:cTn id="9" presetID="2" presetClass="entr" presetSubtype="12" fill="hold" grpId="0" nodeType="withEffect">
                                  <p:stCondLst>
                                    <p:cond delay="0"/>
                                  </p:stCondLst>
                                  <p:childTnLst>
                                    <p:set>
                                      <p:cBhvr>
                                        <p:cTn id="10" dur="1" fill="hold">
                                          <p:stCondLst>
                                            <p:cond delay="0"/>
                                          </p:stCondLst>
                                        </p:cTn>
                                        <p:tgtEl>
                                          <p:spTgt spid="338952"/>
                                        </p:tgtEl>
                                        <p:attrNameLst>
                                          <p:attrName>style.visibility</p:attrName>
                                        </p:attrNameLst>
                                      </p:cBhvr>
                                      <p:to>
                                        <p:strVal val="visible"/>
                                      </p:to>
                                    </p:set>
                                    <p:anim calcmode="lin" valueType="num">
                                      <p:cBhvr additive="base">
                                        <p:cTn id="11" dur="500" fill="hold"/>
                                        <p:tgtEl>
                                          <p:spTgt spid="338952"/>
                                        </p:tgtEl>
                                        <p:attrNameLst>
                                          <p:attrName>ppt_x</p:attrName>
                                        </p:attrNameLst>
                                      </p:cBhvr>
                                      <p:tavLst>
                                        <p:tav tm="0">
                                          <p:val>
                                            <p:strVal val="0-#ppt_w/2"/>
                                          </p:val>
                                        </p:tav>
                                        <p:tav tm="100000">
                                          <p:val>
                                            <p:strVal val="#ppt_x"/>
                                          </p:val>
                                        </p:tav>
                                      </p:tavLst>
                                    </p:anim>
                                    <p:anim calcmode="lin" valueType="num">
                                      <p:cBhvr additive="base">
                                        <p:cTn id="12" dur="500" fill="hold"/>
                                        <p:tgtEl>
                                          <p:spTgt spid="33895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38953"/>
                                        </p:tgtEl>
                                        <p:attrNameLst>
                                          <p:attrName>style.visibility</p:attrName>
                                        </p:attrNameLst>
                                      </p:cBhvr>
                                      <p:to>
                                        <p:strVal val="visible"/>
                                      </p:to>
                                    </p:set>
                                    <p:anim calcmode="lin" valueType="num">
                                      <p:cBhvr additive="base">
                                        <p:cTn id="17" dur="500" fill="hold"/>
                                        <p:tgtEl>
                                          <p:spTgt spid="338953"/>
                                        </p:tgtEl>
                                        <p:attrNameLst>
                                          <p:attrName>ppt_x</p:attrName>
                                        </p:attrNameLst>
                                      </p:cBhvr>
                                      <p:tavLst>
                                        <p:tav tm="0">
                                          <p:val>
                                            <p:strVal val="1+#ppt_w/2"/>
                                          </p:val>
                                        </p:tav>
                                        <p:tav tm="100000">
                                          <p:val>
                                            <p:strVal val="#ppt_x"/>
                                          </p:val>
                                        </p:tav>
                                      </p:tavLst>
                                    </p:anim>
                                    <p:anim calcmode="lin" valueType="num">
                                      <p:cBhvr additive="base">
                                        <p:cTn id="18" dur="500" fill="hold"/>
                                        <p:tgtEl>
                                          <p:spTgt spid="338953"/>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338954"/>
                                        </p:tgtEl>
                                        <p:attrNameLst>
                                          <p:attrName>style.visibility</p:attrName>
                                        </p:attrNameLst>
                                      </p:cBhvr>
                                      <p:to>
                                        <p:strVal val="visible"/>
                                      </p:to>
                                    </p:set>
                                    <p:animEffect transition="in" filter="wheel(4)">
                                      <p:cBhvr>
                                        <p:cTn id="23" dur="1000"/>
                                        <p:tgtEl>
                                          <p:spTgt spid="3389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52" grpId="0" animBg="1"/>
      <p:bldP spid="338953" grpId="0"/>
      <p:bldP spid="33895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8CE21E0D-2CBD-4DE2-B395-BBB88DB1B754}" type="slidenum">
              <a:rPr lang="ar-SA"/>
              <a:pPr/>
              <a:t>55</a:t>
            </a:fld>
            <a:endParaRPr lang="en-US"/>
          </a:p>
        </p:txBody>
      </p:sp>
      <p:pic>
        <p:nvPicPr>
          <p:cNvPr id="33997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3997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3997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39974" name="Text Box 6"/>
          <p:cNvSpPr txBox="1">
            <a:spLocks noChangeArrowheads="1"/>
          </p:cNvSpPr>
          <p:nvPr/>
        </p:nvSpPr>
        <p:spPr bwMode="auto">
          <a:xfrm>
            <a:off x="2700338" y="1111250"/>
            <a:ext cx="4319587"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محتواي نقاشي از  خانواده</a:t>
            </a:r>
            <a:endParaRPr lang="en-US" sz="3200" b="1"/>
          </a:p>
        </p:txBody>
      </p:sp>
      <p:sp>
        <p:nvSpPr>
          <p:cNvPr id="33997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39976" name="Text Box 8"/>
          <p:cNvSpPr txBox="1">
            <a:spLocks noChangeArrowheads="1"/>
          </p:cNvSpPr>
          <p:nvPr/>
        </p:nvSpPr>
        <p:spPr bwMode="auto">
          <a:xfrm>
            <a:off x="2195513" y="2060575"/>
            <a:ext cx="5976937" cy="641350"/>
          </a:xfrm>
          <a:prstGeom prst="rect">
            <a:avLst/>
          </a:prstGeom>
          <a:noFill/>
          <a:ln w="9525">
            <a:noFill/>
            <a:miter lim="800000"/>
            <a:headEnd/>
            <a:tailEnd/>
          </a:ln>
          <a:effectLst/>
        </p:spPr>
        <p:txBody>
          <a:bodyPr>
            <a:spAutoFit/>
          </a:bodyPr>
          <a:lstStyle/>
          <a:p>
            <a:pPr algn="r">
              <a:spcBef>
                <a:spcPct val="50000"/>
              </a:spcBef>
            </a:pPr>
            <a:r>
              <a:rPr lang="fa-IR" b="1" i="1"/>
              <a:t>3- بي ارزش كردن اشخاص</a:t>
            </a:r>
            <a:endParaRPr lang="en-US" b="1" i="1"/>
          </a:p>
        </p:txBody>
      </p:sp>
      <p:sp>
        <p:nvSpPr>
          <p:cNvPr id="339977" name="Text Box 9"/>
          <p:cNvSpPr txBox="1">
            <a:spLocks noChangeArrowheads="1"/>
          </p:cNvSpPr>
          <p:nvPr/>
        </p:nvSpPr>
        <p:spPr bwMode="auto">
          <a:xfrm>
            <a:off x="539750" y="2852738"/>
            <a:ext cx="8280400" cy="2838450"/>
          </a:xfrm>
          <a:prstGeom prst="rect">
            <a:avLst/>
          </a:prstGeom>
          <a:noFill/>
          <a:ln w="9525">
            <a:noFill/>
            <a:miter lim="800000"/>
            <a:headEnd/>
            <a:tailEnd/>
          </a:ln>
          <a:effectLst/>
        </p:spPr>
        <p:txBody>
          <a:bodyPr>
            <a:spAutoFit/>
          </a:bodyPr>
          <a:lstStyle/>
          <a:p>
            <a:pPr algn="just">
              <a:spcBef>
                <a:spcPct val="50000"/>
              </a:spcBef>
            </a:pPr>
            <a:r>
              <a:rPr lang="fa-IR" b="1"/>
              <a:t>وقتي كودك  در نقاشي خود يكي از اعضا خانواده را ترسيم نمي كند ، مي توان نتيجه گرفت كه كودك آگاهانه و يا نا آگاهانه آرزوي نبودن آن شخص را دارد . اين پديده در مورد خواهران و برادران روي مي دهد كه بيشتر بچه ها به آنها كينه و حسادت مي ورزند.</a:t>
            </a:r>
            <a:endParaRPr lang="en-US" b="1"/>
          </a:p>
        </p:txBody>
      </p:sp>
      <p:sp>
        <p:nvSpPr>
          <p:cNvPr id="12" name="Title 11"/>
          <p:cNvSpPr>
            <a:spLocks noGrp="1"/>
          </p:cNvSpPr>
          <p:nvPr>
            <p:ph type="title"/>
          </p:nvPr>
        </p:nvSpPr>
        <p:spPr/>
        <p:txBody>
          <a:bodyPr/>
          <a:lstStyle/>
          <a:p>
            <a:endParaRPr lang="fa-I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39971"/>
                                        </p:tgtEl>
                                        <p:attrNameLst>
                                          <p:attrName>style.visibility</p:attrName>
                                        </p:attrNameLst>
                                      </p:cBhvr>
                                      <p:to>
                                        <p:strVal val="visible"/>
                                      </p:to>
                                    </p:set>
                                    <p:anim calcmode="lin" valueType="num">
                                      <p:cBhvr>
                                        <p:cTn id="7" dur="5000" fill="hold"/>
                                        <p:tgtEl>
                                          <p:spTgt spid="339971"/>
                                        </p:tgtEl>
                                        <p:attrNameLst>
                                          <p:attrName>ppt_w</p:attrName>
                                        </p:attrNameLst>
                                      </p:cBhvr>
                                      <p:tavLst>
                                        <p:tav tm="0" fmla="#ppt_w*sin(2.5*pi*$)">
                                          <p:val>
                                            <p:fltVal val="0"/>
                                          </p:val>
                                        </p:tav>
                                        <p:tav tm="100000">
                                          <p:val>
                                            <p:fltVal val="1"/>
                                          </p:val>
                                        </p:tav>
                                      </p:tavLst>
                                    </p:anim>
                                    <p:anim calcmode="lin" valueType="num">
                                      <p:cBhvr>
                                        <p:cTn id="8" dur="5000" fill="hold"/>
                                        <p:tgtEl>
                                          <p:spTgt spid="339971"/>
                                        </p:tgtEl>
                                        <p:attrNameLst>
                                          <p:attrName>ppt_h</p:attrName>
                                        </p:attrNameLst>
                                      </p:cBhvr>
                                      <p:tavLst>
                                        <p:tav tm="0">
                                          <p:val>
                                            <p:strVal val="#ppt_h"/>
                                          </p:val>
                                        </p:tav>
                                        <p:tav tm="100000">
                                          <p:val>
                                            <p:strVal val="#ppt_h"/>
                                          </p:val>
                                        </p:tav>
                                      </p:tavLst>
                                    </p:anim>
                                  </p:childTnLst>
                                </p:cTn>
                              </p:par>
                              <p:par>
                                <p:cTn id="9" presetID="4" presetClass="entr" presetSubtype="16" fill="hold" grpId="0" nodeType="withEffect">
                                  <p:stCondLst>
                                    <p:cond delay="0"/>
                                  </p:stCondLst>
                                  <p:childTnLst>
                                    <p:set>
                                      <p:cBhvr>
                                        <p:cTn id="10" dur="1" fill="hold">
                                          <p:stCondLst>
                                            <p:cond delay="0"/>
                                          </p:stCondLst>
                                        </p:cTn>
                                        <p:tgtEl>
                                          <p:spTgt spid="339974"/>
                                        </p:tgtEl>
                                        <p:attrNameLst>
                                          <p:attrName>style.visibility</p:attrName>
                                        </p:attrNameLst>
                                      </p:cBhvr>
                                      <p:to>
                                        <p:strVal val="visible"/>
                                      </p:to>
                                    </p:set>
                                    <p:animEffect transition="in" filter="box(in)">
                                      <p:cBhvr>
                                        <p:cTn id="11" dur="500"/>
                                        <p:tgtEl>
                                          <p:spTgt spid="339974"/>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1" fill="hold" grpId="0" nodeType="clickEffect">
                                  <p:stCondLst>
                                    <p:cond delay="0"/>
                                  </p:stCondLst>
                                  <p:childTnLst>
                                    <p:set>
                                      <p:cBhvr>
                                        <p:cTn id="15" dur="1" fill="hold">
                                          <p:stCondLst>
                                            <p:cond delay="0"/>
                                          </p:stCondLst>
                                        </p:cTn>
                                        <p:tgtEl>
                                          <p:spTgt spid="339976"/>
                                        </p:tgtEl>
                                        <p:attrNameLst>
                                          <p:attrName>style.visibility</p:attrName>
                                        </p:attrNameLst>
                                      </p:cBhvr>
                                      <p:to>
                                        <p:strVal val="visible"/>
                                      </p:to>
                                    </p:set>
                                    <p:anim calcmode="lin" valueType="num">
                                      <p:cBhvr additive="base">
                                        <p:cTn id="16" dur="500" fill="hold"/>
                                        <p:tgtEl>
                                          <p:spTgt spid="339976"/>
                                        </p:tgtEl>
                                        <p:attrNameLst>
                                          <p:attrName>ppt_x</p:attrName>
                                        </p:attrNameLst>
                                      </p:cBhvr>
                                      <p:tavLst>
                                        <p:tav tm="0">
                                          <p:val>
                                            <p:strVal val="#ppt_x"/>
                                          </p:val>
                                        </p:tav>
                                        <p:tav tm="100000">
                                          <p:val>
                                            <p:strVal val="#ppt_x"/>
                                          </p:val>
                                        </p:tav>
                                      </p:tavLst>
                                    </p:anim>
                                    <p:anim calcmode="lin" valueType="num">
                                      <p:cBhvr additive="base">
                                        <p:cTn id="17" dur="500" fill="hold"/>
                                        <p:tgtEl>
                                          <p:spTgt spid="339976"/>
                                        </p:tgtEl>
                                        <p:attrNameLst>
                                          <p:attrName>ppt_y</p:attrName>
                                        </p:attrNameLst>
                                      </p:cBhvr>
                                      <p:tavLst>
                                        <p:tav tm="0">
                                          <p:val>
                                            <p:strVal val="0-#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iterate type="lt">
                                    <p:tmPct val="5000"/>
                                  </p:iterate>
                                  <p:childTnLst>
                                    <p:set>
                                      <p:cBhvr>
                                        <p:cTn id="21" dur="1" fill="hold">
                                          <p:stCondLst>
                                            <p:cond delay="0"/>
                                          </p:stCondLst>
                                        </p:cTn>
                                        <p:tgtEl>
                                          <p:spTgt spid="339977"/>
                                        </p:tgtEl>
                                        <p:attrNameLst>
                                          <p:attrName>style.visibility</p:attrName>
                                        </p:attrNameLst>
                                      </p:cBhvr>
                                      <p:to>
                                        <p:strVal val="visible"/>
                                      </p:to>
                                    </p:set>
                                    <p:anim calcmode="lin" valueType="num">
                                      <p:cBhvr>
                                        <p:cTn id="22" dur="500" fill="hold"/>
                                        <p:tgtEl>
                                          <p:spTgt spid="339977"/>
                                        </p:tgtEl>
                                        <p:attrNameLst>
                                          <p:attrName>ppt_w</p:attrName>
                                        </p:attrNameLst>
                                      </p:cBhvr>
                                      <p:tavLst>
                                        <p:tav tm="0">
                                          <p:val>
                                            <p:fltVal val="0"/>
                                          </p:val>
                                        </p:tav>
                                        <p:tav tm="100000">
                                          <p:val>
                                            <p:strVal val="#ppt_w"/>
                                          </p:val>
                                        </p:tav>
                                      </p:tavLst>
                                    </p:anim>
                                    <p:anim calcmode="lin" valueType="num">
                                      <p:cBhvr>
                                        <p:cTn id="23" dur="500" fill="hold"/>
                                        <p:tgtEl>
                                          <p:spTgt spid="339977"/>
                                        </p:tgtEl>
                                        <p:attrNameLst>
                                          <p:attrName>ppt_h</p:attrName>
                                        </p:attrNameLst>
                                      </p:cBhvr>
                                      <p:tavLst>
                                        <p:tav tm="0">
                                          <p:val>
                                            <p:fltVal val="0"/>
                                          </p:val>
                                        </p:tav>
                                        <p:tav tm="100000">
                                          <p:val>
                                            <p:strVal val="#ppt_h"/>
                                          </p:val>
                                        </p:tav>
                                      </p:tavLst>
                                    </p:anim>
                                    <p:anim calcmode="lin" valueType="num">
                                      <p:cBhvr>
                                        <p:cTn id="24" dur="500" fill="hold"/>
                                        <p:tgtEl>
                                          <p:spTgt spid="339977"/>
                                        </p:tgtEl>
                                        <p:attrNameLst>
                                          <p:attrName>style.rotation</p:attrName>
                                        </p:attrNameLst>
                                      </p:cBhvr>
                                      <p:tavLst>
                                        <p:tav tm="0">
                                          <p:val>
                                            <p:fltVal val="90"/>
                                          </p:val>
                                        </p:tav>
                                        <p:tav tm="100000">
                                          <p:val>
                                            <p:fltVal val="0"/>
                                          </p:val>
                                        </p:tav>
                                      </p:tavLst>
                                    </p:anim>
                                    <p:animEffect transition="in" filter="fade">
                                      <p:cBhvr>
                                        <p:cTn id="25" dur="500"/>
                                        <p:tgtEl>
                                          <p:spTgt spid="3399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4" grpId="0" animBg="1"/>
      <p:bldP spid="339976" grpId="0"/>
      <p:bldP spid="33997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49A6B85-0995-4492-9AA6-2D2DB8559620}" type="slidenum">
              <a:rPr lang="ar-SA"/>
              <a:pPr/>
              <a:t>56</a:t>
            </a:fld>
            <a:endParaRPr lang="en-US"/>
          </a:p>
        </p:txBody>
      </p:sp>
      <p:pic>
        <p:nvPicPr>
          <p:cNvPr id="34099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099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099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0998"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1000" name="Text Box 8"/>
          <p:cNvSpPr txBox="1">
            <a:spLocks noChangeArrowheads="1"/>
          </p:cNvSpPr>
          <p:nvPr/>
        </p:nvSpPr>
        <p:spPr bwMode="auto">
          <a:xfrm>
            <a:off x="2700338" y="1111250"/>
            <a:ext cx="4319587"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محتواي نقاشي از  خانواده</a:t>
            </a:r>
            <a:endParaRPr lang="en-US" sz="3200" b="1"/>
          </a:p>
        </p:txBody>
      </p:sp>
      <p:sp>
        <p:nvSpPr>
          <p:cNvPr id="341001" name="Text Box 9"/>
          <p:cNvSpPr txBox="1">
            <a:spLocks noChangeArrowheads="1"/>
          </p:cNvSpPr>
          <p:nvPr/>
        </p:nvSpPr>
        <p:spPr bwMode="auto">
          <a:xfrm>
            <a:off x="684213" y="2205038"/>
            <a:ext cx="7848600" cy="3662362"/>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v"/>
            </a:pPr>
            <a:r>
              <a:rPr lang="fa-IR" b="1"/>
              <a:t>اگر كودك خودش در نقاشي حضور ندارد دليلش اين است كه كودك احتمالا در ميان خانواده احساس راحتي نمي كند.</a:t>
            </a:r>
          </a:p>
          <a:p>
            <a:pPr algn="just">
              <a:spcBef>
                <a:spcPct val="50000"/>
              </a:spcBef>
              <a:buFont typeface="Wingdings" pitchFamily="2" charset="2"/>
              <a:buChar char="v"/>
            </a:pPr>
            <a:r>
              <a:rPr lang="fa-IR" b="1"/>
              <a:t>شخصي كه براي كودك ارزش ندارد هميشه در آخرين لحظات و با كمترين جزئيات و كوچكتر از همه و خارج از گروه خانواده كشيده مي شود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0995"/>
                                        </p:tgtEl>
                                        <p:attrNameLst>
                                          <p:attrName>style.visibility</p:attrName>
                                        </p:attrNameLst>
                                      </p:cBhvr>
                                      <p:to>
                                        <p:strVal val="visible"/>
                                      </p:to>
                                    </p:set>
                                    <p:anim calcmode="lin" valueType="num">
                                      <p:cBhvr>
                                        <p:cTn id="7" dur="5000" fill="hold"/>
                                        <p:tgtEl>
                                          <p:spTgt spid="340995"/>
                                        </p:tgtEl>
                                        <p:attrNameLst>
                                          <p:attrName>ppt_w</p:attrName>
                                        </p:attrNameLst>
                                      </p:cBhvr>
                                      <p:tavLst>
                                        <p:tav tm="0" fmla="#ppt_w*sin(2.5*pi*$)">
                                          <p:val>
                                            <p:fltVal val="0"/>
                                          </p:val>
                                        </p:tav>
                                        <p:tav tm="100000">
                                          <p:val>
                                            <p:fltVal val="1"/>
                                          </p:val>
                                        </p:tav>
                                      </p:tavLst>
                                    </p:anim>
                                    <p:anim calcmode="lin" valueType="num">
                                      <p:cBhvr>
                                        <p:cTn id="8" dur="5000" fill="hold"/>
                                        <p:tgtEl>
                                          <p:spTgt spid="340995"/>
                                        </p:tgtEl>
                                        <p:attrNameLst>
                                          <p:attrName>ppt_h</p:attrName>
                                        </p:attrNameLst>
                                      </p:cBhvr>
                                      <p:tavLst>
                                        <p:tav tm="0">
                                          <p:val>
                                            <p:strVal val="#ppt_h"/>
                                          </p:val>
                                        </p:tav>
                                        <p:tav tm="100000">
                                          <p:val>
                                            <p:strVal val="#ppt_h"/>
                                          </p:val>
                                        </p:tav>
                                      </p:tavLst>
                                    </p:anim>
                                  </p:childTnLst>
                                </p:cTn>
                              </p:par>
                              <p:par>
                                <p:cTn id="9" presetID="6" presetClass="entr" presetSubtype="16" fill="hold" grpId="0" nodeType="withEffect">
                                  <p:stCondLst>
                                    <p:cond delay="0"/>
                                  </p:stCondLst>
                                  <p:childTnLst>
                                    <p:set>
                                      <p:cBhvr>
                                        <p:cTn id="10" dur="1" fill="hold">
                                          <p:stCondLst>
                                            <p:cond delay="0"/>
                                          </p:stCondLst>
                                        </p:cTn>
                                        <p:tgtEl>
                                          <p:spTgt spid="341000"/>
                                        </p:tgtEl>
                                        <p:attrNameLst>
                                          <p:attrName>style.visibility</p:attrName>
                                        </p:attrNameLst>
                                      </p:cBhvr>
                                      <p:to>
                                        <p:strVal val="visible"/>
                                      </p:to>
                                    </p:set>
                                    <p:animEffect transition="in" filter="circle(in)">
                                      <p:cBhvr>
                                        <p:cTn id="11" dur="2000"/>
                                        <p:tgtEl>
                                          <p:spTgt spid="341000"/>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341001"/>
                                        </p:tgtEl>
                                        <p:attrNameLst>
                                          <p:attrName>style.visibility</p:attrName>
                                        </p:attrNameLst>
                                      </p:cBhvr>
                                      <p:to>
                                        <p:strVal val="visible"/>
                                      </p:to>
                                    </p:set>
                                    <p:anim calcmode="discrete" valueType="clr">
                                      <p:cBhvr override="childStyle">
                                        <p:cTn id="16" dur="80"/>
                                        <p:tgtEl>
                                          <p:spTgt spid="341001"/>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41001"/>
                                        </p:tgtEl>
                                        <p:attrNameLst>
                                          <p:attrName>fillcolor</p:attrName>
                                        </p:attrNameLst>
                                      </p:cBhvr>
                                      <p:tavLst>
                                        <p:tav tm="0">
                                          <p:val>
                                            <p:clrVal>
                                              <a:schemeClr val="accent2"/>
                                            </p:clrVal>
                                          </p:val>
                                        </p:tav>
                                        <p:tav tm="50000">
                                          <p:val>
                                            <p:clrVal>
                                              <a:schemeClr val="hlink"/>
                                            </p:clrVal>
                                          </p:val>
                                        </p:tav>
                                      </p:tavLst>
                                    </p:anim>
                                    <p:set>
                                      <p:cBhvr>
                                        <p:cTn id="18" dur="80"/>
                                        <p:tgtEl>
                                          <p:spTgt spid="34100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00" grpId="0" animBg="1"/>
      <p:bldP spid="341001"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659563" y="5966619"/>
            <a:ext cx="2133600" cy="457200"/>
          </a:xfrm>
        </p:spPr>
        <p:txBody>
          <a:bodyPr/>
          <a:lstStyle/>
          <a:p>
            <a:fld id="{2297663B-9887-4008-B075-EA822137E440}" type="slidenum">
              <a:rPr lang="ar-SA"/>
              <a:pPr/>
              <a:t>57</a:t>
            </a:fld>
            <a:endParaRPr lang="en-US" dirty="0"/>
          </a:p>
        </p:txBody>
      </p:sp>
      <p:pic>
        <p:nvPicPr>
          <p:cNvPr id="342019"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202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202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2022" name="Text Box 6"/>
          <p:cNvSpPr txBox="1">
            <a:spLocks noChangeArrowheads="1"/>
          </p:cNvSpPr>
          <p:nvPr/>
        </p:nvSpPr>
        <p:spPr bwMode="auto">
          <a:xfrm>
            <a:off x="3276600" y="1196975"/>
            <a:ext cx="3097213"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كمبود محبت</a:t>
            </a:r>
            <a:endParaRPr lang="en-US" sz="3200" b="1"/>
          </a:p>
        </p:txBody>
      </p:sp>
      <p:sp>
        <p:nvSpPr>
          <p:cNvPr id="34202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2024" name="Text Box 8"/>
          <p:cNvSpPr txBox="1">
            <a:spLocks noChangeArrowheads="1"/>
          </p:cNvSpPr>
          <p:nvPr/>
        </p:nvSpPr>
        <p:spPr bwMode="auto">
          <a:xfrm>
            <a:off x="539750" y="2205038"/>
            <a:ext cx="8064500" cy="3937000"/>
          </a:xfrm>
          <a:prstGeom prst="rect">
            <a:avLst/>
          </a:prstGeom>
          <a:noFill/>
          <a:ln w="9525">
            <a:noFill/>
            <a:miter lim="800000"/>
            <a:headEnd/>
            <a:tailEnd/>
          </a:ln>
          <a:effectLst/>
        </p:spPr>
        <p:txBody>
          <a:bodyPr>
            <a:spAutoFit/>
          </a:bodyPr>
          <a:lstStyle/>
          <a:p>
            <a:pPr algn="just">
              <a:spcBef>
                <a:spcPct val="50000"/>
              </a:spcBef>
            </a:pPr>
            <a:r>
              <a:rPr lang="fa-IR" b="1" dirty="0"/>
              <a:t>هنگامي كه كودك نمي تواند رابطه عاطفي ارضا كننده با پدر و مادر خود پيدا كند، اين كمبود را با نشان دادن اعضاي خانواده در حال غذا خوردن نقاشي مي كند  كه بيانگر احتياج به ارضاي تمايلات كودك است. كمبود محبت ممكن است به وسيله سايه زدن افراطي در نقاشي ها يا استفاده از رنگهاي تيره نشان داده شود</a:t>
            </a:r>
            <a:endParaRPr lang="en-US" b="1" dirty="0"/>
          </a:p>
        </p:txBody>
      </p:sp>
      <p:sp>
        <p:nvSpPr>
          <p:cNvPr id="2" name="Footer Placeholder 1"/>
          <p:cNvSpPr>
            <a:spLocks noGrp="1"/>
          </p:cNvSpPr>
          <p:nvPr>
            <p:ph type="ftr" sz="quarter" idx="11"/>
          </p:nvPr>
        </p:nvSpPr>
        <p:spPr/>
        <p:txBody>
          <a:bodyPr/>
          <a:lstStyle/>
          <a:p>
            <a:endParaRPr lang="en-US" dirty="0"/>
          </a:p>
        </p:txBody>
      </p:sp>
      <p:sp>
        <p:nvSpPr>
          <p:cNvPr id="11" name="Title 10"/>
          <p:cNvSpPr>
            <a:spLocks noGrp="1"/>
          </p:cNvSpPr>
          <p:nvPr>
            <p:ph type="title"/>
          </p:nvPr>
        </p:nvSpPr>
        <p:spPr/>
        <p:txBody>
          <a:bodyPr/>
          <a:lstStyle/>
          <a:p>
            <a:endParaRPr lang="fa-IR"/>
          </a:p>
        </p:txBody>
      </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2019"/>
                                        </p:tgtEl>
                                        <p:attrNameLst>
                                          <p:attrName>style.visibility</p:attrName>
                                        </p:attrNameLst>
                                      </p:cBhvr>
                                      <p:to>
                                        <p:strVal val="visible"/>
                                      </p:to>
                                    </p:set>
                                    <p:anim calcmode="lin" valueType="num">
                                      <p:cBhvr>
                                        <p:cTn id="7" dur="5000" fill="hold"/>
                                        <p:tgtEl>
                                          <p:spTgt spid="342019"/>
                                        </p:tgtEl>
                                        <p:attrNameLst>
                                          <p:attrName>ppt_w</p:attrName>
                                        </p:attrNameLst>
                                      </p:cBhvr>
                                      <p:tavLst>
                                        <p:tav tm="0" fmla="#ppt_w*sin(2.5*pi*$)">
                                          <p:val>
                                            <p:fltVal val="0"/>
                                          </p:val>
                                        </p:tav>
                                        <p:tav tm="100000">
                                          <p:val>
                                            <p:fltVal val="1"/>
                                          </p:val>
                                        </p:tav>
                                      </p:tavLst>
                                    </p:anim>
                                    <p:anim calcmode="lin" valueType="num">
                                      <p:cBhvr>
                                        <p:cTn id="8" dur="5000" fill="hold"/>
                                        <p:tgtEl>
                                          <p:spTgt spid="342019"/>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4" presetClass="entr" presetSubtype="0" accel="100000" fill="hold" grpId="0" nodeType="clickEffect">
                                  <p:stCondLst>
                                    <p:cond delay="0"/>
                                  </p:stCondLst>
                                  <p:childTnLst>
                                    <p:set>
                                      <p:cBhvr>
                                        <p:cTn id="12" dur="1" fill="hold">
                                          <p:stCondLst>
                                            <p:cond delay="0"/>
                                          </p:stCondLst>
                                        </p:cTn>
                                        <p:tgtEl>
                                          <p:spTgt spid="342022"/>
                                        </p:tgtEl>
                                        <p:attrNameLst>
                                          <p:attrName>style.visibility</p:attrName>
                                        </p:attrNameLst>
                                      </p:cBhvr>
                                      <p:to>
                                        <p:strVal val="visible"/>
                                      </p:to>
                                    </p:set>
                                    <p:anim calcmode="lin" valueType="num">
                                      <p:cBhvr>
                                        <p:cTn id="13" dur="500" fill="hold"/>
                                        <p:tgtEl>
                                          <p:spTgt spid="342022"/>
                                        </p:tgtEl>
                                        <p:attrNameLst>
                                          <p:attrName>ppt_w</p:attrName>
                                        </p:attrNameLst>
                                      </p:cBhvr>
                                      <p:tavLst>
                                        <p:tav tm="0">
                                          <p:val>
                                            <p:strVal val="#ppt_w*0.05"/>
                                          </p:val>
                                        </p:tav>
                                        <p:tav tm="100000">
                                          <p:val>
                                            <p:strVal val="#ppt_w"/>
                                          </p:val>
                                        </p:tav>
                                      </p:tavLst>
                                    </p:anim>
                                    <p:anim calcmode="lin" valueType="num">
                                      <p:cBhvr>
                                        <p:cTn id="14" dur="500" fill="hold"/>
                                        <p:tgtEl>
                                          <p:spTgt spid="342022"/>
                                        </p:tgtEl>
                                        <p:attrNameLst>
                                          <p:attrName>ppt_h</p:attrName>
                                        </p:attrNameLst>
                                      </p:cBhvr>
                                      <p:tavLst>
                                        <p:tav tm="0">
                                          <p:val>
                                            <p:strVal val="#ppt_h"/>
                                          </p:val>
                                        </p:tav>
                                        <p:tav tm="100000">
                                          <p:val>
                                            <p:strVal val="#ppt_h"/>
                                          </p:val>
                                        </p:tav>
                                      </p:tavLst>
                                    </p:anim>
                                    <p:anim calcmode="lin" valueType="num">
                                      <p:cBhvr>
                                        <p:cTn id="15" dur="500" fill="hold"/>
                                        <p:tgtEl>
                                          <p:spTgt spid="342022"/>
                                        </p:tgtEl>
                                        <p:attrNameLst>
                                          <p:attrName>ppt_x</p:attrName>
                                        </p:attrNameLst>
                                      </p:cBhvr>
                                      <p:tavLst>
                                        <p:tav tm="0">
                                          <p:val>
                                            <p:strVal val="#ppt_x-.2"/>
                                          </p:val>
                                        </p:tav>
                                        <p:tav tm="100000">
                                          <p:val>
                                            <p:strVal val="#ppt_x"/>
                                          </p:val>
                                        </p:tav>
                                      </p:tavLst>
                                    </p:anim>
                                    <p:anim calcmode="lin" valueType="num">
                                      <p:cBhvr>
                                        <p:cTn id="16" dur="500" fill="hold"/>
                                        <p:tgtEl>
                                          <p:spTgt spid="342022"/>
                                        </p:tgtEl>
                                        <p:attrNameLst>
                                          <p:attrName>ppt_y</p:attrName>
                                        </p:attrNameLst>
                                      </p:cBhvr>
                                      <p:tavLst>
                                        <p:tav tm="0">
                                          <p:val>
                                            <p:strVal val="#ppt_y"/>
                                          </p:val>
                                        </p:tav>
                                        <p:tav tm="100000">
                                          <p:val>
                                            <p:strVal val="#ppt_y"/>
                                          </p:val>
                                        </p:tav>
                                      </p:tavLst>
                                    </p:anim>
                                    <p:animEffect transition="in" filter="fade">
                                      <p:cBhvr>
                                        <p:cTn id="17" dur="500"/>
                                        <p:tgtEl>
                                          <p:spTgt spid="342022"/>
                                        </p:tgtEl>
                                      </p:cBhvr>
                                    </p:animEffect>
                                  </p:childTnLst>
                                </p:cTn>
                              </p:par>
                              <p:par>
                                <p:cTn id="18" presetID="27" presetClass="entr" presetSubtype="0" fill="hold" grpId="0" nodeType="withEffect">
                                  <p:stCondLst>
                                    <p:cond delay="0"/>
                                  </p:stCondLst>
                                  <p:iterate type="lt">
                                    <p:tmPct val="50000"/>
                                  </p:iterate>
                                  <p:childTnLst>
                                    <p:set>
                                      <p:cBhvr>
                                        <p:cTn id="19" dur="1" fill="hold">
                                          <p:stCondLst>
                                            <p:cond delay="0"/>
                                          </p:stCondLst>
                                        </p:cTn>
                                        <p:tgtEl>
                                          <p:spTgt spid="342024"/>
                                        </p:tgtEl>
                                        <p:attrNameLst>
                                          <p:attrName>style.visibility</p:attrName>
                                        </p:attrNameLst>
                                      </p:cBhvr>
                                      <p:to>
                                        <p:strVal val="visible"/>
                                      </p:to>
                                    </p:set>
                                    <p:anim calcmode="discrete" valueType="clr">
                                      <p:cBhvr override="childStyle">
                                        <p:cTn id="20" dur="500"/>
                                        <p:tgtEl>
                                          <p:spTgt spid="342024"/>
                                        </p:tgtEl>
                                        <p:attrNameLst>
                                          <p:attrName>style.color</p:attrName>
                                        </p:attrNameLst>
                                      </p:cBhvr>
                                      <p:tavLst>
                                        <p:tav tm="0">
                                          <p:val>
                                            <p:clrVal>
                                              <a:schemeClr val="accent2"/>
                                            </p:clrVal>
                                          </p:val>
                                        </p:tav>
                                        <p:tav tm="50000">
                                          <p:val>
                                            <p:clrVal>
                                              <a:schemeClr val="hlink"/>
                                            </p:clrVal>
                                          </p:val>
                                        </p:tav>
                                      </p:tavLst>
                                    </p:anim>
                                    <p:anim calcmode="discrete" valueType="clr">
                                      <p:cBhvr>
                                        <p:cTn id="21" dur="500"/>
                                        <p:tgtEl>
                                          <p:spTgt spid="342024"/>
                                        </p:tgtEl>
                                        <p:attrNameLst>
                                          <p:attrName>fillcolor</p:attrName>
                                        </p:attrNameLst>
                                      </p:cBhvr>
                                      <p:tavLst>
                                        <p:tav tm="0">
                                          <p:val>
                                            <p:clrVal>
                                              <a:schemeClr val="accent2"/>
                                            </p:clrVal>
                                          </p:val>
                                        </p:tav>
                                        <p:tav tm="50000">
                                          <p:val>
                                            <p:clrVal>
                                              <a:schemeClr val="hlink"/>
                                            </p:clrVal>
                                          </p:val>
                                        </p:tav>
                                      </p:tavLst>
                                    </p:anim>
                                    <p:set>
                                      <p:cBhvr>
                                        <p:cTn id="22" dur="500"/>
                                        <p:tgtEl>
                                          <p:spTgt spid="34202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22" grpId="0" animBg="1"/>
      <p:bldP spid="34202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A8CDF6A-B87A-4E6A-907C-3F0E7AD82633}" type="slidenum">
              <a:rPr lang="ar-SA"/>
              <a:pPr/>
              <a:t>58</a:t>
            </a:fld>
            <a:endParaRPr lang="en-US"/>
          </a:p>
        </p:txBody>
      </p:sp>
      <p:pic>
        <p:nvPicPr>
          <p:cNvPr id="343043"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304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304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3046"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3047" name="Text Box 7"/>
          <p:cNvSpPr txBox="1">
            <a:spLocks noChangeArrowheads="1"/>
          </p:cNvSpPr>
          <p:nvPr/>
        </p:nvSpPr>
        <p:spPr bwMode="auto">
          <a:xfrm>
            <a:off x="1908175" y="1111250"/>
            <a:ext cx="5111750"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كودكان عقب مانده ذهني</a:t>
            </a:r>
            <a:endParaRPr lang="en-US" sz="3200" b="1"/>
          </a:p>
        </p:txBody>
      </p:sp>
      <p:sp>
        <p:nvSpPr>
          <p:cNvPr id="343048" name="Text Box 8"/>
          <p:cNvSpPr txBox="1">
            <a:spLocks noChangeArrowheads="1"/>
          </p:cNvSpPr>
          <p:nvPr/>
        </p:nvSpPr>
        <p:spPr bwMode="auto">
          <a:xfrm>
            <a:off x="611188" y="2420938"/>
            <a:ext cx="8064500" cy="3387725"/>
          </a:xfrm>
          <a:prstGeom prst="rect">
            <a:avLst/>
          </a:prstGeom>
          <a:noFill/>
          <a:ln w="9525">
            <a:noFill/>
            <a:miter lim="800000"/>
            <a:headEnd/>
            <a:tailEnd/>
          </a:ln>
          <a:effectLst/>
        </p:spPr>
        <p:txBody>
          <a:bodyPr>
            <a:spAutoFit/>
          </a:bodyPr>
          <a:lstStyle/>
          <a:p>
            <a:pPr algn="just">
              <a:spcBef>
                <a:spcPct val="50000"/>
              </a:spcBef>
            </a:pPr>
            <a:r>
              <a:rPr lang="fa-IR"/>
              <a:t>مسائل و مشكلاتي كه اين كودكان در برقراري ارتباط با ديگران دارند در نقاشي آنها پيداست. از آنجا كه پرورش فكري اين كودكان  به آرامي صورت مي گيرد ، نقاشي هاي انها نيز مدت درازي داراي موضوع و خصوصيات خود به خودي و عجولانه اي است كه مخصوص كودكان خردسال است</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3043"/>
                                        </p:tgtEl>
                                        <p:attrNameLst>
                                          <p:attrName>style.visibility</p:attrName>
                                        </p:attrNameLst>
                                      </p:cBhvr>
                                      <p:to>
                                        <p:strVal val="visible"/>
                                      </p:to>
                                    </p:set>
                                    <p:anim calcmode="lin" valueType="num">
                                      <p:cBhvr>
                                        <p:cTn id="7" dur="5000" fill="hold"/>
                                        <p:tgtEl>
                                          <p:spTgt spid="343043"/>
                                        </p:tgtEl>
                                        <p:attrNameLst>
                                          <p:attrName>ppt_w</p:attrName>
                                        </p:attrNameLst>
                                      </p:cBhvr>
                                      <p:tavLst>
                                        <p:tav tm="0" fmla="#ppt_w*sin(2.5*pi*$)">
                                          <p:val>
                                            <p:fltVal val="0"/>
                                          </p:val>
                                        </p:tav>
                                        <p:tav tm="100000">
                                          <p:val>
                                            <p:fltVal val="1"/>
                                          </p:val>
                                        </p:tav>
                                      </p:tavLst>
                                    </p:anim>
                                    <p:anim calcmode="lin" valueType="num">
                                      <p:cBhvr>
                                        <p:cTn id="8" dur="5000" fill="hold"/>
                                        <p:tgtEl>
                                          <p:spTgt spid="343043"/>
                                        </p:tgtEl>
                                        <p:attrNameLst>
                                          <p:attrName>ppt_h</p:attrName>
                                        </p:attrNameLst>
                                      </p:cBhvr>
                                      <p:tavLst>
                                        <p:tav tm="0">
                                          <p:val>
                                            <p:strVal val="#ppt_h"/>
                                          </p:val>
                                        </p:tav>
                                        <p:tav tm="100000">
                                          <p:val>
                                            <p:strVal val="#ppt_h"/>
                                          </p:val>
                                        </p:tav>
                                      </p:tavLst>
                                    </p:anim>
                                  </p:childTnLst>
                                </p:cTn>
                              </p:par>
                              <p:par>
                                <p:cTn id="9" presetID="31" presetClass="entr" presetSubtype="0" fill="hold" grpId="0" nodeType="withEffect">
                                  <p:stCondLst>
                                    <p:cond delay="0"/>
                                  </p:stCondLst>
                                  <p:iterate type="lt">
                                    <p:tmPct val="5000"/>
                                  </p:iterate>
                                  <p:childTnLst>
                                    <p:set>
                                      <p:cBhvr>
                                        <p:cTn id="10" dur="1" fill="hold">
                                          <p:stCondLst>
                                            <p:cond delay="0"/>
                                          </p:stCondLst>
                                        </p:cTn>
                                        <p:tgtEl>
                                          <p:spTgt spid="343047"/>
                                        </p:tgtEl>
                                        <p:attrNameLst>
                                          <p:attrName>style.visibility</p:attrName>
                                        </p:attrNameLst>
                                      </p:cBhvr>
                                      <p:to>
                                        <p:strVal val="visible"/>
                                      </p:to>
                                    </p:set>
                                    <p:anim calcmode="lin" valueType="num">
                                      <p:cBhvr>
                                        <p:cTn id="11" dur="1000" fill="hold"/>
                                        <p:tgtEl>
                                          <p:spTgt spid="343047"/>
                                        </p:tgtEl>
                                        <p:attrNameLst>
                                          <p:attrName>ppt_w</p:attrName>
                                        </p:attrNameLst>
                                      </p:cBhvr>
                                      <p:tavLst>
                                        <p:tav tm="0">
                                          <p:val>
                                            <p:fltVal val="0"/>
                                          </p:val>
                                        </p:tav>
                                        <p:tav tm="100000">
                                          <p:val>
                                            <p:strVal val="#ppt_w"/>
                                          </p:val>
                                        </p:tav>
                                      </p:tavLst>
                                    </p:anim>
                                    <p:anim calcmode="lin" valueType="num">
                                      <p:cBhvr>
                                        <p:cTn id="12" dur="1000" fill="hold"/>
                                        <p:tgtEl>
                                          <p:spTgt spid="343047"/>
                                        </p:tgtEl>
                                        <p:attrNameLst>
                                          <p:attrName>ppt_h</p:attrName>
                                        </p:attrNameLst>
                                      </p:cBhvr>
                                      <p:tavLst>
                                        <p:tav tm="0">
                                          <p:val>
                                            <p:fltVal val="0"/>
                                          </p:val>
                                        </p:tav>
                                        <p:tav tm="100000">
                                          <p:val>
                                            <p:strVal val="#ppt_h"/>
                                          </p:val>
                                        </p:tav>
                                      </p:tavLst>
                                    </p:anim>
                                    <p:anim calcmode="lin" valueType="num">
                                      <p:cBhvr>
                                        <p:cTn id="13" dur="1000" fill="hold"/>
                                        <p:tgtEl>
                                          <p:spTgt spid="343047"/>
                                        </p:tgtEl>
                                        <p:attrNameLst>
                                          <p:attrName>style.rotation</p:attrName>
                                        </p:attrNameLst>
                                      </p:cBhvr>
                                      <p:tavLst>
                                        <p:tav tm="0">
                                          <p:val>
                                            <p:fltVal val="90"/>
                                          </p:val>
                                        </p:tav>
                                        <p:tav tm="100000">
                                          <p:val>
                                            <p:fltVal val="0"/>
                                          </p:val>
                                        </p:tav>
                                      </p:tavLst>
                                    </p:anim>
                                    <p:animEffect transition="in" filter="fade">
                                      <p:cBhvr>
                                        <p:cTn id="14" dur="1000"/>
                                        <p:tgtEl>
                                          <p:spTgt spid="343047"/>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343048"/>
                                        </p:tgtEl>
                                        <p:attrNameLst>
                                          <p:attrName>style.visibility</p:attrName>
                                        </p:attrNameLst>
                                      </p:cBhvr>
                                      <p:to>
                                        <p:strVal val="visible"/>
                                      </p:to>
                                    </p:set>
                                    <p:anim calcmode="lin" valueType="num">
                                      <p:cBhvr>
                                        <p:cTn id="19" dur="1000" fill="hold"/>
                                        <p:tgtEl>
                                          <p:spTgt spid="343048"/>
                                        </p:tgtEl>
                                        <p:attrNameLst>
                                          <p:attrName>ppt_w</p:attrName>
                                        </p:attrNameLst>
                                      </p:cBhvr>
                                      <p:tavLst>
                                        <p:tav tm="0">
                                          <p:val>
                                            <p:fltVal val="0"/>
                                          </p:val>
                                        </p:tav>
                                        <p:tav tm="100000">
                                          <p:val>
                                            <p:strVal val="#ppt_w"/>
                                          </p:val>
                                        </p:tav>
                                      </p:tavLst>
                                    </p:anim>
                                    <p:anim calcmode="lin" valueType="num">
                                      <p:cBhvr>
                                        <p:cTn id="20" dur="1000" fill="hold"/>
                                        <p:tgtEl>
                                          <p:spTgt spid="343048"/>
                                        </p:tgtEl>
                                        <p:attrNameLst>
                                          <p:attrName>ppt_h</p:attrName>
                                        </p:attrNameLst>
                                      </p:cBhvr>
                                      <p:tavLst>
                                        <p:tav tm="0">
                                          <p:val>
                                            <p:fltVal val="0"/>
                                          </p:val>
                                        </p:tav>
                                        <p:tav tm="100000">
                                          <p:val>
                                            <p:strVal val="#ppt_h"/>
                                          </p:val>
                                        </p:tav>
                                      </p:tavLst>
                                    </p:anim>
                                    <p:anim calcmode="lin" valueType="num">
                                      <p:cBhvr>
                                        <p:cTn id="21" dur="1000" fill="hold"/>
                                        <p:tgtEl>
                                          <p:spTgt spid="343048"/>
                                        </p:tgtEl>
                                        <p:attrNameLst>
                                          <p:attrName>style.rotation</p:attrName>
                                        </p:attrNameLst>
                                      </p:cBhvr>
                                      <p:tavLst>
                                        <p:tav tm="0">
                                          <p:val>
                                            <p:fltVal val="90"/>
                                          </p:val>
                                        </p:tav>
                                        <p:tav tm="100000">
                                          <p:val>
                                            <p:fltVal val="0"/>
                                          </p:val>
                                        </p:tav>
                                      </p:tavLst>
                                    </p:anim>
                                    <p:animEffect transition="in" filter="fade">
                                      <p:cBhvr>
                                        <p:cTn id="22" dur="1000"/>
                                        <p:tgtEl>
                                          <p:spTgt spid="3430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7" grpId="0" animBg="1"/>
      <p:bldP spid="34304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4147AC2A-3954-48F3-8F0A-EE0CAE20BE45}" type="slidenum">
              <a:rPr lang="ar-SA"/>
              <a:pPr/>
              <a:t>59</a:t>
            </a:fld>
            <a:endParaRPr lang="en-US"/>
          </a:p>
        </p:txBody>
      </p:sp>
      <p:pic>
        <p:nvPicPr>
          <p:cNvPr id="34406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406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406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4070" name="Text Box 6"/>
          <p:cNvSpPr txBox="1">
            <a:spLocks noChangeArrowheads="1"/>
          </p:cNvSpPr>
          <p:nvPr/>
        </p:nvSpPr>
        <p:spPr bwMode="auto">
          <a:xfrm>
            <a:off x="1692275" y="1111250"/>
            <a:ext cx="5903913"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كودكان منزوي و در خود فرورفته</a:t>
            </a:r>
            <a:endParaRPr lang="en-US" sz="3200" b="1"/>
          </a:p>
        </p:txBody>
      </p:sp>
      <p:sp>
        <p:nvSpPr>
          <p:cNvPr id="34407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4072" name="Text Box 8"/>
          <p:cNvSpPr txBox="1">
            <a:spLocks noChangeArrowheads="1"/>
          </p:cNvSpPr>
          <p:nvPr/>
        </p:nvSpPr>
        <p:spPr bwMode="auto">
          <a:xfrm>
            <a:off x="468313" y="2276475"/>
            <a:ext cx="7991475" cy="3662363"/>
          </a:xfrm>
          <a:prstGeom prst="rect">
            <a:avLst/>
          </a:prstGeom>
          <a:noFill/>
          <a:ln w="9525">
            <a:noFill/>
            <a:miter lim="800000"/>
            <a:headEnd/>
            <a:tailEnd/>
          </a:ln>
          <a:effectLst/>
        </p:spPr>
        <p:txBody>
          <a:bodyPr>
            <a:spAutoFit/>
          </a:bodyPr>
          <a:lstStyle/>
          <a:p>
            <a:pPr algn="just">
              <a:spcBef>
                <a:spcPct val="50000"/>
              </a:spcBef>
            </a:pPr>
            <a:r>
              <a:rPr lang="fa-IR"/>
              <a:t>در نقاشيهاي اين نوع كودكان ، وقتي تصوير انسان نشان داده مي شود ، هميشه در اندازه هاي كوچك است و جزئيات اندامهاي آنها به ندرت نشان داده مي شود.</a:t>
            </a:r>
          </a:p>
          <a:p>
            <a:pPr algn="just">
              <a:spcBef>
                <a:spcPct val="50000"/>
              </a:spcBef>
            </a:pPr>
            <a:r>
              <a:rPr lang="fa-IR"/>
              <a:t>گاهي در نقاشي آنها پرخاشگري بيش از حد نشان داده مي شود. خطوط كوتاه و نوك تيز و با فشار زياد مداد به روي كاغذ كشيده مي شوند.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4067"/>
                                        </p:tgtEl>
                                        <p:attrNameLst>
                                          <p:attrName>style.visibility</p:attrName>
                                        </p:attrNameLst>
                                      </p:cBhvr>
                                      <p:to>
                                        <p:strVal val="visible"/>
                                      </p:to>
                                    </p:set>
                                    <p:anim calcmode="lin" valueType="num">
                                      <p:cBhvr>
                                        <p:cTn id="7" dur="5000" fill="hold"/>
                                        <p:tgtEl>
                                          <p:spTgt spid="344067"/>
                                        </p:tgtEl>
                                        <p:attrNameLst>
                                          <p:attrName>ppt_w</p:attrName>
                                        </p:attrNameLst>
                                      </p:cBhvr>
                                      <p:tavLst>
                                        <p:tav tm="0" fmla="#ppt_w*sin(2.5*pi*$)">
                                          <p:val>
                                            <p:fltVal val="0"/>
                                          </p:val>
                                        </p:tav>
                                        <p:tav tm="100000">
                                          <p:val>
                                            <p:fltVal val="1"/>
                                          </p:val>
                                        </p:tav>
                                      </p:tavLst>
                                    </p:anim>
                                    <p:anim calcmode="lin" valueType="num">
                                      <p:cBhvr>
                                        <p:cTn id="8" dur="5000" fill="hold"/>
                                        <p:tgtEl>
                                          <p:spTgt spid="344067"/>
                                        </p:tgtEl>
                                        <p:attrNameLst>
                                          <p:attrName>ppt_h</p:attrName>
                                        </p:attrNameLst>
                                      </p:cBhvr>
                                      <p:tavLst>
                                        <p:tav tm="0">
                                          <p:val>
                                            <p:strVal val="#ppt_h"/>
                                          </p:val>
                                        </p:tav>
                                        <p:tav tm="100000">
                                          <p:val>
                                            <p:strVal val="#ppt_h"/>
                                          </p:val>
                                        </p:tav>
                                      </p:tavLst>
                                    </p:anim>
                                  </p:childTnLst>
                                </p:cTn>
                              </p:par>
                              <p:par>
                                <p:cTn id="9" presetID="31" presetClass="entr" presetSubtype="0" fill="hold" grpId="0" nodeType="withEffect">
                                  <p:stCondLst>
                                    <p:cond delay="0"/>
                                  </p:stCondLst>
                                  <p:iterate type="lt">
                                    <p:tmPct val="5000"/>
                                  </p:iterate>
                                  <p:childTnLst>
                                    <p:set>
                                      <p:cBhvr>
                                        <p:cTn id="10" dur="1" fill="hold">
                                          <p:stCondLst>
                                            <p:cond delay="0"/>
                                          </p:stCondLst>
                                        </p:cTn>
                                        <p:tgtEl>
                                          <p:spTgt spid="344070"/>
                                        </p:tgtEl>
                                        <p:attrNameLst>
                                          <p:attrName>style.visibility</p:attrName>
                                        </p:attrNameLst>
                                      </p:cBhvr>
                                      <p:to>
                                        <p:strVal val="visible"/>
                                      </p:to>
                                    </p:set>
                                    <p:anim calcmode="lin" valueType="num">
                                      <p:cBhvr>
                                        <p:cTn id="11" dur="1000" fill="hold"/>
                                        <p:tgtEl>
                                          <p:spTgt spid="344070"/>
                                        </p:tgtEl>
                                        <p:attrNameLst>
                                          <p:attrName>ppt_w</p:attrName>
                                        </p:attrNameLst>
                                      </p:cBhvr>
                                      <p:tavLst>
                                        <p:tav tm="0">
                                          <p:val>
                                            <p:fltVal val="0"/>
                                          </p:val>
                                        </p:tav>
                                        <p:tav tm="100000">
                                          <p:val>
                                            <p:strVal val="#ppt_w"/>
                                          </p:val>
                                        </p:tav>
                                      </p:tavLst>
                                    </p:anim>
                                    <p:anim calcmode="lin" valueType="num">
                                      <p:cBhvr>
                                        <p:cTn id="12" dur="1000" fill="hold"/>
                                        <p:tgtEl>
                                          <p:spTgt spid="344070"/>
                                        </p:tgtEl>
                                        <p:attrNameLst>
                                          <p:attrName>ppt_h</p:attrName>
                                        </p:attrNameLst>
                                      </p:cBhvr>
                                      <p:tavLst>
                                        <p:tav tm="0">
                                          <p:val>
                                            <p:fltVal val="0"/>
                                          </p:val>
                                        </p:tav>
                                        <p:tav tm="100000">
                                          <p:val>
                                            <p:strVal val="#ppt_h"/>
                                          </p:val>
                                        </p:tav>
                                      </p:tavLst>
                                    </p:anim>
                                    <p:anim calcmode="lin" valueType="num">
                                      <p:cBhvr>
                                        <p:cTn id="13" dur="1000" fill="hold"/>
                                        <p:tgtEl>
                                          <p:spTgt spid="344070"/>
                                        </p:tgtEl>
                                        <p:attrNameLst>
                                          <p:attrName>style.rotation</p:attrName>
                                        </p:attrNameLst>
                                      </p:cBhvr>
                                      <p:tavLst>
                                        <p:tav tm="0">
                                          <p:val>
                                            <p:fltVal val="90"/>
                                          </p:val>
                                        </p:tav>
                                        <p:tav tm="100000">
                                          <p:val>
                                            <p:fltVal val="0"/>
                                          </p:val>
                                        </p:tav>
                                      </p:tavLst>
                                    </p:anim>
                                    <p:animEffect transition="in" filter="fade">
                                      <p:cBhvr>
                                        <p:cTn id="14" dur="1000"/>
                                        <p:tgtEl>
                                          <p:spTgt spid="344070"/>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344072"/>
                                        </p:tgtEl>
                                        <p:attrNameLst>
                                          <p:attrName>style.visibility</p:attrName>
                                        </p:attrNameLst>
                                      </p:cBhvr>
                                      <p:to>
                                        <p:strVal val="visible"/>
                                      </p:to>
                                    </p:set>
                                    <p:animEffect transition="in" filter="wheel(4)">
                                      <p:cBhvr>
                                        <p:cTn id="19" dur="2000"/>
                                        <p:tgtEl>
                                          <p:spTgt spid="3440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4070" grpId="0" animBg="1"/>
      <p:bldP spid="3440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9DC78BE-D6DA-447F-AA1A-6B27060AA16A}" type="slidenum">
              <a:rPr lang="ar-SA"/>
              <a:pPr/>
              <a:t>6</a:t>
            </a:fld>
            <a:endParaRPr lang="en-US"/>
          </a:p>
        </p:txBody>
      </p:sp>
      <p:pic>
        <p:nvPicPr>
          <p:cNvPr id="28979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8979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8979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89798"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89799" name="Text Box 7"/>
          <p:cNvSpPr txBox="1">
            <a:spLocks noChangeArrowheads="1"/>
          </p:cNvSpPr>
          <p:nvPr/>
        </p:nvSpPr>
        <p:spPr bwMode="auto">
          <a:xfrm>
            <a:off x="2987675" y="1125538"/>
            <a:ext cx="3744913" cy="650875"/>
          </a:xfrm>
          <a:prstGeom prst="rect">
            <a:avLst/>
          </a:prstGeom>
          <a:noFill/>
          <a:ln w="9525">
            <a:solidFill>
              <a:srgbClr val="336699"/>
            </a:solidFill>
            <a:miter lim="800000"/>
            <a:headEnd/>
            <a:tailEnd/>
          </a:ln>
          <a:effectLst/>
          <a:scene3d>
            <a:camera prst="legacyObliqueTopRight"/>
            <a:lightRig rig="legacyFlat4" dir="b"/>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نقاشي كودكان</a:t>
            </a:r>
            <a:endParaRPr lang="en-US" b="1"/>
          </a:p>
        </p:txBody>
      </p:sp>
      <p:sp>
        <p:nvSpPr>
          <p:cNvPr id="289800" name="Text Box 8"/>
          <p:cNvSpPr txBox="1">
            <a:spLocks noChangeArrowheads="1"/>
          </p:cNvSpPr>
          <p:nvPr/>
        </p:nvSpPr>
        <p:spPr bwMode="auto">
          <a:xfrm>
            <a:off x="1042988" y="2636838"/>
            <a:ext cx="7488237" cy="2041525"/>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v"/>
            </a:pPr>
            <a:r>
              <a:rPr lang="fa-IR" sz="3200" b="1"/>
              <a:t>در نقاشي مانند خواب و رويا كودك خودرا ازمحدوديت ها و ممنوعيت ها رها مي سازد.در حالتي ناخود آگاه در باره مسائل ،كشفيات و مشكلات و دلهره هايش صحبت ميكند.</a:t>
            </a:r>
          </a:p>
        </p:txBody>
      </p:sp>
      <p:sp>
        <p:nvSpPr>
          <p:cNvPr id="11" name="Title 10"/>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89795"/>
                                        </p:tgtEl>
                                        <p:attrNameLst>
                                          <p:attrName>style.visibility</p:attrName>
                                        </p:attrNameLst>
                                      </p:cBhvr>
                                      <p:to>
                                        <p:strVal val="visible"/>
                                      </p:to>
                                    </p:set>
                                    <p:anim calcmode="lin" valueType="num">
                                      <p:cBhvr>
                                        <p:cTn id="7" dur="5000" fill="hold"/>
                                        <p:tgtEl>
                                          <p:spTgt spid="289795"/>
                                        </p:tgtEl>
                                        <p:attrNameLst>
                                          <p:attrName>ppt_w</p:attrName>
                                        </p:attrNameLst>
                                      </p:cBhvr>
                                      <p:tavLst>
                                        <p:tav tm="0" fmla="#ppt_w*sin(2.5*pi*$)">
                                          <p:val>
                                            <p:fltVal val="0"/>
                                          </p:val>
                                        </p:tav>
                                        <p:tav tm="100000">
                                          <p:val>
                                            <p:fltVal val="1"/>
                                          </p:val>
                                        </p:tav>
                                      </p:tavLst>
                                    </p:anim>
                                    <p:anim calcmode="lin" valueType="num">
                                      <p:cBhvr>
                                        <p:cTn id="8" dur="5000" fill="hold"/>
                                        <p:tgtEl>
                                          <p:spTgt spid="289795"/>
                                        </p:tgtEl>
                                        <p:attrNameLst>
                                          <p:attrName>ppt_h</p:attrName>
                                        </p:attrNameLst>
                                      </p:cBhvr>
                                      <p:tavLst>
                                        <p:tav tm="0">
                                          <p:val>
                                            <p:strVal val="#ppt_h"/>
                                          </p:val>
                                        </p:tav>
                                        <p:tav tm="100000">
                                          <p:val>
                                            <p:strVal val="#ppt_h"/>
                                          </p:val>
                                        </p:tav>
                                      </p:tavLst>
                                    </p:anim>
                                  </p:childTnLst>
                                </p:cTn>
                              </p:par>
                              <p:par>
                                <p:cTn id="9" presetID="12" presetClass="entr" presetSubtype="1" fill="hold" grpId="0" nodeType="withEffect">
                                  <p:stCondLst>
                                    <p:cond delay="0"/>
                                  </p:stCondLst>
                                  <p:childTnLst>
                                    <p:set>
                                      <p:cBhvr>
                                        <p:cTn id="10" dur="1" fill="hold">
                                          <p:stCondLst>
                                            <p:cond delay="0"/>
                                          </p:stCondLst>
                                        </p:cTn>
                                        <p:tgtEl>
                                          <p:spTgt spid="289799"/>
                                        </p:tgtEl>
                                        <p:attrNameLst>
                                          <p:attrName>style.visibility</p:attrName>
                                        </p:attrNameLst>
                                      </p:cBhvr>
                                      <p:to>
                                        <p:strVal val="visible"/>
                                      </p:to>
                                    </p:set>
                                    <p:animEffect transition="in" filter="slide(fromTop)">
                                      <p:cBhvr>
                                        <p:cTn id="11" dur="500"/>
                                        <p:tgtEl>
                                          <p:spTgt spid="289799"/>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289800"/>
                                        </p:tgtEl>
                                        <p:attrNameLst>
                                          <p:attrName>style.visibility</p:attrName>
                                        </p:attrNameLst>
                                      </p:cBhvr>
                                      <p:to>
                                        <p:strVal val="visible"/>
                                      </p:to>
                                    </p:set>
                                    <p:anim calcmode="discrete" valueType="clr">
                                      <p:cBhvr override="childStyle">
                                        <p:cTn id="16" dur="80"/>
                                        <p:tgtEl>
                                          <p:spTgt spid="289800"/>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289800"/>
                                        </p:tgtEl>
                                        <p:attrNameLst>
                                          <p:attrName>fillcolor</p:attrName>
                                        </p:attrNameLst>
                                      </p:cBhvr>
                                      <p:tavLst>
                                        <p:tav tm="0">
                                          <p:val>
                                            <p:clrVal>
                                              <a:schemeClr val="accent2"/>
                                            </p:clrVal>
                                          </p:val>
                                        </p:tav>
                                        <p:tav tm="50000">
                                          <p:val>
                                            <p:clrVal>
                                              <a:schemeClr val="hlink"/>
                                            </p:clrVal>
                                          </p:val>
                                        </p:tav>
                                      </p:tavLst>
                                    </p:anim>
                                    <p:set>
                                      <p:cBhvr>
                                        <p:cTn id="18" dur="80"/>
                                        <p:tgtEl>
                                          <p:spTgt spid="28980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9" grpId="0" animBg="1"/>
      <p:bldP spid="289800"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01E2F4B9-7779-456D-B5A6-9DEA7E682DDE}" type="slidenum">
              <a:rPr lang="ar-SA"/>
              <a:pPr/>
              <a:t>60</a:t>
            </a:fld>
            <a:endParaRPr lang="en-US"/>
          </a:p>
        </p:txBody>
      </p:sp>
      <p:pic>
        <p:nvPicPr>
          <p:cNvPr id="34509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509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509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5094"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5095" name="Text Box 7"/>
          <p:cNvSpPr txBox="1">
            <a:spLocks noChangeArrowheads="1"/>
          </p:cNvSpPr>
          <p:nvPr/>
        </p:nvSpPr>
        <p:spPr bwMode="auto">
          <a:xfrm>
            <a:off x="2555875" y="1111250"/>
            <a:ext cx="4176713"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كودكان مضطرب</a:t>
            </a:r>
            <a:endParaRPr lang="en-US" sz="3200" b="1"/>
          </a:p>
        </p:txBody>
      </p:sp>
      <p:sp>
        <p:nvSpPr>
          <p:cNvPr id="345096" name="Text Box 8"/>
          <p:cNvSpPr txBox="1">
            <a:spLocks noChangeArrowheads="1"/>
          </p:cNvSpPr>
          <p:nvPr/>
        </p:nvSpPr>
        <p:spPr bwMode="auto">
          <a:xfrm>
            <a:off x="611188" y="1989138"/>
            <a:ext cx="8278812" cy="3937000"/>
          </a:xfrm>
          <a:prstGeom prst="rect">
            <a:avLst/>
          </a:prstGeom>
          <a:noFill/>
          <a:ln w="9525">
            <a:noFill/>
            <a:miter lim="800000"/>
            <a:headEnd/>
            <a:tailEnd/>
          </a:ln>
          <a:effectLst/>
        </p:spPr>
        <p:txBody>
          <a:bodyPr>
            <a:spAutoFit/>
          </a:bodyPr>
          <a:lstStyle/>
          <a:p>
            <a:pPr algn="just">
              <a:spcBef>
                <a:spcPct val="50000"/>
              </a:spcBef>
            </a:pPr>
            <a:r>
              <a:rPr lang="fa-IR"/>
              <a:t>هسته اصلي اضطراب ممكن است موجد نقاشيهاي مختلف و متضاد ي شود . در حقيقت احساس نا امني و ترديد و وجود اضطراب و نگراني ممكن است به نحوي پرخاشگرانه يا بر عكس ، به صورت خويشتنداري جلوه گر شود. كودك مضطرب و خود دار در نقاشيهايش صورتهاي كوچك و گرد و متناسب ، با خطوط نازك ترسيم مي كند و سايه هاي بسيار تيره يا روشن  مي زند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5091"/>
                                        </p:tgtEl>
                                        <p:attrNameLst>
                                          <p:attrName>style.visibility</p:attrName>
                                        </p:attrNameLst>
                                      </p:cBhvr>
                                      <p:to>
                                        <p:strVal val="visible"/>
                                      </p:to>
                                    </p:set>
                                    <p:anim calcmode="lin" valueType="num">
                                      <p:cBhvr>
                                        <p:cTn id="7" dur="5000" fill="hold"/>
                                        <p:tgtEl>
                                          <p:spTgt spid="345091"/>
                                        </p:tgtEl>
                                        <p:attrNameLst>
                                          <p:attrName>ppt_w</p:attrName>
                                        </p:attrNameLst>
                                      </p:cBhvr>
                                      <p:tavLst>
                                        <p:tav tm="0" fmla="#ppt_w*sin(2.5*pi*$)">
                                          <p:val>
                                            <p:fltVal val="0"/>
                                          </p:val>
                                        </p:tav>
                                        <p:tav tm="100000">
                                          <p:val>
                                            <p:fltVal val="1"/>
                                          </p:val>
                                        </p:tav>
                                      </p:tavLst>
                                    </p:anim>
                                    <p:anim calcmode="lin" valueType="num">
                                      <p:cBhvr>
                                        <p:cTn id="8" dur="5000" fill="hold"/>
                                        <p:tgtEl>
                                          <p:spTgt spid="345091"/>
                                        </p:tgtEl>
                                        <p:attrNameLst>
                                          <p:attrName>ppt_h</p:attrName>
                                        </p:attrNameLst>
                                      </p:cBhvr>
                                      <p:tavLst>
                                        <p:tav tm="0">
                                          <p:val>
                                            <p:strVal val="#ppt_h"/>
                                          </p:val>
                                        </p:tav>
                                        <p:tav tm="100000">
                                          <p:val>
                                            <p:strVal val="#ppt_h"/>
                                          </p:val>
                                        </p:tav>
                                      </p:tavLst>
                                    </p:anim>
                                  </p:childTnLst>
                                </p:cTn>
                              </p:par>
                              <p:par>
                                <p:cTn id="9" presetID="40" presetClass="entr" presetSubtype="0" fill="hold" grpId="0" nodeType="withEffect">
                                  <p:stCondLst>
                                    <p:cond delay="0"/>
                                  </p:stCondLst>
                                  <p:iterate type="lt">
                                    <p:tmPct val="10000"/>
                                  </p:iterate>
                                  <p:childTnLst>
                                    <p:set>
                                      <p:cBhvr>
                                        <p:cTn id="10" dur="1" fill="hold">
                                          <p:stCondLst>
                                            <p:cond delay="0"/>
                                          </p:stCondLst>
                                        </p:cTn>
                                        <p:tgtEl>
                                          <p:spTgt spid="345095"/>
                                        </p:tgtEl>
                                        <p:attrNameLst>
                                          <p:attrName>style.visibility</p:attrName>
                                        </p:attrNameLst>
                                      </p:cBhvr>
                                      <p:to>
                                        <p:strVal val="visible"/>
                                      </p:to>
                                    </p:set>
                                    <p:animEffect transition="in" filter="fade">
                                      <p:cBhvr>
                                        <p:cTn id="11" dur="1000"/>
                                        <p:tgtEl>
                                          <p:spTgt spid="345095"/>
                                        </p:tgtEl>
                                      </p:cBhvr>
                                    </p:animEffect>
                                    <p:anim calcmode="lin" valueType="num">
                                      <p:cBhvr>
                                        <p:cTn id="12" dur="1000" fill="hold"/>
                                        <p:tgtEl>
                                          <p:spTgt spid="345095"/>
                                        </p:tgtEl>
                                        <p:attrNameLst>
                                          <p:attrName>ppt_x</p:attrName>
                                        </p:attrNameLst>
                                      </p:cBhvr>
                                      <p:tavLst>
                                        <p:tav tm="0">
                                          <p:val>
                                            <p:strVal val="#ppt_x-.1"/>
                                          </p:val>
                                        </p:tav>
                                        <p:tav tm="100000">
                                          <p:val>
                                            <p:strVal val="#ppt_x"/>
                                          </p:val>
                                        </p:tav>
                                      </p:tavLst>
                                    </p:anim>
                                    <p:anim calcmode="lin" valueType="num">
                                      <p:cBhvr>
                                        <p:cTn id="13" dur="1000" fill="hold"/>
                                        <p:tgtEl>
                                          <p:spTgt spid="345095"/>
                                        </p:tgtEl>
                                        <p:attrNameLst>
                                          <p:attrName>ppt_y</p:attrName>
                                        </p:attrNameLst>
                                      </p:cBhvr>
                                      <p:tavLst>
                                        <p:tav tm="0">
                                          <p:val>
                                            <p:strVal val="#ppt_y"/>
                                          </p:val>
                                        </p:tav>
                                        <p:tav tm="100000">
                                          <p:val>
                                            <p:strVal val="#ppt_y"/>
                                          </p:val>
                                        </p:tav>
                                      </p:tavLst>
                                    </p:anim>
                                  </p:childTnLst>
                                </p:cTn>
                              </p:par>
                              <p:par>
                                <p:cTn id="14" presetID="6" presetClass="entr" presetSubtype="16" fill="hold" grpId="1" nodeType="withEffect">
                                  <p:stCondLst>
                                    <p:cond delay="0"/>
                                  </p:stCondLst>
                                  <p:iterate type="lt">
                                    <p:tmPct val="0"/>
                                  </p:iterate>
                                  <p:childTnLst>
                                    <p:set>
                                      <p:cBhvr>
                                        <p:cTn id="15" dur="1" fill="hold">
                                          <p:stCondLst>
                                            <p:cond delay="0"/>
                                          </p:stCondLst>
                                        </p:cTn>
                                        <p:tgtEl>
                                          <p:spTgt spid="345095"/>
                                        </p:tgtEl>
                                        <p:attrNameLst>
                                          <p:attrName>style.visibility</p:attrName>
                                        </p:attrNameLst>
                                      </p:cBhvr>
                                      <p:to>
                                        <p:strVal val="visible"/>
                                      </p:to>
                                    </p:set>
                                    <p:animEffect transition="in" filter="circle(in)">
                                      <p:cBhvr>
                                        <p:cTn id="16" dur="2000"/>
                                        <p:tgtEl>
                                          <p:spTgt spid="34509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345096"/>
                                        </p:tgtEl>
                                        <p:attrNameLst>
                                          <p:attrName>style.visibility</p:attrName>
                                        </p:attrNameLst>
                                      </p:cBhvr>
                                      <p:to>
                                        <p:strVal val="visible"/>
                                      </p:to>
                                    </p:set>
                                    <p:animEffect transition="in" filter="wheel(4)">
                                      <p:cBhvr>
                                        <p:cTn id="21" dur="2000"/>
                                        <p:tgtEl>
                                          <p:spTgt spid="3450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5" grpId="0" animBg="1"/>
      <p:bldP spid="345095" grpId="1" animBg="1"/>
      <p:bldP spid="345096"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5141D84-6B37-4E22-B128-D058D0A20FB4}" type="slidenum">
              <a:rPr lang="ar-SA"/>
              <a:pPr/>
              <a:t>61</a:t>
            </a:fld>
            <a:endParaRPr lang="en-US"/>
          </a:p>
        </p:txBody>
      </p:sp>
      <p:pic>
        <p:nvPicPr>
          <p:cNvPr id="34611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611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611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6118" name="Text Box 6"/>
          <p:cNvSpPr txBox="1">
            <a:spLocks noChangeArrowheads="1"/>
          </p:cNvSpPr>
          <p:nvPr/>
        </p:nvSpPr>
        <p:spPr bwMode="auto">
          <a:xfrm>
            <a:off x="1908175" y="1111250"/>
            <a:ext cx="5111750" cy="1076325"/>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احساس تقصير و افسردگي در نقاشي</a:t>
            </a:r>
            <a:endParaRPr lang="en-US" sz="3200" b="1"/>
          </a:p>
        </p:txBody>
      </p:sp>
      <p:sp>
        <p:nvSpPr>
          <p:cNvPr id="34611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6120" name="Text Box 8"/>
          <p:cNvSpPr txBox="1">
            <a:spLocks noChangeArrowheads="1"/>
          </p:cNvSpPr>
          <p:nvPr/>
        </p:nvSpPr>
        <p:spPr bwMode="auto">
          <a:xfrm>
            <a:off x="827088" y="2997200"/>
            <a:ext cx="7488237" cy="2289175"/>
          </a:xfrm>
          <a:prstGeom prst="rect">
            <a:avLst/>
          </a:prstGeom>
          <a:noFill/>
          <a:ln w="9525">
            <a:noFill/>
            <a:miter lim="800000"/>
            <a:headEnd/>
            <a:tailEnd/>
          </a:ln>
          <a:effectLst/>
        </p:spPr>
        <p:txBody>
          <a:bodyPr>
            <a:spAutoFit/>
          </a:bodyPr>
          <a:lstStyle/>
          <a:p>
            <a:pPr algn="just">
              <a:spcBef>
                <a:spcPct val="50000"/>
              </a:spcBef>
            </a:pPr>
            <a:r>
              <a:rPr lang="fa-IR" b="1"/>
              <a:t>وقتي كودك احساس تقصير و گناه مي كند ، آنرا با خطهاي نامطمئن و بريده و خواه با محتواي راجع به موضوعهاي حزن انگيز ، جدايي خواهانه و بد بينانه نشان مي دهد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6115"/>
                                        </p:tgtEl>
                                        <p:attrNameLst>
                                          <p:attrName>style.visibility</p:attrName>
                                        </p:attrNameLst>
                                      </p:cBhvr>
                                      <p:to>
                                        <p:strVal val="visible"/>
                                      </p:to>
                                    </p:set>
                                    <p:anim calcmode="lin" valueType="num">
                                      <p:cBhvr>
                                        <p:cTn id="7" dur="5000" fill="hold"/>
                                        <p:tgtEl>
                                          <p:spTgt spid="346115"/>
                                        </p:tgtEl>
                                        <p:attrNameLst>
                                          <p:attrName>ppt_w</p:attrName>
                                        </p:attrNameLst>
                                      </p:cBhvr>
                                      <p:tavLst>
                                        <p:tav tm="0" fmla="#ppt_w*sin(2.5*pi*$)">
                                          <p:val>
                                            <p:fltVal val="0"/>
                                          </p:val>
                                        </p:tav>
                                        <p:tav tm="100000">
                                          <p:val>
                                            <p:fltVal val="1"/>
                                          </p:val>
                                        </p:tav>
                                      </p:tavLst>
                                    </p:anim>
                                    <p:anim calcmode="lin" valueType="num">
                                      <p:cBhvr>
                                        <p:cTn id="8" dur="5000" fill="hold"/>
                                        <p:tgtEl>
                                          <p:spTgt spid="346115"/>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46118"/>
                                        </p:tgtEl>
                                        <p:attrNameLst>
                                          <p:attrName>style.visibility</p:attrName>
                                        </p:attrNameLst>
                                      </p:cBhvr>
                                      <p:to>
                                        <p:strVal val="visible"/>
                                      </p:to>
                                    </p:set>
                                    <p:animEffect transition="in" filter="wheel(4)">
                                      <p:cBhvr>
                                        <p:cTn id="11" dur="2000"/>
                                        <p:tgtEl>
                                          <p:spTgt spid="346118"/>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46120"/>
                                        </p:tgtEl>
                                        <p:attrNameLst>
                                          <p:attrName>style.visibility</p:attrName>
                                        </p:attrNameLst>
                                      </p:cBhvr>
                                      <p:to>
                                        <p:strVal val="visible"/>
                                      </p:to>
                                    </p:set>
                                    <p:animEffect transition="in" filter="circle(in)">
                                      <p:cBhvr>
                                        <p:cTn id="16" dur="2000"/>
                                        <p:tgtEl>
                                          <p:spTgt spid="346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18" grpId="0" animBg="1"/>
      <p:bldP spid="346120"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37AB8DAE-CCF4-40F8-87F1-0C94A48AEF0F}" type="slidenum">
              <a:rPr lang="ar-SA"/>
              <a:pPr/>
              <a:t>62</a:t>
            </a:fld>
            <a:endParaRPr lang="en-US"/>
          </a:p>
        </p:txBody>
      </p:sp>
      <p:pic>
        <p:nvPicPr>
          <p:cNvPr id="34713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714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714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7142"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7143" name="Text Box 7"/>
          <p:cNvSpPr txBox="1">
            <a:spLocks noChangeArrowheads="1"/>
          </p:cNvSpPr>
          <p:nvPr/>
        </p:nvSpPr>
        <p:spPr bwMode="auto">
          <a:xfrm>
            <a:off x="2411413" y="1125538"/>
            <a:ext cx="4824412"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نقاشي و روان درماني</a:t>
            </a:r>
            <a:endParaRPr lang="en-US" sz="3200" b="1"/>
          </a:p>
        </p:txBody>
      </p:sp>
      <p:sp>
        <p:nvSpPr>
          <p:cNvPr id="347144" name="Text Box 8"/>
          <p:cNvSpPr txBox="1">
            <a:spLocks noChangeArrowheads="1"/>
          </p:cNvSpPr>
          <p:nvPr/>
        </p:nvSpPr>
        <p:spPr bwMode="auto">
          <a:xfrm>
            <a:off x="900113" y="2205038"/>
            <a:ext cx="7559675" cy="3662362"/>
          </a:xfrm>
          <a:prstGeom prst="rect">
            <a:avLst/>
          </a:prstGeom>
          <a:noFill/>
          <a:ln w="9525">
            <a:noFill/>
            <a:miter lim="800000"/>
            <a:headEnd/>
            <a:tailEnd/>
          </a:ln>
          <a:effectLst/>
        </p:spPr>
        <p:txBody>
          <a:bodyPr>
            <a:spAutoFit/>
          </a:bodyPr>
          <a:lstStyle/>
          <a:p>
            <a:pPr algn="just">
              <a:spcBef>
                <a:spcPct val="50000"/>
              </a:spcBef>
            </a:pPr>
            <a:r>
              <a:rPr lang="fa-IR" b="1"/>
              <a:t>اشترن  مي گويد نقاشي بيشتر براي روان درماني كودكان داراي سازگاري كم ، نا ثابت و متزلزل و عقب مانده آموزشي به كار مي رود .</a:t>
            </a:r>
          </a:p>
          <a:p>
            <a:pPr algn="just">
              <a:spcBef>
                <a:spcPct val="50000"/>
              </a:spcBef>
            </a:pPr>
            <a:r>
              <a:rPr lang="fa-IR" b="1"/>
              <a:t>نقاشي به كودك اين امكان را مي دهد كه قدرت  قابليت و خلاقيت  خود را بشناسد و در نتيجه مشكلا ت آ موزشي براي او سهل تر جلوه كند.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7139"/>
                                        </p:tgtEl>
                                        <p:attrNameLst>
                                          <p:attrName>style.visibility</p:attrName>
                                        </p:attrNameLst>
                                      </p:cBhvr>
                                      <p:to>
                                        <p:strVal val="visible"/>
                                      </p:to>
                                    </p:set>
                                    <p:anim calcmode="lin" valueType="num">
                                      <p:cBhvr>
                                        <p:cTn id="7" dur="5000" fill="hold"/>
                                        <p:tgtEl>
                                          <p:spTgt spid="347139"/>
                                        </p:tgtEl>
                                        <p:attrNameLst>
                                          <p:attrName>ppt_w</p:attrName>
                                        </p:attrNameLst>
                                      </p:cBhvr>
                                      <p:tavLst>
                                        <p:tav tm="0" fmla="#ppt_w*sin(2.5*pi*$)">
                                          <p:val>
                                            <p:fltVal val="0"/>
                                          </p:val>
                                        </p:tav>
                                        <p:tav tm="100000">
                                          <p:val>
                                            <p:fltVal val="1"/>
                                          </p:val>
                                        </p:tav>
                                      </p:tavLst>
                                    </p:anim>
                                    <p:anim calcmode="lin" valueType="num">
                                      <p:cBhvr>
                                        <p:cTn id="8" dur="5000" fill="hold"/>
                                        <p:tgtEl>
                                          <p:spTgt spid="347139"/>
                                        </p:tgtEl>
                                        <p:attrNameLst>
                                          <p:attrName>ppt_h</p:attrName>
                                        </p:attrNameLst>
                                      </p:cBhvr>
                                      <p:tavLst>
                                        <p:tav tm="0">
                                          <p:val>
                                            <p:strVal val="#ppt_h"/>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47143"/>
                                        </p:tgtEl>
                                        <p:attrNameLst>
                                          <p:attrName>style.visibility</p:attrName>
                                        </p:attrNameLst>
                                      </p:cBhvr>
                                      <p:to>
                                        <p:strVal val="visible"/>
                                      </p:to>
                                    </p:set>
                                    <p:anim calcmode="lin" valueType="num">
                                      <p:cBhvr>
                                        <p:cTn id="11" dur="500" fill="hold"/>
                                        <p:tgtEl>
                                          <p:spTgt spid="347143"/>
                                        </p:tgtEl>
                                        <p:attrNameLst>
                                          <p:attrName>ppt_w</p:attrName>
                                        </p:attrNameLst>
                                      </p:cBhvr>
                                      <p:tavLst>
                                        <p:tav tm="0">
                                          <p:val>
                                            <p:fltVal val="0"/>
                                          </p:val>
                                        </p:tav>
                                        <p:tav tm="100000">
                                          <p:val>
                                            <p:strVal val="#ppt_w"/>
                                          </p:val>
                                        </p:tav>
                                      </p:tavLst>
                                    </p:anim>
                                    <p:anim calcmode="lin" valueType="num">
                                      <p:cBhvr>
                                        <p:cTn id="12" dur="500" fill="hold"/>
                                        <p:tgtEl>
                                          <p:spTgt spid="347143"/>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grpId="0" nodeType="clickEffect">
                                  <p:stCondLst>
                                    <p:cond delay="0"/>
                                  </p:stCondLst>
                                  <p:childTnLst>
                                    <p:set>
                                      <p:cBhvr>
                                        <p:cTn id="16" dur="1" fill="hold">
                                          <p:stCondLst>
                                            <p:cond delay="0"/>
                                          </p:stCondLst>
                                        </p:cTn>
                                        <p:tgtEl>
                                          <p:spTgt spid="347144"/>
                                        </p:tgtEl>
                                        <p:attrNameLst>
                                          <p:attrName>style.visibility</p:attrName>
                                        </p:attrNameLst>
                                      </p:cBhvr>
                                      <p:to>
                                        <p:strVal val="visible"/>
                                      </p:to>
                                    </p:set>
                                    <p:anim calcmode="lin" valueType="num">
                                      <p:cBhvr>
                                        <p:cTn id="17" dur="1000" fill="hold"/>
                                        <p:tgtEl>
                                          <p:spTgt spid="347144"/>
                                        </p:tgtEl>
                                        <p:attrNameLst>
                                          <p:attrName>ppt_x</p:attrName>
                                        </p:attrNameLst>
                                      </p:cBhvr>
                                      <p:tavLst>
                                        <p:tav tm="0">
                                          <p:val>
                                            <p:strVal val="#ppt_x-.2"/>
                                          </p:val>
                                        </p:tav>
                                        <p:tav tm="100000">
                                          <p:val>
                                            <p:strVal val="#ppt_x"/>
                                          </p:val>
                                        </p:tav>
                                      </p:tavLst>
                                    </p:anim>
                                    <p:anim calcmode="lin" valueType="num">
                                      <p:cBhvr>
                                        <p:cTn id="18" dur="1000" fill="hold"/>
                                        <p:tgtEl>
                                          <p:spTgt spid="34714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471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3" grpId="0" animBg="1"/>
      <p:bldP spid="34714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37A5E3A6-DA5E-40F1-A731-95DC8F56EE83}" type="slidenum">
              <a:rPr lang="ar-SA"/>
              <a:pPr/>
              <a:t>63</a:t>
            </a:fld>
            <a:endParaRPr lang="en-US"/>
          </a:p>
        </p:txBody>
      </p:sp>
      <p:pic>
        <p:nvPicPr>
          <p:cNvPr id="34816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816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816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8166" name="Text Box 6"/>
          <p:cNvSpPr txBox="1">
            <a:spLocks noChangeArrowheads="1"/>
          </p:cNvSpPr>
          <p:nvPr/>
        </p:nvSpPr>
        <p:spPr bwMode="auto">
          <a:xfrm>
            <a:off x="2555875" y="1196975"/>
            <a:ext cx="3887788" cy="588963"/>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 تفسير نقاشي</a:t>
            </a:r>
            <a:endParaRPr lang="en-US" sz="3200" b="1"/>
          </a:p>
        </p:txBody>
      </p:sp>
      <p:sp>
        <p:nvSpPr>
          <p:cNvPr id="348167"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8168" name="Text Box 8"/>
          <p:cNvSpPr txBox="1">
            <a:spLocks noChangeArrowheads="1"/>
          </p:cNvSpPr>
          <p:nvPr/>
        </p:nvSpPr>
        <p:spPr bwMode="auto">
          <a:xfrm>
            <a:off x="900113" y="2492375"/>
            <a:ext cx="7632700" cy="3113088"/>
          </a:xfrm>
          <a:prstGeom prst="rect">
            <a:avLst/>
          </a:prstGeom>
          <a:noFill/>
          <a:ln w="9525">
            <a:noFill/>
            <a:miter lim="800000"/>
            <a:headEnd/>
            <a:tailEnd/>
          </a:ln>
          <a:effectLst/>
        </p:spPr>
        <p:txBody>
          <a:bodyPr>
            <a:spAutoFit/>
          </a:bodyPr>
          <a:lstStyle/>
          <a:p>
            <a:pPr algn="just">
              <a:spcBef>
                <a:spcPct val="50000"/>
              </a:spcBef>
              <a:buFontTx/>
              <a:buChar char="•"/>
            </a:pPr>
            <a:r>
              <a:rPr lang="fa-IR" b="1"/>
              <a:t>تفسير نقاشي يعني آنجه را نقاشي در بر  دارد به صورت جملات معمولي و قابل فهم بيان نمود.</a:t>
            </a:r>
          </a:p>
          <a:p>
            <a:pPr algn="just">
              <a:spcBef>
                <a:spcPct val="50000"/>
              </a:spcBef>
              <a:buFontTx/>
              <a:buChar char="•"/>
            </a:pPr>
            <a:r>
              <a:rPr lang="fa-IR" b="1"/>
              <a:t> براي تفسير نقاشي لازم است اول آنرا خوب فهميد و سپس ادراك خود را به صورت جملات منظم و مرتب بيان كرد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ver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8163"/>
                                        </p:tgtEl>
                                        <p:attrNameLst>
                                          <p:attrName>style.visibility</p:attrName>
                                        </p:attrNameLst>
                                      </p:cBhvr>
                                      <p:to>
                                        <p:strVal val="visible"/>
                                      </p:to>
                                    </p:set>
                                    <p:anim calcmode="lin" valueType="num">
                                      <p:cBhvr>
                                        <p:cTn id="7" dur="5000" fill="hold"/>
                                        <p:tgtEl>
                                          <p:spTgt spid="348163"/>
                                        </p:tgtEl>
                                        <p:attrNameLst>
                                          <p:attrName>ppt_w</p:attrName>
                                        </p:attrNameLst>
                                      </p:cBhvr>
                                      <p:tavLst>
                                        <p:tav tm="0" fmla="#ppt_w*sin(2.5*pi*$)">
                                          <p:val>
                                            <p:fltVal val="0"/>
                                          </p:val>
                                        </p:tav>
                                        <p:tav tm="100000">
                                          <p:val>
                                            <p:fltVal val="1"/>
                                          </p:val>
                                        </p:tav>
                                      </p:tavLst>
                                    </p:anim>
                                    <p:anim calcmode="lin" valueType="num">
                                      <p:cBhvr>
                                        <p:cTn id="8" dur="5000" fill="hold"/>
                                        <p:tgtEl>
                                          <p:spTgt spid="348163"/>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48166"/>
                                        </p:tgtEl>
                                        <p:attrNameLst>
                                          <p:attrName>style.visibility</p:attrName>
                                        </p:attrNameLst>
                                      </p:cBhvr>
                                      <p:to>
                                        <p:strVal val="visible"/>
                                      </p:to>
                                    </p:set>
                                    <p:animEffect transition="in" filter="wheel(4)">
                                      <p:cBhvr>
                                        <p:cTn id="11" dur="2000"/>
                                        <p:tgtEl>
                                          <p:spTgt spid="348166"/>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348168"/>
                                        </p:tgtEl>
                                        <p:attrNameLst>
                                          <p:attrName>style.visibility</p:attrName>
                                        </p:attrNameLst>
                                      </p:cBhvr>
                                      <p:to>
                                        <p:strVal val="visible"/>
                                      </p:to>
                                    </p:set>
                                    <p:animEffect transition="in" filter="dissolve">
                                      <p:cBhvr>
                                        <p:cTn id="16" dur="500"/>
                                        <p:tgtEl>
                                          <p:spTgt spid="3481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66" grpId="0" animBg="1"/>
      <p:bldP spid="348168"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7135E9EE-4D43-450C-824F-403C2E0F5B53}" type="slidenum">
              <a:rPr lang="ar-SA"/>
              <a:pPr/>
              <a:t>64</a:t>
            </a:fld>
            <a:endParaRPr lang="en-US"/>
          </a:p>
        </p:txBody>
      </p:sp>
      <p:pic>
        <p:nvPicPr>
          <p:cNvPr id="34918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4918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4918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49190" name="Text Box 6"/>
          <p:cNvSpPr txBox="1">
            <a:spLocks noChangeArrowheads="1"/>
          </p:cNvSpPr>
          <p:nvPr/>
        </p:nvSpPr>
        <p:spPr bwMode="auto">
          <a:xfrm>
            <a:off x="2555875" y="1052513"/>
            <a:ext cx="3887788"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 تفسير نقاشي</a:t>
            </a:r>
            <a:endParaRPr lang="en-US" sz="3200" b="1"/>
          </a:p>
        </p:txBody>
      </p:sp>
      <p:sp>
        <p:nvSpPr>
          <p:cNvPr id="34919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49193" name="Text Box 9"/>
          <p:cNvSpPr txBox="1">
            <a:spLocks noChangeArrowheads="1"/>
          </p:cNvSpPr>
          <p:nvPr/>
        </p:nvSpPr>
        <p:spPr bwMode="auto">
          <a:xfrm>
            <a:off x="827088" y="2276475"/>
            <a:ext cx="7704137" cy="3662363"/>
          </a:xfrm>
          <a:prstGeom prst="rect">
            <a:avLst/>
          </a:prstGeom>
          <a:noFill/>
          <a:ln w="9525">
            <a:noFill/>
            <a:miter lim="800000"/>
            <a:headEnd/>
            <a:tailEnd/>
          </a:ln>
          <a:effectLst/>
        </p:spPr>
        <p:txBody>
          <a:bodyPr>
            <a:spAutoFit/>
          </a:bodyPr>
          <a:lstStyle/>
          <a:p>
            <a:pPr algn="r">
              <a:spcBef>
                <a:spcPct val="50000"/>
              </a:spcBef>
              <a:buFont typeface="Wingdings 2" pitchFamily="18" charset="2"/>
              <a:buChar char="³"/>
            </a:pPr>
            <a:r>
              <a:rPr lang="fa-IR" b="1"/>
              <a:t>اشيا و چيزهايي را كه نقاشي شده اند باز شناسيم و رابطه آنها را  با همديگردر نظر گرفت.</a:t>
            </a:r>
          </a:p>
          <a:p>
            <a:pPr algn="r">
              <a:spcBef>
                <a:spcPct val="50000"/>
              </a:spcBef>
              <a:buFont typeface="Wingdings 2" pitchFamily="18" charset="2"/>
              <a:buChar char="³"/>
            </a:pPr>
            <a:r>
              <a:rPr lang="fa-IR" b="1"/>
              <a:t>به خصوصيات و سبك نقاشي توجه كرد.</a:t>
            </a:r>
          </a:p>
          <a:p>
            <a:pPr algn="r">
              <a:spcBef>
                <a:spcPct val="50000"/>
              </a:spcBef>
              <a:buFont typeface="Wingdings 2" pitchFamily="18" charset="2"/>
              <a:buChar char="³"/>
            </a:pPr>
            <a:r>
              <a:rPr lang="fa-IR" b="1"/>
              <a:t>اهميت به نقاط برجسته شده</a:t>
            </a:r>
          </a:p>
          <a:p>
            <a:pPr algn="r">
              <a:spcBef>
                <a:spcPct val="50000"/>
              </a:spcBef>
              <a:buFont typeface="Wingdings 2" pitchFamily="18" charset="2"/>
              <a:buChar char="³"/>
            </a:pPr>
            <a:r>
              <a:rPr lang="fa-IR" b="1"/>
              <a:t>توجه به طرز شروع نقاشي</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over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49187"/>
                                        </p:tgtEl>
                                        <p:attrNameLst>
                                          <p:attrName>style.visibility</p:attrName>
                                        </p:attrNameLst>
                                      </p:cBhvr>
                                      <p:to>
                                        <p:strVal val="visible"/>
                                      </p:to>
                                    </p:set>
                                    <p:anim calcmode="lin" valueType="num">
                                      <p:cBhvr>
                                        <p:cTn id="7" dur="5000" fill="hold"/>
                                        <p:tgtEl>
                                          <p:spTgt spid="349187"/>
                                        </p:tgtEl>
                                        <p:attrNameLst>
                                          <p:attrName>ppt_w</p:attrName>
                                        </p:attrNameLst>
                                      </p:cBhvr>
                                      <p:tavLst>
                                        <p:tav tm="0" fmla="#ppt_w*sin(2.5*pi*$)">
                                          <p:val>
                                            <p:fltVal val="0"/>
                                          </p:val>
                                        </p:tav>
                                        <p:tav tm="100000">
                                          <p:val>
                                            <p:fltVal val="1"/>
                                          </p:val>
                                        </p:tav>
                                      </p:tavLst>
                                    </p:anim>
                                    <p:anim calcmode="lin" valueType="num">
                                      <p:cBhvr>
                                        <p:cTn id="8" dur="5000" fill="hold"/>
                                        <p:tgtEl>
                                          <p:spTgt spid="349187"/>
                                        </p:tgtEl>
                                        <p:attrNameLst>
                                          <p:attrName>ppt_h</p:attrName>
                                        </p:attrNameLst>
                                      </p:cBhvr>
                                      <p:tavLst>
                                        <p:tav tm="0">
                                          <p:val>
                                            <p:strVal val="#ppt_h"/>
                                          </p:val>
                                        </p:tav>
                                        <p:tav tm="100000">
                                          <p:val>
                                            <p:strVal val="#ppt_h"/>
                                          </p:val>
                                        </p:tav>
                                      </p:tavLst>
                                    </p:anim>
                                  </p:childTnLst>
                                </p:cTn>
                              </p:par>
                              <p:par>
                                <p:cTn id="9" presetID="8" presetClass="entr" presetSubtype="16" fill="hold" grpId="0" nodeType="withEffect">
                                  <p:stCondLst>
                                    <p:cond delay="0"/>
                                  </p:stCondLst>
                                  <p:childTnLst>
                                    <p:set>
                                      <p:cBhvr>
                                        <p:cTn id="10" dur="1" fill="hold">
                                          <p:stCondLst>
                                            <p:cond delay="0"/>
                                          </p:stCondLst>
                                        </p:cTn>
                                        <p:tgtEl>
                                          <p:spTgt spid="349190"/>
                                        </p:tgtEl>
                                        <p:attrNameLst>
                                          <p:attrName>style.visibility</p:attrName>
                                        </p:attrNameLst>
                                      </p:cBhvr>
                                      <p:to>
                                        <p:strVal val="visible"/>
                                      </p:to>
                                    </p:set>
                                    <p:animEffect transition="in" filter="diamond(in)">
                                      <p:cBhvr>
                                        <p:cTn id="11" dur="2000"/>
                                        <p:tgtEl>
                                          <p:spTgt spid="349190"/>
                                        </p:tgtEl>
                                      </p:cBhvr>
                                    </p:animEffect>
                                  </p:childTnLst>
                                </p:cTn>
                              </p:par>
                            </p:childTnLst>
                          </p:cTn>
                        </p:par>
                      </p:childTnLst>
                    </p:cTn>
                  </p:par>
                  <p:par>
                    <p:cTn id="12" fill="hold">
                      <p:stCondLst>
                        <p:cond delay="indefinite"/>
                      </p:stCondLst>
                      <p:childTnLst>
                        <p:par>
                          <p:cTn id="13" fill="hold">
                            <p:stCondLst>
                              <p:cond delay="0"/>
                            </p:stCondLst>
                            <p:childTnLst>
                              <p:par>
                                <p:cTn id="14" presetID="35" presetClass="entr" presetSubtype="0" fill="hold" grpId="0" nodeType="clickEffect">
                                  <p:stCondLst>
                                    <p:cond delay="0"/>
                                  </p:stCondLst>
                                  <p:childTnLst>
                                    <p:set>
                                      <p:cBhvr>
                                        <p:cTn id="15" dur="1" fill="hold">
                                          <p:stCondLst>
                                            <p:cond delay="0"/>
                                          </p:stCondLst>
                                        </p:cTn>
                                        <p:tgtEl>
                                          <p:spTgt spid="349193"/>
                                        </p:tgtEl>
                                        <p:attrNameLst>
                                          <p:attrName>style.visibility</p:attrName>
                                        </p:attrNameLst>
                                      </p:cBhvr>
                                      <p:to>
                                        <p:strVal val="visible"/>
                                      </p:to>
                                    </p:set>
                                    <p:animEffect transition="in" filter="fade">
                                      <p:cBhvr>
                                        <p:cTn id="16" dur="2000"/>
                                        <p:tgtEl>
                                          <p:spTgt spid="349193"/>
                                        </p:tgtEl>
                                      </p:cBhvr>
                                    </p:animEffect>
                                    <p:anim calcmode="lin" valueType="num">
                                      <p:cBhvr>
                                        <p:cTn id="17" dur="2000" fill="hold"/>
                                        <p:tgtEl>
                                          <p:spTgt spid="349193"/>
                                        </p:tgtEl>
                                        <p:attrNameLst>
                                          <p:attrName>style.rotation</p:attrName>
                                        </p:attrNameLst>
                                      </p:cBhvr>
                                      <p:tavLst>
                                        <p:tav tm="0">
                                          <p:val>
                                            <p:fltVal val="720"/>
                                          </p:val>
                                        </p:tav>
                                        <p:tav tm="100000">
                                          <p:val>
                                            <p:fltVal val="0"/>
                                          </p:val>
                                        </p:tav>
                                      </p:tavLst>
                                    </p:anim>
                                    <p:anim calcmode="lin" valueType="num">
                                      <p:cBhvr>
                                        <p:cTn id="18" dur="2000" fill="hold"/>
                                        <p:tgtEl>
                                          <p:spTgt spid="349193"/>
                                        </p:tgtEl>
                                        <p:attrNameLst>
                                          <p:attrName>ppt_h</p:attrName>
                                        </p:attrNameLst>
                                      </p:cBhvr>
                                      <p:tavLst>
                                        <p:tav tm="0">
                                          <p:val>
                                            <p:fltVal val="0"/>
                                          </p:val>
                                        </p:tav>
                                        <p:tav tm="100000">
                                          <p:val>
                                            <p:strVal val="#ppt_h"/>
                                          </p:val>
                                        </p:tav>
                                      </p:tavLst>
                                    </p:anim>
                                    <p:anim calcmode="lin" valueType="num">
                                      <p:cBhvr>
                                        <p:cTn id="19" dur="2000" fill="hold"/>
                                        <p:tgtEl>
                                          <p:spTgt spid="34919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9190" grpId="0" animBg="1"/>
      <p:bldP spid="34919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4294967295"/>
          </p:nvPr>
        </p:nvSpPr>
        <p:spPr>
          <a:xfrm>
            <a:off x="6553200" y="6243638"/>
            <a:ext cx="2133600" cy="457200"/>
          </a:xfrm>
        </p:spPr>
        <p:txBody>
          <a:bodyPr/>
          <a:lstStyle/>
          <a:p>
            <a:fld id="{1706F025-B485-450C-A3CC-D5C80450B413}" type="slidenum">
              <a:rPr lang="ar-SA"/>
              <a:pPr/>
              <a:t>65</a:t>
            </a:fld>
            <a:endParaRPr lang="en-US"/>
          </a:p>
        </p:txBody>
      </p:sp>
      <p:pic>
        <p:nvPicPr>
          <p:cNvPr id="35021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021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021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0214" name="Text Box 6"/>
          <p:cNvSpPr txBox="1">
            <a:spLocks noChangeArrowheads="1"/>
          </p:cNvSpPr>
          <p:nvPr/>
        </p:nvSpPr>
        <p:spPr bwMode="auto">
          <a:xfrm>
            <a:off x="2555875" y="1052513"/>
            <a:ext cx="4464050"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سبك نقاشيهاي كودكان</a:t>
            </a:r>
            <a:endParaRPr lang="en-US" sz="3200" b="1"/>
          </a:p>
        </p:txBody>
      </p:sp>
      <p:sp>
        <p:nvSpPr>
          <p:cNvPr id="35021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0217" name="Text Box 9"/>
          <p:cNvSpPr txBox="1">
            <a:spLocks noChangeArrowheads="1"/>
          </p:cNvSpPr>
          <p:nvPr/>
        </p:nvSpPr>
        <p:spPr bwMode="auto">
          <a:xfrm>
            <a:off x="1116013" y="2636838"/>
            <a:ext cx="6480175" cy="641350"/>
          </a:xfrm>
          <a:prstGeom prst="rect">
            <a:avLst/>
          </a:prstGeom>
          <a:noFill/>
          <a:ln w="9525">
            <a:noFill/>
            <a:miter lim="800000"/>
            <a:headEnd/>
            <a:tailEnd/>
          </a:ln>
          <a:effectLst/>
        </p:spPr>
        <p:txBody>
          <a:bodyPr>
            <a:spAutoFit/>
          </a:bodyPr>
          <a:lstStyle/>
          <a:p>
            <a:pPr algn="r">
              <a:spcBef>
                <a:spcPct val="50000"/>
              </a:spcBef>
            </a:pPr>
            <a:endParaRPr lang="en-US"/>
          </a:p>
        </p:txBody>
      </p:sp>
      <p:sp>
        <p:nvSpPr>
          <p:cNvPr id="350218" name="Text Box 10"/>
          <p:cNvSpPr txBox="1">
            <a:spLocks noChangeArrowheads="1"/>
          </p:cNvSpPr>
          <p:nvPr/>
        </p:nvSpPr>
        <p:spPr bwMode="auto">
          <a:xfrm>
            <a:off x="6300788" y="3644900"/>
            <a:ext cx="2232025" cy="641350"/>
          </a:xfrm>
          <a:prstGeom prst="rect">
            <a:avLst/>
          </a:prstGeom>
          <a:noFill/>
          <a:ln w="9525">
            <a:noFill/>
            <a:miter lim="800000"/>
            <a:headEnd/>
            <a:tailEnd/>
          </a:ln>
          <a:effectLst/>
        </p:spPr>
        <p:txBody>
          <a:bodyPr>
            <a:spAutoFit/>
          </a:bodyPr>
          <a:lstStyle/>
          <a:p>
            <a:pPr algn="r">
              <a:spcBef>
                <a:spcPct val="50000"/>
              </a:spcBef>
            </a:pPr>
            <a:r>
              <a:rPr lang="fa-IR" b="1"/>
              <a:t> ديدگاه لوكه </a:t>
            </a:r>
            <a:endParaRPr lang="en-US" b="1"/>
          </a:p>
        </p:txBody>
      </p:sp>
      <p:sp>
        <p:nvSpPr>
          <p:cNvPr id="350219" name="AutoShape 11"/>
          <p:cNvSpPr>
            <a:spLocks/>
          </p:cNvSpPr>
          <p:nvPr/>
        </p:nvSpPr>
        <p:spPr bwMode="auto">
          <a:xfrm>
            <a:off x="5003800" y="2565400"/>
            <a:ext cx="719138" cy="2952750"/>
          </a:xfrm>
          <a:prstGeom prst="rightBrace">
            <a:avLst>
              <a:gd name="adj1" fmla="val 34216"/>
              <a:gd name="adj2" fmla="val 50000"/>
            </a:avLst>
          </a:prstGeom>
          <a:noFill/>
          <a:ln w="9525">
            <a:solidFill>
              <a:schemeClr val="tx1"/>
            </a:solidFill>
            <a:round/>
            <a:headEnd/>
            <a:tailEnd/>
          </a:ln>
          <a:effectLst/>
          <a:scene3d>
            <a:camera prst="legacyObliqueRight"/>
            <a:lightRig rig="legacyFlat3" dir="b"/>
          </a:scene3d>
          <a:sp3d extrusionH="430200" prstMaterial="legacyMatte">
            <a:bevelT w="13500" h="13500" prst="angle"/>
            <a:bevelB w="13500" h="13500" prst="angle"/>
            <a:extrusionClr>
              <a:schemeClr val="tx1"/>
            </a:extrusionClr>
          </a:sp3d>
        </p:spPr>
        <p:txBody>
          <a:bodyPr wrap="none" anchor="ctr">
            <a:flatTx/>
          </a:bodyPr>
          <a:lstStyle/>
          <a:p>
            <a:endParaRPr lang="en-US"/>
          </a:p>
        </p:txBody>
      </p:sp>
      <p:sp>
        <p:nvSpPr>
          <p:cNvPr id="350220" name="Text Box 12"/>
          <p:cNvSpPr txBox="1">
            <a:spLocks noChangeArrowheads="1"/>
          </p:cNvSpPr>
          <p:nvPr/>
        </p:nvSpPr>
        <p:spPr bwMode="auto">
          <a:xfrm>
            <a:off x="2195513" y="2349500"/>
            <a:ext cx="2520950" cy="3113088"/>
          </a:xfrm>
          <a:prstGeom prst="rect">
            <a:avLst/>
          </a:prstGeom>
          <a:noFill/>
          <a:ln w="9525">
            <a:noFill/>
            <a:miter lim="800000"/>
            <a:headEnd/>
            <a:tailEnd/>
          </a:ln>
          <a:effectLst/>
        </p:spPr>
        <p:txBody>
          <a:bodyPr>
            <a:spAutoFit/>
          </a:bodyPr>
          <a:lstStyle/>
          <a:p>
            <a:pPr algn="r">
              <a:spcBef>
                <a:spcPct val="50000"/>
              </a:spcBef>
            </a:pPr>
            <a:r>
              <a:rPr lang="fa-IR"/>
              <a:t>رآليسم اتفاقي </a:t>
            </a:r>
          </a:p>
          <a:p>
            <a:pPr algn="r">
              <a:spcBef>
                <a:spcPct val="50000"/>
              </a:spcBef>
            </a:pPr>
            <a:r>
              <a:rPr lang="fa-IR"/>
              <a:t>رآليسم اشتباهي</a:t>
            </a:r>
          </a:p>
          <a:p>
            <a:pPr algn="r">
              <a:spcBef>
                <a:spcPct val="50000"/>
              </a:spcBef>
            </a:pPr>
            <a:r>
              <a:rPr lang="fa-IR"/>
              <a:t>رآليسم ذهني</a:t>
            </a:r>
          </a:p>
          <a:p>
            <a:pPr algn="r">
              <a:spcBef>
                <a:spcPct val="50000"/>
              </a:spcBef>
            </a:pPr>
            <a:r>
              <a:rPr lang="fa-IR"/>
              <a:t>رآليسم بينايي</a:t>
            </a:r>
            <a:endParaRPr lang="en-US"/>
          </a:p>
        </p:txBody>
      </p:sp>
      <p:sp>
        <p:nvSpPr>
          <p:cNvPr id="14" name="Title 13"/>
          <p:cNvSpPr>
            <a:spLocks noGrp="1"/>
          </p:cNvSpPr>
          <p:nvPr>
            <p:ph type="title"/>
          </p:nvPr>
        </p:nvSpPr>
        <p:spPr/>
        <p:txBody>
          <a:bodyPr/>
          <a:lstStyle/>
          <a:p>
            <a:endParaRPr lang="fa-IR"/>
          </a:p>
        </p:txBody>
      </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0211"/>
                                        </p:tgtEl>
                                        <p:attrNameLst>
                                          <p:attrName>style.visibility</p:attrName>
                                        </p:attrNameLst>
                                      </p:cBhvr>
                                      <p:to>
                                        <p:strVal val="visible"/>
                                      </p:to>
                                    </p:set>
                                    <p:anim calcmode="lin" valueType="num">
                                      <p:cBhvr>
                                        <p:cTn id="7" dur="5000" fill="hold"/>
                                        <p:tgtEl>
                                          <p:spTgt spid="350211"/>
                                        </p:tgtEl>
                                        <p:attrNameLst>
                                          <p:attrName>ppt_w</p:attrName>
                                        </p:attrNameLst>
                                      </p:cBhvr>
                                      <p:tavLst>
                                        <p:tav tm="0" fmla="#ppt_w*sin(2.5*pi*$)">
                                          <p:val>
                                            <p:fltVal val="0"/>
                                          </p:val>
                                        </p:tav>
                                        <p:tav tm="100000">
                                          <p:val>
                                            <p:fltVal val="1"/>
                                          </p:val>
                                        </p:tav>
                                      </p:tavLst>
                                    </p:anim>
                                    <p:anim calcmode="lin" valueType="num">
                                      <p:cBhvr>
                                        <p:cTn id="8" dur="5000" fill="hold"/>
                                        <p:tgtEl>
                                          <p:spTgt spid="350211"/>
                                        </p:tgtEl>
                                        <p:attrNameLst>
                                          <p:attrName>ppt_h</p:attrName>
                                        </p:attrNameLst>
                                      </p:cBhvr>
                                      <p:tavLst>
                                        <p:tav tm="0">
                                          <p:val>
                                            <p:strVal val="#ppt_h"/>
                                          </p:val>
                                        </p:tav>
                                        <p:tav tm="100000">
                                          <p:val>
                                            <p:strVal val="#ppt_h"/>
                                          </p:val>
                                        </p:tav>
                                      </p:tavLst>
                                    </p:anim>
                                  </p:childTnLst>
                                </p:cTn>
                              </p:par>
                              <p:par>
                                <p:cTn id="9" presetID="8" presetClass="entr" presetSubtype="32" fill="hold" grpId="0" nodeType="withEffect">
                                  <p:stCondLst>
                                    <p:cond delay="0"/>
                                  </p:stCondLst>
                                  <p:childTnLst>
                                    <p:set>
                                      <p:cBhvr>
                                        <p:cTn id="10" dur="1" fill="hold">
                                          <p:stCondLst>
                                            <p:cond delay="0"/>
                                          </p:stCondLst>
                                        </p:cTn>
                                        <p:tgtEl>
                                          <p:spTgt spid="350214"/>
                                        </p:tgtEl>
                                        <p:attrNameLst>
                                          <p:attrName>style.visibility</p:attrName>
                                        </p:attrNameLst>
                                      </p:cBhvr>
                                      <p:to>
                                        <p:strVal val="visible"/>
                                      </p:to>
                                    </p:set>
                                    <p:animEffect transition="in" filter="diamond(out)">
                                      <p:cBhvr>
                                        <p:cTn id="11" dur="2000"/>
                                        <p:tgtEl>
                                          <p:spTgt spid="350214"/>
                                        </p:tgtEl>
                                      </p:cBhvr>
                                    </p:animEffect>
                                  </p:childTnLst>
                                </p:cTn>
                              </p:par>
                            </p:childTnLst>
                          </p:cTn>
                        </p:par>
                      </p:childTnLst>
                    </p:cTn>
                  </p:par>
                  <p:par>
                    <p:cTn id="12" fill="hold">
                      <p:stCondLst>
                        <p:cond delay="indefinite"/>
                      </p:stCondLst>
                      <p:childTnLst>
                        <p:par>
                          <p:cTn id="13" fill="hold">
                            <p:stCondLst>
                              <p:cond delay="0"/>
                            </p:stCondLst>
                            <p:childTnLst>
                              <p:par>
                                <p:cTn id="14" presetID="35" presetClass="entr" presetSubtype="0" fill="hold" grpId="0" nodeType="clickEffect">
                                  <p:stCondLst>
                                    <p:cond delay="0"/>
                                  </p:stCondLst>
                                  <p:childTnLst>
                                    <p:set>
                                      <p:cBhvr>
                                        <p:cTn id="15" dur="1" fill="hold">
                                          <p:stCondLst>
                                            <p:cond delay="0"/>
                                          </p:stCondLst>
                                        </p:cTn>
                                        <p:tgtEl>
                                          <p:spTgt spid="350218"/>
                                        </p:tgtEl>
                                        <p:attrNameLst>
                                          <p:attrName>style.visibility</p:attrName>
                                        </p:attrNameLst>
                                      </p:cBhvr>
                                      <p:to>
                                        <p:strVal val="visible"/>
                                      </p:to>
                                    </p:set>
                                    <p:animEffect transition="in" filter="fade">
                                      <p:cBhvr>
                                        <p:cTn id="16" dur="2000"/>
                                        <p:tgtEl>
                                          <p:spTgt spid="350218"/>
                                        </p:tgtEl>
                                      </p:cBhvr>
                                    </p:animEffect>
                                    <p:anim calcmode="lin" valueType="num">
                                      <p:cBhvr>
                                        <p:cTn id="17" dur="2000" fill="hold"/>
                                        <p:tgtEl>
                                          <p:spTgt spid="350218"/>
                                        </p:tgtEl>
                                        <p:attrNameLst>
                                          <p:attrName>style.rotation</p:attrName>
                                        </p:attrNameLst>
                                      </p:cBhvr>
                                      <p:tavLst>
                                        <p:tav tm="0">
                                          <p:val>
                                            <p:fltVal val="720"/>
                                          </p:val>
                                        </p:tav>
                                        <p:tav tm="100000">
                                          <p:val>
                                            <p:fltVal val="0"/>
                                          </p:val>
                                        </p:tav>
                                      </p:tavLst>
                                    </p:anim>
                                    <p:anim calcmode="lin" valueType="num">
                                      <p:cBhvr>
                                        <p:cTn id="18" dur="2000" fill="hold"/>
                                        <p:tgtEl>
                                          <p:spTgt spid="350218"/>
                                        </p:tgtEl>
                                        <p:attrNameLst>
                                          <p:attrName>ppt_h</p:attrName>
                                        </p:attrNameLst>
                                      </p:cBhvr>
                                      <p:tavLst>
                                        <p:tav tm="0">
                                          <p:val>
                                            <p:fltVal val="0"/>
                                          </p:val>
                                        </p:tav>
                                        <p:tav tm="100000">
                                          <p:val>
                                            <p:strVal val="#ppt_h"/>
                                          </p:val>
                                        </p:tav>
                                      </p:tavLst>
                                    </p:anim>
                                    <p:anim calcmode="lin" valueType="num">
                                      <p:cBhvr>
                                        <p:cTn id="19" dur="2000" fill="hold"/>
                                        <p:tgtEl>
                                          <p:spTgt spid="350218"/>
                                        </p:tgtEl>
                                        <p:attrNameLst>
                                          <p:attrName>ppt_w</p:attrName>
                                        </p:attrNameLst>
                                      </p:cBhvr>
                                      <p:tavLst>
                                        <p:tav tm="0">
                                          <p:val>
                                            <p:fltVal val="0"/>
                                          </p:val>
                                        </p:tav>
                                        <p:tav tm="100000">
                                          <p:val>
                                            <p:strVal val="#ppt_w"/>
                                          </p:val>
                                        </p:tav>
                                      </p:tavLst>
                                    </p:anim>
                                  </p:childTnLst>
                                </p:cTn>
                              </p:par>
                              <p:par>
                                <p:cTn id="20" presetID="35" presetClass="entr" presetSubtype="0" fill="hold" grpId="0" nodeType="withEffect">
                                  <p:stCondLst>
                                    <p:cond delay="0"/>
                                  </p:stCondLst>
                                  <p:childTnLst>
                                    <p:set>
                                      <p:cBhvr>
                                        <p:cTn id="21" dur="1" fill="hold">
                                          <p:stCondLst>
                                            <p:cond delay="0"/>
                                          </p:stCondLst>
                                        </p:cTn>
                                        <p:tgtEl>
                                          <p:spTgt spid="350219"/>
                                        </p:tgtEl>
                                        <p:attrNameLst>
                                          <p:attrName>style.visibility</p:attrName>
                                        </p:attrNameLst>
                                      </p:cBhvr>
                                      <p:to>
                                        <p:strVal val="visible"/>
                                      </p:to>
                                    </p:set>
                                    <p:animEffect transition="in" filter="fade">
                                      <p:cBhvr>
                                        <p:cTn id="22" dur="2000"/>
                                        <p:tgtEl>
                                          <p:spTgt spid="350219"/>
                                        </p:tgtEl>
                                      </p:cBhvr>
                                    </p:animEffect>
                                    <p:anim calcmode="lin" valueType="num">
                                      <p:cBhvr>
                                        <p:cTn id="23" dur="2000" fill="hold"/>
                                        <p:tgtEl>
                                          <p:spTgt spid="350219"/>
                                        </p:tgtEl>
                                        <p:attrNameLst>
                                          <p:attrName>style.rotation</p:attrName>
                                        </p:attrNameLst>
                                      </p:cBhvr>
                                      <p:tavLst>
                                        <p:tav tm="0">
                                          <p:val>
                                            <p:fltVal val="720"/>
                                          </p:val>
                                        </p:tav>
                                        <p:tav tm="100000">
                                          <p:val>
                                            <p:fltVal val="0"/>
                                          </p:val>
                                        </p:tav>
                                      </p:tavLst>
                                    </p:anim>
                                    <p:anim calcmode="lin" valueType="num">
                                      <p:cBhvr>
                                        <p:cTn id="24" dur="2000" fill="hold"/>
                                        <p:tgtEl>
                                          <p:spTgt spid="350219"/>
                                        </p:tgtEl>
                                        <p:attrNameLst>
                                          <p:attrName>ppt_h</p:attrName>
                                        </p:attrNameLst>
                                      </p:cBhvr>
                                      <p:tavLst>
                                        <p:tav tm="0">
                                          <p:val>
                                            <p:fltVal val="0"/>
                                          </p:val>
                                        </p:tav>
                                        <p:tav tm="100000">
                                          <p:val>
                                            <p:strVal val="#ppt_h"/>
                                          </p:val>
                                        </p:tav>
                                      </p:tavLst>
                                    </p:anim>
                                    <p:anim calcmode="lin" valueType="num">
                                      <p:cBhvr>
                                        <p:cTn id="25" dur="2000" fill="hold"/>
                                        <p:tgtEl>
                                          <p:spTgt spid="350219"/>
                                        </p:tgtEl>
                                        <p:attrNameLst>
                                          <p:attrName>ppt_w</p:attrName>
                                        </p:attrNameLst>
                                      </p:cBhvr>
                                      <p:tavLst>
                                        <p:tav tm="0">
                                          <p:val>
                                            <p:fltVal val="0"/>
                                          </p:val>
                                        </p:tav>
                                        <p:tav tm="100000">
                                          <p:val>
                                            <p:strVal val="#ppt_w"/>
                                          </p:val>
                                        </p:tav>
                                      </p:tavLst>
                                    </p:anim>
                                  </p:childTnLst>
                                </p:cTn>
                              </p:par>
                              <p:par>
                                <p:cTn id="26" presetID="35" presetClass="entr" presetSubtype="0" fill="hold" grpId="0" nodeType="withEffect">
                                  <p:stCondLst>
                                    <p:cond delay="0"/>
                                  </p:stCondLst>
                                  <p:childTnLst>
                                    <p:set>
                                      <p:cBhvr>
                                        <p:cTn id="27" dur="1" fill="hold">
                                          <p:stCondLst>
                                            <p:cond delay="0"/>
                                          </p:stCondLst>
                                        </p:cTn>
                                        <p:tgtEl>
                                          <p:spTgt spid="350220"/>
                                        </p:tgtEl>
                                        <p:attrNameLst>
                                          <p:attrName>style.visibility</p:attrName>
                                        </p:attrNameLst>
                                      </p:cBhvr>
                                      <p:to>
                                        <p:strVal val="visible"/>
                                      </p:to>
                                    </p:set>
                                    <p:animEffect transition="in" filter="fade">
                                      <p:cBhvr>
                                        <p:cTn id="28" dur="2000"/>
                                        <p:tgtEl>
                                          <p:spTgt spid="350220"/>
                                        </p:tgtEl>
                                      </p:cBhvr>
                                    </p:animEffect>
                                    <p:anim calcmode="lin" valueType="num">
                                      <p:cBhvr>
                                        <p:cTn id="29" dur="2000" fill="hold"/>
                                        <p:tgtEl>
                                          <p:spTgt spid="350220"/>
                                        </p:tgtEl>
                                        <p:attrNameLst>
                                          <p:attrName>style.rotation</p:attrName>
                                        </p:attrNameLst>
                                      </p:cBhvr>
                                      <p:tavLst>
                                        <p:tav tm="0">
                                          <p:val>
                                            <p:fltVal val="720"/>
                                          </p:val>
                                        </p:tav>
                                        <p:tav tm="100000">
                                          <p:val>
                                            <p:fltVal val="0"/>
                                          </p:val>
                                        </p:tav>
                                      </p:tavLst>
                                    </p:anim>
                                    <p:anim calcmode="lin" valueType="num">
                                      <p:cBhvr>
                                        <p:cTn id="30" dur="2000" fill="hold"/>
                                        <p:tgtEl>
                                          <p:spTgt spid="350220"/>
                                        </p:tgtEl>
                                        <p:attrNameLst>
                                          <p:attrName>ppt_h</p:attrName>
                                        </p:attrNameLst>
                                      </p:cBhvr>
                                      <p:tavLst>
                                        <p:tav tm="0">
                                          <p:val>
                                            <p:fltVal val="0"/>
                                          </p:val>
                                        </p:tav>
                                        <p:tav tm="100000">
                                          <p:val>
                                            <p:strVal val="#ppt_h"/>
                                          </p:val>
                                        </p:tav>
                                      </p:tavLst>
                                    </p:anim>
                                    <p:anim calcmode="lin" valueType="num">
                                      <p:cBhvr>
                                        <p:cTn id="31" dur="2000" fill="hold"/>
                                        <p:tgtEl>
                                          <p:spTgt spid="35022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214" grpId="0" animBg="1"/>
      <p:bldP spid="350218" grpId="0"/>
      <p:bldP spid="350219" grpId="0" animBg="1"/>
      <p:bldP spid="350220"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4294967295"/>
          </p:nvPr>
        </p:nvSpPr>
        <p:spPr>
          <a:xfrm>
            <a:off x="6553200" y="6243638"/>
            <a:ext cx="2133600" cy="457200"/>
          </a:xfrm>
        </p:spPr>
        <p:txBody>
          <a:bodyPr/>
          <a:lstStyle/>
          <a:p>
            <a:fld id="{21D04902-7F2E-47BC-9618-480FDA41E1C2}" type="slidenum">
              <a:rPr lang="ar-SA"/>
              <a:pPr/>
              <a:t>66</a:t>
            </a:fld>
            <a:endParaRPr lang="en-US"/>
          </a:p>
        </p:txBody>
      </p:sp>
      <p:pic>
        <p:nvPicPr>
          <p:cNvPr id="35123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123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123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1238" name="Text Box 6"/>
          <p:cNvSpPr txBox="1">
            <a:spLocks noChangeArrowheads="1"/>
          </p:cNvSpPr>
          <p:nvPr/>
        </p:nvSpPr>
        <p:spPr bwMode="auto">
          <a:xfrm>
            <a:off x="2555875" y="1052513"/>
            <a:ext cx="4464050"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سبك نقاشيهاي كودكان</a:t>
            </a:r>
            <a:endParaRPr lang="en-US" sz="3200" b="1"/>
          </a:p>
        </p:txBody>
      </p:sp>
      <p:sp>
        <p:nvSpPr>
          <p:cNvPr id="35123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1240" name="Text Box 8"/>
          <p:cNvSpPr txBox="1">
            <a:spLocks noChangeArrowheads="1"/>
          </p:cNvSpPr>
          <p:nvPr/>
        </p:nvSpPr>
        <p:spPr bwMode="auto">
          <a:xfrm>
            <a:off x="6516688" y="3573463"/>
            <a:ext cx="1512887" cy="641350"/>
          </a:xfrm>
          <a:prstGeom prst="rect">
            <a:avLst/>
          </a:prstGeom>
          <a:noFill/>
          <a:ln w="9525">
            <a:noFill/>
            <a:miter lim="800000"/>
            <a:headEnd/>
            <a:tailEnd/>
          </a:ln>
          <a:effectLst/>
        </p:spPr>
        <p:txBody>
          <a:bodyPr>
            <a:spAutoFit/>
          </a:bodyPr>
          <a:lstStyle/>
          <a:p>
            <a:pPr algn="r">
              <a:spcBef>
                <a:spcPct val="50000"/>
              </a:spcBef>
            </a:pPr>
            <a:r>
              <a:rPr lang="fa-IR"/>
              <a:t>ويدلوشه </a:t>
            </a:r>
            <a:endParaRPr lang="en-US"/>
          </a:p>
        </p:txBody>
      </p:sp>
      <p:sp>
        <p:nvSpPr>
          <p:cNvPr id="351241" name="AutoShape 9"/>
          <p:cNvSpPr>
            <a:spLocks/>
          </p:cNvSpPr>
          <p:nvPr/>
        </p:nvSpPr>
        <p:spPr bwMode="auto">
          <a:xfrm>
            <a:off x="5435600" y="2492375"/>
            <a:ext cx="503238" cy="2449513"/>
          </a:xfrm>
          <a:prstGeom prst="rightBrace">
            <a:avLst>
              <a:gd name="adj1" fmla="val 40563"/>
              <a:gd name="adj2" fmla="val 50000"/>
            </a:avLst>
          </a:prstGeom>
          <a:noFill/>
          <a:ln w="9525">
            <a:solidFill>
              <a:schemeClr val="tx1"/>
            </a:solidFill>
            <a:round/>
            <a:headEnd/>
            <a:tailEnd/>
          </a:ln>
          <a:effectLst/>
          <a:scene3d>
            <a:camera prst="legacyPerspectiveTopRight"/>
            <a:lightRig rig="legacyFlat3" dir="b"/>
          </a:scene3d>
          <a:sp3d extrusionH="887400" prstMaterial="legacyMatte">
            <a:bevelT w="13500" h="13500" prst="angle"/>
            <a:bevelB w="13500" h="13500" prst="angle"/>
            <a:extrusionClr>
              <a:schemeClr val="tx1"/>
            </a:extrusionClr>
          </a:sp3d>
        </p:spPr>
        <p:txBody>
          <a:bodyPr wrap="none" anchor="ctr">
            <a:flatTx/>
          </a:bodyPr>
          <a:lstStyle/>
          <a:p>
            <a:endParaRPr lang="en-US"/>
          </a:p>
        </p:txBody>
      </p:sp>
      <p:sp>
        <p:nvSpPr>
          <p:cNvPr id="351243" name="Text Box 11"/>
          <p:cNvSpPr txBox="1">
            <a:spLocks noChangeArrowheads="1"/>
          </p:cNvSpPr>
          <p:nvPr/>
        </p:nvSpPr>
        <p:spPr bwMode="auto">
          <a:xfrm>
            <a:off x="2051050" y="2578100"/>
            <a:ext cx="3024188" cy="2289175"/>
          </a:xfrm>
          <a:prstGeom prst="rect">
            <a:avLst/>
          </a:prstGeom>
          <a:noFill/>
          <a:ln w="9525">
            <a:noFill/>
            <a:miter lim="800000"/>
            <a:headEnd/>
            <a:tailEnd/>
          </a:ln>
          <a:effectLst/>
        </p:spPr>
        <p:txBody>
          <a:bodyPr>
            <a:spAutoFit/>
          </a:bodyPr>
          <a:lstStyle/>
          <a:p>
            <a:pPr algn="r">
              <a:spcBef>
                <a:spcPct val="50000"/>
              </a:spcBef>
            </a:pPr>
            <a:r>
              <a:rPr lang="fa-IR" b="1"/>
              <a:t>مرحله خط خطي</a:t>
            </a:r>
          </a:p>
          <a:p>
            <a:pPr algn="r">
              <a:spcBef>
                <a:spcPct val="50000"/>
              </a:spcBef>
            </a:pPr>
            <a:r>
              <a:rPr lang="fa-IR" b="1"/>
              <a:t>رآليسم كودكانه</a:t>
            </a:r>
          </a:p>
          <a:p>
            <a:pPr algn="r">
              <a:spcBef>
                <a:spcPct val="50000"/>
              </a:spcBef>
            </a:pPr>
            <a:r>
              <a:rPr lang="fa-IR" b="1"/>
              <a:t>رآليسم بينايي</a:t>
            </a:r>
            <a:endParaRPr lang="en-US" b="1"/>
          </a:p>
        </p:txBody>
      </p:sp>
      <p:sp>
        <p:nvSpPr>
          <p:cNvPr id="13" name="Title 12"/>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1235"/>
                                        </p:tgtEl>
                                        <p:attrNameLst>
                                          <p:attrName>style.visibility</p:attrName>
                                        </p:attrNameLst>
                                      </p:cBhvr>
                                      <p:to>
                                        <p:strVal val="visible"/>
                                      </p:to>
                                    </p:set>
                                    <p:anim calcmode="lin" valueType="num">
                                      <p:cBhvr>
                                        <p:cTn id="7" dur="5000" fill="hold"/>
                                        <p:tgtEl>
                                          <p:spTgt spid="351235"/>
                                        </p:tgtEl>
                                        <p:attrNameLst>
                                          <p:attrName>ppt_w</p:attrName>
                                        </p:attrNameLst>
                                      </p:cBhvr>
                                      <p:tavLst>
                                        <p:tav tm="0" fmla="#ppt_w*sin(2.5*pi*$)">
                                          <p:val>
                                            <p:fltVal val="0"/>
                                          </p:val>
                                        </p:tav>
                                        <p:tav tm="100000">
                                          <p:val>
                                            <p:fltVal val="1"/>
                                          </p:val>
                                        </p:tav>
                                      </p:tavLst>
                                    </p:anim>
                                    <p:anim calcmode="lin" valueType="num">
                                      <p:cBhvr>
                                        <p:cTn id="8" dur="5000" fill="hold"/>
                                        <p:tgtEl>
                                          <p:spTgt spid="35123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406F17EA-2C82-4743-8792-FC8E1642ACCB}" type="slidenum">
              <a:rPr lang="ar-SA"/>
              <a:pPr/>
              <a:t>67</a:t>
            </a:fld>
            <a:endParaRPr lang="en-US"/>
          </a:p>
        </p:txBody>
      </p:sp>
      <p:pic>
        <p:nvPicPr>
          <p:cNvPr id="35225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226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226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2262" name="Text Box 6"/>
          <p:cNvSpPr txBox="1">
            <a:spLocks noChangeArrowheads="1"/>
          </p:cNvSpPr>
          <p:nvPr/>
        </p:nvSpPr>
        <p:spPr bwMode="auto">
          <a:xfrm>
            <a:off x="2555875" y="1052513"/>
            <a:ext cx="4464050"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سبك نقاشيهاي كودكان</a:t>
            </a:r>
            <a:endParaRPr lang="en-US" sz="3200" b="1"/>
          </a:p>
        </p:txBody>
      </p:sp>
      <p:sp>
        <p:nvSpPr>
          <p:cNvPr id="35226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2264" name="Text Box 8"/>
          <p:cNvSpPr txBox="1">
            <a:spLocks noChangeArrowheads="1"/>
          </p:cNvSpPr>
          <p:nvPr/>
        </p:nvSpPr>
        <p:spPr bwMode="auto">
          <a:xfrm>
            <a:off x="684213" y="3716338"/>
            <a:ext cx="7704137" cy="1749425"/>
          </a:xfrm>
          <a:prstGeom prst="rect">
            <a:avLst/>
          </a:prstGeom>
          <a:noFill/>
          <a:ln w="9525">
            <a:solidFill>
              <a:srgbClr val="336699"/>
            </a:solidFill>
            <a:miter lim="800000"/>
            <a:headEnd/>
            <a:tailEnd/>
          </a:ln>
          <a:effectLst/>
          <a:scene3d>
            <a:camera prst="legacyPerspectiveBottom"/>
            <a:lightRig rig="legacyFlat4" dir="t"/>
          </a:scene3d>
          <a:sp3d extrusionH="887400" prstMaterial="legacyMatte">
            <a:bevelT w="13500" h="13500" prst="angle"/>
            <a:bevelB w="13500" h="13500" prst="angle"/>
            <a:extrusionClr>
              <a:srgbClr val="336699"/>
            </a:extrusionClr>
          </a:sp3d>
        </p:spPr>
        <p:txBody>
          <a:bodyPr>
            <a:spAutoFit/>
            <a:flatTx/>
          </a:bodyPr>
          <a:lstStyle/>
          <a:p>
            <a:pPr algn="just">
              <a:spcBef>
                <a:spcPct val="50000"/>
              </a:spcBef>
            </a:pPr>
            <a:r>
              <a:rPr lang="fa-IR" b="1"/>
              <a:t>كودك چندان پايبند به شكل نقاشي نيست و نقاشي را براي نقاشي نمي خواهد ، هدف او معرفي و شناساندن چيزي است كه غايب است</a:t>
            </a:r>
            <a:endParaRPr lang="en-US" b="1"/>
          </a:p>
        </p:txBody>
      </p:sp>
      <p:sp>
        <p:nvSpPr>
          <p:cNvPr id="352265" name="Text Box 9"/>
          <p:cNvSpPr txBox="1">
            <a:spLocks noChangeArrowheads="1"/>
          </p:cNvSpPr>
          <p:nvPr/>
        </p:nvSpPr>
        <p:spPr bwMode="auto">
          <a:xfrm>
            <a:off x="900113" y="2133600"/>
            <a:ext cx="7488237" cy="1190625"/>
          </a:xfrm>
          <a:prstGeom prst="rect">
            <a:avLst/>
          </a:prstGeom>
          <a:noFill/>
          <a:ln w="9525">
            <a:noFill/>
            <a:miter lim="800000"/>
            <a:headEnd/>
            <a:tailEnd/>
          </a:ln>
          <a:effectLst/>
        </p:spPr>
        <p:txBody>
          <a:bodyPr>
            <a:spAutoFit/>
          </a:bodyPr>
          <a:lstStyle/>
          <a:p>
            <a:pPr algn="just">
              <a:spcBef>
                <a:spcPct val="50000"/>
              </a:spcBef>
            </a:pPr>
            <a:r>
              <a:rPr lang="fa-IR"/>
              <a:t>لوكه  با توسل به مفهوم واقعگرايي كوشيده است </a:t>
            </a:r>
            <a:r>
              <a:rPr lang="fa-IR" b="1"/>
              <a:t>خصوصيات</a:t>
            </a:r>
            <a:r>
              <a:rPr lang="fa-IR"/>
              <a:t> نقاشي كودكان را بيان كند . به نظر او : </a:t>
            </a:r>
            <a:endParaRPr lang="en-US"/>
          </a:p>
        </p:txBody>
      </p:sp>
      <p:sp>
        <p:nvSpPr>
          <p:cNvPr id="12" name="Title 11"/>
          <p:cNvSpPr>
            <a:spLocks noGrp="1"/>
          </p:cNvSpPr>
          <p:nvPr>
            <p:ph type="title"/>
          </p:nvPr>
        </p:nvSpPr>
        <p:spPr/>
        <p:txBody>
          <a:bodyPr/>
          <a:lstStyle/>
          <a:p>
            <a:endParaRPr lang="fa-IR"/>
          </a:p>
        </p:txBody>
      </p:sp>
    </p:spTree>
  </p:cSld>
  <p:clrMapOvr>
    <a:masterClrMapping/>
  </p:clrMapOvr>
  <p:transition spd="med">
    <p:strip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2259"/>
                                        </p:tgtEl>
                                        <p:attrNameLst>
                                          <p:attrName>style.visibility</p:attrName>
                                        </p:attrNameLst>
                                      </p:cBhvr>
                                      <p:to>
                                        <p:strVal val="visible"/>
                                      </p:to>
                                    </p:set>
                                    <p:anim calcmode="lin" valueType="num">
                                      <p:cBhvr>
                                        <p:cTn id="7" dur="5000" fill="hold"/>
                                        <p:tgtEl>
                                          <p:spTgt spid="352259"/>
                                        </p:tgtEl>
                                        <p:attrNameLst>
                                          <p:attrName>ppt_w</p:attrName>
                                        </p:attrNameLst>
                                      </p:cBhvr>
                                      <p:tavLst>
                                        <p:tav tm="0" fmla="#ppt_w*sin(2.5*pi*$)">
                                          <p:val>
                                            <p:fltVal val="0"/>
                                          </p:val>
                                        </p:tav>
                                        <p:tav tm="100000">
                                          <p:val>
                                            <p:fltVal val="1"/>
                                          </p:val>
                                        </p:tav>
                                      </p:tavLst>
                                    </p:anim>
                                    <p:anim calcmode="lin" valueType="num">
                                      <p:cBhvr>
                                        <p:cTn id="8" dur="5000" fill="hold"/>
                                        <p:tgtEl>
                                          <p:spTgt spid="352259"/>
                                        </p:tgtEl>
                                        <p:attrNameLst>
                                          <p:attrName>ppt_h</p:attrName>
                                        </p:attrNameLst>
                                      </p:cBhvr>
                                      <p:tavLst>
                                        <p:tav tm="0">
                                          <p:val>
                                            <p:strVal val="#ppt_h"/>
                                          </p:val>
                                        </p:tav>
                                        <p:tav tm="100000">
                                          <p:val>
                                            <p:strVal val="#ppt_h"/>
                                          </p:val>
                                        </p:tav>
                                      </p:tavLst>
                                    </p:anim>
                                  </p:childTnLst>
                                </p:cTn>
                              </p:par>
                              <p:par>
                                <p:cTn id="9" presetID="35" presetClass="entr" presetSubtype="0" fill="hold" grpId="0" nodeType="withEffect">
                                  <p:stCondLst>
                                    <p:cond delay="0"/>
                                  </p:stCondLst>
                                  <p:childTnLst>
                                    <p:set>
                                      <p:cBhvr>
                                        <p:cTn id="10" dur="1" fill="hold">
                                          <p:stCondLst>
                                            <p:cond delay="0"/>
                                          </p:stCondLst>
                                        </p:cTn>
                                        <p:tgtEl>
                                          <p:spTgt spid="352262"/>
                                        </p:tgtEl>
                                        <p:attrNameLst>
                                          <p:attrName>style.visibility</p:attrName>
                                        </p:attrNameLst>
                                      </p:cBhvr>
                                      <p:to>
                                        <p:strVal val="visible"/>
                                      </p:to>
                                    </p:set>
                                    <p:animEffect transition="in" filter="fade">
                                      <p:cBhvr>
                                        <p:cTn id="11" dur="2000"/>
                                        <p:tgtEl>
                                          <p:spTgt spid="352262"/>
                                        </p:tgtEl>
                                      </p:cBhvr>
                                    </p:animEffect>
                                    <p:anim calcmode="lin" valueType="num">
                                      <p:cBhvr>
                                        <p:cTn id="12" dur="2000" fill="hold"/>
                                        <p:tgtEl>
                                          <p:spTgt spid="352262"/>
                                        </p:tgtEl>
                                        <p:attrNameLst>
                                          <p:attrName>style.rotation</p:attrName>
                                        </p:attrNameLst>
                                      </p:cBhvr>
                                      <p:tavLst>
                                        <p:tav tm="0">
                                          <p:val>
                                            <p:fltVal val="720"/>
                                          </p:val>
                                        </p:tav>
                                        <p:tav tm="100000">
                                          <p:val>
                                            <p:fltVal val="0"/>
                                          </p:val>
                                        </p:tav>
                                      </p:tavLst>
                                    </p:anim>
                                    <p:anim calcmode="lin" valueType="num">
                                      <p:cBhvr>
                                        <p:cTn id="13" dur="2000" fill="hold"/>
                                        <p:tgtEl>
                                          <p:spTgt spid="352262"/>
                                        </p:tgtEl>
                                        <p:attrNameLst>
                                          <p:attrName>ppt_h</p:attrName>
                                        </p:attrNameLst>
                                      </p:cBhvr>
                                      <p:tavLst>
                                        <p:tav tm="0">
                                          <p:val>
                                            <p:fltVal val="0"/>
                                          </p:val>
                                        </p:tav>
                                        <p:tav tm="100000">
                                          <p:val>
                                            <p:strVal val="#ppt_h"/>
                                          </p:val>
                                        </p:tav>
                                      </p:tavLst>
                                    </p:anim>
                                    <p:anim calcmode="lin" valueType="num">
                                      <p:cBhvr>
                                        <p:cTn id="14" dur="2000" fill="hold"/>
                                        <p:tgtEl>
                                          <p:spTgt spid="352262"/>
                                        </p:tgtEl>
                                        <p:attrNameLst>
                                          <p:attrName>ppt_w</p:attrName>
                                        </p:attrNameLst>
                                      </p:cBhvr>
                                      <p:tavLst>
                                        <p:tav tm="0">
                                          <p:val>
                                            <p:fltVal val="0"/>
                                          </p:val>
                                        </p:tav>
                                        <p:tav tm="100000">
                                          <p:val>
                                            <p:strVal val="#ppt_w"/>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352265"/>
                                        </p:tgtEl>
                                        <p:attrNameLst>
                                          <p:attrName>style.visibility</p:attrName>
                                        </p:attrNameLst>
                                      </p:cBhvr>
                                      <p:to>
                                        <p:strVal val="visible"/>
                                      </p:to>
                                    </p:set>
                                    <p:animEffect transition="in" filter="wheel(4)">
                                      <p:cBhvr>
                                        <p:cTn id="19" dur="2000"/>
                                        <p:tgtEl>
                                          <p:spTgt spid="35226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6" fill="hold" grpId="0" nodeType="clickEffect">
                                  <p:stCondLst>
                                    <p:cond delay="0"/>
                                  </p:stCondLst>
                                  <p:childTnLst>
                                    <p:set>
                                      <p:cBhvr>
                                        <p:cTn id="23" dur="1" fill="hold">
                                          <p:stCondLst>
                                            <p:cond delay="0"/>
                                          </p:stCondLst>
                                        </p:cTn>
                                        <p:tgtEl>
                                          <p:spTgt spid="352264"/>
                                        </p:tgtEl>
                                        <p:attrNameLst>
                                          <p:attrName>style.visibility</p:attrName>
                                        </p:attrNameLst>
                                      </p:cBhvr>
                                      <p:to>
                                        <p:strVal val="visible"/>
                                      </p:to>
                                    </p:set>
                                    <p:animEffect transition="in" filter="barn(inHorizontal)">
                                      <p:cBhvr>
                                        <p:cTn id="24" dur="500"/>
                                        <p:tgtEl>
                                          <p:spTgt spid="352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62" grpId="0" animBg="1"/>
      <p:bldP spid="352264" grpId="0" animBg="1"/>
      <p:bldP spid="352265"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086B460C-562E-42F7-AC2E-48BF38AA6123}" type="slidenum">
              <a:rPr lang="ar-SA"/>
              <a:pPr/>
              <a:t>68</a:t>
            </a:fld>
            <a:endParaRPr lang="en-US"/>
          </a:p>
        </p:txBody>
      </p:sp>
      <p:pic>
        <p:nvPicPr>
          <p:cNvPr id="353283"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328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328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3286" name="Text Box 6"/>
          <p:cNvSpPr txBox="1">
            <a:spLocks noChangeArrowheads="1"/>
          </p:cNvSpPr>
          <p:nvPr/>
        </p:nvSpPr>
        <p:spPr bwMode="auto">
          <a:xfrm>
            <a:off x="2555875" y="1052513"/>
            <a:ext cx="4464050" cy="588962"/>
          </a:xfrm>
          <a:prstGeom prst="rect">
            <a:avLst/>
          </a:prstGeom>
          <a:solidFill>
            <a:srgbClr val="336699"/>
          </a:solidFill>
          <a:ln w="9525">
            <a:miter lim="800000"/>
            <a:headEnd/>
            <a:tailEnd/>
          </a:ln>
          <a:effectLst/>
          <a:scene3d>
            <a:camera prst="legacyObliqueBottomLef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sz="3200" b="1"/>
              <a:t>سبك نقاشيهاي كودكان</a:t>
            </a:r>
            <a:endParaRPr lang="en-US" sz="3200" b="1"/>
          </a:p>
        </p:txBody>
      </p:sp>
      <p:sp>
        <p:nvSpPr>
          <p:cNvPr id="353287" name="Text Box 7"/>
          <p:cNvSpPr txBox="1">
            <a:spLocks noChangeArrowheads="1"/>
          </p:cNvSpPr>
          <p:nvPr/>
        </p:nvSpPr>
        <p:spPr bwMode="auto">
          <a:xfrm>
            <a:off x="755650" y="2276475"/>
            <a:ext cx="7632700" cy="3397250"/>
          </a:xfrm>
          <a:prstGeom prst="rect">
            <a:avLst/>
          </a:prstGeom>
          <a:noFill/>
          <a:ln w="9525">
            <a:solidFill>
              <a:srgbClr val="1F84B1"/>
            </a:solidFill>
            <a:miter lim="800000"/>
            <a:headEnd/>
            <a:tailEnd/>
          </a:ln>
          <a:effectLst/>
          <a:scene3d>
            <a:camera prst="legacyPerspectiveBottom"/>
            <a:lightRig rig="legacyFlat3" dir="t"/>
          </a:scene3d>
          <a:sp3d extrusionH="887400" prstMaterial="legacyMatte">
            <a:bevelT w="13500" h="13500" prst="angle"/>
            <a:bevelB w="13500" h="13500" prst="angle"/>
            <a:extrusionClr>
              <a:srgbClr val="1F84B1"/>
            </a:extrusionClr>
          </a:sp3d>
        </p:spPr>
        <p:txBody>
          <a:bodyPr>
            <a:spAutoFit/>
            <a:flatTx/>
          </a:bodyPr>
          <a:lstStyle/>
          <a:p>
            <a:pPr algn="just">
              <a:spcBef>
                <a:spcPct val="50000"/>
              </a:spcBef>
            </a:pPr>
            <a:r>
              <a:rPr lang="fa-IR" b="1"/>
              <a:t>كودك به تناسب ابزاري كه در اختيار دارد هميشه مي كوشد  واقعيت را عرضه كند . كوشش دائمي او براي مشاهده ، توجه او به ريزه كاريهاي اشيا ، علاقه به توضيح نقاشي خود، با كلمات و غيره ، همه گوياي گرايش او به سوي واقعگرايي اند</a:t>
            </a:r>
            <a:endParaRPr lang="en-US" b="1"/>
          </a:p>
        </p:txBody>
      </p:sp>
      <p:sp>
        <p:nvSpPr>
          <p:cNvPr id="353288" name="AutoShape 8"/>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11" name="Title 10"/>
          <p:cNvSpPr>
            <a:spLocks noGrp="1"/>
          </p:cNvSpPr>
          <p:nvPr>
            <p:ph type="title"/>
          </p:nvPr>
        </p:nvSpPr>
        <p:spPr/>
        <p:txBody>
          <a:bodyPr/>
          <a:lstStyle/>
          <a:p>
            <a:endParaRPr lang="fa-IR"/>
          </a:p>
        </p:txBody>
      </p:sp>
    </p:spTree>
  </p:cSld>
  <p:clrMapOvr>
    <a:masterClrMapping/>
  </p:clrMapOvr>
  <p:transition spd="med">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3283"/>
                                        </p:tgtEl>
                                        <p:attrNameLst>
                                          <p:attrName>style.visibility</p:attrName>
                                        </p:attrNameLst>
                                      </p:cBhvr>
                                      <p:to>
                                        <p:strVal val="visible"/>
                                      </p:to>
                                    </p:set>
                                    <p:anim calcmode="lin" valueType="num">
                                      <p:cBhvr>
                                        <p:cTn id="7" dur="5000" fill="hold"/>
                                        <p:tgtEl>
                                          <p:spTgt spid="353283"/>
                                        </p:tgtEl>
                                        <p:attrNameLst>
                                          <p:attrName>ppt_w</p:attrName>
                                        </p:attrNameLst>
                                      </p:cBhvr>
                                      <p:tavLst>
                                        <p:tav tm="0" fmla="#ppt_w*sin(2.5*pi*$)">
                                          <p:val>
                                            <p:fltVal val="0"/>
                                          </p:val>
                                        </p:tav>
                                        <p:tav tm="100000">
                                          <p:val>
                                            <p:fltVal val="1"/>
                                          </p:val>
                                        </p:tav>
                                      </p:tavLst>
                                    </p:anim>
                                    <p:anim calcmode="lin" valueType="num">
                                      <p:cBhvr>
                                        <p:cTn id="8" dur="5000" fill="hold"/>
                                        <p:tgtEl>
                                          <p:spTgt spid="353283"/>
                                        </p:tgtEl>
                                        <p:attrNameLst>
                                          <p:attrName>ppt_h</p:attrName>
                                        </p:attrNameLst>
                                      </p:cBhvr>
                                      <p:tavLst>
                                        <p:tav tm="0">
                                          <p:val>
                                            <p:strVal val="#ppt_h"/>
                                          </p:val>
                                        </p:tav>
                                        <p:tav tm="100000">
                                          <p:val>
                                            <p:strVal val="#ppt_h"/>
                                          </p:val>
                                        </p:tav>
                                      </p:tavLst>
                                    </p:anim>
                                  </p:childTnLst>
                                </p:cTn>
                              </p:par>
                              <p:par>
                                <p:cTn id="9" presetID="5" presetClass="entr" presetSubtype="10" fill="hold" grpId="0" nodeType="withEffect">
                                  <p:stCondLst>
                                    <p:cond delay="0"/>
                                  </p:stCondLst>
                                  <p:childTnLst>
                                    <p:set>
                                      <p:cBhvr>
                                        <p:cTn id="10" dur="1" fill="hold">
                                          <p:stCondLst>
                                            <p:cond delay="0"/>
                                          </p:stCondLst>
                                        </p:cTn>
                                        <p:tgtEl>
                                          <p:spTgt spid="353286"/>
                                        </p:tgtEl>
                                        <p:attrNameLst>
                                          <p:attrName>style.visibility</p:attrName>
                                        </p:attrNameLst>
                                      </p:cBhvr>
                                      <p:to>
                                        <p:strVal val="visible"/>
                                      </p:to>
                                    </p:set>
                                    <p:animEffect transition="in" filter="checkerboard(across)">
                                      <p:cBhvr>
                                        <p:cTn id="11" dur="500"/>
                                        <p:tgtEl>
                                          <p:spTgt spid="35328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6" fill="hold" grpId="0" nodeType="clickEffect">
                                  <p:stCondLst>
                                    <p:cond delay="0"/>
                                  </p:stCondLst>
                                  <p:childTnLst>
                                    <p:set>
                                      <p:cBhvr>
                                        <p:cTn id="15" dur="1" fill="hold">
                                          <p:stCondLst>
                                            <p:cond delay="0"/>
                                          </p:stCondLst>
                                        </p:cTn>
                                        <p:tgtEl>
                                          <p:spTgt spid="353287"/>
                                        </p:tgtEl>
                                        <p:attrNameLst>
                                          <p:attrName>style.visibility</p:attrName>
                                        </p:attrNameLst>
                                      </p:cBhvr>
                                      <p:to>
                                        <p:strVal val="visible"/>
                                      </p:to>
                                    </p:set>
                                    <p:animEffect transition="in" filter="barn(inHorizontal)">
                                      <p:cBhvr>
                                        <p:cTn id="16" dur="500"/>
                                        <p:tgtEl>
                                          <p:spTgt spid="3532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286" grpId="0" animBg="1"/>
      <p:bldP spid="353287"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9B84D551-7902-4F48-9D13-4406D4C6EDE9}" type="slidenum">
              <a:rPr lang="ar-SA"/>
              <a:pPr/>
              <a:t>69</a:t>
            </a:fld>
            <a:endParaRPr lang="en-US"/>
          </a:p>
        </p:txBody>
      </p:sp>
      <p:pic>
        <p:nvPicPr>
          <p:cNvPr id="354307"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430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430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4310" name="Text Box 6"/>
          <p:cNvSpPr txBox="1">
            <a:spLocks noChangeArrowheads="1"/>
          </p:cNvSpPr>
          <p:nvPr/>
        </p:nvSpPr>
        <p:spPr bwMode="auto">
          <a:xfrm>
            <a:off x="1692275" y="1196975"/>
            <a:ext cx="5688013"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لوكه:</a:t>
            </a:r>
            <a:endParaRPr lang="en-US" b="1"/>
          </a:p>
        </p:txBody>
      </p:sp>
      <p:sp>
        <p:nvSpPr>
          <p:cNvPr id="35431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4312" name="Text Box 8"/>
          <p:cNvSpPr txBox="1">
            <a:spLocks noChangeArrowheads="1"/>
          </p:cNvSpPr>
          <p:nvPr/>
        </p:nvSpPr>
        <p:spPr bwMode="auto">
          <a:xfrm>
            <a:off x="539750" y="2276475"/>
            <a:ext cx="8353425" cy="3937000"/>
          </a:xfrm>
          <a:prstGeom prst="rect">
            <a:avLst/>
          </a:prstGeom>
          <a:noFill/>
          <a:ln w="9525">
            <a:noFill/>
            <a:miter lim="800000"/>
            <a:headEnd/>
            <a:tailEnd/>
          </a:ln>
          <a:effectLst/>
        </p:spPr>
        <p:txBody>
          <a:bodyPr>
            <a:spAutoFit/>
          </a:bodyPr>
          <a:lstStyle/>
          <a:p>
            <a:pPr algn="just">
              <a:spcBef>
                <a:spcPct val="50000"/>
              </a:spcBef>
            </a:pPr>
            <a:r>
              <a:rPr lang="fa-IR"/>
              <a:t>1- </a:t>
            </a:r>
            <a:r>
              <a:rPr lang="fa-IR" b="1" i="1"/>
              <a:t>مرحله واقعگرايي اتفاقي</a:t>
            </a:r>
            <a:r>
              <a:rPr lang="fa-IR"/>
              <a:t> : </a:t>
            </a:r>
          </a:p>
          <a:p>
            <a:pPr algn="just">
              <a:spcBef>
                <a:spcPct val="50000"/>
              </a:spcBef>
              <a:buFont typeface="Wingdings" pitchFamily="2" charset="2"/>
              <a:buChar char="v"/>
            </a:pPr>
            <a:r>
              <a:rPr lang="fa-IR"/>
              <a:t>نقاشي براي كودك جز مجموعه درهم و بر هم  كه هدفش فقط ايجاد يك تصوير يا يك طرح است چيز ديگري نيست.</a:t>
            </a:r>
          </a:p>
          <a:p>
            <a:pPr algn="just">
              <a:spcBef>
                <a:spcPct val="50000"/>
              </a:spcBef>
              <a:buFont typeface="Wingdings" pitchFamily="2" charset="2"/>
              <a:buChar char="v"/>
            </a:pPr>
            <a:r>
              <a:rPr lang="fa-IR"/>
              <a:t>شباهت بين نقاشي و چيزي كه قصد كشيدن آن را دارد خيلي كم است و يا شباهت آنها به صورت اتفاقي است</a:t>
            </a:r>
            <a:endParaRPr lang="en-US"/>
          </a:p>
        </p:txBody>
      </p:sp>
      <p:sp>
        <p:nvSpPr>
          <p:cNvPr id="11" name="Title 10"/>
          <p:cNvSpPr>
            <a:spLocks noGrp="1"/>
          </p:cNvSpPr>
          <p:nvPr>
            <p:ph type="title"/>
          </p:nvPr>
        </p:nvSpPr>
        <p:spPr/>
        <p:txBody>
          <a:bodyPr/>
          <a:lstStyle/>
          <a:p>
            <a:endParaRPr lang="fa-I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4307"/>
                                        </p:tgtEl>
                                        <p:attrNameLst>
                                          <p:attrName>style.visibility</p:attrName>
                                        </p:attrNameLst>
                                      </p:cBhvr>
                                      <p:to>
                                        <p:strVal val="visible"/>
                                      </p:to>
                                    </p:set>
                                    <p:anim calcmode="lin" valueType="num">
                                      <p:cBhvr>
                                        <p:cTn id="7" dur="5000" fill="hold"/>
                                        <p:tgtEl>
                                          <p:spTgt spid="354307"/>
                                        </p:tgtEl>
                                        <p:attrNameLst>
                                          <p:attrName>ppt_w</p:attrName>
                                        </p:attrNameLst>
                                      </p:cBhvr>
                                      <p:tavLst>
                                        <p:tav tm="0" fmla="#ppt_w*sin(2.5*pi*$)">
                                          <p:val>
                                            <p:fltVal val="0"/>
                                          </p:val>
                                        </p:tav>
                                        <p:tav tm="100000">
                                          <p:val>
                                            <p:fltVal val="1"/>
                                          </p:val>
                                        </p:tav>
                                      </p:tavLst>
                                    </p:anim>
                                    <p:anim calcmode="lin" valueType="num">
                                      <p:cBhvr>
                                        <p:cTn id="8" dur="5000" fill="hold"/>
                                        <p:tgtEl>
                                          <p:spTgt spid="354307"/>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54310"/>
                                        </p:tgtEl>
                                        <p:attrNameLst>
                                          <p:attrName>style.visibility</p:attrName>
                                        </p:attrNameLst>
                                      </p:cBhvr>
                                      <p:to>
                                        <p:strVal val="visible"/>
                                      </p:to>
                                    </p:set>
                                    <p:animEffect transition="in" filter="wheel(4)">
                                      <p:cBhvr>
                                        <p:cTn id="11" dur="2000"/>
                                        <p:tgtEl>
                                          <p:spTgt spid="354310"/>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354312"/>
                                        </p:tgtEl>
                                        <p:attrNameLst>
                                          <p:attrName>style.visibility</p:attrName>
                                        </p:attrNameLst>
                                      </p:cBhvr>
                                      <p:to>
                                        <p:strVal val="visible"/>
                                      </p:to>
                                    </p:set>
                                    <p:anim calcmode="discrete" valueType="clr">
                                      <p:cBhvr override="childStyle">
                                        <p:cTn id="16" dur="80"/>
                                        <p:tgtEl>
                                          <p:spTgt spid="354312"/>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54312"/>
                                        </p:tgtEl>
                                        <p:attrNameLst>
                                          <p:attrName>fillcolor</p:attrName>
                                        </p:attrNameLst>
                                      </p:cBhvr>
                                      <p:tavLst>
                                        <p:tav tm="0">
                                          <p:val>
                                            <p:clrVal>
                                              <a:schemeClr val="accent2"/>
                                            </p:clrVal>
                                          </p:val>
                                        </p:tav>
                                        <p:tav tm="50000">
                                          <p:val>
                                            <p:clrVal>
                                              <a:schemeClr val="hlink"/>
                                            </p:clrVal>
                                          </p:val>
                                        </p:tav>
                                      </p:tavLst>
                                    </p:anim>
                                    <p:set>
                                      <p:cBhvr>
                                        <p:cTn id="18" dur="80"/>
                                        <p:tgtEl>
                                          <p:spTgt spid="3543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4310" grpId="0" animBg="1"/>
      <p:bldP spid="3543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1CE8C5A-2813-4033-A3B1-9C109B7BD325}" type="slidenum">
              <a:rPr lang="ar-SA"/>
              <a:pPr/>
              <a:t>7</a:t>
            </a:fld>
            <a:endParaRPr lang="en-US"/>
          </a:p>
        </p:txBody>
      </p:sp>
      <p:pic>
        <p:nvPicPr>
          <p:cNvPr id="290819"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082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082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0822" name="Rectangle 6"/>
          <p:cNvSpPr>
            <a:spLocks noChangeArrowheads="1"/>
          </p:cNvSpPr>
          <p:nvPr/>
        </p:nvSpPr>
        <p:spPr bwMode="auto">
          <a:xfrm>
            <a:off x="611188" y="2133600"/>
            <a:ext cx="7777162" cy="3260725"/>
          </a:xfrm>
          <a:prstGeom prst="rect">
            <a:avLst/>
          </a:prstGeom>
          <a:noFill/>
          <a:ln w="9525">
            <a:noFill/>
            <a:miter lim="800000"/>
            <a:headEnd/>
            <a:tailEnd/>
          </a:ln>
          <a:effectLst/>
        </p:spPr>
        <p:txBody>
          <a:bodyPr>
            <a:spAutoFit/>
          </a:bodyPr>
          <a:lstStyle/>
          <a:p>
            <a:pPr algn="just">
              <a:spcBef>
                <a:spcPct val="50000"/>
              </a:spcBef>
              <a:buFont typeface="Wingdings" pitchFamily="2" charset="2"/>
              <a:buChar char="v"/>
            </a:pPr>
            <a:r>
              <a:rPr lang="fa-IR" sz="3200" b="1"/>
              <a:t>در نقاشي كودك ، خطي كه بر نصوير صورت بربدن </a:t>
            </a:r>
          </a:p>
          <a:p>
            <a:pPr algn="just">
              <a:spcBef>
                <a:spcPct val="50000"/>
              </a:spcBef>
              <a:buFont typeface="Wingdings" pitchFamily="2" charset="2"/>
              <a:buNone/>
            </a:pPr>
            <a:r>
              <a:rPr lang="fa-IR" sz="3200" b="1"/>
              <a:t>خود ميكشد و يا حذف بعضي افراد خانواده ، اهميت دادن به بعضي قسمتهاي بدن خود، بكار گيري بعضي از قسمتهاي بدن خودبه كتر گيري رنگي خاص از بين بردن و يا بيش از حد بزرگ جلوه دادن و.... همگي حكايت از علائم و نشانه هايي مي كند كه داراي معاني روشنند</a:t>
            </a:r>
            <a:endParaRPr lang="en-US" sz="3200" b="1"/>
          </a:p>
        </p:txBody>
      </p:sp>
      <p:sp>
        <p:nvSpPr>
          <p:cNvPr id="29082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0824" name="Text Box 8"/>
          <p:cNvSpPr txBox="1">
            <a:spLocks noChangeArrowheads="1"/>
          </p:cNvSpPr>
          <p:nvPr/>
        </p:nvSpPr>
        <p:spPr bwMode="auto">
          <a:xfrm>
            <a:off x="2987675" y="1125538"/>
            <a:ext cx="3744913" cy="650875"/>
          </a:xfrm>
          <a:prstGeom prst="rect">
            <a:avLst/>
          </a:prstGeom>
          <a:solidFill>
            <a:srgbClr val="336699"/>
          </a:solidFill>
          <a:ln w="9525">
            <a:miter lim="800000"/>
            <a:headEnd/>
            <a:tailEnd/>
          </a:ln>
          <a:effectLst/>
          <a:scene3d>
            <a:camera prst="legacyObliqueTopRight"/>
            <a:lightRig rig="legacyFlat3" dir="t"/>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نقاشي كودكان</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0819"/>
                                        </p:tgtEl>
                                        <p:attrNameLst>
                                          <p:attrName>style.visibility</p:attrName>
                                        </p:attrNameLst>
                                      </p:cBhvr>
                                      <p:to>
                                        <p:strVal val="visible"/>
                                      </p:to>
                                    </p:set>
                                    <p:anim calcmode="lin" valueType="num">
                                      <p:cBhvr>
                                        <p:cTn id="7" dur="5000" fill="hold"/>
                                        <p:tgtEl>
                                          <p:spTgt spid="290819"/>
                                        </p:tgtEl>
                                        <p:attrNameLst>
                                          <p:attrName>ppt_w</p:attrName>
                                        </p:attrNameLst>
                                      </p:cBhvr>
                                      <p:tavLst>
                                        <p:tav tm="0" fmla="#ppt_w*sin(2.5*pi*$)">
                                          <p:val>
                                            <p:fltVal val="0"/>
                                          </p:val>
                                        </p:tav>
                                        <p:tav tm="100000">
                                          <p:val>
                                            <p:fltVal val="1"/>
                                          </p:val>
                                        </p:tav>
                                      </p:tavLst>
                                    </p:anim>
                                    <p:anim calcmode="lin" valueType="num">
                                      <p:cBhvr>
                                        <p:cTn id="8" dur="5000" fill="hold"/>
                                        <p:tgtEl>
                                          <p:spTgt spid="290819"/>
                                        </p:tgtEl>
                                        <p:attrNameLst>
                                          <p:attrName>ppt_h</p:attrName>
                                        </p:attrNameLst>
                                      </p:cBhvr>
                                      <p:tavLst>
                                        <p:tav tm="0">
                                          <p:val>
                                            <p:strVal val="#ppt_h"/>
                                          </p:val>
                                        </p:tav>
                                        <p:tav tm="100000">
                                          <p:val>
                                            <p:strVal val="#ppt_h"/>
                                          </p:val>
                                        </p:tav>
                                      </p:tavLst>
                                    </p:anim>
                                  </p:childTnLst>
                                </p:cTn>
                              </p:par>
                              <p:par>
                                <p:cTn id="9" presetID="1" presetClass="entr" presetSubtype="0" fill="hold" grpId="0" nodeType="withEffect">
                                  <p:stCondLst>
                                    <p:cond delay="0"/>
                                  </p:stCondLst>
                                  <p:childTnLst>
                                    <p:set>
                                      <p:cBhvr>
                                        <p:cTn id="10" dur="1" fill="hold">
                                          <p:stCondLst>
                                            <p:cond delay="0"/>
                                          </p:stCondLst>
                                        </p:cTn>
                                        <p:tgtEl>
                                          <p:spTgt spid="2908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6" fill="hold" grpId="0" nodeType="clickEffect">
                                  <p:stCondLst>
                                    <p:cond delay="0"/>
                                  </p:stCondLst>
                                  <p:childTnLst>
                                    <p:set>
                                      <p:cBhvr>
                                        <p:cTn id="14" dur="1" fill="hold">
                                          <p:stCondLst>
                                            <p:cond delay="0"/>
                                          </p:stCondLst>
                                        </p:cTn>
                                        <p:tgtEl>
                                          <p:spTgt spid="290822"/>
                                        </p:tgtEl>
                                        <p:attrNameLst>
                                          <p:attrName>style.visibility</p:attrName>
                                        </p:attrNameLst>
                                      </p:cBhvr>
                                      <p:to>
                                        <p:strVal val="visible"/>
                                      </p:to>
                                    </p:set>
                                    <p:animEffect transition="in" filter="barn(inHorizontal)">
                                      <p:cBhvr>
                                        <p:cTn id="15" dur="500"/>
                                        <p:tgtEl>
                                          <p:spTgt spid="290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22" grpId="0"/>
      <p:bldP spid="290824"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C1D6F0E-1DF2-4BCF-9CDC-118DE5F34574}" type="slidenum">
              <a:rPr lang="ar-SA"/>
              <a:pPr/>
              <a:t>70</a:t>
            </a:fld>
            <a:endParaRPr lang="en-US"/>
          </a:p>
        </p:txBody>
      </p:sp>
      <p:pic>
        <p:nvPicPr>
          <p:cNvPr id="355331"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533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533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5334" name="Text Box 6"/>
          <p:cNvSpPr txBox="1">
            <a:spLocks noChangeArrowheads="1"/>
          </p:cNvSpPr>
          <p:nvPr/>
        </p:nvSpPr>
        <p:spPr bwMode="auto">
          <a:xfrm>
            <a:off x="1692275" y="1196975"/>
            <a:ext cx="5688013"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لوكه:</a:t>
            </a:r>
            <a:endParaRPr lang="en-US" b="1"/>
          </a:p>
        </p:txBody>
      </p:sp>
      <p:sp>
        <p:nvSpPr>
          <p:cNvPr id="35533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5336" name="Text Box 8"/>
          <p:cNvSpPr txBox="1">
            <a:spLocks noChangeArrowheads="1"/>
          </p:cNvSpPr>
          <p:nvPr/>
        </p:nvSpPr>
        <p:spPr bwMode="auto">
          <a:xfrm>
            <a:off x="684213" y="2349500"/>
            <a:ext cx="7848600" cy="3113088"/>
          </a:xfrm>
          <a:prstGeom prst="rect">
            <a:avLst/>
          </a:prstGeom>
          <a:noFill/>
          <a:ln w="9525">
            <a:noFill/>
            <a:miter lim="800000"/>
            <a:headEnd/>
            <a:tailEnd/>
          </a:ln>
          <a:effectLst/>
        </p:spPr>
        <p:txBody>
          <a:bodyPr>
            <a:spAutoFit/>
          </a:bodyPr>
          <a:lstStyle/>
          <a:p>
            <a:pPr algn="r">
              <a:spcBef>
                <a:spcPct val="50000"/>
              </a:spcBef>
            </a:pPr>
            <a:r>
              <a:rPr lang="fa-IR"/>
              <a:t>2- </a:t>
            </a:r>
            <a:r>
              <a:rPr lang="fa-IR" b="1" i="1"/>
              <a:t>مرحله واقعگرايي اشتباهي:</a:t>
            </a:r>
          </a:p>
          <a:p>
            <a:pPr algn="just">
              <a:spcBef>
                <a:spcPct val="50000"/>
              </a:spcBef>
              <a:buFont typeface="Wingdings" pitchFamily="2" charset="2"/>
              <a:buChar char="v"/>
            </a:pPr>
            <a:r>
              <a:rPr lang="fa-IR"/>
              <a:t>كودك عناصر نقاشي را كنار هم رسم مي كند، بدون آنكه آنها راتركيب كند و شكل منسجم و مشخصي به وجود مي آورد. مثلا كلاه را عوض اينكه بالاي سر بكشد به صورت معلق روي سر نشان مي دهد.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5331"/>
                                        </p:tgtEl>
                                        <p:attrNameLst>
                                          <p:attrName>style.visibility</p:attrName>
                                        </p:attrNameLst>
                                      </p:cBhvr>
                                      <p:to>
                                        <p:strVal val="visible"/>
                                      </p:to>
                                    </p:set>
                                    <p:anim calcmode="lin" valueType="num">
                                      <p:cBhvr>
                                        <p:cTn id="7" dur="5000" fill="hold"/>
                                        <p:tgtEl>
                                          <p:spTgt spid="355331"/>
                                        </p:tgtEl>
                                        <p:attrNameLst>
                                          <p:attrName>ppt_w</p:attrName>
                                        </p:attrNameLst>
                                      </p:cBhvr>
                                      <p:tavLst>
                                        <p:tav tm="0" fmla="#ppt_w*sin(2.5*pi*$)">
                                          <p:val>
                                            <p:fltVal val="0"/>
                                          </p:val>
                                        </p:tav>
                                        <p:tav tm="100000">
                                          <p:val>
                                            <p:fltVal val="1"/>
                                          </p:val>
                                        </p:tav>
                                      </p:tavLst>
                                    </p:anim>
                                    <p:anim calcmode="lin" valueType="num">
                                      <p:cBhvr>
                                        <p:cTn id="8" dur="5000" fill="hold"/>
                                        <p:tgtEl>
                                          <p:spTgt spid="355331"/>
                                        </p:tgtEl>
                                        <p:attrNameLst>
                                          <p:attrName>ppt_h</p:attrName>
                                        </p:attrNameLst>
                                      </p:cBhvr>
                                      <p:tavLst>
                                        <p:tav tm="0">
                                          <p:val>
                                            <p:strVal val="#ppt_h"/>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55334"/>
                                        </p:tgtEl>
                                        <p:attrNameLst>
                                          <p:attrName>style.visibility</p:attrName>
                                        </p:attrNameLst>
                                      </p:cBhvr>
                                      <p:to>
                                        <p:strVal val="visible"/>
                                      </p:to>
                                    </p:set>
                                    <p:anim calcmode="lin" valueType="num">
                                      <p:cBhvr>
                                        <p:cTn id="11" dur="500" fill="hold"/>
                                        <p:tgtEl>
                                          <p:spTgt spid="355334"/>
                                        </p:tgtEl>
                                        <p:attrNameLst>
                                          <p:attrName>ppt_w</p:attrName>
                                        </p:attrNameLst>
                                      </p:cBhvr>
                                      <p:tavLst>
                                        <p:tav tm="0">
                                          <p:val>
                                            <p:fltVal val="0"/>
                                          </p:val>
                                        </p:tav>
                                        <p:tav tm="100000">
                                          <p:val>
                                            <p:strVal val="#ppt_w"/>
                                          </p:val>
                                        </p:tav>
                                      </p:tavLst>
                                    </p:anim>
                                    <p:anim calcmode="lin" valueType="num">
                                      <p:cBhvr>
                                        <p:cTn id="12" dur="500" fill="hold"/>
                                        <p:tgtEl>
                                          <p:spTgt spid="355334"/>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55336"/>
                                        </p:tgtEl>
                                        <p:attrNameLst>
                                          <p:attrName>style.visibility</p:attrName>
                                        </p:attrNameLst>
                                      </p:cBhvr>
                                      <p:to>
                                        <p:strVal val="visible"/>
                                      </p:to>
                                    </p:set>
                                    <p:animEffect transition="in" filter="wheel(4)">
                                      <p:cBhvr>
                                        <p:cTn id="17" dur="2000"/>
                                        <p:tgtEl>
                                          <p:spTgt spid="3553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5334" grpId="0" animBg="1"/>
      <p:bldP spid="355336"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6355"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635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635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6358" name="Text Box 6"/>
          <p:cNvSpPr txBox="1">
            <a:spLocks noChangeArrowheads="1"/>
          </p:cNvSpPr>
          <p:nvPr/>
        </p:nvSpPr>
        <p:spPr bwMode="auto">
          <a:xfrm>
            <a:off x="1692275" y="1196975"/>
            <a:ext cx="5688013"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لوكه:</a:t>
            </a:r>
            <a:endParaRPr lang="en-US" b="1"/>
          </a:p>
        </p:txBody>
      </p:sp>
      <p:sp>
        <p:nvSpPr>
          <p:cNvPr id="356359"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6360" name="Text Box 8"/>
          <p:cNvSpPr txBox="1">
            <a:spLocks noChangeArrowheads="1"/>
          </p:cNvSpPr>
          <p:nvPr/>
        </p:nvSpPr>
        <p:spPr bwMode="auto">
          <a:xfrm>
            <a:off x="395288" y="2133600"/>
            <a:ext cx="8424862" cy="3937000"/>
          </a:xfrm>
          <a:prstGeom prst="rect">
            <a:avLst/>
          </a:prstGeom>
          <a:noFill/>
          <a:ln w="9525">
            <a:noFill/>
            <a:miter lim="800000"/>
            <a:headEnd/>
            <a:tailEnd/>
          </a:ln>
          <a:effectLst/>
        </p:spPr>
        <p:txBody>
          <a:bodyPr>
            <a:spAutoFit/>
          </a:bodyPr>
          <a:lstStyle/>
          <a:p>
            <a:pPr algn="just">
              <a:spcBef>
                <a:spcPct val="50000"/>
              </a:spcBef>
            </a:pPr>
            <a:r>
              <a:rPr lang="fa-IR"/>
              <a:t>3- </a:t>
            </a:r>
            <a:r>
              <a:rPr lang="fa-IR" b="1" i="1"/>
              <a:t>واقعگرايي ذهني:</a:t>
            </a:r>
          </a:p>
          <a:p>
            <a:pPr algn="just">
              <a:spcBef>
                <a:spcPct val="50000"/>
              </a:spcBef>
              <a:buFont typeface="Wingdings" pitchFamily="2" charset="2"/>
              <a:buChar char="v"/>
            </a:pPr>
            <a:r>
              <a:rPr lang="fa-IR" b="1" i="1"/>
              <a:t>كودك بجاي اينكه پديده را چنانكه با چشمان خود مي بيند رسم كند، آنها را چنانكه مي شناسد در جهت موارد استفاده و عمل آنها معرفي ميكند.</a:t>
            </a:r>
          </a:p>
          <a:p>
            <a:pPr algn="just">
              <a:spcBef>
                <a:spcPct val="50000"/>
              </a:spcBef>
              <a:buFont typeface="Wingdings" pitchFamily="2" charset="2"/>
              <a:buChar char="v"/>
            </a:pPr>
            <a:r>
              <a:rPr lang="fa-IR" b="1" i="1"/>
              <a:t>كودك بر اساس تصورات ذهني خود به ترسيم نقاشي مي پردازد.</a:t>
            </a:r>
            <a:endParaRPr lang="en-US" b="1" i="1"/>
          </a:p>
        </p:txBody>
      </p:sp>
      <p:sp>
        <p:nvSpPr>
          <p:cNvPr id="11" name="Title 10"/>
          <p:cNvSpPr>
            <a:spLocks noGrp="1"/>
          </p:cNvSpPr>
          <p:nvPr>
            <p:ph type="title"/>
          </p:nvPr>
        </p:nvSpPr>
        <p:spPr/>
        <p:txBody>
          <a:bodyPr/>
          <a:lstStyle/>
          <a:p>
            <a:endParaRPr lang="fa-I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6355"/>
                                        </p:tgtEl>
                                        <p:attrNameLst>
                                          <p:attrName>style.visibility</p:attrName>
                                        </p:attrNameLst>
                                      </p:cBhvr>
                                      <p:to>
                                        <p:strVal val="visible"/>
                                      </p:to>
                                    </p:set>
                                    <p:anim calcmode="lin" valueType="num">
                                      <p:cBhvr>
                                        <p:cTn id="7" dur="5000" fill="hold"/>
                                        <p:tgtEl>
                                          <p:spTgt spid="356355"/>
                                        </p:tgtEl>
                                        <p:attrNameLst>
                                          <p:attrName>ppt_w</p:attrName>
                                        </p:attrNameLst>
                                      </p:cBhvr>
                                      <p:tavLst>
                                        <p:tav tm="0" fmla="#ppt_w*sin(2.5*pi*$)">
                                          <p:val>
                                            <p:fltVal val="0"/>
                                          </p:val>
                                        </p:tav>
                                        <p:tav tm="100000">
                                          <p:val>
                                            <p:fltVal val="1"/>
                                          </p:val>
                                        </p:tav>
                                      </p:tavLst>
                                    </p:anim>
                                    <p:anim calcmode="lin" valueType="num">
                                      <p:cBhvr>
                                        <p:cTn id="8" dur="5000" fill="hold"/>
                                        <p:tgtEl>
                                          <p:spTgt spid="356355"/>
                                        </p:tgtEl>
                                        <p:attrNameLst>
                                          <p:attrName>ppt_h</p:attrName>
                                        </p:attrNameLst>
                                      </p:cBhvr>
                                      <p:tavLst>
                                        <p:tav tm="0">
                                          <p:val>
                                            <p:strVal val="#ppt_h"/>
                                          </p:val>
                                        </p:tav>
                                        <p:tav tm="100000">
                                          <p:val>
                                            <p:strVal val="#ppt_h"/>
                                          </p:val>
                                        </p:tav>
                                      </p:tavLst>
                                    </p:anim>
                                  </p:childTnLst>
                                </p:cTn>
                              </p:par>
                              <p:par>
                                <p:cTn id="9" presetID="8" presetClass="entr" presetSubtype="32" fill="hold" grpId="0" nodeType="withEffect">
                                  <p:stCondLst>
                                    <p:cond delay="0"/>
                                  </p:stCondLst>
                                  <p:childTnLst>
                                    <p:set>
                                      <p:cBhvr>
                                        <p:cTn id="10" dur="1" fill="hold">
                                          <p:stCondLst>
                                            <p:cond delay="0"/>
                                          </p:stCondLst>
                                        </p:cTn>
                                        <p:tgtEl>
                                          <p:spTgt spid="356358"/>
                                        </p:tgtEl>
                                        <p:attrNameLst>
                                          <p:attrName>style.visibility</p:attrName>
                                        </p:attrNameLst>
                                      </p:cBhvr>
                                      <p:to>
                                        <p:strVal val="visible"/>
                                      </p:to>
                                    </p:set>
                                    <p:animEffect transition="in" filter="diamond(out)">
                                      <p:cBhvr>
                                        <p:cTn id="11" dur="2000"/>
                                        <p:tgtEl>
                                          <p:spTgt spid="356358"/>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56360"/>
                                        </p:tgtEl>
                                        <p:attrNameLst>
                                          <p:attrName>style.visibility</p:attrName>
                                        </p:attrNameLst>
                                      </p:cBhvr>
                                      <p:to>
                                        <p:strVal val="visible"/>
                                      </p:to>
                                    </p:set>
                                    <p:animEffect transition="in" filter="checkerboard(across)">
                                      <p:cBhvr>
                                        <p:cTn id="16" dur="500"/>
                                        <p:tgtEl>
                                          <p:spTgt spid="356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8" grpId="0" animBg="1"/>
      <p:bldP spid="356360"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5D9224BD-8C61-442E-BF6B-E2C7483A2B9A}" type="slidenum">
              <a:rPr lang="ar-SA"/>
              <a:pPr/>
              <a:t>72</a:t>
            </a:fld>
            <a:endParaRPr lang="en-US"/>
          </a:p>
        </p:txBody>
      </p:sp>
      <p:pic>
        <p:nvPicPr>
          <p:cNvPr id="357379"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7380"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7381"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7382" name="Text Box 6"/>
          <p:cNvSpPr txBox="1">
            <a:spLocks noChangeArrowheads="1"/>
          </p:cNvSpPr>
          <p:nvPr/>
        </p:nvSpPr>
        <p:spPr bwMode="auto">
          <a:xfrm>
            <a:off x="1692275" y="1196975"/>
            <a:ext cx="5688013"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لوكه:</a:t>
            </a:r>
            <a:endParaRPr lang="en-US" b="1"/>
          </a:p>
        </p:txBody>
      </p:sp>
      <p:sp>
        <p:nvSpPr>
          <p:cNvPr id="357383"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7384" name="Text Box 8"/>
          <p:cNvSpPr txBox="1">
            <a:spLocks noChangeArrowheads="1"/>
          </p:cNvSpPr>
          <p:nvPr/>
        </p:nvSpPr>
        <p:spPr bwMode="auto">
          <a:xfrm>
            <a:off x="468313" y="2205038"/>
            <a:ext cx="8280400" cy="3937000"/>
          </a:xfrm>
          <a:prstGeom prst="rect">
            <a:avLst/>
          </a:prstGeom>
          <a:noFill/>
          <a:ln w="9525">
            <a:noFill/>
            <a:miter lim="800000"/>
            <a:headEnd/>
            <a:tailEnd/>
          </a:ln>
          <a:effectLst/>
        </p:spPr>
        <p:txBody>
          <a:bodyPr>
            <a:spAutoFit/>
          </a:bodyPr>
          <a:lstStyle/>
          <a:p>
            <a:pPr algn="just">
              <a:spcBef>
                <a:spcPct val="50000"/>
              </a:spcBef>
            </a:pPr>
            <a:r>
              <a:rPr lang="fa-IR"/>
              <a:t>4- </a:t>
            </a:r>
            <a:r>
              <a:rPr lang="fa-IR" b="1" i="1"/>
              <a:t>مرحله واقع گرايي بينايي:</a:t>
            </a:r>
          </a:p>
          <a:p>
            <a:pPr algn="just">
              <a:spcBef>
                <a:spcPct val="50000"/>
              </a:spcBef>
              <a:buFont typeface="Wingdings" pitchFamily="2" charset="2"/>
              <a:buChar char="v"/>
            </a:pPr>
            <a:r>
              <a:rPr lang="fa-IR"/>
              <a:t>كودك همانند افراد بزرگسال به تدريج مي كوشد مناظر را چنان رسم كند كه با چشمهاي خود مي بيند .</a:t>
            </a:r>
          </a:p>
          <a:p>
            <a:pPr algn="just">
              <a:spcBef>
                <a:spcPct val="50000"/>
              </a:spcBef>
              <a:buFont typeface="Wingdings" pitchFamily="2" charset="2"/>
              <a:buChar char="v"/>
            </a:pPr>
            <a:r>
              <a:rPr lang="fa-IR"/>
              <a:t>كودك آنطور كه مي بيند مي كشد و مي تواند قوانين مناظر را درك كند.و اندازه اشيا را همانطور كه هستند مي كشد.</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7379"/>
                                        </p:tgtEl>
                                        <p:attrNameLst>
                                          <p:attrName>style.visibility</p:attrName>
                                        </p:attrNameLst>
                                      </p:cBhvr>
                                      <p:to>
                                        <p:strVal val="visible"/>
                                      </p:to>
                                    </p:set>
                                    <p:anim calcmode="lin" valueType="num">
                                      <p:cBhvr>
                                        <p:cTn id="7" dur="5000" fill="hold"/>
                                        <p:tgtEl>
                                          <p:spTgt spid="357379"/>
                                        </p:tgtEl>
                                        <p:attrNameLst>
                                          <p:attrName>ppt_w</p:attrName>
                                        </p:attrNameLst>
                                      </p:cBhvr>
                                      <p:tavLst>
                                        <p:tav tm="0" fmla="#ppt_w*sin(2.5*pi*$)">
                                          <p:val>
                                            <p:fltVal val="0"/>
                                          </p:val>
                                        </p:tav>
                                        <p:tav tm="100000">
                                          <p:val>
                                            <p:fltVal val="1"/>
                                          </p:val>
                                        </p:tav>
                                      </p:tavLst>
                                    </p:anim>
                                    <p:anim calcmode="lin" valueType="num">
                                      <p:cBhvr>
                                        <p:cTn id="8" dur="5000" fill="hold"/>
                                        <p:tgtEl>
                                          <p:spTgt spid="357379"/>
                                        </p:tgtEl>
                                        <p:attrNameLst>
                                          <p:attrName>ppt_h</p:attrName>
                                        </p:attrNameLst>
                                      </p:cBhvr>
                                      <p:tavLst>
                                        <p:tav tm="0">
                                          <p:val>
                                            <p:strVal val="#ppt_h"/>
                                          </p:val>
                                        </p:tav>
                                        <p:tav tm="100000">
                                          <p:val>
                                            <p:strVal val="#ppt_h"/>
                                          </p:val>
                                        </p:tav>
                                      </p:tavLst>
                                    </p:anim>
                                  </p:childTnLst>
                                </p:cTn>
                              </p:par>
                              <p:par>
                                <p:cTn id="9" presetID="21" presetClass="entr" presetSubtype="4" fill="hold" grpId="0" nodeType="withEffect">
                                  <p:stCondLst>
                                    <p:cond delay="0"/>
                                  </p:stCondLst>
                                  <p:childTnLst>
                                    <p:set>
                                      <p:cBhvr>
                                        <p:cTn id="10" dur="1" fill="hold">
                                          <p:stCondLst>
                                            <p:cond delay="0"/>
                                          </p:stCondLst>
                                        </p:cTn>
                                        <p:tgtEl>
                                          <p:spTgt spid="357382"/>
                                        </p:tgtEl>
                                        <p:attrNameLst>
                                          <p:attrName>style.visibility</p:attrName>
                                        </p:attrNameLst>
                                      </p:cBhvr>
                                      <p:to>
                                        <p:strVal val="visible"/>
                                      </p:to>
                                    </p:set>
                                    <p:animEffect transition="in" filter="wheel(4)">
                                      <p:cBhvr>
                                        <p:cTn id="11" dur="1000"/>
                                        <p:tgtEl>
                                          <p:spTgt spid="357382"/>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357384"/>
                                        </p:tgtEl>
                                        <p:attrNameLst>
                                          <p:attrName>style.visibility</p:attrName>
                                        </p:attrNameLst>
                                      </p:cBhvr>
                                      <p:to>
                                        <p:strVal val="visible"/>
                                      </p:to>
                                    </p:set>
                                    <p:anim calcmode="discrete" valueType="clr">
                                      <p:cBhvr override="childStyle">
                                        <p:cTn id="16" dur="80"/>
                                        <p:tgtEl>
                                          <p:spTgt spid="357384"/>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57384"/>
                                        </p:tgtEl>
                                        <p:attrNameLst>
                                          <p:attrName>fillcolor</p:attrName>
                                        </p:attrNameLst>
                                      </p:cBhvr>
                                      <p:tavLst>
                                        <p:tav tm="0">
                                          <p:val>
                                            <p:clrVal>
                                              <a:schemeClr val="accent2"/>
                                            </p:clrVal>
                                          </p:val>
                                        </p:tav>
                                        <p:tav tm="50000">
                                          <p:val>
                                            <p:clrVal>
                                              <a:schemeClr val="hlink"/>
                                            </p:clrVal>
                                          </p:val>
                                        </p:tav>
                                      </p:tavLst>
                                    </p:anim>
                                    <p:set>
                                      <p:cBhvr>
                                        <p:cTn id="18" dur="80"/>
                                        <p:tgtEl>
                                          <p:spTgt spid="3573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2" grpId="0" animBg="1"/>
      <p:bldP spid="357384"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B17C0831-0AFC-4D57-BF30-CCF4CE1B595F}" type="slidenum">
              <a:rPr lang="ar-SA"/>
              <a:pPr/>
              <a:t>73</a:t>
            </a:fld>
            <a:endParaRPr lang="en-US"/>
          </a:p>
        </p:txBody>
      </p:sp>
      <p:pic>
        <p:nvPicPr>
          <p:cNvPr id="35840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840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840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8406" name="Text Box 6"/>
          <p:cNvSpPr txBox="1">
            <a:spLocks noChangeArrowheads="1"/>
          </p:cNvSpPr>
          <p:nvPr/>
        </p:nvSpPr>
        <p:spPr bwMode="auto">
          <a:xfrm>
            <a:off x="1692275" y="1196975"/>
            <a:ext cx="5688013" cy="650875"/>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لوكه:</a:t>
            </a:r>
            <a:endParaRPr lang="en-US" b="1"/>
          </a:p>
        </p:txBody>
      </p:sp>
      <p:sp>
        <p:nvSpPr>
          <p:cNvPr id="358407"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8409" name="Text Box 9"/>
          <p:cNvSpPr txBox="1">
            <a:spLocks noChangeArrowheads="1"/>
          </p:cNvSpPr>
          <p:nvPr/>
        </p:nvSpPr>
        <p:spPr bwMode="auto">
          <a:xfrm>
            <a:off x="539750" y="2205038"/>
            <a:ext cx="7920038" cy="3397250"/>
          </a:xfrm>
          <a:prstGeom prst="rect">
            <a:avLst/>
          </a:prstGeom>
          <a:noFill/>
          <a:ln w="9525">
            <a:solidFill>
              <a:srgbClr val="1F84B1"/>
            </a:solidFill>
            <a:miter lim="800000"/>
            <a:headEnd/>
            <a:tailEnd/>
          </a:ln>
          <a:effectLst/>
          <a:scene3d>
            <a:camera prst="legacyPerspectiveBottom"/>
            <a:lightRig rig="legacyFlat3" dir="t"/>
          </a:scene3d>
          <a:sp3d extrusionH="121893000" prstMaterial="legacyMatte">
            <a:bevelT w="13500" h="13500" prst="angle"/>
            <a:bevelB w="13500" h="13500" prst="angle"/>
            <a:extrusionClr>
              <a:srgbClr val="1F84B1"/>
            </a:extrusionClr>
          </a:sp3d>
        </p:spPr>
        <p:txBody>
          <a:bodyPr>
            <a:spAutoFit/>
            <a:flatTx/>
          </a:bodyPr>
          <a:lstStyle/>
          <a:p>
            <a:pPr algn="just">
              <a:spcBef>
                <a:spcPct val="50000"/>
              </a:spcBef>
            </a:pPr>
            <a:r>
              <a:rPr lang="fa-IR"/>
              <a:t>به طور كلي لوكه معتقد است كه كودك به ارزش مطلق يا قرار دادي اشيا كاري ندارد، بلكه آنچه بيشتر توجه اورا به خود جلب ميكند معني دار كردن و معرفي اشيا است. اين واقعگرايي در نزد كودك ، واقعگرايي ديدن واقعيتهاست كه با چشم انجام مي شودو مراحل قبل مقدماتي براي رسيدن به اين واقعگرايي است.</a:t>
            </a:r>
            <a:endParaRPr lang="en-US"/>
          </a:p>
        </p:txBody>
      </p:sp>
      <p:sp>
        <p:nvSpPr>
          <p:cNvPr id="11" name="Title 10"/>
          <p:cNvSpPr>
            <a:spLocks noGrp="1"/>
          </p:cNvSpPr>
          <p:nvPr>
            <p:ph type="title"/>
          </p:nvPr>
        </p:nvSpPr>
        <p:spPr/>
        <p:txBody>
          <a:bodyPr/>
          <a:lstStyle/>
          <a:p>
            <a:endParaRPr lang="fa-I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8403"/>
                                        </p:tgtEl>
                                        <p:attrNameLst>
                                          <p:attrName>style.visibility</p:attrName>
                                        </p:attrNameLst>
                                      </p:cBhvr>
                                      <p:to>
                                        <p:strVal val="visible"/>
                                      </p:to>
                                    </p:set>
                                    <p:anim calcmode="lin" valueType="num">
                                      <p:cBhvr>
                                        <p:cTn id="7" dur="5000" fill="hold"/>
                                        <p:tgtEl>
                                          <p:spTgt spid="358403"/>
                                        </p:tgtEl>
                                        <p:attrNameLst>
                                          <p:attrName>ppt_w</p:attrName>
                                        </p:attrNameLst>
                                      </p:cBhvr>
                                      <p:tavLst>
                                        <p:tav tm="0" fmla="#ppt_w*sin(2.5*pi*$)">
                                          <p:val>
                                            <p:fltVal val="0"/>
                                          </p:val>
                                        </p:tav>
                                        <p:tav tm="100000">
                                          <p:val>
                                            <p:fltVal val="1"/>
                                          </p:val>
                                        </p:tav>
                                      </p:tavLst>
                                    </p:anim>
                                    <p:anim calcmode="lin" valueType="num">
                                      <p:cBhvr>
                                        <p:cTn id="8" dur="5000" fill="hold"/>
                                        <p:tgtEl>
                                          <p:spTgt spid="358403"/>
                                        </p:tgtEl>
                                        <p:attrNameLst>
                                          <p:attrName>ppt_h</p:attrName>
                                        </p:attrNameLst>
                                      </p:cBhvr>
                                      <p:tavLst>
                                        <p:tav tm="0">
                                          <p:val>
                                            <p:strVal val="#ppt_h"/>
                                          </p:val>
                                        </p:tav>
                                        <p:tav tm="100000">
                                          <p:val>
                                            <p:strVal val="#ppt_h"/>
                                          </p:val>
                                        </p:tav>
                                      </p:tavLst>
                                    </p:anim>
                                  </p:childTnLst>
                                </p:cTn>
                              </p:par>
                              <p:par>
                                <p:cTn id="9" presetID="8" presetClass="entr" presetSubtype="16" fill="hold" grpId="0" nodeType="withEffect">
                                  <p:stCondLst>
                                    <p:cond delay="0"/>
                                  </p:stCondLst>
                                  <p:childTnLst>
                                    <p:set>
                                      <p:cBhvr>
                                        <p:cTn id="10" dur="1" fill="hold">
                                          <p:stCondLst>
                                            <p:cond delay="0"/>
                                          </p:stCondLst>
                                        </p:cTn>
                                        <p:tgtEl>
                                          <p:spTgt spid="358406"/>
                                        </p:tgtEl>
                                        <p:attrNameLst>
                                          <p:attrName>style.visibility</p:attrName>
                                        </p:attrNameLst>
                                      </p:cBhvr>
                                      <p:to>
                                        <p:strVal val="visible"/>
                                      </p:to>
                                    </p:set>
                                    <p:animEffect transition="in" filter="diamond(in)">
                                      <p:cBhvr>
                                        <p:cTn id="11" dur="2000"/>
                                        <p:tgtEl>
                                          <p:spTgt spid="35840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6" fill="hold" grpId="0" nodeType="clickEffect">
                                  <p:stCondLst>
                                    <p:cond delay="0"/>
                                  </p:stCondLst>
                                  <p:childTnLst>
                                    <p:set>
                                      <p:cBhvr>
                                        <p:cTn id="15" dur="1" fill="hold">
                                          <p:stCondLst>
                                            <p:cond delay="0"/>
                                          </p:stCondLst>
                                        </p:cTn>
                                        <p:tgtEl>
                                          <p:spTgt spid="358409"/>
                                        </p:tgtEl>
                                        <p:attrNameLst>
                                          <p:attrName>style.visibility</p:attrName>
                                        </p:attrNameLst>
                                      </p:cBhvr>
                                      <p:to>
                                        <p:strVal val="visible"/>
                                      </p:to>
                                    </p:set>
                                    <p:animEffect transition="in" filter="barn(inHorizontal)">
                                      <p:cBhvr>
                                        <p:cTn id="16" dur="500"/>
                                        <p:tgtEl>
                                          <p:spTgt spid="358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6" grpId="0" animBg="1"/>
      <p:bldP spid="358409"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66F1BB22-1FA3-45BB-8A31-4F8DAA682623}" type="slidenum">
              <a:rPr lang="ar-SA"/>
              <a:pPr/>
              <a:t>74</a:t>
            </a:fld>
            <a:endParaRPr lang="en-US"/>
          </a:p>
        </p:txBody>
      </p:sp>
      <p:pic>
        <p:nvPicPr>
          <p:cNvPr id="359427" name="Picture 3"/>
          <p:cNvPicPr>
            <a:picLocks noChangeAspect="1" noChangeArrowheads="1"/>
          </p:cNvPicPr>
          <p:nvPr/>
        </p:nvPicPr>
        <p:blipFill>
          <a:blip r:embed="rId3"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5942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5942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59430" name="Text Box 6"/>
          <p:cNvSpPr txBox="1">
            <a:spLocks noChangeArrowheads="1"/>
          </p:cNvSpPr>
          <p:nvPr/>
        </p:nvSpPr>
        <p:spPr bwMode="auto">
          <a:xfrm>
            <a:off x="1692275" y="1196975"/>
            <a:ext cx="5688013" cy="1200150"/>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ويدلوشه</a:t>
            </a:r>
            <a:endParaRPr lang="en-US" b="1"/>
          </a:p>
        </p:txBody>
      </p:sp>
      <p:sp>
        <p:nvSpPr>
          <p:cNvPr id="359431"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59432" name="Text Box 8"/>
          <p:cNvSpPr txBox="1">
            <a:spLocks noChangeArrowheads="1"/>
          </p:cNvSpPr>
          <p:nvPr/>
        </p:nvSpPr>
        <p:spPr bwMode="auto">
          <a:xfrm>
            <a:off x="1258888" y="2708275"/>
            <a:ext cx="7056437" cy="3113088"/>
          </a:xfrm>
          <a:prstGeom prst="rect">
            <a:avLst/>
          </a:prstGeom>
          <a:noFill/>
          <a:ln w="9525">
            <a:noFill/>
            <a:miter lim="800000"/>
            <a:headEnd/>
            <a:tailEnd/>
          </a:ln>
          <a:effectLst/>
        </p:spPr>
        <p:txBody>
          <a:bodyPr>
            <a:spAutoFit/>
          </a:bodyPr>
          <a:lstStyle/>
          <a:p>
            <a:pPr algn="just">
              <a:spcBef>
                <a:spcPct val="50000"/>
              </a:spcBef>
            </a:pPr>
            <a:r>
              <a:rPr lang="fa-IR"/>
              <a:t>1- </a:t>
            </a:r>
            <a:r>
              <a:rPr lang="fa-IR" b="1" i="1"/>
              <a:t>مرحله خط خطي</a:t>
            </a:r>
            <a:r>
              <a:rPr lang="fa-IR" b="1"/>
              <a:t> :</a:t>
            </a:r>
          </a:p>
          <a:p>
            <a:pPr algn="just">
              <a:spcBef>
                <a:spcPct val="50000"/>
              </a:spcBef>
              <a:buFontTx/>
              <a:buBlip>
                <a:blip r:embed="rId4"/>
              </a:buBlip>
            </a:pPr>
            <a:r>
              <a:rPr lang="fa-IR" b="1"/>
              <a:t>كودك با خوشحالي در يكي از سطوح دم دست خود، خواه ديوار ، كاغذ و غيره ، خطوط در هم و بر هم يا طرحهاي مبهمي مي كشد.</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59427"/>
                                        </p:tgtEl>
                                        <p:attrNameLst>
                                          <p:attrName>style.visibility</p:attrName>
                                        </p:attrNameLst>
                                      </p:cBhvr>
                                      <p:to>
                                        <p:strVal val="visible"/>
                                      </p:to>
                                    </p:set>
                                    <p:anim calcmode="lin" valueType="num">
                                      <p:cBhvr>
                                        <p:cTn id="7" dur="5000" fill="hold"/>
                                        <p:tgtEl>
                                          <p:spTgt spid="359427"/>
                                        </p:tgtEl>
                                        <p:attrNameLst>
                                          <p:attrName>ppt_w</p:attrName>
                                        </p:attrNameLst>
                                      </p:cBhvr>
                                      <p:tavLst>
                                        <p:tav tm="0" fmla="#ppt_w*sin(2.5*pi*$)">
                                          <p:val>
                                            <p:fltVal val="0"/>
                                          </p:val>
                                        </p:tav>
                                        <p:tav tm="100000">
                                          <p:val>
                                            <p:fltVal val="1"/>
                                          </p:val>
                                        </p:tav>
                                      </p:tavLst>
                                    </p:anim>
                                    <p:anim calcmode="lin" valueType="num">
                                      <p:cBhvr>
                                        <p:cTn id="8" dur="5000" fill="hold"/>
                                        <p:tgtEl>
                                          <p:spTgt spid="359427"/>
                                        </p:tgtEl>
                                        <p:attrNameLst>
                                          <p:attrName>ppt_h</p:attrName>
                                        </p:attrNameLst>
                                      </p:cBhvr>
                                      <p:tavLst>
                                        <p:tav tm="0">
                                          <p:val>
                                            <p:strVal val="#ppt_h"/>
                                          </p:val>
                                        </p:tav>
                                        <p:tav tm="100000">
                                          <p:val>
                                            <p:strVal val="#ppt_h"/>
                                          </p:val>
                                        </p:tav>
                                      </p:tavLst>
                                    </p:anim>
                                  </p:childTnLst>
                                </p:cTn>
                              </p:par>
                              <p:par>
                                <p:cTn id="9" presetID="5" presetClass="entr" presetSubtype="10" fill="hold" grpId="0" nodeType="withEffect">
                                  <p:stCondLst>
                                    <p:cond delay="0"/>
                                  </p:stCondLst>
                                  <p:childTnLst>
                                    <p:set>
                                      <p:cBhvr>
                                        <p:cTn id="10" dur="1" fill="hold">
                                          <p:stCondLst>
                                            <p:cond delay="0"/>
                                          </p:stCondLst>
                                        </p:cTn>
                                        <p:tgtEl>
                                          <p:spTgt spid="359430"/>
                                        </p:tgtEl>
                                        <p:attrNameLst>
                                          <p:attrName>style.visibility</p:attrName>
                                        </p:attrNameLst>
                                      </p:cBhvr>
                                      <p:to>
                                        <p:strVal val="visible"/>
                                      </p:to>
                                    </p:set>
                                    <p:animEffect transition="in" filter="checkerboard(across)">
                                      <p:cBhvr>
                                        <p:cTn id="11" dur="500"/>
                                        <p:tgtEl>
                                          <p:spTgt spid="359430"/>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59432"/>
                                        </p:tgtEl>
                                        <p:attrNameLst>
                                          <p:attrName>style.visibility</p:attrName>
                                        </p:attrNameLst>
                                      </p:cBhvr>
                                      <p:to>
                                        <p:strVal val="visible"/>
                                      </p:to>
                                    </p:set>
                                    <p:animEffect transition="in" filter="checkerboard(across)">
                                      <p:cBhvr>
                                        <p:cTn id="16" dur="500"/>
                                        <p:tgtEl>
                                          <p:spTgt spid="3594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9430" grpId="0" animBg="1"/>
      <p:bldP spid="359432"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4C72F7D8-0B0E-4DFE-A1F2-3B7EAD0788ED}" type="slidenum">
              <a:rPr lang="ar-SA"/>
              <a:pPr/>
              <a:t>75</a:t>
            </a:fld>
            <a:endParaRPr lang="en-US"/>
          </a:p>
        </p:txBody>
      </p:sp>
      <p:pic>
        <p:nvPicPr>
          <p:cNvPr id="360451"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60452"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60453"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60454" name="Text Box 6"/>
          <p:cNvSpPr txBox="1">
            <a:spLocks noChangeArrowheads="1"/>
          </p:cNvSpPr>
          <p:nvPr/>
        </p:nvSpPr>
        <p:spPr bwMode="auto">
          <a:xfrm>
            <a:off x="2051050" y="1196975"/>
            <a:ext cx="5689600" cy="1200150"/>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ويدلوشه</a:t>
            </a:r>
            <a:endParaRPr lang="en-US" b="1"/>
          </a:p>
        </p:txBody>
      </p:sp>
      <p:sp>
        <p:nvSpPr>
          <p:cNvPr id="360455" name="AutoShape 7"/>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360456" name="Text Box 8"/>
          <p:cNvSpPr txBox="1">
            <a:spLocks noChangeArrowheads="1"/>
          </p:cNvSpPr>
          <p:nvPr/>
        </p:nvSpPr>
        <p:spPr bwMode="auto">
          <a:xfrm>
            <a:off x="539750" y="2781300"/>
            <a:ext cx="8066088" cy="2165350"/>
          </a:xfrm>
          <a:prstGeom prst="rect">
            <a:avLst/>
          </a:prstGeom>
          <a:noFill/>
          <a:ln w="9525">
            <a:noFill/>
            <a:miter lim="800000"/>
            <a:headEnd/>
            <a:tailEnd/>
          </a:ln>
          <a:effectLst/>
        </p:spPr>
        <p:txBody>
          <a:bodyPr>
            <a:spAutoFit/>
          </a:bodyPr>
          <a:lstStyle/>
          <a:p>
            <a:pPr algn="r">
              <a:spcBef>
                <a:spcPct val="50000"/>
              </a:spcBef>
            </a:pPr>
            <a:r>
              <a:rPr lang="fa-IR" b="1" i="1"/>
              <a:t>2-مرحله واقع گرايي كودكانه:</a:t>
            </a:r>
            <a:r>
              <a:rPr lang="fa-IR"/>
              <a:t> </a:t>
            </a:r>
          </a:p>
          <a:p>
            <a:pPr algn="r">
              <a:spcBef>
                <a:spcPct val="50000"/>
              </a:spcBef>
            </a:pPr>
            <a:r>
              <a:rPr lang="fa-IR" sz="4000"/>
              <a:t>اين مرحله منطبق با واقعگرايي ذهني لوكه است و مي تواند اوج نقاشي كودكان باشد</a:t>
            </a:r>
          </a:p>
        </p:txBody>
      </p:sp>
      <p:sp>
        <p:nvSpPr>
          <p:cNvPr id="11" name="Title 10"/>
          <p:cNvSpPr>
            <a:spLocks noGrp="1"/>
          </p:cNvSpPr>
          <p:nvPr>
            <p:ph type="title"/>
          </p:nvPr>
        </p:nvSpPr>
        <p:spPr/>
        <p:txBody>
          <a:bodyPr/>
          <a:lstStyle/>
          <a:p>
            <a:endParaRPr lang="fa-IR"/>
          </a:p>
        </p:txBody>
      </p:sp>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60451"/>
                                        </p:tgtEl>
                                        <p:attrNameLst>
                                          <p:attrName>style.visibility</p:attrName>
                                        </p:attrNameLst>
                                      </p:cBhvr>
                                      <p:to>
                                        <p:strVal val="visible"/>
                                      </p:to>
                                    </p:set>
                                    <p:anim calcmode="lin" valueType="num">
                                      <p:cBhvr>
                                        <p:cTn id="7" dur="5000" fill="hold"/>
                                        <p:tgtEl>
                                          <p:spTgt spid="360451"/>
                                        </p:tgtEl>
                                        <p:attrNameLst>
                                          <p:attrName>ppt_w</p:attrName>
                                        </p:attrNameLst>
                                      </p:cBhvr>
                                      <p:tavLst>
                                        <p:tav tm="0" fmla="#ppt_w*sin(2.5*pi*$)">
                                          <p:val>
                                            <p:fltVal val="0"/>
                                          </p:val>
                                        </p:tav>
                                        <p:tav tm="100000">
                                          <p:val>
                                            <p:fltVal val="1"/>
                                          </p:val>
                                        </p:tav>
                                      </p:tavLst>
                                    </p:anim>
                                    <p:anim calcmode="lin" valueType="num">
                                      <p:cBhvr>
                                        <p:cTn id="8" dur="5000" fill="hold"/>
                                        <p:tgtEl>
                                          <p:spTgt spid="360451"/>
                                        </p:tgtEl>
                                        <p:attrNameLst>
                                          <p:attrName>ppt_h</p:attrName>
                                        </p:attrNameLst>
                                      </p:cBhvr>
                                      <p:tavLst>
                                        <p:tav tm="0">
                                          <p:val>
                                            <p:strVal val="#ppt_h"/>
                                          </p:val>
                                        </p:tav>
                                        <p:tav tm="100000">
                                          <p:val>
                                            <p:strVal val="#ppt_h"/>
                                          </p:val>
                                        </p:tav>
                                      </p:tavLst>
                                    </p:anim>
                                  </p:childTnLst>
                                </p:cTn>
                              </p:par>
                              <p:par>
                                <p:cTn id="9" presetID="27" presetClass="entr" presetSubtype="0" fill="hold" grpId="0" nodeType="withEffect">
                                  <p:stCondLst>
                                    <p:cond delay="0"/>
                                  </p:stCondLst>
                                  <p:iterate type="lt">
                                    <p:tmPct val="50000"/>
                                  </p:iterate>
                                  <p:childTnLst>
                                    <p:set>
                                      <p:cBhvr>
                                        <p:cTn id="10" dur="1" fill="hold">
                                          <p:stCondLst>
                                            <p:cond delay="0"/>
                                          </p:stCondLst>
                                        </p:cTn>
                                        <p:tgtEl>
                                          <p:spTgt spid="360454"/>
                                        </p:tgtEl>
                                        <p:attrNameLst>
                                          <p:attrName>style.visibility</p:attrName>
                                        </p:attrNameLst>
                                      </p:cBhvr>
                                      <p:to>
                                        <p:strVal val="visible"/>
                                      </p:to>
                                    </p:set>
                                    <p:anim calcmode="discrete" valueType="clr">
                                      <p:cBhvr override="childStyle">
                                        <p:cTn id="11" dur="80"/>
                                        <p:tgtEl>
                                          <p:spTgt spid="360454"/>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60454"/>
                                        </p:tgtEl>
                                        <p:attrNameLst>
                                          <p:attrName>fillcolor</p:attrName>
                                        </p:attrNameLst>
                                      </p:cBhvr>
                                      <p:tavLst>
                                        <p:tav tm="0">
                                          <p:val>
                                            <p:clrVal>
                                              <a:schemeClr val="accent2"/>
                                            </p:clrVal>
                                          </p:val>
                                        </p:tav>
                                        <p:tav tm="50000">
                                          <p:val>
                                            <p:clrVal>
                                              <a:schemeClr val="hlink"/>
                                            </p:clrVal>
                                          </p:val>
                                        </p:tav>
                                      </p:tavLst>
                                    </p:anim>
                                    <p:set>
                                      <p:cBhvr>
                                        <p:cTn id="13" dur="80"/>
                                        <p:tgtEl>
                                          <p:spTgt spid="360454"/>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360456"/>
                                        </p:tgtEl>
                                        <p:attrNameLst>
                                          <p:attrName>style.visibility</p:attrName>
                                        </p:attrNameLst>
                                      </p:cBhvr>
                                      <p:to>
                                        <p:strVal val="visible"/>
                                      </p:to>
                                    </p:set>
                                    <p:animEffect transition="in" filter="wheel(4)">
                                      <p:cBhvr>
                                        <p:cTn id="18" dur="2000"/>
                                        <p:tgtEl>
                                          <p:spTgt spid="360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4" grpId="0" animBg="1"/>
      <p:bldP spid="360456"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C2C64F02-E9C8-412D-8664-4213B5CDF032}" type="slidenum">
              <a:rPr lang="ar-SA"/>
              <a:pPr/>
              <a:t>76</a:t>
            </a:fld>
            <a:endParaRPr lang="en-US"/>
          </a:p>
        </p:txBody>
      </p:sp>
      <p:pic>
        <p:nvPicPr>
          <p:cNvPr id="361475"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361476"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361477"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361478" name="Rectangle 6"/>
          <p:cNvSpPr>
            <a:spLocks noChangeArrowheads="1"/>
          </p:cNvSpPr>
          <p:nvPr/>
        </p:nvSpPr>
        <p:spPr bwMode="auto">
          <a:xfrm>
            <a:off x="1042988" y="2636838"/>
            <a:ext cx="7561262" cy="2838450"/>
          </a:xfrm>
          <a:prstGeom prst="rect">
            <a:avLst/>
          </a:prstGeom>
          <a:noFill/>
          <a:ln w="9525">
            <a:noFill/>
            <a:miter lim="800000"/>
            <a:headEnd/>
            <a:tailEnd/>
          </a:ln>
          <a:effectLst/>
        </p:spPr>
        <p:txBody>
          <a:bodyPr>
            <a:spAutoFit/>
          </a:bodyPr>
          <a:lstStyle/>
          <a:p>
            <a:pPr algn="just"/>
            <a:r>
              <a:rPr lang="fa-IR" b="1" i="1"/>
              <a:t>3-واقعگرايي بينايي:</a:t>
            </a:r>
          </a:p>
          <a:p>
            <a:pPr algn="just"/>
            <a:endParaRPr lang="fa-IR" i="1"/>
          </a:p>
          <a:p>
            <a:pPr algn="just"/>
            <a:r>
              <a:rPr lang="fa-IR" b="1" i="1"/>
              <a:t>كودك از يك نقطه ديد طرح اشيا را رسم مي كند و تمام اجزاي نقاشي را تابع همين زاويه با نقطه ديد مي كند</a:t>
            </a:r>
          </a:p>
        </p:txBody>
      </p:sp>
      <p:sp>
        <p:nvSpPr>
          <p:cNvPr id="361479" name="Text Box 7"/>
          <p:cNvSpPr txBox="1">
            <a:spLocks noChangeArrowheads="1"/>
          </p:cNvSpPr>
          <p:nvPr/>
        </p:nvSpPr>
        <p:spPr bwMode="auto">
          <a:xfrm>
            <a:off x="2051050" y="1196975"/>
            <a:ext cx="5689600" cy="1200150"/>
          </a:xfrm>
          <a:prstGeom prst="rect">
            <a:avLst/>
          </a:prstGeom>
          <a:solidFill>
            <a:srgbClr val="336699"/>
          </a:solidFill>
          <a:ln w="9525">
            <a:miter lim="800000"/>
            <a:headEnd/>
            <a:tailEnd/>
          </a:ln>
          <a:effectLst/>
          <a:scene3d>
            <a:camera prst="legacyObliqueTop"/>
            <a:lightRig rig="legacyFlat3" dir="r"/>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نقاشي كودكان از نظر ويدلوشه</a:t>
            </a:r>
            <a:endParaRPr lang="en-US" b="1"/>
          </a:p>
        </p:txBody>
      </p:sp>
      <p:sp>
        <p:nvSpPr>
          <p:cNvPr id="361480" name="AutoShape 8"/>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11" name="Title 10"/>
          <p:cNvSpPr>
            <a:spLocks noGrp="1"/>
          </p:cNvSpPr>
          <p:nvPr>
            <p:ph type="title"/>
          </p:nvPr>
        </p:nvSpPr>
        <p:spPr/>
        <p:txBody>
          <a:bodyPr/>
          <a:lstStyle/>
          <a:p>
            <a:endParaRPr lang="fa-I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361475"/>
                                        </p:tgtEl>
                                        <p:attrNameLst>
                                          <p:attrName>style.visibility</p:attrName>
                                        </p:attrNameLst>
                                      </p:cBhvr>
                                      <p:to>
                                        <p:strVal val="visible"/>
                                      </p:to>
                                    </p:set>
                                    <p:anim calcmode="lin" valueType="num">
                                      <p:cBhvr>
                                        <p:cTn id="7" dur="5000" fill="hold"/>
                                        <p:tgtEl>
                                          <p:spTgt spid="361475"/>
                                        </p:tgtEl>
                                        <p:attrNameLst>
                                          <p:attrName>ppt_w</p:attrName>
                                        </p:attrNameLst>
                                      </p:cBhvr>
                                      <p:tavLst>
                                        <p:tav tm="0" fmla="#ppt_w*sin(2.5*pi*$)">
                                          <p:val>
                                            <p:fltVal val="0"/>
                                          </p:val>
                                        </p:tav>
                                        <p:tav tm="100000">
                                          <p:val>
                                            <p:fltVal val="1"/>
                                          </p:val>
                                        </p:tav>
                                      </p:tavLst>
                                    </p:anim>
                                    <p:anim calcmode="lin" valueType="num">
                                      <p:cBhvr>
                                        <p:cTn id="8" dur="5000" fill="hold"/>
                                        <p:tgtEl>
                                          <p:spTgt spid="361475"/>
                                        </p:tgtEl>
                                        <p:attrNameLst>
                                          <p:attrName>ppt_h</p:attrName>
                                        </p:attrNameLst>
                                      </p:cBhvr>
                                      <p:tavLst>
                                        <p:tav tm="0">
                                          <p:val>
                                            <p:strVal val="#ppt_h"/>
                                          </p:val>
                                        </p:tav>
                                        <p:tav tm="100000">
                                          <p:val>
                                            <p:strVal val="#ppt_h"/>
                                          </p:val>
                                        </p:tav>
                                      </p:tavLst>
                                    </p:anim>
                                  </p:childTnLst>
                                </p:cTn>
                              </p:par>
                              <p:par>
                                <p:cTn id="9" presetID="9" presetClass="entr" presetSubtype="0" fill="hold" grpId="0" nodeType="withEffect">
                                  <p:stCondLst>
                                    <p:cond delay="0"/>
                                  </p:stCondLst>
                                  <p:childTnLst>
                                    <p:set>
                                      <p:cBhvr>
                                        <p:cTn id="10" dur="1" fill="hold">
                                          <p:stCondLst>
                                            <p:cond delay="0"/>
                                          </p:stCondLst>
                                        </p:cTn>
                                        <p:tgtEl>
                                          <p:spTgt spid="361479"/>
                                        </p:tgtEl>
                                        <p:attrNameLst>
                                          <p:attrName>style.visibility</p:attrName>
                                        </p:attrNameLst>
                                      </p:cBhvr>
                                      <p:to>
                                        <p:strVal val="visible"/>
                                      </p:to>
                                    </p:set>
                                    <p:animEffect transition="in" filter="dissolve">
                                      <p:cBhvr>
                                        <p:cTn id="11" dur="500"/>
                                        <p:tgtEl>
                                          <p:spTgt spid="361479"/>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361478"/>
                                        </p:tgtEl>
                                        <p:attrNameLst>
                                          <p:attrName>style.visibility</p:attrName>
                                        </p:attrNameLst>
                                      </p:cBhvr>
                                      <p:to>
                                        <p:strVal val="visible"/>
                                      </p:to>
                                    </p:set>
                                    <p:anim calcmode="discrete" valueType="clr">
                                      <p:cBhvr override="childStyle">
                                        <p:cTn id="16" dur="80"/>
                                        <p:tgtEl>
                                          <p:spTgt spid="361478"/>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61478"/>
                                        </p:tgtEl>
                                        <p:attrNameLst>
                                          <p:attrName>fillcolor</p:attrName>
                                        </p:attrNameLst>
                                      </p:cBhvr>
                                      <p:tavLst>
                                        <p:tav tm="0">
                                          <p:val>
                                            <p:clrVal>
                                              <a:schemeClr val="accent2"/>
                                            </p:clrVal>
                                          </p:val>
                                        </p:tav>
                                        <p:tav tm="50000">
                                          <p:val>
                                            <p:clrVal>
                                              <a:schemeClr val="hlink"/>
                                            </p:clrVal>
                                          </p:val>
                                        </p:tav>
                                      </p:tavLst>
                                    </p:anim>
                                    <p:set>
                                      <p:cBhvr>
                                        <p:cTn id="18" dur="80"/>
                                        <p:tgtEl>
                                          <p:spTgt spid="36147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8" grpId="0"/>
      <p:bldP spid="36147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6"/>
          <p:cNvSpPr>
            <a:spLocks noGrp="1"/>
          </p:cNvSpPr>
          <p:nvPr>
            <p:ph type="sldNum" sz="quarter" idx="4294967295"/>
          </p:nvPr>
        </p:nvSpPr>
        <p:spPr>
          <a:xfrm>
            <a:off x="6553200" y="6243638"/>
            <a:ext cx="2133600" cy="457200"/>
          </a:xfrm>
        </p:spPr>
        <p:txBody>
          <a:bodyPr/>
          <a:lstStyle/>
          <a:p>
            <a:fld id="{D1F8A17C-DE19-414E-9A19-D5929ABE296A}" type="slidenum">
              <a:rPr lang="ar-SA"/>
              <a:pPr/>
              <a:t>8</a:t>
            </a:fld>
            <a:endParaRPr lang="en-US"/>
          </a:p>
        </p:txBody>
      </p:sp>
      <p:pic>
        <p:nvPicPr>
          <p:cNvPr id="291843"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1844"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1845"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1848" name="AutoShape 8"/>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1849" name="Text Box 9"/>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تكامل خط خطي كردن</a:t>
            </a:r>
            <a:endParaRPr lang="en-US" b="1"/>
          </a:p>
        </p:txBody>
      </p:sp>
      <p:sp>
        <p:nvSpPr>
          <p:cNvPr id="291851" name="Text Box 11"/>
          <p:cNvSpPr txBox="1">
            <a:spLocks noChangeArrowheads="1"/>
          </p:cNvSpPr>
          <p:nvPr/>
        </p:nvSpPr>
        <p:spPr bwMode="auto">
          <a:xfrm>
            <a:off x="1331913" y="2276475"/>
            <a:ext cx="6697662" cy="1066800"/>
          </a:xfrm>
          <a:prstGeom prst="rect">
            <a:avLst/>
          </a:prstGeom>
          <a:noFill/>
          <a:ln w="9525">
            <a:noFill/>
            <a:miter lim="800000"/>
            <a:headEnd/>
            <a:tailEnd/>
          </a:ln>
          <a:effectLst/>
        </p:spPr>
        <p:txBody>
          <a:bodyPr>
            <a:spAutoFit/>
          </a:bodyPr>
          <a:lstStyle/>
          <a:p>
            <a:pPr algn="just">
              <a:spcBef>
                <a:spcPct val="50000"/>
              </a:spcBef>
              <a:buFont typeface="Wingdings 2" pitchFamily="18" charset="2"/>
              <a:buChar char="³"/>
            </a:pPr>
            <a:r>
              <a:rPr lang="fa-IR" sz="3200" b="1"/>
              <a:t>آنچه كودك به صورت خط خطي كردن عرضه ميكند به دلايل تكاملي با يكديگر تفاوت دارند. </a:t>
            </a:r>
            <a:endParaRPr lang="en-US" sz="3200" b="1"/>
          </a:p>
        </p:txBody>
      </p:sp>
      <p:sp>
        <p:nvSpPr>
          <p:cNvPr id="291852" name="Text Box 12"/>
          <p:cNvSpPr txBox="1">
            <a:spLocks noChangeArrowheads="1"/>
          </p:cNvSpPr>
          <p:nvPr/>
        </p:nvSpPr>
        <p:spPr bwMode="auto">
          <a:xfrm>
            <a:off x="1116013" y="3933825"/>
            <a:ext cx="6911975" cy="1554163"/>
          </a:xfrm>
          <a:prstGeom prst="rect">
            <a:avLst/>
          </a:prstGeom>
          <a:noFill/>
          <a:ln w="9525">
            <a:noFill/>
            <a:miter lim="800000"/>
            <a:headEnd/>
            <a:tailEnd/>
          </a:ln>
          <a:effectLst/>
        </p:spPr>
        <p:txBody>
          <a:bodyPr>
            <a:spAutoFit/>
          </a:bodyPr>
          <a:lstStyle/>
          <a:p>
            <a:pPr algn="just">
              <a:spcBef>
                <a:spcPct val="50000"/>
              </a:spcBef>
              <a:buFont typeface="Wingdings 2" pitchFamily="18" charset="2"/>
              <a:buChar char="³"/>
            </a:pPr>
            <a:r>
              <a:rPr lang="fa-IR" sz="3200" b="1"/>
              <a:t>خط خطي يك كودك يك ساله با خط خطي يك كودك3 ساله از نظر ساختاري . گستردگي فرق اساسي دارد</a:t>
            </a:r>
            <a:endParaRPr lang="en-US" sz="3200" b="1"/>
          </a:p>
        </p:txBody>
      </p:sp>
      <p:sp>
        <p:nvSpPr>
          <p:cNvPr id="12" name="Title 11"/>
          <p:cNvSpPr>
            <a:spLocks noGrp="1"/>
          </p:cNvSpPr>
          <p:nvPr>
            <p:ph type="title"/>
          </p:nvPr>
        </p:nvSpPr>
        <p:spPr/>
        <p:txBody>
          <a:bodyPr/>
          <a:lstStyle/>
          <a:p>
            <a:endParaRPr lang="fa-I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1843"/>
                                        </p:tgtEl>
                                        <p:attrNameLst>
                                          <p:attrName>style.visibility</p:attrName>
                                        </p:attrNameLst>
                                      </p:cBhvr>
                                      <p:to>
                                        <p:strVal val="visible"/>
                                      </p:to>
                                    </p:set>
                                    <p:anim calcmode="lin" valueType="num">
                                      <p:cBhvr>
                                        <p:cTn id="7" dur="5000" fill="hold"/>
                                        <p:tgtEl>
                                          <p:spTgt spid="291843"/>
                                        </p:tgtEl>
                                        <p:attrNameLst>
                                          <p:attrName>ppt_w</p:attrName>
                                        </p:attrNameLst>
                                      </p:cBhvr>
                                      <p:tavLst>
                                        <p:tav tm="0" fmla="#ppt_w*sin(2.5*pi*$)">
                                          <p:val>
                                            <p:fltVal val="0"/>
                                          </p:val>
                                        </p:tav>
                                        <p:tav tm="100000">
                                          <p:val>
                                            <p:fltVal val="1"/>
                                          </p:val>
                                        </p:tav>
                                      </p:tavLst>
                                    </p:anim>
                                    <p:anim calcmode="lin" valueType="num">
                                      <p:cBhvr>
                                        <p:cTn id="8" dur="5000" fill="hold"/>
                                        <p:tgtEl>
                                          <p:spTgt spid="291843"/>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291852"/>
                                        </p:tgtEl>
                                        <p:attrNameLst>
                                          <p:attrName>style.visibility</p:attrName>
                                        </p:attrNameLst>
                                      </p:cBhvr>
                                      <p:to>
                                        <p:strVal val="visible"/>
                                      </p:to>
                                    </p:set>
                                    <p:anim calcmode="lin" valueType="num">
                                      <p:cBhvr>
                                        <p:cTn id="13" dur="1000" fill="hold"/>
                                        <p:tgtEl>
                                          <p:spTgt spid="291852"/>
                                        </p:tgtEl>
                                        <p:attrNameLst>
                                          <p:attrName>ppt_w</p:attrName>
                                        </p:attrNameLst>
                                      </p:cBhvr>
                                      <p:tavLst>
                                        <p:tav tm="0">
                                          <p:val>
                                            <p:strVal val="#ppt_w*0.70"/>
                                          </p:val>
                                        </p:tav>
                                        <p:tav tm="100000">
                                          <p:val>
                                            <p:strVal val="#ppt_w"/>
                                          </p:val>
                                        </p:tav>
                                      </p:tavLst>
                                    </p:anim>
                                    <p:anim calcmode="lin" valueType="num">
                                      <p:cBhvr>
                                        <p:cTn id="14" dur="1000" fill="hold"/>
                                        <p:tgtEl>
                                          <p:spTgt spid="291852"/>
                                        </p:tgtEl>
                                        <p:attrNameLst>
                                          <p:attrName>ppt_h</p:attrName>
                                        </p:attrNameLst>
                                      </p:cBhvr>
                                      <p:tavLst>
                                        <p:tav tm="0">
                                          <p:val>
                                            <p:strVal val="#ppt_h"/>
                                          </p:val>
                                        </p:tav>
                                        <p:tav tm="100000">
                                          <p:val>
                                            <p:strVal val="#ppt_h"/>
                                          </p:val>
                                        </p:tav>
                                      </p:tavLst>
                                    </p:anim>
                                    <p:animEffect transition="in" filter="fade">
                                      <p:cBhvr>
                                        <p:cTn id="15" dur="1000"/>
                                        <p:tgtEl>
                                          <p:spTgt spid="291852"/>
                                        </p:tgtEl>
                                      </p:cBhvr>
                                    </p:animEffect>
                                  </p:childTnLst>
                                </p:cTn>
                              </p:par>
                              <p:par>
                                <p:cTn id="16" presetID="55" presetClass="entr" presetSubtype="0" fill="hold" grpId="0" nodeType="withEffect">
                                  <p:stCondLst>
                                    <p:cond delay="0"/>
                                  </p:stCondLst>
                                  <p:childTnLst>
                                    <p:set>
                                      <p:cBhvr>
                                        <p:cTn id="17" dur="1" fill="hold">
                                          <p:stCondLst>
                                            <p:cond delay="0"/>
                                          </p:stCondLst>
                                        </p:cTn>
                                        <p:tgtEl>
                                          <p:spTgt spid="291851"/>
                                        </p:tgtEl>
                                        <p:attrNameLst>
                                          <p:attrName>style.visibility</p:attrName>
                                        </p:attrNameLst>
                                      </p:cBhvr>
                                      <p:to>
                                        <p:strVal val="visible"/>
                                      </p:to>
                                    </p:set>
                                    <p:anim calcmode="lin" valueType="num">
                                      <p:cBhvr>
                                        <p:cTn id="18" dur="1000" fill="hold"/>
                                        <p:tgtEl>
                                          <p:spTgt spid="291851"/>
                                        </p:tgtEl>
                                        <p:attrNameLst>
                                          <p:attrName>ppt_w</p:attrName>
                                        </p:attrNameLst>
                                      </p:cBhvr>
                                      <p:tavLst>
                                        <p:tav tm="0">
                                          <p:val>
                                            <p:strVal val="#ppt_w*0.70"/>
                                          </p:val>
                                        </p:tav>
                                        <p:tav tm="100000">
                                          <p:val>
                                            <p:strVal val="#ppt_w"/>
                                          </p:val>
                                        </p:tav>
                                      </p:tavLst>
                                    </p:anim>
                                    <p:anim calcmode="lin" valueType="num">
                                      <p:cBhvr>
                                        <p:cTn id="19" dur="1000" fill="hold"/>
                                        <p:tgtEl>
                                          <p:spTgt spid="291851"/>
                                        </p:tgtEl>
                                        <p:attrNameLst>
                                          <p:attrName>ppt_h</p:attrName>
                                        </p:attrNameLst>
                                      </p:cBhvr>
                                      <p:tavLst>
                                        <p:tav tm="0">
                                          <p:val>
                                            <p:strVal val="#ppt_h"/>
                                          </p:val>
                                        </p:tav>
                                        <p:tav tm="100000">
                                          <p:val>
                                            <p:strVal val="#ppt_h"/>
                                          </p:val>
                                        </p:tav>
                                      </p:tavLst>
                                    </p:anim>
                                    <p:animEffect transition="in" filter="fade">
                                      <p:cBhvr>
                                        <p:cTn id="20" dur="1000"/>
                                        <p:tgtEl>
                                          <p:spTgt spid="2918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51" grpId="0"/>
      <p:bldP spid="2918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6"/>
          <p:cNvSpPr>
            <a:spLocks noGrp="1"/>
          </p:cNvSpPr>
          <p:nvPr>
            <p:ph type="sldNum" sz="quarter" idx="4294967295"/>
          </p:nvPr>
        </p:nvSpPr>
        <p:spPr>
          <a:xfrm>
            <a:off x="6553200" y="6243638"/>
            <a:ext cx="2133600" cy="457200"/>
          </a:xfrm>
        </p:spPr>
        <p:txBody>
          <a:bodyPr/>
          <a:lstStyle/>
          <a:p>
            <a:fld id="{BDDAEB6C-C43C-4C9F-BC26-6A1931640474}" type="slidenum">
              <a:rPr lang="ar-SA"/>
              <a:pPr/>
              <a:t>9</a:t>
            </a:fld>
            <a:endParaRPr lang="en-US"/>
          </a:p>
        </p:txBody>
      </p:sp>
      <p:pic>
        <p:nvPicPr>
          <p:cNvPr id="292867" name="Picture 3"/>
          <p:cNvPicPr>
            <a:picLocks noChangeAspect="1" noChangeArrowheads="1"/>
          </p:cNvPicPr>
          <p:nvPr/>
        </p:nvPicPr>
        <p:blipFill>
          <a:blip r:embed="rId2" cstate="print">
            <a:lum bright="-24000"/>
          </a:blip>
          <a:srcRect/>
          <a:stretch>
            <a:fillRect/>
          </a:stretch>
        </p:blipFill>
        <p:spPr bwMode="auto">
          <a:xfrm rot="2935259">
            <a:off x="179388" y="188913"/>
            <a:ext cx="504825" cy="504825"/>
          </a:xfrm>
          <a:prstGeom prst="rect">
            <a:avLst/>
          </a:prstGeom>
          <a:noFill/>
          <a:ln w="9525">
            <a:noFill/>
            <a:miter lim="800000"/>
            <a:headEnd/>
            <a:tailEnd/>
          </a:ln>
          <a:effectLst/>
        </p:spPr>
      </p:pic>
      <p:sp>
        <p:nvSpPr>
          <p:cNvPr id="292868" name="Line 4"/>
          <p:cNvSpPr>
            <a:spLocks noChangeShapeType="1"/>
          </p:cNvSpPr>
          <p:nvPr/>
        </p:nvSpPr>
        <p:spPr bwMode="auto">
          <a:xfrm flipH="1" flipV="1">
            <a:off x="250825" y="765175"/>
            <a:ext cx="7850188" cy="71438"/>
          </a:xfrm>
          <a:prstGeom prst="line">
            <a:avLst/>
          </a:prstGeom>
          <a:noFill/>
          <a:ln w="38100">
            <a:solidFill>
              <a:srgbClr val="000066"/>
            </a:solidFill>
            <a:round/>
            <a:headEnd/>
            <a:tailEnd/>
          </a:ln>
          <a:effectLst/>
        </p:spPr>
        <p:txBody>
          <a:bodyPr/>
          <a:lstStyle/>
          <a:p>
            <a:endParaRPr lang="en-US"/>
          </a:p>
        </p:txBody>
      </p:sp>
      <p:sp>
        <p:nvSpPr>
          <p:cNvPr id="292869" name="Line 5"/>
          <p:cNvSpPr>
            <a:spLocks noChangeShapeType="1"/>
          </p:cNvSpPr>
          <p:nvPr/>
        </p:nvSpPr>
        <p:spPr bwMode="auto">
          <a:xfrm>
            <a:off x="250825" y="765175"/>
            <a:ext cx="0" cy="6092825"/>
          </a:xfrm>
          <a:prstGeom prst="line">
            <a:avLst/>
          </a:prstGeom>
          <a:noFill/>
          <a:ln w="38100">
            <a:solidFill>
              <a:srgbClr val="000066"/>
            </a:solidFill>
            <a:round/>
            <a:headEnd/>
            <a:tailEnd/>
          </a:ln>
          <a:effectLst/>
        </p:spPr>
        <p:txBody>
          <a:bodyPr/>
          <a:lstStyle/>
          <a:p>
            <a:endParaRPr lang="en-US"/>
          </a:p>
        </p:txBody>
      </p:sp>
      <p:sp>
        <p:nvSpPr>
          <p:cNvPr id="292870" name="AutoShape 6"/>
          <p:cNvSpPr>
            <a:spLocks noChangeArrowheads="1"/>
          </p:cNvSpPr>
          <p:nvPr/>
        </p:nvSpPr>
        <p:spPr bwMode="auto">
          <a:xfrm>
            <a:off x="5867400" y="188913"/>
            <a:ext cx="2844800" cy="431800"/>
          </a:xfrm>
          <a:prstGeom prst="wedgeRoundRectCallout">
            <a:avLst>
              <a:gd name="adj1" fmla="val 11662"/>
              <a:gd name="adj2" fmla="val 41912"/>
              <a:gd name="adj3" fmla="val 16667"/>
            </a:avLst>
          </a:prstGeom>
          <a:solidFill>
            <a:srgbClr val="1F84B1"/>
          </a:solidFill>
          <a:ln w="9525">
            <a:solidFill>
              <a:srgbClr val="6699FF"/>
            </a:solidFill>
            <a:miter lim="800000"/>
            <a:headEnd/>
            <a:tailEnd/>
          </a:ln>
          <a:effectLst>
            <a:outerShdw dist="107763" dir="18900000" algn="ctr" rotWithShape="0">
              <a:schemeClr val="bg2">
                <a:alpha val="50000"/>
              </a:schemeClr>
            </a:outerShdw>
          </a:effectLst>
        </p:spPr>
        <p:txBody>
          <a:bodyPr/>
          <a:lstStyle/>
          <a:p>
            <a:r>
              <a:rPr lang="fa-IR" sz="2000" b="1" i="1"/>
              <a:t>فصل ششم : </a:t>
            </a:r>
            <a:r>
              <a:rPr lang="fa-IR" sz="1800" b="1" i="1"/>
              <a:t>نقاشي كودكان</a:t>
            </a:r>
            <a:r>
              <a:rPr lang="fa-IR" sz="2000" i="1"/>
              <a:t>..</a:t>
            </a:r>
            <a:r>
              <a:rPr lang="fa-IR" sz="2000" b="1" i="1"/>
              <a:t> </a:t>
            </a:r>
            <a:endParaRPr lang="en-US" sz="2000" b="1" i="1"/>
          </a:p>
        </p:txBody>
      </p:sp>
      <p:sp>
        <p:nvSpPr>
          <p:cNvPr id="292871" name="Text Box 7"/>
          <p:cNvSpPr txBox="1">
            <a:spLocks noChangeArrowheads="1"/>
          </p:cNvSpPr>
          <p:nvPr/>
        </p:nvSpPr>
        <p:spPr bwMode="auto">
          <a:xfrm>
            <a:off x="1908175" y="1125538"/>
            <a:ext cx="5256213" cy="650875"/>
          </a:xfrm>
          <a:prstGeom prst="rect">
            <a:avLst/>
          </a:prstGeom>
          <a:solidFill>
            <a:srgbClr val="336699"/>
          </a:solidFill>
          <a:ln w="9525">
            <a:miter lim="800000"/>
            <a:headEnd/>
            <a:tailEnd/>
          </a:ln>
          <a:effectLst/>
          <a:scene3d>
            <a:camera prst="legacyObliqueTopRight"/>
            <a:lightRig rig="legacyFlat3" dir="l"/>
          </a:scene3d>
          <a:sp3d extrusionH="430200" prstMaterial="legacyMatte">
            <a:bevelT w="13500" h="13500" prst="angle"/>
            <a:bevelB w="13500" h="13500" prst="angle"/>
            <a:extrusionClr>
              <a:srgbClr val="336699"/>
            </a:extrusionClr>
          </a:sp3d>
        </p:spPr>
        <p:txBody>
          <a:bodyPr>
            <a:spAutoFit/>
            <a:flatTx/>
          </a:bodyPr>
          <a:lstStyle/>
          <a:p>
            <a:pPr>
              <a:spcBef>
                <a:spcPct val="50000"/>
              </a:spcBef>
            </a:pPr>
            <a:r>
              <a:rPr lang="fa-IR" b="1"/>
              <a:t>مراحل تكامل خط خطي كردن</a:t>
            </a:r>
            <a:endParaRPr lang="en-US" b="1"/>
          </a:p>
        </p:txBody>
      </p:sp>
      <p:sp>
        <p:nvSpPr>
          <p:cNvPr id="292872" name="Text Box 8"/>
          <p:cNvSpPr txBox="1">
            <a:spLocks noChangeArrowheads="1"/>
          </p:cNvSpPr>
          <p:nvPr/>
        </p:nvSpPr>
        <p:spPr bwMode="auto">
          <a:xfrm>
            <a:off x="1331913" y="2420938"/>
            <a:ext cx="6911975" cy="2838450"/>
          </a:xfrm>
          <a:prstGeom prst="rect">
            <a:avLst/>
          </a:prstGeom>
          <a:noFill/>
          <a:ln w="9525">
            <a:noFill/>
            <a:miter lim="800000"/>
            <a:headEnd/>
            <a:tailEnd/>
          </a:ln>
          <a:effectLst/>
        </p:spPr>
        <p:txBody>
          <a:bodyPr>
            <a:spAutoFit/>
          </a:bodyPr>
          <a:lstStyle/>
          <a:p>
            <a:pPr algn="just">
              <a:spcBef>
                <a:spcPct val="50000"/>
              </a:spcBef>
            </a:pPr>
            <a:r>
              <a:rPr lang="fa-IR" b="1"/>
              <a:t>بررسي گلوك در مورد كودكان كشورهاي مختلف جهان نشان ميدهد كه از نقش كشيدن هاي ساده تا نقاشي هاي پيچيده كودكان ، مباني بنياديني و جود دارد كه در سراسر دنيا يكسان است </a:t>
            </a:r>
            <a:endParaRPr lang="en-US" b="1"/>
          </a:p>
        </p:txBody>
      </p:sp>
      <p:sp>
        <p:nvSpPr>
          <p:cNvPr id="11" name="Title 10"/>
          <p:cNvSpPr>
            <a:spLocks noGrp="1"/>
          </p:cNvSpPr>
          <p:nvPr>
            <p:ph type="title"/>
          </p:nvPr>
        </p:nvSpPr>
        <p:spPr/>
        <p:txBody>
          <a:bodyPr/>
          <a:lstStyle/>
          <a:p>
            <a:endParaRPr lang="fa-IR"/>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withEffect">
                                  <p:stCondLst>
                                    <p:cond delay="0"/>
                                  </p:stCondLst>
                                  <p:childTnLst>
                                    <p:set>
                                      <p:cBhvr>
                                        <p:cTn id="6" dur="1" fill="hold">
                                          <p:stCondLst>
                                            <p:cond delay="0"/>
                                          </p:stCondLst>
                                        </p:cTn>
                                        <p:tgtEl>
                                          <p:spTgt spid="292867"/>
                                        </p:tgtEl>
                                        <p:attrNameLst>
                                          <p:attrName>style.visibility</p:attrName>
                                        </p:attrNameLst>
                                      </p:cBhvr>
                                      <p:to>
                                        <p:strVal val="visible"/>
                                      </p:to>
                                    </p:set>
                                    <p:anim calcmode="lin" valueType="num">
                                      <p:cBhvr>
                                        <p:cTn id="7" dur="5000" fill="hold"/>
                                        <p:tgtEl>
                                          <p:spTgt spid="292867"/>
                                        </p:tgtEl>
                                        <p:attrNameLst>
                                          <p:attrName>ppt_w</p:attrName>
                                        </p:attrNameLst>
                                      </p:cBhvr>
                                      <p:tavLst>
                                        <p:tav tm="0" fmla="#ppt_w*sin(2.5*pi*$)">
                                          <p:val>
                                            <p:fltVal val="0"/>
                                          </p:val>
                                        </p:tav>
                                        <p:tav tm="100000">
                                          <p:val>
                                            <p:fltVal val="1"/>
                                          </p:val>
                                        </p:tav>
                                      </p:tavLst>
                                    </p:anim>
                                    <p:anim calcmode="lin" valueType="num">
                                      <p:cBhvr>
                                        <p:cTn id="8" dur="5000" fill="hold"/>
                                        <p:tgtEl>
                                          <p:spTgt spid="292867"/>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92871"/>
                                        </p:tgtEl>
                                        <p:attrNameLst>
                                          <p:attrName>style.visibility</p:attrName>
                                        </p:attrNameLst>
                                      </p:cBhvr>
                                      <p:to>
                                        <p:strVal val="visible"/>
                                      </p:to>
                                    </p:set>
                                    <p:anim calcmode="lin" valueType="num">
                                      <p:cBhvr>
                                        <p:cTn id="11" dur="500" fill="hold"/>
                                        <p:tgtEl>
                                          <p:spTgt spid="292871"/>
                                        </p:tgtEl>
                                        <p:attrNameLst>
                                          <p:attrName>ppt_w</p:attrName>
                                        </p:attrNameLst>
                                      </p:cBhvr>
                                      <p:tavLst>
                                        <p:tav tm="0">
                                          <p:val>
                                            <p:fltVal val="0"/>
                                          </p:val>
                                        </p:tav>
                                        <p:tav tm="100000">
                                          <p:val>
                                            <p:strVal val="#ppt_w"/>
                                          </p:val>
                                        </p:tav>
                                      </p:tavLst>
                                    </p:anim>
                                    <p:anim calcmode="lin" valueType="num">
                                      <p:cBhvr>
                                        <p:cTn id="12" dur="500" fill="hold"/>
                                        <p:tgtEl>
                                          <p:spTgt spid="292871"/>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0"/>
                                  </p:stCondLst>
                                  <p:childTnLst>
                                    <p:set>
                                      <p:cBhvr>
                                        <p:cTn id="16" dur="1" fill="hold">
                                          <p:stCondLst>
                                            <p:cond delay="0"/>
                                          </p:stCondLst>
                                        </p:cTn>
                                        <p:tgtEl>
                                          <p:spTgt spid="292872"/>
                                        </p:tgtEl>
                                        <p:attrNameLst>
                                          <p:attrName>style.visibility</p:attrName>
                                        </p:attrNameLst>
                                      </p:cBhvr>
                                      <p:to>
                                        <p:strVal val="visible"/>
                                      </p:to>
                                    </p:set>
                                    <p:animEffect transition="in" filter="wheel(8)">
                                      <p:cBhvr>
                                        <p:cTn id="17" dur="1000"/>
                                        <p:tgtEl>
                                          <p:spTgt spid="292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71" grpId="0" animBg="1"/>
      <p:bldP spid="292872" grpId="0"/>
    </p:bldLst>
  </p:timing>
</p:sld>
</file>

<file path=ppt/theme/theme1.xml><?xml version="1.0" encoding="utf-8"?>
<a:theme xmlns:a="http://schemas.openxmlformats.org/drawingml/2006/main" name="Cliff">
  <a:themeElements>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fontScheme name="Cliff">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Verdana" pitchFamily="34" charset="0"/>
            <a:cs typeface="Nazanin" pitchFamily="2"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SA" sz="3600" b="0" i="0" u="none" strike="noStrike" cap="none" normalizeH="0" baseline="0" smtClean="0">
            <a:ln>
              <a:noFill/>
            </a:ln>
            <a:solidFill>
              <a:schemeClr val="tx1"/>
            </a:solidFill>
            <a:effectLst/>
            <a:latin typeface="Verdana" pitchFamily="34" charset="0"/>
            <a:cs typeface="Nazanin" pitchFamily="2" charset="-78"/>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Cliff</Template>
  <TotalTime>3152</TotalTime>
  <Words>4415</Words>
  <Application>Microsoft Office PowerPoint</Application>
  <PresentationFormat>On-screen Show (4:3)</PresentationFormat>
  <Paragraphs>423</Paragraphs>
  <Slides>76</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76</vt:i4>
      </vt:variant>
    </vt:vector>
  </HeadingPairs>
  <TitlesOfParts>
    <vt:vector size="85" baseType="lpstr">
      <vt:lpstr>Arial</vt:lpstr>
      <vt:lpstr>G2 Festive</vt:lpstr>
      <vt:lpstr>G2 Monotype Sorts</vt:lpstr>
      <vt:lpstr>Nazanin</vt:lpstr>
      <vt:lpstr>Verdana</vt:lpstr>
      <vt:lpstr>Webdings</vt:lpstr>
      <vt:lpstr>Wingdings</vt:lpstr>
      <vt:lpstr>Wingdings 2</vt:lpstr>
      <vt:lpstr>Cliff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Win2Farsi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www.ravanrahnama.ir</dc:creator>
  <cp:keywords>www.ravanrahnama.ir</cp:keywords>
  <cp:lastModifiedBy>Windows User</cp:lastModifiedBy>
  <cp:revision>82</cp:revision>
  <dcterms:created xsi:type="dcterms:W3CDTF">2002-02-08T21:40:26Z</dcterms:created>
  <dcterms:modified xsi:type="dcterms:W3CDTF">2020-06-05T17:13:43Z</dcterms:modified>
</cp:coreProperties>
</file>