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24E5B64-6FCA-4DED-8EFB-7B5BC230D11C}" type="datetimeFigureOut">
              <a:rPr lang="fa-IR" smtClean="0"/>
              <a:t>14/10/1441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4248204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4E5B64-6FCA-4DED-8EFB-7B5BC230D11C}" type="datetimeFigureOut">
              <a:rPr lang="fa-IR" smtClean="0"/>
              <a:t>14/10/1441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344494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4E5B64-6FCA-4DED-8EFB-7B5BC230D11C}" type="datetimeFigureOut">
              <a:rPr lang="fa-IR" smtClean="0"/>
              <a:t>14/10/1441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1706465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4E5B64-6FCA-4DED-8EFB-7B5BC230D11C}" type="datetimeFigureOut">
              <a:rPr lang="fa-IR" smtClean="0"/>
              <a:t>14/10/1441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295585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4E5B64-6FCA-4DED-8EFB-7B5BC230D11C}" type="datetimeFigureOut">
              <a:rPr lang="fa-IR" smtClean="0"/>
              <a:t>14/10/1441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2808438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24E5B64-6FCA-4DED-8EFB-7B5BC230D11C}" type="datetimeFigureOut">
              <a:rPr lang="fa-IR" smtClean="0"/>
              <a:t>14/10/1441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126964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24E5B64-6FCA-4DED-8EFB-7B5BC230D11C}" type="datetimeFigureOut">
              <a:rPr lang="fa-IR" smtClean="0"/>
              <a:t>14/10/1441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433576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24E5B64-6FCA-4DED-8EFB-7B5BC230D11C}" type="datetimeFigureOut">
              <a:rPr lang="fa-IR" smtClean="0"/>
              <a:t>14/10/1441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309037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E5B64-6FCA-4DED-8EFB-7B5BC230D11C}" type="datetimeFigureOut">
              <a:rPr lang="fa-IR" smtClean="0"/>
              <a:t>14/10/1441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4113073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4E5B64-6FCA-4DED-8EFB-7B5BC230D11C}" type="datetimeFigureOut">
              <a:rPr lang="fa-IR" smtClean="0"/>
              <a:t>14/10/1441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30532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4E5B64-6FCA-4DED-8EFB-7B5BC230D11C}" type="datetimeFigureOut">
              <a:rPr lang="fa-IR" smtClean="0"/>
              <a:t>14/10/1441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E1A186F-3DB4-4482-91C3-3F1117DD8D87}" type="slidenum">
              <a:rPr lang="fa-IR" smtClean="0"/>
              <a:t>‹#›</a:t>
            </a:fld>
            <a:endParaRPr lang="fa-IR"/>
          </a:p>
        </p:txBody>
      </p:sp>
    </p:spTree>
    <p:extLst>
      <p:ext uri="{BB962C8B-B14F-4D97-AF65-F5344CB8AC3E}">
        <p14:creationId xmlns:p14="http://schemas.microsoft.com/office/powerpoint/2010/main" val="156104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4E5B64-6FCA-4DED-8EFB-7B5BC230D11C}" type="datetimeFigureOut">
              <a:rPr lang="fa-IR" smtClean="0"/>
              <a:t>14/10/1441</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186F-3DB4-4482-91C3-3F1117DD8D87}" type="slidenum">
              <a:rPr lang="fa-IR" smtClean="0"/>
              <a:t>‹#›</a:t>
            </a:fld>
            <a:endParaRPr lang="fa-IR"/>
          </a:p>
        </p:txBody>
      </p:sp>
    </p:spTree>
    <p:extLst>
      <p:ext uri="{BB962C8B-B14F-4D97-AF65-F5344CB8AC3E}">
        <p14:creationId xmlns:p14="http://schemas.microsoft.com/office/powerpoint/2010/main" val="385467785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41123"/>
          </a:xfrm>
        </p:spPr>
        <p:txBody>
          <a:bodyPr>
            <a:normAutofit/>
          </a:bodyPr>
          <a:lstStyle/>
          <a:p>
            <a:r>
              <a:rPr lang="fa-IR" sz="3200" dirty="0" smtClean="0"/>
              <a:t>  به نام خدا</a:t>
            </a:r>
            <a:endParaRPr lang="fa-IR" sz="3200" dirty="0"/>
          </a:p>
        </p:txBody>
      </p:sp>
      <p:sp>
        <p:nvSpPr>
          <p:cNvPr id="3" name="Subtitle 2"/>
          <p:cNvSpPr>
            <a:spLocks noGrp="1"/>
          </p:cNvSpPr>
          <p:nvPr>
            <p:ph type="subTitle" idx="1"/>
          </p:nvPr>
        </p:nvSpPr>
        <p:spPr>
          <a:xfrm>
            <a:off x="0" y="924152"/>
            <a:ext cx="12191999" cy="6182042"/>
          </a:xfrm>
        </p:spPr>
        <p:txBody>
          <a:bodyPr/>
          <a:lstStyle/>
          <a:p>
            <a:r>
              <a:rPr lang="fa-IR" dirty="0" smtClean="0"/>
              <a:t>نظام تربیتی اسلام</a:t>
            </a:r>
            <a:r>
              <a:rPr lang="en-US" dirty="0" smtClean="0"/>
              <a:t>  </a:t>
            </a:r>
            <a:endParaRPr lang="fa-IR" dirty="0" smtClean="0"/>
          </a:p>
          <a:p>
            <a:endParaRPr lang="fa-IR" dirty="0"/>
          </a:p>
          <a:p>
            <a:r>
              <a:rPr lang="fa-IR" dirty="0" smtClean="0"/>
              <a:t>تهیه و تنظیم: رضا عباس زاده اصل</a:t>
            </a:r>
            <a:endParaRPr lang="en-US" dirty="0" smtClean="0"/>
          </a:p>
          <a:p>
            <a:endParaRPr lang="en-US" dirty="0"/>
          </a:p>
          <a:p>
            <a:r>
              <a:rPr lang="fa-IR" b="1" dirty="0" smtClean="0"/>
              <a:t>جلسه پنجم                                                                                                                              </a:t>
            </a:r>
          </a:p>
          <a:p>
            <a:endParaRPr lang="fa-IR" dirty="0" smtClean="0"/>
          </a:p>
          <a:p>
            <a:r>
              <a:rPr lang="fa-IR" sz="2800" dirty="0" smtClean="0"/>
              <a:t>سوالی که مطرح میکنیم دو وجه دارد که از دو دیدگاه میخواهیم بررسی کنیم:</a:t>
            </a:r>
          </a:p>
          <a:p>
            <a:r>
              <a:rPr lang="en-US" b="1" dirty="0" smtClean="0"/>
              <a:t>  </a:t>
            </a:r>
            <a:endParaRPr lang="fa-IR" b="1" dirty="0"/>
          </a:p>
          <a:p>
            <a:endParaRPr lang="fa-IR" dirty="0" smtClean="0"/>
          </a:p>
          <a:p>
            <a:endParaRPr lang="fa-IR" dirty="0" smtClean="0"/>
          </a:p>
          <a:p>
            <a:endParaRPr lang="fa-IR" dirty="0"/>
          </a:p>
          <a:p>
            <a:endParaRPr lang="fa-IR" dirty="0" smtClean="0"/>
          </a:p>
          <a:p>
            <a:endParaRPr lang="fa-IR" dirty="0"/>
          </a:p>
        </p:txBody>
      </p:sp>
      <p:sp>
        <p:nvSpPr>
          <p:cNvPr id="4" name="TextBox 3"/>
          <p:cNvSpPr txBox="1"/>
          <p:nvPr/>
        </p:nvSpPr>
        <p:spPr>
          <a:xfrm>
            <a:off x="8987247" y="4690607"/>
            <a:ext cx="3108959" cy="954107"/>
          </a:xfrm>
          <a:prstGeom prst="rect">
            <a:avLst/>
          </a:prstGeom>
          <a:noFill/>
        </p:spPr>
        <p:txBody>
          <a:bodyPr wrap="square" rtlCol="1">
            <a:spAutoFit/>
          </a:bodyPr>
          <a:lstStyle/>
          <a:p>
            <a:r>
              <a:rPr lang="fa-IR" sz="2800" dirty="0" smtClean="0"/>
              <a:t> 1_ انسان هدفش چیست؟</a:t>
            </a:r>
          </a:p>
          <a:p>
            <a:r>
              <a:rPr lang="fa-IR" sz="2800" dirty="0" smtClean="0"/>
              <a:t>2_ اسلام هدفش چیست؟</a:t>
            </a:r>
            <a:r>
              <a:rPr lang="fa-IR" dirty="0" smtClean="0"/>
              <a:t> </a:t>
            </a:r>
            <a:endParaRPr lang="fa-IR" dirty="0"/>
          </a:p>
        </p:txBody>
      </p:sp>
    </p:spTree>
    <p:extLst>
      <p:ext uri="{BB962C8B-B14F-4D97-AF65-F5344CB8AC3E}">
        <p14:creationId xmlns:p14="http://schemas.microsoft.com/office/powerpoint/2010/main" val="2685321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9983" y="2964634"/>
            <a:ext cx="10515600" cy="1325563"/>
          </a:xfrm>
        </p:spPr>
        <p:txBody>
          <a:bodyPr/>
          <a:lstStyle/>
          <a:p>
            <a:r>
              <a:rPr lang="fa-IR" b="1" i="1" dirty="0" smtClean="0">
                <a:solidFill>
                  <a:srgbClr val="00B050"/>
                </a:solidFill>
              </a:rPr>
              <a:t>با تشکر از استاد گرامی آقای دهقانی</a:t>
            </a:r>
            <a:endParaRPr lang="fa-IR" b="1" i="1" dirty="0">
              <a:solidFill>
                <a:srgbClr val="00B050"/>
              </a:solidFill>
            </a:endParaRPr>
          </a:p>
        </p:txBody>
      </p:sp>
    </p:spTree>
    <p:extLst>
      <p:ext uri="{BB962C8B-B14F-4D97-AF65-F5344CB8AC3E}">
        <p14:creationId xmlns:p14="http://schemas.microsoft.com/office/powerpoint/2010/main" val="1999579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950" y="103868"/>
            <a:ext cx="11562806" cy="6349183"/>
          </a:xfrm>
        </p:spPr>
        <p:txBody>
          <a:bodyPr>
            <a:normAutofit/>
          </a:bodyPr>
          <a:lstStyle/>
          <a:p>
            <a:r>
              <a:rPr lang="fa-IR" sz="2800" dirty="0" smtClean="0"/>
              <a:t>1- هدف انسان رسیدن به کمال و سعادت است. رسیدن به سعادت هدف نهایی کمال و تعالی هست.</a:t>
            </a:r>
            <a:br>
              <a:rPr lang="fa-IR" sz="2800" dirty="0" smtClean="0"/>
            </a:br>
            <a:r>
              <a:rPr lang="fa-IR" sz="2800" dirty="0" smtClean="0"/>
              <a:t>این به چه نحو است با توجه به قدرت تفکر و اندیشه و فرهنگ اون جامعه ای که غالب هست که انسان ها در آنجا زندگی میکنند فرق دارد.                                                                    </a:t>
            </a:r>
            <a:br>
              <a:rPr lang="fa-IR" sz="2800" dirty="0" smtClean="0"/>
            </a:br>
            <a:r>
              <a:rPr lang="fa-IR" sz="2800" dirty="0" smtClean="0"/>
              <a:t>نهلیسم ها انسان هایی هستند که از نیچه یا مخایل باکوءن بعضی از دانشمندان افکارشان را گرفتند و به پوچی رسیدند. به این نهلیسم که میگوییم هدف غایی را پوچی گرایی و نهلیسمی میپندارند و حال این را تعالی و کمال برای خودشان به حساب می آورند                                                       </a:t>
            </a:r>
            <a:br>
              <a:rPr lang="fa-IR" sz="2800" dirty="0" smtClean="0"/>
            </a:br>
            <a:r>
              <a:rPr lang="fa-IR" sz="2800" dirty="0" smtClean="0"/>
              <a:t>انسان هایی که در یه جایی با افکار شمنیسمی زندگی میکنند سعادت و خوشبختی را کمال و سعادت را در جایی دیگر جست و جو میکنند.                                                                                 </a:t>
            </a:r>
            <a:br>
              <a:rPr lang="fa-IR" sz="2800" dirty="0" smtClean="0"/>
            </a:br>
            <a:r>
              <a:rPr lang="fa-IR" sz="2800" dirty="0" smtClean="0"/>
              <a:t>* حال نکته اشتراک مان و اتفاقمان که هست کمال و خوشبختی سعادت و تعالی میباشد.             </a:t>
            </a:r>
            <a:br>
              <a:rPr lang="fa-IR" sz="2800" dirty="0" smtClean="0"/>
            </a:br>
            <a:r>
              <a:rPr lang="fa-IR" sz="2800" dirty="0" smtClean="0"/>
              <a:t>2- از نظر اسلام سعادت انسان نکته ثانویه هست. آخرت نکته ثانیویه هست. مبنا سعادت انسان نیست. مبنا (مرحله اول ) یعنی معیار اصلی نیست سعادت دنیوی و اخروی انسان نیست. رو سفیدی نیست.</a:t>
            </a:r>
            <a:br>
              <a:rPr lang="fa-IR" sz="2800" dirty="0" smtClean="0"/>
            </a:br>
            <a:r>
              <a:rPr lang="fa-IR" sz="2800" dirty="0" smtClean="0"/>
              <a:t>سعادت اول: الله میباشد قرب الهی میباشد. الله که شایسته رسیدن(نیل) میباشد.                              </a:t>
            </a:r>
            <a:br>
              <a:rPr lang="fa-IR" sz="2800" dirty="0" smtClean="0"/>
            </a:br>
            <a:r>
              <a:rPr lang="fa-IR" sz="2800" dirty="0" smtClean="0"/>
              <a:t>پس مدنظر اسلام قرب الهی هست.                                                                                  </a:t>
            </a:r>
            <a:br>
              <a:rPr lang="fa-IR" sz="2800" dirty="0" smtClean="0"/>
            </a:br>
            <a:r>
              <a:rPr lang="fa-IR" sz="2800" dirty="0" smtClean="0"/>
              <a:t> </a:t>
            </a:r>
            <a:r>
              <a:rPr lang="fa-IR" sz="2800" dirty="0"/>
              <a:t/>
            </a:r>
            <a:br>
              <a:rPr lang="fa-IR" sz="2800" dirty="0"/>
            </a:br>
            <a:r>
              <a:rPr lang="en-US" sz="2800" dirty="0" smtClean="0"/>
              <a:t/>
            </a:r>
            <a:br>
              <a:rPr lang="en-US" sz="2800" dirty="0" smtClean="0"/>
            </a:br>
            <a:r>
              <a:rPr lang="fa-IR" sz="2800" dirty="0" smtClean="0"/>
              <a:t>             </a:t>
            </a:r>
            <a:endParaRPr lang="fa-IR" sz="2800" dirty="0"/>
          </a:p>
        </p:txBody>
      </p:sp>
    </p:spTree>
    <p:extLst>
      <p:ext uri="{BB962C8B-B14F-4D97-AF65-F5344CB8AC3E}">
        <p14:creationId xmlns:p14="http://schemas.microsoft.com/office/powerpoint/2010/main" val="3876550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080" y="261257"/>
            <a:ext cx="11157857" cy="6831874"/>
          </a:xfrm>
        </p:spPr>
        <p:txBody>
          <a:bodyPr>
            <a:normAutofit fontScale="90000"/>
          </a:bodyPr>
          <a:lstStyle/>
          <a:p>
            <a:r>
              <a:rPr lang="en-US" sz="2800" dirty="0" smtClean="0"/>
              <a:t>  </a:t>
            </a:r>
            <a:br>
              <a:rPr lang="en-US" sz="2800" dirty="0" smtClean="0"/>
            </a:br>
            <a:r>
              <a:rPr lang="en-US" sz="2800" dirty="0"/>
              <a:t> </a:t>
            </a:r>
            <a:r>
              <a:rPr lang="en-US" sz="2800" dirty="0" smtClean="0"/>
              <a:t>                                       </a:t>
            </a:r>
            <a:br>
              <a:rPr lang="en-US" sz="2800" dirty="0" smtClean="0"/>
            </a:br>
            <a:r>
              <a:rPr lang="en-US" sz="2800" dirty="0"/>
              <a:t> </a:t>
            </a:r>
            <a:r>
              <a:rPr lang="en-US" sz="2800" dirty="0" smtClean="0"/>
              <a:t>    </a:t>
            </a:r>
            <a:br>
              <a:rPr lang="en-US" sz="2800" dirty="0" smtClean="0"/>
            </a:br>
            <a:r>
              <a:rPr lang="en-US" sz="2800" dirty="0" smtClean="0"/>
              <a:t>               </a:t>
            </a:r>
            <a:r>
              <a:rPr lang="fa-IR" sz="2800" dirty="0" smtClean="0"/>
              <a:t>الله مبحث اصلی محور اصلی است که حیاط، طیبه، طهارت، عبودیت، وصول حسن عاقبت و آخرت از آنها منشاء میگیرد و هر چیزی که در مسیر هدف غایی قرار میگیرد مقدماتی هست که به آن نیل پیدا میکند.                                                                                                                        </a:t>
            </a:r>
            <a:br>
              <a:rPr lang="fa-IR" sz="2800" dirty="0" smtClean="0"/>
            </a:br>
            <a:r>
              <a:rPr lang="fa-IR" sz="2800" dirty="0" smtClean="0"/>
              <a:t>قلب اولین متقل به سوی خداوند هست. در شناخت فردی ،عقل مقدمه ورود هست.انسان با قلب و شناخت قلبی می تواند اعتقاد پیدا کند اما در مسیرش، عقل باید به کمکش بیاید چون قلبی که بدون کمک عقل اعتقاداتش را قوی کند اعتقادش شوری میشود. پس اعتقادی که آغشته به عقل و استدلال عقل نباشد زمانی که وارد جامعه شود دچار تزلزل میشود و به صورت جمودی و غیر عقلانی و قالب خرافی رفته رفته به خود میگیرد و علت انجام کارها و اعتقاداتش را هم نمیداند و متزلزل میشود و در یک لحظه ممکن است برگردد و با 99% بهره، نزول و امثالهم این کار را برعکس انجام داده ، مانند خیلی هایی که اعتقاداتشان قوی بوده ولی عقلی نبوده به همین روال گذشته است.                                                                                                          </a:t>
            </a:r>
            <a:r>
              <a:rPr lang="en-US" sz="2800" dirty="0" smtClean="0"/>
              <a:t> </a:t>
            </a:r>
            <a:r>
              <a:rPr lang="fa-IR" sz="2800" dirty="0" smtClean="0"/>
              <a:t/>
            </a:r>
            <a:br>
              <a:rPr lang="fa-IR" sz="2800" dirty="0" smtClean="0"/>
            </a:br>
            <a:r>
              <a:rPr lang="fa-IR" sz="2800" dirty="0" smtClean="0"/>
              <a:t>  </a:t>
            </a:r>
            <a:br>
              <a:rPr lang="fa-IR" sz="2800" dirty="0" smtClean="0"/>
            </a:br>
            <a:r>
              <a:rPr lang="fa-IR" sz="2800" dirty="0" smtClean="0"/>
              <a:t>عبودیت: یکی از مراحلی است که برای کسب حیاط طیبه، بعد از این که اعتقاد پیدا کردین، بعداز اینکه عقل با اعتقاداتت همراه شد، می تواند مسیر باشد برای کسب قرب الهی(نیل به الله)                                      </a:t>
            </a:r>
            <a:br>
              <a:rPr lang="fa-IR" sz="2800" dirty="0" smtClean="0"/>
            </a:br>
            <a:r>
              <a:rPr lang="fa-IR" sz="2800" dirty="0" smtClean="0"/>
              <a:t>                                                                                   </a:t>
            </a:r>
            <a:br>
              <a:rPr lang="fa-IR" sz="2800" dirty="0" smtClean="0"/>
            </a:br>
            <a:r>
              <a:rPr lang="fa-IR" sz="2800" dirty="0" smtClean="0"/>
              <a:t>                                                                                    </a:t>
            </a:r>
            <a:r>
              <a:rPr lang="fa-IR" sz="2800" dirty="0"/>
              <a:t/>
            </a:r>
            <a:br>
              <a:rPr lang="fa-IR" sz="2800" dirty="0"/>
            </a:br>
            <a:r>
              <a:rPr lang="fa-IR" sz="2800" dirty="0" smtClean="0"/>
              <a:t/>
            </a:r>
            <a:br>
              <a:rPr lang="fa-IR" sz="2800" dirty="0" smtClean="0"/>
            </a:br>
            <a:r>
              <a:rPr lang="fa-IR" sz="2800" dirty="0" smtClean="0"/>
              <a:t>                                                                                 </a:t>
            </a:r>
            <a:endParaRPr lang="fa-IR" sz="2800" dirty="0"/>
          </a:p>
        </p:txBody>
      </p:sp>
    </p:spTree>
    <p:extLst>
      <p:ext uri="{BB962C8B-B14F-4D97-AF65-F5344CB8AC3E}">
        <p14:creationId xmlns:p14="http://schemas.microsoft.com/office/powerpoint/2010/main" val="1287769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70806"/>
          </a:xfrm>
        </p:spPr>
        <p:txBody>
          <a:bodyPr>
            <a:normAutofit/>
          </a:bodyPr>
          <a:lstStyle/>
          <a:p>
            <a:r>
              <a:rPr lang="fa-IR" sz="2800" dirty="0" smtClean="0"/>
              <a:t>قرب: یعنی چه طور باید تقرب پیدا کنیم، چه طور باید به خدا نزدیک شویم که بصورت معنوی باید به خدا تقرب پیدا کنیم.                                                                   </a:t>
            </a:r>
            <a:br>
              <a:rPr lang="fa-IR" sz="2800" dirty="0" smtClean="0"/>
            </a:br>
            <a:r>
              <a:rPr lang="fa-IR" sz="2800" dirty="0" smtClean="0"/>
              <a:t>                                                                    </a:t>
            </a:r>
            <a:br>
              <a:rPr lang="fa-IR" sz="2800" dirty="0" smtClean="0"/>
            </a:br>
            <a:r>
              <a:rPr lang="fa-IR" sz="3200" dirty="0" smtClean="0"/>
              <a:t>*تفاوت ادیان انسان یار و ادیان انسان گرا:                                           </a:t>
            </a:r>
            <a:br>
              <a:rPr lang="fa-IR" sz="3200" dirty="0" smtClean="0"/>
            </a:br>
            <a:r>
              <a:rPr lang="fa-IR" sz="3200" dirty="0" smtClean="0"/>
              <a:t>   </a:t>
            </a:r>
            <a:r>
              <a:rPr lang="fa-IR" sz="2800" dirty="0" smtClean="0"/>
              <a:t>اولین فرق: در ادیان یکه تاز، رابطه عبد همراه با ترس و خوف و جعل همراه است. </a:t>
            </a:r>
            <a:br>
              <a:rPr lang="fa-IR" sz="2800" dirty="0" smtClean="0"/>
            </a:br>
            <a:r>
              <a:rPr lang="fa-IR" sz="2800" dirty="0" smtClean="0"/>
              <a:t>ادیان یکه تاز دائما به بشر القا میکنند که دارای خطایا هستی، دائما میگویند که خطا کار هستی، اسیر شهوت هستی...</a:t>
            </a:r>
            <a:r>
              <a:rPr lang="fa-IR" sz="2800" dirty="0"/>
              <a:t> </a:t>
            </a:r>
            <a:r>
              <a:rPr lang="fa-IR" sz="2800" dirty="0" smtClean="0"/>
              <a:t>                                                                  </a:t>
            </a:r>
            <a:br>
              <a:rPr lang="fa-IR" sz="2800" dirty="0" smtClean="0"/>
            </a:br>
            <a:r>
              <a:rPr lang="fa-IR" sz="2800" dirty="0" smtClean="0"/>
              <a:t>ادیان انسان یار و انسان گرا میگویند که تو خوب هستی و اگر هم چیز بدی در تو هست عارضی هست، میتوانی آنها را از بین ببری.                                                 </a:t>
            </a:r>
            <a:br>
              <a:rPr lang="fa-IR" sz="2800" dirty="0" smtClean="0"/>
            </a:br>
            <a:r>
              <a:rPr lang="fa-IR" sz="2800" dirty="0" smtClean="0"/>
              <a:t>دومین فرق: انسان یکه تاز دائما به انسان ضعف و عجز را القا میکنند ولی ادیان انسان گرا دائما نقاط قوت انسان را به رخ انسان میکشند.                                                    </a:t>
            </a:r>
            <a:endParaRPr lang="fa-IR" sz="3200" dirty="0"/>
          </a:p>
        </p:txBody>
      </p:sp>
    </p:spTree>
    <p:extLst>
      <p:ext uri="{BB962C8B-B14F-4D97-AF65-F5344CB8AC3E}">
        <p14:creationId xmlns:p14="http://schemas.microsoft.com/office/powerpoint/2010/main" val="3780464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51458"/>
          </a:xfrm>
        </p:spPr>
        <p:txBody>
          <a:bodyPr>
            <a:normAutofit/>
          </a:bodyPr>
          <a:lstStyle/>
          <a:p>
            <a:r>
              <a:rPr lang="fa-IR" sz="2800" dirty="0" smtClean="0"/>
              <a:t>سومین فرق: ادیان انسان گرا بین الله ، رسوال الله ، اولیا الله ، حضرت علی ، این مبحث رو در نظر میگرفتند که در ادیان انسان گرا ، عشق الله و بنده حاکم است و تحقق میابد ، اما در ادیان یکه تاز، برای عبودیت یا قرب، براساس مایه ترس و خوف میباشد و موقع تسلیم شدن از روی ترس و جعل هست.                                                                                </a:t>
            </a:r>
            <a:br>
              <a:rPr lang="fa-IR" sz="2800" dirty="0" smtClean="0"/>
            </a:br>
            <a:r>
              <a:rPr lang="fa-IR" sz="2800" dirty="0" smtClean="0"/>
              <a:t>فرق چهارم: در ادیان انسان گرا، انسان محبوب الهی هست، چه مطیع باشد و چه عاصی.</a:t>
            </a:r>
            <a:br>
              <a:rPr lang="fa-IR" sz="2800" dirty="0" smtClean="0"/>
            </a:br>
            <a:r>
              <a:rPr lang="fa-IR" sz="2800" dirty="0" smtClean="0"/>
              <a:t>ادیان یکه تاز بر مبنای عقل نیستند، اما ادیان انسان گرا بر مبنای عقل هستند، احکامشان را بر مبنای عقل قرار میدهند.                                                                                </a:t>
            </a:r>
            <a:br>
              <a:rPr lang="fa-IR" sz="2800" dirty="0" smtClean="0"/>
            </a:br>
            <a:r>
              <a:rPr lang="fa-IR" sz="2800" dirty="0"/>
              <a:t/>
            </a:r>
            <a:br>
              <a:rPr lang="fa-IR" sz="2800" dirty="0"/>
            </a:br>
            <a:r>
              <a:rPr lang="fa-IR" sz="2800" dirty="0" smtClean="0"/>
              <a:t>*ما انسان ها دینی را میخواهیم که به هدف غایی نزدیک باشد.                                     </a:t>
            </a:r>
            <a:endParaRPr lang="fa-IR" sz="2800" dirty="0"/>
          </a:p>
        </p:txBody>
      </p:sp>
    </p:spTree>
    <p:extLst>
      <p:ext uri="{BB962C8B-B14F-4D97-AF65-F5344CB8AC3E}">
        <p14:creationId xmlns:p14="http://schemas.microsoft.com/office/powerpoint/2010/main" val="4280000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068" y="653143"/>
            <a:ext cx="11865429" cy="7106193"/>
          </a:xfrm>
        </p:spPr>
        <p:txBody>
          <a:bodyPr>
            <a:normAutofit fontScale="90000"/>
          </a:bodyPr>
          <a:lstStyle/>
          <a:p>
            <a:r>
              <a:rPr lang="fa-IR" sz="3200" dirty="0" smtClean="0"/>
              <a:t>جلسه ششم                                                                                                    </a:t>
            </a:r>
            <a:br>
              <a:rPr lang="fa-IR" sz="3200" dirty="0" smtClean="0"/>
            </a:br>
            <a:r>
              <a:rPr lang="en-US" sz="3200" dirty="0" smtClean="0"/>
              <a:t/>
            </a:r>
            <a:br>
              <a:rPr lang="en-US" sz="3200" dirty="0" smtClean="0"/>
            </a:br>
            <a:r>
              <a:rPr lang="fa-IR" sz="2800" dirty="0" smtClean="0"/>
              <a:t>برای قرب الهی، معرفت به الله لازم است. معرفت یعنی شناخت واقعیت و حقیقت.                                      </a:t>
            </a:r>
            <a:br>
              <a:rPr lang="fa-IR" sz="2800" dirty="0" smtClean="0"/>
            </a:br>
            <a:r>
              <a:rPr lang="fa-IR" sz="2800" dirty="0" smtClean="0"/>
              <a:t>*معرفت به الله یعنی شناخت واقعیت وجودی الله، شناخت آن کسی که میخواهیم بندگی او را کنیم و به او تقرب پیدا کنیم.                                                                                                                                        </a:t>
            </a:r>
            <a:r>
              <a:rPr lang="fa-IR" sz="3200" dirty="0"/>
              <a:t/>
            </a:r>
            <a:br>
              <a:rPr lang="fa-IR" sz="3200" dirty="0"/>
            </a:br>
            <a:r>
              <a:rPr lang="fa-IR" sz="3100" dirty="0" smtClean="0"/>
              <a:t>به دو روش میتوان به معرفت به خداوند دست یافت: معرفت حصولی و معرفت حضوری               </a:t>
            </a:r>
            <a:r>
              <a:rPr lang="fa-IR" sz="3200" dirty="0" smtClean="0"/>
              <a:t/>
            </a:r>
            <a:br>
              <a:rPr lang="fa-IR" sz="3200" dirty="0" smtClean="0"/>
            </a:br>
            <a:r>
              <a:rPr lang="fa-IR" sz="3200" dirty="0" smtClean="0"/>
              <a:t>حضرت علی (ع): معرفت به الله سر آغاز تدین است، یعنی بدون معرفت و الله، تدین و همکاری امکانپذیر نیست و نمیشود در مسیر اله الله گام برداشت.                                                      </a:t>
            </a:r>
            <a:r>
              <a:rPr lang="fa-IR" sz="3200" dirty="0"/>
              <a:t/>
            </a:r>
            <a:br>
              <a:rPr lang="fa-IR" sz="3200" dirty="0"/>
            </a:br>
            <a:r>
              <a:rPr lang="fa-IR" sz="3200" dirty="0" smtClean="0"/>
              <a:t>معرفت حصولی: معرفتی که به واسطه عقل و تجربه به دست می آید و استدلال نیز به دست می آید.</a:t>
            </a:r>
            <a:br>
              <a:rPr lang="fa-IR" sz="3200" dirty="0" smtClean="0"/>
            </a:br>
            <a:r>
              <a:rPr lang="fa-IR" sz="3200" dirty="0" smtClean="0"/>
              <a:t>در علم حصولی، عقل باید در مسیر درست گام بردارد.                                                     </a:t>
            </a:r>
            <a:br>
              <a:rPr lang="fa-IR" sz="3200" dirty="0" smtClean="0"/>
            </a:br>
            <a:r>
              <a:rPr lang="fa-IR" sz="3200" dirty="0" smtClean="0"/>
              <a:t>در باب معرفت حضوری و حصولی کانت نظریه جالبی در مورد موضوعات اعتقادی( خلقت، معاد، زنذگی پس از مرگ): این ها به هیچ وجه متعلق به معرفت ما نیستند، یعنی ما معرفت حضوری نمیتوانیم پیدا کنیم. برای درک مفاهیم، همواره به محتوای حسی نیاز است، یعنی حس را برتر میداند و معرفت حصولی را ارجح میداند و کلماتی چون نفس و الله و معاد را جاودانگی، چون دارای هیچ محتوای حسی مشخصی نیستند، از لحاظ نظری کلماتی فاقد دلالت اند.</a:t>
            </a:r>
            <a:br>
              <a:rPr lang="fa-IR" sz="3200" dirty="0" smtClean="0"/>
            </a:br>
            <a:r>
              <a:rPr lang="fa-IR" sz="3200" dirty="0" smtClean="0"/>
              <a:t>این کلمات معنای معین و مشخصی برای اعمال ما دارند، ما می توانیم به گونه ای عمل کنیم که گویی خدایی وجود دارد.                                                                                                      </a:t>
            </a:r>
            <a:br>
              <a:rPr lang="fa-IR" sz="3200" dirty="0" smtClean="0"/>
            </a:br>
            <a:r>
              <a:rPr lang="fa-IR" sz="3200" dirty="0"/>
              <a:t/>
            </a:r>
            <a:br>
              <a:rPr lang="fa-IR" sz="3200" dirty="0"/>
            </a:br>
            <a:r>
              <a:rPr lang="fa-IR" sz="3200" dirty="0" smtClean="0"/>
              <a:t/>
            </a:r>
            <a:br>
              <a:rPr lang="fa-IR" sz="3200" dirty="0" smtClean="0"/>
            </a:br>
            <a:r>
              <a:rPr lang="fa-IR" sz="3200" dirty="0"/>
              <a:t/>
            </a:r>
            <a:br>
              <a:rPr lang="fa-IR" sz="3200" dirty="0"/>
            </a:br>
            <a:r>
              <a:rPr lang="fa-IR" sz="3200" dirty="0" smtClean="0"/>
              <a:t>                                                                                              </a:t>
            </a:r>
            <a:endParaRPr lang="fa-IR" sz="3200" dirty="0"/>
          </a:p>
        </p:txBody>
      </p:sp>
    </p:spTree>
    <p:extLst>
      <p:ext uri="{BB962C8B-B14F-4D97-AF65-F5344CB8AC3E}">
        <p14:creationId xmlns:p14="http://schemas.microsoft.com/office/powerpoint/2010/main" val="3066954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92875"/>
          </a:xfrm>
        </p:spPr>
        <p:txBody>
          <a:bodyPr>
            <a:normAutofit fontScale="90000"/>
          </a:bodyPr>
          <a:lstStyle/>
          <a:p>
            <a:r>
              <a:rPr lang="fa-IR" sz="2800" dirty="0" smtClean="0"/>
              <a:t>بر اساس این منوال، ریچارد دالکینز: ما این حق را نداریم که به کودکان از سنین خردسالی بیاموزیم که به چه چیزی اعتقاد داشته باشند، بلکه باید به آن ها نحوه درست زندگی کردن را آموزش دهیم.                                                                                                  </a:t>
            </a:r>
            <a:br>
              <a:rPr lang="fa-IR" sz="2800" dirty="0" smtClean="0"/>
            </a:br>
            <a:r>
              <a:rPr lang="fa-IR" sz="2800" dirty="0" smtClean="0"/>
              <a:t>دکتر شریعتی: الهی به من چگونه زیستن را بیاموز تا چگونه مردن را خودم انتخاب کنم.</a:t>
            </a:r>
            <a:br>
              <a:rPr lang="fa-IR" sz="2800" dirty="0" smtClean="0"/>
            </a:br>
            <a:r>
              <a:rPr lang="fa-IR" sz="2800" dirty="0" smtClean="0"/>
              <a:t>بعضی از آنهایی که ادعای نبوت و امامت میکنند، به این شکل است که به معرفت حضوری خود تاکیید دارند نه معرفت حصولی و عقلی خود. بر معرفت حضوری تاکیید میکنند و بر اساس تلقیناتی که در خود ایجاد میکنند فکر میکنند ارتباط پیدا کرده اند و مسیر معرفتی غلطی هم برای خودشان باز میکنند و الهامات غلطی میگیرند که بر اساس تلقینات ایجاد شده. پس علم حضوری و علم حصولی، هردو بری از کجی نیستند و میتوانند راه به خطا بگذارند.                                                                        </a:t>
            </a:r>
            <a:r>
              <a:rPr lang="fa-IR" sz="2800" dirty="0"/>
              <a:t/>
            </a:r>
            <a:br>
              <a:rPr lang="fa-IR" sz="2800" dirty="0"/>
            </a:br>
            <a:r>
              <a:rPr lang="fa-IR" sz="2800" dirty="0" smtClean="0"/>
              <a:t>ایمان، اعتقاد قلبی و باور درونی هست که در فهوای درونی انسان جای میگیرد و منجر میشود فرد وقتی التزام ایمانی داشته باشه به تدریج التزام عملی هم دارد. آن ایمانی قلبی هست که منجر به عمل بشود.</a:t>
            </a:r>
            <a:br>
              <a:rPr lang="fa-IR" sz="2800" dirty="0" smtClean="0"/>
            </a:br>
            <a:r>
              <a:rPr lang="fa-IR" sz="2800" dirty="0" smtClean="0"/>
              <a:t>اصالت عمل، علم زمانی رویت میشود که به اصلاح و عمل منجر شود، یعنی عمل باید اصلاح شود.</a:t>
            </a:r>
            <a:br>
              <a:rPr lang="fa-IR" sz="2800" dirty="0" smtClean="0"/>
            </a:br>
            <a:r>
              <a:rPr lang="fa-IR" sz="2800" dirty="0" smtClean="0"/>
              <a:t>انیشتین: نظریه ای دارد که میگوید جهالت و آسمان، دو چیز هستند که پایان ندارند.                      </a:t>
            </a:r>
            <a:br>
              <a:rPr lang="fa-IR" sz="2800" dirty="0" smtClean="0"/>
            </a:br>
            <a:r>
              <a:rPr lang="fa-IR" sz="2800" dirty="0"/>
              <a:t/>
            </a:r>
            <a:br>
              <a:rPr lang="fa-IR" sz="2800" dirty="0"/>
            </a:br>
            <a:r>
              <a:rPr lang="fa-IR" sz="2800" dirty="0" smtClean="0"/>
              <a:t/>
            </a:r>
            <a:br>
              <a:rPr lang="fa-IR" sz="2800" dirty="0" smtClean="0"/>
            </a:br>
            <a:r>
              <a:rPr lang="fa-IR" sz="2800" dirty="0"/>
              <a:t/>
            </a:r>
            <a:br>
              <a:rPr lang="fa-IR" sz="2800" dirty="0"/>
            </a:br>
            <a:r>
              <a:rPr lang="fa-IR" sz="2800" dirty="0" smtClean="0"/>
              <a:t>                                                                                                      </a:t>
            </a:r>
            <a:endParaRPr lang="fa-IR" sz="2800" dirty="0"/>
          </a:p>
        </p:txBody>
      </p:sp>
    </p:spTree>
    <p:extLst>
      <p:ext uri="{BB962C8B-B14F-4D97-AF65-F5344CB8AC3E}">
        <p14:creationId xmlns:p14="http://schemas.microsoft.com/office/powerpoint/2010/main" val="3194481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7389" y="783136"/>
            <a:ext cx="10515600" cy="6401435"/>
          </a:xfrm>
        </p:spPr>
        <p:txBody>
          <a:bodyPr>
            <a:normAutofit fontScale="90000"/>
          </a:bodyPr>
          <a:lstStyle/>
          <a:p>
            <a:r>
              <a:rPr lang="fa-IR" sz="3200" dirty="0" smtClean="0"/>
              <a:t>جلسه هفتم                                                                                                 </a:t>
            </a:r>
            <a:br>
              <a:rPr lang="fa-IR" sz="3200" dirty="0" smtClean="0"/>
            </a:br>
            <a:r>
              <a:rPr lang="fa-IR" sz="3200" dirty="0"/>
              <a:t/>
            </a:r>
            <a:br>
              <a:rPr lang="fa-IR" sz="3200" dirty="0"/>
            </a:br>
            <a:r>
              <a:rPr lang="fa-IR" sz="2400" dirty="0" smtClean="0"/>
              <a:t>معرفت حضوری: از فطرت انسان، از درون انسان سرچشمه میگیرد.                                                         </a:t>
            </a:r>
            <a:br>
              <a:rPr lang="fa-IR" sz="2400" dirty="0" smtClean="0"/>
            </a:br>
            <a:r>
              <a:rPr lang="fa-IR" sz="2400" dirty="0" smtClean="0"/>
              <a:t>این علم ممکن است سهو و خطا داشته باشد، چون فرد ممیز نمیشود بین علم حضوری و علم حصولی.                   </a:t>
            </a:r>
            <a:br>
              <a:rPr lang="fa-IR" sz="2400" dirty="0" smtClean="0"/>
            </a:br>
            <a:r>
              <a:rPr lang="fa-IR" sz="2400" dirty="0" smtClean="0"/>
              <a:t>اگر بر علم حضوری باطنی شناخت کامل داشته باشد خطا ندارد ولی اگر ارتباط پیوستاری داشته باشد و فرد نشناسد و نتواند آن ها را تمیز دهد، بر اساس خرافات و تلقین هایی که بر او وارد میشود، راه میتواند به خطا برود.                </a:t>
            </a:r>
            <a:r>
              <a:rPr lang="fa-IR" sz="3200" dirty="0" smtClean="0"/>
              <a:t/>
            </a:r>
            <a:br>
              <a:rPr lang="fa-IR" sz="3200" dirty="0" smtClean="0"/>
            </a:br>
            <a:r>
              <a:rPr lang="fa-IR" sz="2400" dirty="0" smtClean="0"/>
              <a:t>عقل به عنوان رسول باطنی، راه گشا و راه کاری است حتی برای اثبات الله، قرآن،نبوت،عصمت و اعجاز قرآن.      </a:t>
            </a:r>
            <a:br>
              <a:rPr lang="fa-IR" sz="2400" dirty="0" smtClean="0"/>
            </a:br>
            <a:r>
              <a:rPr lang="fa-IR" sz="2400" dirty="0" smtClean="0"/>
              <a:t/>
            </a:r>
            <a:br>
              <a:rPr lang="fa-IR" sz="2400" dirty="0" smtClean="0"/>
            </a:br>
            <a:r>
              <a:rPr lang="fa-IR" sz="2400" dirty="0" smtClean="0"/>
              <a:t>نقش اجتماعی ایمان چیست؟ اگر ایمان در جامعه جاری شود، یعنی حاکم الهی و حاکمی که در سد نشسته و ایمان الهی داشته باشد و جامعه ایرانی اسلامی باشد و تک تک افرادی که دارای ایمان هستند و عدالت در این جامعه مقدس   میشود.                                                                                                                                          </a:t>
            </a:r>
            <a:r>
              <a:rPr lang="fa-IR" sz="3200" dirty="0"/>
              <a:t/>
            </a:r>
            <a:br>
              <a:rPr lang="fa-IR" sz="3200" dirty="0"/>
            </a:br>
            <a:r>
              <a:rPr lang="fa-IR" sz="2800" dirty="0" smtClean="0"/>
              <a:t>تقوا: به معنی حفظ و صیانت متقل از ایمان، اعمال و از داشته ها هست. تقوا یعنی خود را تماما محفوظ نگه داشتن و مصون نگه داشتن از خطاها، لغزش ها و با معرفت کامل خود نگهداری را میگویند تقوا.</a:t>
            </a:r>
            <a:br>
              <a:rPr lang="fa-IR" sz="2800" dirty="0" smtClean="0"/>
            </a:br>
            <a:r>
              <a:rPr lang="fa-IR" sz="2800" dirty="0" smtClean="0"/>
              <a:t>*تقوا بدین معناست: ترس از دوری الله هستش.                                                                      </a:t>
            </a:r>
            <a:br>
              <a:rPr lang="fa-IR" sz="2800" dirty="0" smtClean="0"/>
            </a:br>
            <a:r>
              <a:rPr lang="fa-IR" sz="2800" dirty="0" smtClean="0"/>
              <a:t>*هدف از ایمان: رسیدن به قرب الهی هستش.                                                                        </a:t>
            </a:r>
            <a:br>
              <a:rPr lang="fa-IR" sz="2800" dirty="0" smtClean="0"/>
            </a:br>
            <a:r>
              <a:rPr lang="fa-IR" sz="2800" dirty="0" smtClean="0"/>
              <a:t>در عرفان صوفیه: چنین است که افراد تا جایی با عقل میتوانند سیر کنند، ولی با قلب و شهود میتوانند فراتر از قلب قدم بردارند.                                                                                               </a:t>
            </a:r>
            <a:r>
              <a:rPr lang="fa-IR" sz="3200" dirty="0" smtClean="0"/>
              <a:t/>
            </a:r>
            <a:br>
              <a:rPr lang="fa-IR" sz="3200" dirty="0" smtClean="0"/>
            </a:br>
            <a:r>
              <a:rPr lang="fa-IR" sz="3200" dirty="0"/>
              <a:t/>
            </a:r>
            <a:br>
              <a:rPr lang="fa-IR" sz="3200" dirty="0"/>
            </a:br>
            <a:r>
              <a:rPr lang="fa-IR" sz="3200" dirty="0" smtClean="0"/>
              <a:t/>
            </a:r>
            <a:br>
              <a:rPr lang="fa-IR" sz="3200" dirty="0" smtClean="0"/>
            </a:br>
            <a:r>
              <a:rPr lang="fa-IR" sz="3200" dirty="0"/>
              <a:t/>
            </a:r>
            <a:br>
              <a:rPr lang="fa-IR" sz="3200" dirty="0"/>
            </a:br>
            <a:r>
              <a:rPr lang="fa-IR" sz="3200" dirty="0" smtClean="0"/>
              <a:t/>
            </a:r>
            <a:br>
              <a:rPr lang="fa-IR" sz="3200" dirty="0" smtClean="0"/>
            </a:br>
            <a:r>
              <a:rPr lang="fa-IR" sz="3200" dirty="0" smtClean="0"/>
              <a:t>                                                                                       </a:t>
            </a:r>
            <a:endParaRPr lang="fa-IR" sz="3200" dirty="0"/>
          </a:p>
        </p:txBody>
      </p:sp>
    </p:spTree>
    <p:extLst>
      <p:ext uri="{BB962C8B-B14F-4D97-AF65-F5344CB8AC3E}">
        <p14:creationId xmlns:p14="http://schemas.microsoft.com/office/powerpoint/2010/main" val="2732743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9349" y="1358536"/>
            <a:ext cx="10659291" cy="5094514"/>
          </a:xfrm>
        </p:spPr>
        <p:txBody>
          <a:bodyPr>
            <a:noAutofit/>
          </a:bodyPr>
          <a:lstStyle/>
          <a:p>
            <a:r>
              <a:rPr lang="fa-IR" sz="2400" dirty="0" smtClean="0"/>
              <a:t>  </a:t>
            </a:r>
            <a:r>
              <a:rPr lang="fa-IR" sz="2400" dirty="0" smtClean="0"/>
              <a:t>  </a:t>
            </a:r>
            <a:r>
              <a:rPr lang="fa-IR" sz="3200" dirty="0" smtClean="0"/>
              <a:t>جلسه هشتم                                                                                      </a:t>
            </a:r>
            <a:r>
              <a:rPr lang="fa-IR" sz="2400" dirty="0" smtClean="0"/>
              <a:t/>
            </a:r>
            <a:br>
              <a:rPr lang="fa-IR" sz="2400" dirty="0" smtClean="0"/>
            </a:br>
            <a:r>
              <a:rPr lang="fa-IR" sz="2400" dirty="0" smtClean="0"/>
              <a:t>                                       تقوای الهی: جدا کننده  حق از   باطل است. هر کسی تقوای الهی پیشه کند    میتواندحق را از باطل جدا کند.                                                             </a:t>
            </a:r>
            <a:br>
              <a:rPr lang="fa-IR" sz="2400" dirty="0" smtClean="0"/>
            </a:br>
            <a:r>
              <a:rPr lang="fa-IR" sz="2400" dirty="0" smtClean="0"/>
              <a:t>*اعتقادات، جداکننده ایمان و کفر هستند.                                          </a:t>
            </a:r>
            <a:r>
              <a:rPr lang="fa-IR" sz="2400" dirty="0"/>
              <a:t/>
            </a:r>
            <a:br>
              <a:rPr lang="fa-IR" sz="2400" dirty="0"/>
            </a:br>
            <a:r>
              <a:rPr lang="fa-IR" sz="2400" dirty="0" smtClean="0"/>
              <a:t>کسی که تقوایش بیشتر باشد، جبهه ضلالت و هدایت را میشناسد،                    </a:t>
            </a:r>
            <a:br>
              <a:rPr lang="fa-IR" sz="2400" dirty="0" smtClean="0"/>
            </a:br>
            <a:r>
              <a:rPr lang="fa-IR" sz="2400" dirty="0" smtClean="0"/>
              <a:t> در عمل هم به رضای خدا قدم برمیدارد.                                                   </a:t>
            </a:r>
            <a:r>
              <a:rPr lang="en-US" sz="2400" dirty="0" smtClean="0"/>
              <a:t> </a:t>
            </a:r>
            <a:r>
              <a:rPr lang="fa-IR" sz="2400" dirty="0" smtClean="0"/>
              <a:t/>
            </a:r>
            <a:br>
              <a:rPr lang="fa-IR" sz="2400" dirty="0" smtClean="0"/>
            </a:br>
            <a:r>
              <a:rPr lang="fa-IR" sz="2400" dirty="0" smtClean="0"/>
              <a:t>تقوا: تمییز دهنده رای ثواب از رای خطاست.                                             </a:t>
            </a:r>
            <a:r>
              <a:rPr lang="fa-IR" sz="2400" dirty="0"/>
              <a:t/>
            </a:r>
            <a:br>
              <a:rPr lang="fa-IR" sz="2400" dirty="0"/>
            </a:br>
            <a:r>
              <a:rPr lang="fa-IR" sz="2400" dirty="0" smtClean="0"/>
              <a:t>دومین آثار تربیتی تقوا: موفقیت در برابر معضلات و مشکلات میباشد.             </a:t>
            </a:r>
            <a:br>
              <a:rPr lang="fa-IR" sz="2400" dirty="0" smtClean="0"/>
            </a:br>
            <a:r>
              <a:rPr lang="fa-IR" sz="2400" dirty="0" smtClean="0"/>
              <a:t>انسان متقی، در مقابل مشکلات و مصائبی که در او بوجود می آید راه صحیح </a:t>
            </a:r>
            <a:br>
              <a:rPr lang="fa-IR" sz="2400" dirty="0" smtClean="0"/>
            </a:br>
            <a:r>
              <a:rPr lang="fa-IR" sz="2400" dirty="0"/>
              <a:t>  </a:t>
            </a:r>
            <a:r>
              <a:rPr lang="fa-IR" sz="2400" dirty="0" smtClean="0"/>
              <a:t>را بر راه الهی در پیش میگیرد.                                                              </a:t>
            </a:r>
            <a:br>
              <a:rPr lang="fa-IR" sz="2400" dirty="0" smtClean="0"/>
            </a:br>
            <a:r>
              <a:rPr lang="fa-IR" sz="2400" dirty="0" smtClean="0"/>
              <a:t>انسان متقی هر چه تقوایش بیشتر باشد، انتخاب راه صحیح بیشتر میباشد و</a:t>
            </a:r>
            <a:br>
              <a:rPr lang="fa-IR" sz="2400" dirty="0" smtClean="0"/>
            </a:br>
            <a:r>
              <a:rPr lang="fa-IR" sz="2400" dirty="0" smtClean="0"/>
              <a:t> آمادگی روحی برای مقاومت و فائق آمدنش بیشتر میباشد.                           </a:t>
            </a:r>
            <a:br>
              <a:rPr lang="fa-IR" sz="2400" dirty="0" smtClean="0"/>
            </a:br>
            <a:r>
              <a:rPr lang="fa-IR" sz="2400" dirty="0" smtClean="0"/>
              <a:t>*انسان باتقوا نه تنها بر مشکلات بیرونی فائق می آید، بر مشکلات                </a:t>
            </a:r>
            <a:br>
              <a:rPr lang="fa-IR" sz="2400" dirty="0" smtClean="0"/>
            </a:br>
            <a:r>
              <a:rPr lang="fa-IR" sz="2400" dirty="0" smtClean="0"/>
              <a:t> درونی و روانی در درون خویش نیز فائق می آید.                                   </a:t>
            </a:r>
            <a:r>
              <a:rPr lang="fa-IR" sz="2400" dirty="0"/>
              <a:t/>
            </a:r>
            <a:br>
              <a:rPr lang="fa-IR" sz="2400" dirty="0"/>
            </a:br>
            <a:r>
              <a:rPr lang="fa-IR" sz="2400" dirty="0" smtClean="0"/>
              <a:t>*فرد باتقوا به آن درجه می رسد که خود را پاک نگاه می دارد.                     </a:t>
            </a:r>
            <a:br>
              <a:rPr lang="fa-IR" sz="2400" dirty="0" smtClean="0"/>
            </a:br>
            <a:r>
              <a:rPr lang="fa-IR" sz="2400" dirty="0"/>
              <a:t/>
            </a:r>
            <a:br>
              <a:rPr lang="fa-IR" sz="2400" dirty="0"/>
            </a:br>
            <a:r>
              <a:rPr lang="fa-IR" sz="2400" dirty="0" smtClean="0"/>
              <a:t/>
            </a:r>
            <a:br>
              <a:rPr lang="fa-IR" sz="2400" dirty="0" smtClean="0"/>
            </a:br>
            <a:r>
              <a:rPr lang="fa-IR" sz="2400" dirty="0"/>
              <a:t/>
            </a:r>
            <a:br>
              <a:rPr lang="fa-IR" sz="2400" dirty="0"/>
            </a:br>
            <a:r>
              <a:rPr lang="fa-IR" sz="2400" dirty="0" smtClean="0"/>
              <a:t/>
            </a:r>
            <a:br>
              <a:rPr lang="fa-IR" sz="2400" dirty="0" smtClean="0"/>
            </a:br>
            <a:r>
              <a:rPr lang="fa-IR" sz="2400" dirty="0" smtClean="0"/>
              <a:t>                    </a:t>
            </a:r>
            <a:endParaRPr lang="fa-IR" sz="2400" dirty="0"/>
          </a:p>
        </p:txBody>
      </p:sp>
    </p:spTree>
    <p:extLst>
      <p:ext uri="{BB962C8B-B14F-4D97-AF65-F5344CB8AC3E}">
        <p14:creationId xmlns:p14="http://schemas.microsoft.com/office/powerpoint/2010/main" val="29682003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207</TotalTime>
  <Words>217</Words>
  <Application>Microsoft Office PowerPoint</Application>
  <PresentationFormat>Widescreen</PresentationFormat>
  <Paragraphs>23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  به نام خدا</vt:lpstr>
      <vt:lpstr>1- هدف انسان رسیدن به کمال و سعادت است. رسیدن به سعادت هدف نهایی کمال و تعالی هست. این به چه نحو است با توجه به قدرت تفکر و اندیشه و فرهنگ اون جامعه ای که غالب هست که انسان ها در آنجا زندگی میکنند فرق دارد.                                                                     نهلیسم ها انسان هایی هستند که از نیچه یا مخایل باکوءن بعضی از دانشمندان افکارشان را گرفتند و به پوچی رسیدند. به این نهلیسم که میگوییم هدف غایی را پوچی گرایی و نهلیسمی میپندارند و حال این را تعالی و کمال برای خودشان به حساب می آورند                                                        انسان هایی که در یه جایی با افکار شمنیسمی زندگی میکنند سعادت و خوشبختی را کمال و سعادت را در جایی دیگر جست و جو میکنند.                                                                                  * حال نکته اشتراک مان و اتفاقمان که هست کمال و خوشبختی سعادت و تعالی میباشد.              2- از نظر اسلام سعادت انسان نکته ثانویه هست. آخرت نکته ثانیویه هست. مبنا سعادت انسان نیست. مبنا (مرحله اول ) یعنی معیار اصلی نیست سعادت دنیوی و اخروی انسان نیست. رو سفیدی نیست. سعادت اول: الله میباشد قرب الهی میباشد. الله که شایسته رسیدن(نیل) میباشد.                               پس مدنظر اسلام قرب الهی هست.                                                                                                   </vt:lpstr>
      <vt:lpstr>                                                                 الله مبحث اصلی محور اصلی است که حیاط، طیبه، طهارت، عبودیت، وصول حسن عاقبت و آخرت از آنها منشاء میگیرد و هر چیزی که در مسیر هدف غایی قرار میگیرد مقدماتی هست که به آن نیل پیدا میکند.                                                                                                                         قلب اولین متقل به سوی خداوند هست. در شناخت فردی ،عقل مقدمه ورود هست.انسان با قلب و شناخت قلبی می تواند اعتقاد پیدا کند اما در مسیرش، عقل باید به کمکش بیاید چون قلبی که بدون کمک عقل اعتقاداتش را قوی کند اعتقادش شوری میشود. پس اعتقادی که آغشته به عقل و استدلال عقل نباشد زمانی که وارد جامعه شود دچار تزلزل میشود و به صورت جمودی و غیر عقلانی و قالب خرافی رفته رفته به خود میگیرد و علت انجام کارها و اعتقاداتش را هم نمیداند و متزلزل میشود و در یک لحظه ممکن است برگردد و با 99% بهره، نزول و امثالهم این کار را برعکس انجام داده ، مانند خیلی هایی که اعتقاداتشان قوی بوده ولی عقلی نبوده به همین روال گذشته است.                                                                                                               عبودیت: یکی از مراحلی است که برای کسب حیاط طیبه، بعد از این که اعتقاد پیدا کردین، بعداز اینکه عقل با اعتقاداتت همراه شد، می تواند مسیر باشد برای کسب قرب الهی(نیل به الله)                                                                                                                                                                                                                                                                                                  </vt:lpstr>
      <vt:lpstr>قرب: یعنی چه طور باید تقرب پیدا کنیم، چه طور باید به خدا نزدیک شویم که بصورت معنوی باید به خدا تقرب پیدا کنیم.                                                                                                                                         *تفاوت ادیان انسان یار و ادیان انسان گرا:                                               اولین فرق: در ادیان یکه تاز، رابطه عبد همراه با ترس و خوف و جعل همراه است.  ادیان یکه تاز دائما به بشر القا میکنند که دارای خطایا هستی، دائما میگویند که خطا کار هستی، اسیر شهوت هستی...                                                                    ادیان انسان یار و انسان گرا میگویند که تو خوب هستی و اگر هم چیز بدی در تو هست عارضی هست، میتوانی آنها را از بین ببری.                                                  دومین فرق: انسان یکه تاز دائما به انسان ضعف و عجز را القا میکنند ولی ادیان انسان گرا دائما نقاط قوت انسان را به رخ انسان میکشند.                                                    </vt:lpstr>
      <vt:lpstr>سومین فرق: ادیان انسان گرا بین الله ، رسوال الله ، اولیا الله ، حضرت علی ، این مبحث رو در نظر میگرفتند که در ادیان انسان گرا ، عشق الله و بنده حاکم است و تحقق میابد ، اما در ادیان یکه تاز، برای عبودیت یا قرب، براساس مایه ترس و خوف میباشد و موقع تسلیم شدن از روی ترس و جعل هست.                                                                                 فرق چهارم: در ادیان انسان گرا، انسان محبوب الهی هست، چه مطیع باشد و چه عاصی. ادیان یکه تاز بر مبنای عقل نیستند، اما ادیان انسان گرا بر مبنای عقل هستند، احکامشان را بر مبنای عقل قرار میدهند.                                                                                  *ما انسان ها دینی را میخواهیم که به هدف غایی نزدیک باشد.                                     </vt:lpstr>
      <vt:lpstr>جلسه ششم                                                                                                      برای قرب الهی، معرفت به الله لازم است. معرفت یعنی شناخت واقعیت و حقیقت.                                       *معرفت به الله یعنی شناخت واقعیت وجودی الله، شناخت آن کسی که میخواهیم بندگی او را کنیم و به او تقرب پیدا کنیم.                                                                                                                                         به دو روش میتوان به معرفت به خداوند دست یافت: معرفت حصولی و معرفت حضوری                حضرت علی (ع): معرفت به الله سر آغاز تدین است، یعنی بدون معرفت و الله، تدین و همکاری امکانپذیر نیست و نمیشود در مسیر اله الله گام برداشت.                                                       معرفت حصولی: معرفتی که به واسطه عقل و تجربه به دست می آید و استدلال نیز به دست می آید. در علم حصولی، عقل باید در مسیر درست گام بردارد.                                                      در باب معرفت حضوری و حصولی کانت نظریه جالبی در مورد موضوعات اعتقادی( خلقت، معاد، زنذگی پس از مرگ): این ها به هیچ وجه متعلق به معرفت ما نیستند، یعنی ما معرفت حضوری نمیتوانیم پیدا کنیم. برای درک مفاهیم، همواره به محتوای حسی نیاز است، یعنی حس را برتر میداند و معرفت حصولی را ارجح میداند و کلماتی چون نفس و الله و معاد را جاودانگی، چون دارای هیچ محتوای حسی مشخصی نیستند، از لحاظ نظری کلماتی فاقد دلالت اند. این کلمات معنای معین و مشخصی برای اعمال ما دارند، ما می توانیم به گونه ای عمل کنیم که گویی خدایی وجود دارد.                                                                                                                                                                                                        </vt:lpstr>
      <vt:lpstr>بر اساس این منوال، ریچارد دالکینز: ما این حق را نداریم که به کودکان از سنین خردسالی بیاموزیم که به چه چیزی اعتقاد داشته باشند، بلکه باید به آن ها نحوه درست زندگی کردن را آموزش دهیم.                                                                                                   دکتر شریعتی: الهی به من چگونه زیستن را بیاموز تا چگونه مردن را خودم انتخاب کنم. بعضی از آنهایی که ادعای نبوت و امامت میکنند، به این شکل است که به معرفت حضوری خود تاکیید دارند نه معرفت حصولی و عقلی خود. بر معرفت حضوری تاکیید میکنند و بر اساس تلقیناتی که در خود ایجاد میکنند فکر میکنند ارتباط پیدا کرده اند و مسیر معرفتی غلطی هم برای خودشان باز میکنند و الهامات غلطی میگیرند که بر اساس تلقینات ایجاد شده. پس علم حضوری و علم حصولی، هردو بری از کجی نیستند و میتوانند راه به خطا بگذارند.                                                                         ایمان، اعتقاد قلبی و باور درونی هست که در فهوای درونی انسان جای میگیرد و منجر میشود فرد وقتی التزام ایمانی داشته باشه به تدریج التزام عملی هم دارد. آن ایمانی قلبی هست که منجر به عمل بشود. اصالت عمل، علم زمانی رویت میشود که به اصلاح و عمل منجر شود، یعنی عمل باید اصلاح شود. انیشتین: نظریه ای دارد که میگوید جهالت و آسمان، دو چیز هستند که پایان ندارند.                                                                                                                                </vt:lpstr>
      <vt:lpstr>جلسه هفتم                                                                                                   معرفت حضوری: از فطرت انسان، از درون انسان سرچشمه میگیرد.                                                          این علم ممکن است سهو و خطا داشته باشد، چون فرد ممیز نمیشود بین علم حضوری و علم حصولی.                    اگر بر علم حضوری باطنی شناخت کامل داشته باشد خطا ندارد ولی اگر ارتباط پیوستاری داشته باشد و فرد نشناسد و نتواند آن ها را تمیز دهد، بر اساس خرافات و تلقین هایی که بر او وارد میشود، راه میتواند به خطا برود.                 عقل به عنوان رسول باطنی، راه گشا و راه کاری است حتی برای اثبات الله، قرآن،نبوت،عصمت و اعجاز قرآن.        نقش اجتماعی ایمان چیست؟ اگر ایمان در جامعه جاری شود، یعنی حاکم الهی و حاکمی که در سد نشسته و ایمان الهی داشته باشد و جامعه ایرانی اسلامی باشد و تک تک افرادی که دارای ایمان هستند و عدالت در این جامعه مقدس   میشود.                                                                                                                                           تقوا: به معنی حفظ و صیانت متقل از ایمان، اعمال و از داشته ها هست. تقوا یعنی خود را تماما محفوظ نگه داشتن و مصون نگه داشتن از خطاها، لغزش ها و با معرفت کامل خود نگهداری را میگویند تقوا. *تقوا بدین معناست: ترس از دوری الله هستش.                                                                       *هدف از ایمان: رسیدن به قرب الهی هستش.                                                                         در عرفان صوفیه: چنین است که افراد تا جایی با عقل میتوانند سیر کنند، ولی با قلب و شهود میتوانند فراتر از قلب قدم بردارند.                                                                                                                                                                                           </vt:lpstr>
      <vt:lpstr>    جلسه هشتم                                                                                                                              تقوای الهی: جدا کننده  حق از   باطل است. هر کسی تقوای الهی پیشه کند    میتواندحق را از باطل جدا کند.                                                              *اعتقادات، جداکننده ایمان و کفر هستند.                                           کسی که تقوایش بیشتر باشد، جبهه ضلالت و هدایت را میشناسد،                      در عمل هم به رضای خدا قدم برمیدارد.                                                     تقوا: تمییز دهنده رای ثواب از رای خطاست.                                              دومین آثار تربیتی تقوا: موفقیت در برابر معضلات و مشکلات میباشد.              انسان متقی، در مقابل مشکلات و مصائبی که در او بوجود می آید راه صحیح    را بر راه الهی در پیش میگیرد.                                                               انسان متقی هر چه تقوایش بیشتر باشد، انتخاب راه صحیح بیشتر میباشد و  آمادگی روحی برای مقاومت و فائق آمدنش بیشتر میباشد.                            *انسان باتقوا نه تنها بر مشکلات بیرونی فائق می آید، بر مشکلات                  درونی و روانی در درون خویش نیز فائق می آید.                                    *فرد باتقوا به آن درجه می رسد که خود را پاک نگاه می دارد.                                              </vt:lpstr>
      <vt:lpstr>با تشکر از استاد گرامی آقای دهقانی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Smart-Pc</dc:creator>
  <cp:lastModifiedBy>Smart-Pc</cp:lastModifiedBy>
  <cp:revision>22</cp:revision>
  <dcterms:created xsi:type="dcterms:W3CDTF">2020-06-03T16:02:56Z</dcterms:created>
  <dcterms:modified xsi:type="dcterms:W3CDTF">2020-06-06T00:57:26Z</dcterms:modified>
</cp:coreProperties>
</file>