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351"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20" r:id="rId45"/>
    <p:sldId id="314" r:id="rId46"/>
    <p:sldId id="315" r:id="rId47"/>
    <p:sldId id="316" r:id="rId48"/>
    <p:sldId id="318" r:id="rId49"/>
    <p:sldId id="319" r:id="rId50"/>
    <p:sldId id="321" r:id="rId51"/>
    <p:sldId id="323" r:id="rId52"/>
    <p:sldId id="326" r:id="rId53"/>
    <p:sldId id="327" r:id="rId54"/>
    <p:sldId id="324" r:id="rId55"/>
    <p:sldId id="328" r:id="rId56"/>
    <p:sldId id="325" r:id="rId57"/>
    <p:sldId id="329" r:id="rId58"/>
    <p:sldId id="330" r:id="rId59"/>
    <p:sldId id="331" r:id="rId60"/>
    <p:sldId id="332" r:id="rId61"/>
    <p:sldId id="333" r:id="rId62"/>
    <p:sldId id="334" r:id="rId63"/>
    <p:sldId id="352" r:id="rId64"/>
    <p:sldId id="335" r:id="rId65"/>
    <p:sldId id="353" r:id="rId66"/>
    <p:sldId id="35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2BEE6-4A61-4451-B53D-4CD0CC82BF9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376944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2BEE6-4A61-4451-B53D-4CD0CC82BF9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285671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2BEE6-4A61-4451-B53D-4CD0CC82BF9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298628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2BEE6-4A61-4451-B53D-4CD0CC82BF9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179432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22BEE6-4A61-4451-B53D-4CD0CC82BF94}"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263457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2BEE6-4A61-4451-B53D-4CD0CC82BF94}"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2387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2BEE6-4A61-4451-B53D-4CD0CC82BF94}"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267866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2BEE6-4A61-4451-B53D-4CD0CC82BF94}"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182913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2BEE6-4A61-4451-B53D-4CD0CC82BF94}"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390953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2BEE6-4A61-4451-B53D-4CD0CC82BF94}"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8506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2BEE6-4A61-4451-B53D-4CD0CC82BF94}"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75A70-6D43-4F19-9770-F47C52043922}" type="slidenum">
              <a:rPr lang="en-US" smtClean="0"/>
              <a:t>‹#›</a:t>
            </a:fld>
            <a:endParaRPr lang="en-US"/>
          </a:p>
        </p:txBody>
      </p:sp>
    </p:spTree>
    <p:extLst>
      <p:ext uri="{BB962C8B-B14F-4D97-AF65-F5344CB8AC3E}">
        <p14:creationId xmlns:p14="http://schemas.microsoft.com/office/powerpoint/2010/main" val="413958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2BEE6-4A61-4451-B53D-4CD0CC82BF94}"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75A70-6D43-4F19-9770-F47C52043922}" type="slidenum">
              <a:rPr lang="en-US" smtClean="0"/>
              <a:t>‹#›</a:t>
            </a:fld>
            <a:endParaRPr lang="en-US"/>
          </a:p>
        </p:txBody>
      </p:sp>
    </p:spTree>
    <p:extLst>
      <p:ext uri="{BB962C8B-B14F-4D97-AF65-F5344CB8AC3E}">
        <p14:creationId xmlns:p14="http://schemas.microsoft.com/office/powerpoint/2010/main" val="70320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307975"/>
            <a:ext cx="8077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73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3"/>
            <a:ext cx="10515600" cy="928253"/>
          </a:xfrm>
        </p:spPr>
        <p:txBody>
          <a:bodyPr/>
          <a:lstStyle/>
          <a:p>
            <a:pPr algn="r"/>
            <a:r>
              <a:rPr lang="fa-IR" dirty="0" smtClean="0">
                <a:solidFill>
                  <a:srgbClr val="FF0000"/>
                </a:solidFill>
              </a:rPr>
              <a:t>یک مثال </a:t>
            </a:r>
            <a:r>
              <a:rPr lang="fa-IR" dirty="0">
                <a:solidFill>
                  <a:srgbClr val="FF0000"/>
                </a:solidFill>
                <a:sym typeface="Wingdings" panose="05000000000000000000" pitchFamily="2" charset="2"/>
              </a:rPr>
              <a:t>(</a:t>
            </a:r>
            <a:r>
              <a:rPr lang="fa-IR" dirty="0" smtClean="0">
                <a:solidFill>
                  <a:srgbClr val="FF0000"/>
                </a:solidFill>
                <a:sym typeface="Wingdings" panose="05000000000000000000" pitchFamily="2" charset="2"/>
              </a:rPr>
              <a:t>پاورقی )</a:t>
            </a:r>
            <a:endParaRPr lang="en-US" dirty="0">
              <a:solidFill>
                <a:srgbClr val="FF0000"/>
              </a:solidFill>
            </a:endParaRPr>
          </a:p>
        </p:txBody>
      </p:sp>
      <p:sp>
        <p:nvSpPr>
          <p:cNvPr id="3" name="Content Placeholder 2"/>
          <p:cNvSpPr>
            <a:spLocks noGrp="1"/>
          </p:cNvSpPr>
          <p:nvPr>
            <p:ph idx="1"/>
          </p:nvPr>
        </p:nvSpPr>
        <p:spPr>
          <a:xfrm>
            <a:off x="838200" y="1343890"/>
            <a:ext cx="10515600" cy="5514109"/>
          </a:xfrm>
        </p:spPr>
        <p:txBody>
          <a:bodyPr>
            <a:noAutofit/>
          </a:bodyPr>
          <a:lstStyle/>
          <a:p>
            <a:pPr marL="0" indent="0" algn="r">
              <a:buNone/>
            </a:pPr>
            <a:r>
              <a:rPr lang="fa-IR" sz="3600" dirty="0" smtClean="0">
                <a:cs typeface="B Nazanin" pitchFamily="2" charset="-78"/>
              </a:rPr>
              <a:t>معلم تدریس کلاس پنجم را با ارائه ی عنوان اصلی – که تغذیه است – شروع می کند،معلم هنگام ارائه ی عنوان گفت و گو در مورد آن،کلمات زیر را روی تخته سیاه یادداشت می کند.</a:t>
            </a:r>
          </a:p>
          <a:p>
            <a:pPr marL="0" indent="0" algn="r">
              <a:buNone/>
            </a:pPr>
            <a:r>
              <a:rPr lang="fa-IR" sz="3600" dirty="0">
                <a:cs typeface="B Nazanin" pitchFamily="2" charset="-78"/>
              </a:rPr>
              <a:t> </a:t>
            </a:r>
            <a:r>
              <a:rPr lang="fa-IR" sz="3600" dirty="0" smtClean="0">
                <a:cs typeface="B Nazanin" pitchFamily="2" charset="-78"/>
              </a:rPr>
              <a:t>    - تغذیه</a:t>
            </a:r>
          </a:p>
          <a:p>
            <a:pPr marL="0" indent="0" algn="r">
              <a:buNone/>
            </a:pPr>
            <a:r>
              <a:rPr lang="fa-IR" sz="3600" dirty="0">
                <a:cs typeface="B Nazanin" pitchFamily="2" charset="-78"/>
              </a:rPr>
              <a:t> </a:t>
            </a:r>
            <a:r>
              <a:rPr lang="fa-IR" sz="3600" dirty="0" smtClean="0">
                <a:cs typeface="B Nazanin" pitchFamily="2" charset="-78"/>
              </a:rPr>
              <a:t>    - مواد مغذی</a:t>
            </a:r>
          </a:p>
          <a:p>
            <a:pPr marL="0" indent="0" algn="r">
              <a:buNone/>
            </a:pPr>
            <a:r>
              <a:rPr lang="fa-IR" sz="3600" dirty="0">
                <a:cs typeface="B Nazanin" pitchFamily="2" charset="-78"/>
              </a:rPr>
              <a:t> </a:t>
            </a:r>
            <a:r>
              <a:rPr lang="fa-IR" sz="3600" dirty="0" smtClean="0">
                <a:cs typeface="B Nazanin" pitchFamily="2" charset="-78"/>
              </a:rPr>
              <a:t>    - گروه های غذایی</a:t>
            </a:r>
          </a:p>
          <a:p>
            <a:pPr marL="0" indent="0" algn="r">
              <a:buNone/>
            </a:pPr>
            <a:r>
              <a:rPr lang="fa-IR" sz="3600" dirty="0" smtClean="0">
                <a:cs typeface="B Nazanin" pitchFamily="2" charset="-78"/>
              </a:rPr>
              <a:t>معلم می تواند با </a:t>
            </a:r>
            <a:r>
              <a:rPr lang="fa-IR" sz="3600" dirty="0" smtClean="0">
                <a:solidFill>
                  <a:srgbClr val="FF0000"/>
                </a:solidFill>
                <a:cs typeface="B Nazanin" pitchFamily="2" charset="-78"/>
              </a:rPr>
              <a:t>کشیدن یک تصویر </a:t>
            </a:r>
            <a:r>
              <a:rPr lang="fa-IR" sz="3600" dirty="0" smtClean="0">
                <a:cs typeface="B Nazanin" pitchFamily="2" charset="-78"/>
              </a:rPr>
              <a:t>یا با استفاده از یک پوستر،مواد مغذی گونان را به دانش آموزان نشان دهد یا </a:t>
            </a:r>
            <a:r>
              <a:rPr lang="fa-IR" sz="3600" dirty="0" smtClean="0">
                <a:solidFill>
                  <a:srgbClr val="FF0000"/>
                </a:solidFill>
                <a:cs typeface="B Nazanin" pitchFamily="2" charset="-78"/>
              </a:rPr>
              <a:t>گروه های مختلف غذایی </a:t>
            </a:r>
            <a:r>
              <a:rPr lang="fa-IR" sz="3600" dirty="0" smtClean="0">
                <a:cs typeface="B Nazanin" pitchFamily="2" charset="-78"/>
              </a:rPr>
              <a:t>را که در آن ها مواد مغذی وجود دارد،معرفی کند.دانش آموزان ممکن است تشویق شوند که </a:t>
            </a:r>
            <a:r>
              <a:rPr lang="fa-IR" sz="3600" dirty="0" smtClean="0">
                <a:solidFill>
                  <a:srgbClr val="FF0000"/>
                </a:solidFill>
                <a:cs typeface="B Nazanin" pitchFamily="2" charset="-78"/>
              </a:rPr>
              <a:t>با تکرار،آن ها را یاد بگیرند</a:t>
            </a:r>
            <a:r>
              <a:rPr lang="fa-IR" sz="3600" dirty="0" smtClean="0">
                <a:cs typeface="B Nazanin" pitchFamily="2" charset="-78"/>
              </a:rPr>
              <a:t>.درتمامی این مدت،</a:t>
            </a:r>
            <a:endParaRPr lang="en-US" sz="3600" dirty="0"/>
          </a:p>
        </p:txBody>
      </p:sp>
    </p:spTree>
    <p:extLst>
      <p:ext uri="{BB962C8B-B14F-4D97-AF65-F5344CB8AC3E}">
        <p14:creationId xmlns:p14="http://schemas.microsoft.com/office/powerpoint/2010/main" val="38290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1782"/>
            <a:ext cx="10439400" cy="5775181"/>
          </a:xfrm>
        </p:spPr>
        <p:txBody>
          <a:bodyPr>
            <a:normAutofit/>
          </a:bodyPr>
          <a:lstStyle/>
          <a:p>
            <a:pPr marL="0" indent="0" algn="r">
              <a:buNone/>
            </a:pPr>
            <a:r>
              <a:rPr lang="fa-IR" sz="3600" dirty="0" smtClean="0">
                <a:solidFill>
                  <a:srgbClr val="FF0000"/>
                </a:solidFill>
                <a:cs typeface="B Nazanin" pitchFamily="2" charset="-78"/>
              </a:rPr>
              <a:t>معلم مرکز فرایند یادگیری </a:t>
            </a:r>
            <a:r>
              <a:rPr lang="fa-IR" sz="3600" dirty="0" smtClean="0">
                <a:cs typeface="B Nazanin" pitchFamily="2" charset="-78"/>
              </a:rPr>
              <a:t>است. اگر از دانش آموزان خواسته شود که فعالیت هایی را به صورت فردی انجام دهند.در این صورت،معلم باید </a:t>
            </a:r>
            <a:r>
              <a:rPr lang="fa-IR" sz="3600" dirty="0" smtClean="0">
                <a:solidFill>
                  <a:srgbClr val="FF0000"/>
                </a:solidFill>
                <a:cs typeface="B Nazanin" pitchFamily="2" charset="-78"/>
              </a:rPr>
              <a:t>میز به میز برای کنترل </a:t>
            </a:r>
            <a:r>
              <a:rPr lang="fa-IR" sz="3600" dirty="0" smtClean="0">
                <a:cs typeface="B Nazanin" pitchFamily="2" charset="-78"/>
              </a:rPr>
              <a:t>آنچه دانش آموزان انجام داده اند،حرکت کند.</a:t>
            </a:r>
          </a:p>
          <a:p>
            <a:pPr marL="0" indent="0" algn="r">
              <a:buNone/>
            </a:pPr>
            <a:r>
              <a:rPr lang="fa-IR" sz="3600" dirty="0">
                <a:cs typeface="B Nazanin" pitchFamily="2" charset="-78"/>
              </a:rPr>
              <a:t> </a:t>
            </a:r>
            <a:r>
              <a:rPr lang="fa-IR" sz="3600" dirty="0" smtClean="0">
                <a:cs typeface="B Nazanin" pitchFamily="2" charset="-78"/>
              </a:rPr>
              <a:t>در </a:t>
            </a:r>
            <a:r>
              <a:rPr lang="fa-IR" sz="3600" dirty="0" smtClean="0">
                <a:solidFill>
                  <a:srgbClr val="FF0000"/>
                </a:solidFill>
                <a:cs typeface="B Nazanin" pitchFamily="2" charset="-78"/>
              </a:rPr>
              <a:t>بررسی</a:t>
            </a:r>
            <a:r>
              <a:rPr lang="fa-IR" sz="3600" dirty="0" smtClean="0">
                <a:cs typeface="B Nazanin" pitchFamily="2" charset="-78"/>
              </a:rPr>
              <a:t> آنچه دانش آموزان آموخته اند،معلم می تواند از آن ها بخواهد ،</a:t>
            </a:r>
            <a:r>
              <a:rPr lang="fa-IR" sz="3600" dirty="0" smtClean="0">
                <a:solidFill>
                  <a:srgbClr val="FF0000"/>
                </a:solidFill>
                <a:cs typeface="B Nazanin" pitchFamily="2" charset="-78"/>
              </a:rPr>
              <a:t>پاسخ سئوال ها</a:t>
            </a:r>
            <a:r>
              <a:rPr lang="fa-IR" sz="3600" dirty="0" smtClean="0">
                <a:cs typeface="B Nazanin" pitchFamily="2" charset="-78"/>
              </a:rPr>
              <a:t> را به صورت </a:t>
            </a:r>
            <a:r>
              <a:rPr lang="fa-IR" sz="3600" dirty="0" smtClean="0">
                <a:solidFill>
                  <a:srgbClr val="FF0000"/>
                </a:solidFill>
                <a:cs typeface="B Nazanin" pitchFamily="2" charset="-78"/>
              </a:rPr>
              <a:t>همزمان به شکل پاسخ نامه </a:t>
            </a:r>
            <a:r>
              <a:rPr lang="fa-IR" sz="3600" dirty="0" smtClean="0">
                <a:cs typeface="B Nazanin" pitchFamily="2" charset="-78"/>
              </a:rPr>
              <a:t>ارائه کنند.</a:t>
            </a:r>
          </a:p>
          <a:p>
            <a:pPr marL="0" indent="0" algn="r">
              <a:buNone/>
            </a:pPr>
            <a:endParaRPr lang="fa-IR" sz="3600" dirty="0">
              <a:cs typeface="B Nazanin" pitchFamily="2" charset="-78"/>
            </a:endParaRPr>
          </a:p>
          <a:p>
            <a:pPr marL="0" indent="0" algn="r">
              <a:buNone/>
            </a:pPr>
            <a:r>
              <a:rPr lang="fa-IR" sz="3600" b="1" dirty="0" smtClean="0">
                <a:cs typeface="B Nazanin" pitchFamily="2" charset="-78"/>
              </a:rPr>
              <a:t>به نظر می رسد که رویکرد پرسش و پاسخ ،کمترین جاذبه را برای دانش آموزان داشته باشد.</a:t>
            </a:r>
            <a:endParaRPr lang="en-US" sz="3600" b="1" dirty="0"/>
          </a:p>
        </p:txBody>
      </p:sp>
    </p:spTree>
    <p:extLst>
      <p:ext uri="{BB962C8B-B14F-4D97-AF65-F5344CB8AC3E}">
        <p14:creationId xmlns:p14="http://schemas.microsoft.com/office/powerpoint/2010/main" val="101454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4617"/>
          </a:xfrm>
        </p:spPr>
        <p:txBody>
          <a:bodyPr/>
          <a:lstStyle/>
          <a:p>
            <a:pPr algn="r"/>
            <a:r>
              <a:rPr lang="fa-IR" dirty="0" smtClean="0"/>
              <a:t>فعالیت 1-7 : ارائه ی  راهنمایی</a:t>
            </a:r>
            <a:endParaRPr lang="en-US" dirty="0"/>
          </a:p>
        </p:txBody>
      </p:sp>
      <p:sp>
        <p:nvSpPr>
          <p:cNvPr id="3" name="Content Placeholder 2"/>
          <p:cNvSpPr>
            <a:spLocks noGrp="1"/>
          </p:cNvSpPr>
          <p:nvPr>
            <p:ph idx="1"/>
          </p:nvPr>
        </p:nvSpPr>
        <p:spPr>
          <a:xfrm>
            <a:off x="838200" y="1122218"/>
            <a:ext cx="10515600" cy="5527964"/>
          </a:xfrm>
        </p:spPr>
        <p:txBody>
          <a:bodyPr>
            <a:noAutofit/>
          </a:bodyPr>
          <a:lstStyle/>
          <a:p>
            <a:pPr marL="0" indent="0" algn="r">
              <a:buNone/>
            </a:pPr>
            <a:r>
              <a:rPr lang="fa-IR" sz="3600" dirty="0" smtClean="0">
                <a:cs typeface="B Nazanin" pitchFamily="2" charset="-78"/>
              </a:rPr>
              <a:t>   </a:t>
            </a:r>
            <a:r>
              <a:rPr lang="fa-IR" sz="3600" b="1" dirty="0" smtClean="0">
                <a:cs typeface="B Nazanin" pitchFamily="2" charset="-78"/>
              </a:rPr>
              <a:t>هدف : </a:t>
            </a:r>
          </a:p>
          <a:p>
            <a:pPr marL="0" indent="0" algn="r">
              <a:buNone/>
            </a:pPr>
            <a:r>
              <a:rPr lang="fa-IR" sz="3600" dirty="0" smtClean="0">
                <a:cs typeface="B Nazanin" pitchFamily="2" charset="-78"/>
              </a:rPr>
              <a:t>این فعالیت توجه شما را به نکاتی که در به کارگیری فعالیت های معلم محور مهم است،جلب می کند.</a:t>
            </a:r>
          </a:p>
          <a:p>
            <a:pPr marL="0" indent="0" algn="r">
              <a:buNone/>
            </a:pPr>
            <a:endParaRPr lang="fa-IR" sz="3600" dirty="0" smtClean="0">
              <a:cs typeface="B Nazanin" pitchFamily="2" charset="-78"/>
            </a:endParaRPr>
          </a:p>
          <a:p>
            <a:pPr marL="0" indent="0" algn="r">
              <a:buNone/>
            </a:pPr>
            <a:r>
              <a:rPr lang="fa-IR" sz="3600" dirty="0">
                <a:cs typeface="B Nazanin" pitchFamily="2" charset="-78"/>
              </a:rPr>
              <a:t> </a:t>
            </a:r>
            <a:r>
              <a:rPr lang="fa-IR" sz="3600" dirty="0" smtClean="0">
                <a:cs typeface="B Nazanin" pitchFamily="2" charset="-78"/>
              </a:rPr>
              <a:t>    </a:t>
            </a:r>
            <a:r>
              <a:rPr lang="fa-IR" sz="3600" b="1" dirty="0" smtClean="0">
                <a:cs typeface="B Nazanin" pitchFamily="2" charset="-78"/>
              </a:rPr>
              <a:t>سئوال ها :</a:t>
            </a:r>
          </a:p>
          <a:p>
            <a:pPr marL="0" indent="0" algn="r">
              <a:buNone/>
            </a:pPr>
            <a:r>
              <a:rPr lang="fa-IR" sz="3600" dirty="0" smtClean="0">
                <a:cs typeface="B Nazanin" pitchFamily="2" charset="-78"/>
              </a:rPr>
              <a:t>1- چگونه می توانید توجه همه ی داش آموزان را </a:t>
            </a:r>
            <a:r>
              <a:rPr lang="fa-IR" sz="3600" dirty="0" smtClean="0">
                <a:solidFill>
                  <a:srgbClr val="FF0000"/>
                </a:solidFill>
                <a:cs typeface="B Nazanin" pitchFamily="2" charset="-78"/>
              </a:rPr>
              <a:t>جلب</a:t>
            </a:r>
            <a:r>
              <a:rPr lang="fa-IR" sz="3600" dirty="0" smtClean="0">
                <a:cs typeface="B Nazanin" pitchFamily="2" charset="-78"/>
              </a:rPr>
              <a:t> کنید؟</a:t>
            </a:r>
          </a:p>
          <a:p>
            <a:pPr marL="0" indent="0" algn="r">
              <a:buNone/>
            </a:pPr>
            <a:r>
              <a:rPr lang="fa-IR" sz="3600" dirty="0" smtClean="0">
                <a:cs typeface="B Nazanin" pitchFamily="2" charset="-78"/>
              </a:rPr>
              <a:t>2- چگونه می توانید توجه دانش آموزان را به درس </a:t>
            </a:r>
            <a:r>
              <a:rPr lang="fa-IR" sz="3600" dirty="0" smtClean="0">
                <a:solidFill>
                  <a:srgbClr val="FF0000"/>
                </a:solidFill>
                <a:cs typeface="B Nazanin" pitchFamily="2" charset="-78"/>
              </a:rPr>
              <a:t>حفظ</a:t>
            </a:r>
            <a:r>
              <a:rPr lang="fa-IR" sz="3600" dirty="0" smtClean="0">
                <a:cs typeface="B Nazanin" pitchFamily="2" charset="-78"/>
              </a:rPr>
              <a:t> کنید؟</a:t>
            </a:r>
          </a:p>
          <a:p>
            <a:pPr marL="0" indent="0" algn="r">
              <a:buNone/>
            </a:pPr>
            <a:r>
              <a:rPr lang="fa-IR" sz="3600" dirty="0" smtClean="0">
                <a:cs typeface="B Nazanin" pitchFamily="2" charset="-78"/>
              </a:rPr>
              <a:t>3- چگونه </a:t>
            </a:r>
            <a:r>
              <a:rPr lang="fa-IR" sz="3600" dirty="0" smtClean="0">
                <a:solidFill>
                  <a:srgbClr val="FF0000"/>
                </a:solidFill>
                <a:cs typeface="B Nazanin" pitchFamily="2" charset="-78"/>
              </a:rPr>
              <a:t>دستورها</a:t>
            </a:r>
            <a:r>
              <a:rPr lang="fa-IR" sz="3600" dirty="0" smtClean="0">
                <a:cs typeface="B Nazanin" pitchFamily="2" charset="-78"/>
              </a:rPr>
              <a:t> را به دانش آموزان می دهید تا آنان بدانند که </a:t>
            </a:r>
            <a:r>
              <a:rPr lang="fa-IR" sz="3600" dirty="0" smtClean="0">
                <a:solidFill>
                  <a:srgbClr val="FF0000"/>
                </a:solidFill>
                <a:cs typeface="B Nazanin" pitchFamily="2" charset="-78"/>
              </a:rPr>
              <a:t>چه</a:t>
            </a:r>
            <a:r>
              <a:rPr lang="fa-IR" sz="3600" dirty="0" smtClean="0">
                <a:cs typeface="B Nazanin" pitchFamily="2" charset="-78"/>
              </a:rPr>
              <a:t> </a:t>
            </a:r>
            <a:r>
              <a:rPr lang="fa-IR" sz="3600" dirty="0" smtClean="0">
                <a:solidFill>
                  <a:srgbClr val="FF0000"/>
                </a:solidFill>
                <a:cs typeface="B Nazanin" pitchFamily="2" charset="-78"/>
              </a:rPr>
              <a:t>کاری</a:t>
            </a:r>
            <a:r>
              <a:rPr lang="fa-IR" sz="3600" dirty="0" smtClean="0">
                <a:cs typeface="B Nazanin" pitchFamily="2" charset="-78"/>
              </a:rPr>
              <a:t> باید انجام دهند؟</a:t>
            </a:r>
          </a:p>
        </p:txBody>
      </p:sp>
    </p:spTree>
    <p:extLst>
      <p:ext uri="{BB962C8B-B14F-4D97-AF65-F5344CB8AC3E}">
        <p14:creationId xmlns:p14="http://schemas.microsoft.com/office/powerpoint/2010/main" val="373909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4- چگونه به دانش آموزانی که مشغول انجام کار خود هستند،</a:t>
            </a:r>
            <a:r>
              <a:rPr lang="fa-IR" sz="3600" dirty="0" smtClean="0">
                <a:solidFill>
                  <a:srgbClr val="FF0000"/>
                </a:solidFill>
                <a:cs typeface="B Nazanin" pitchFamily="2" charset="-78"/>
              </a:rPr>
              <a:t>کمک</a:t>
            </a:r>
            <a:r>
              <a:rPr lang="fa-IR" sz="3600" dirty="0" smtClean="0">
                <a:cs typeface="B Nazanin" pitchFamily="2" charset="-78"/>
              </a:rPr>
              <a:t> می کنید؟</a:t>
            </a:r>
            <a:endParaRPr lang="en-US" sz="3600" dirty="0" smtClean="0"/>
          </a:p>
          <a:p>
            <a:pPr marL="0" indent="0" algn="r">
              <a:buNone/>
            </a:pPr>
            <a:r>
              <a:rPr lang="fa-IR" sz="3600" dirty="0" smtClean="0">
                <a:cs typeface="B Nazanin" pitchFamily="2" charset="-78"/>
              </a:rPr>
              <a:t>5- </a:t>
            </a:r>
            <a:r>
              <a:rPr lang="fa-IR" sz="3600" dirty="0">
                <a:cs typeface="B Nazanin" pitchFamily="2" charset="-78"/>
              </a:rPr>
              <a:t>چگونه دانش آموزانی که </a:t>
            </a:r>
            <a:r>
              <a:rPr lang="fa-IR" sz="3600" dirty="0">
                <a:solidFill>
                  <a:srgbClr val="FF0000"/>
                </a:solidFill>
                <a:cs typeface="B Nazanin" pitchFamily="2" charset="-78"/>
              </a:rPr>
              <a:t>گروهی کار </a:t>
            </a:r>
            <a:r>
              <a:rPr lang="fa-IR" sz="3600" dirty="0">
                <a:cs typeface="B Nazanin" pitchFamily="2" charset="-78"/>
              </a:rPr>
              <a:t>می کنند،کمک می کنید</a:t>
            </a:r>
            <a:r>
              <a:rPr lang="fa-IR" sz="3600" dirty="0" smtClean="0">
                <a:cs typeface="B Nazanin" pitchFamily="2" charset="-78"/>
              </a:rPr>
              <a:t>؟</a:t>
            </a:r>
          </a:p>
          <a:p>
            <a:pPr marL="0" indent="0" algn="r">
              <a:buNone/>
            </a:pPr>
            <a:endParaRPr lang="fa-IR" sz="3600" dirty="0" smtClean="0">
              <a:cs typeface="B Nazanin" pitchFamily="2" charset="-78"/>
            </a:endParaRPr>
          </a:p>
          <a:p>
            <a:pPr marL="0" indent="0" algn="r">
              <a:buNone/>
            </a:pPr>
            <a:endParaRPr lang="en-US" sz="3600" dirty="0"/>
          </a:p>
        </p:txBody>
      </p:sp>
    </p:spTree>
    <p:extLst>
      <p:ext uri="{BB962C8B-B14F-4D97-AF65-F5344CB8AC3E}">
        <p14:creationId xmlns:p14="http://schemas.microsoft.com/office/powerpoint/2010/main" val="297031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پاسخ های ممکن :</a:t>
            </a:r>
            <a:endParaRPr lang="en-US" dirty="0"/>
          </a:p>
        </p:txBody>
      </p:sp>
      <p:sp>
        <p:nvSpPr>
          <p:cNvPr id="3" name="Content Placeholder 2"/>
          <p:cNvSpPr>
            <a:spLocks noGrp="1"/>
          </p:cNvSpPr>
          <p:nvPr>
            <p:ph idx="1"/>
          </p:nvPr>
        </p:nvSpPr>
        <p:spPr>
          <a:xfrm>
            <a:off x="838200" y="1825624"/>
            <a:ext cx="10515600" cy="4769139"/>
          </a:xfrm>
        </p:spPr>
        <p:txBody>
          <a:bodyPr>
            <a:normAutofit/>
          </a:bodyPr>
          <a:lstStyle/>
          <a:p>
            <a:pPr marL="0" indent="0" algn="r">
              <a:buNone/>
            </a:pPr>
            <a:r>
              <a:rPr lang="fa-IR" sz="3600" b="1" dirty="0" smtClean="0">
                <a:cs typeface="B Nazanin" pitchFamily="2" charset="-78"/>
              </a:rPr>
              <a:t>1-چگونه می توانید توجه همه ی دانش آموزان را جلب کنید؟</a:t>
            </a:r>
          </a:p>
          <a:p>
            <a:pPr marL="0" indent="0" algn="r">
              <a:buNone/>
            </a:pPr>
            <a:r>
              <a:rPr lang="fa-IR" sz="3600" dirty="0" smtClean="0">
                <a:solidFill>
                  <a:srgbClr val="FF0000"/>
                </a:solidFill>
                <a:cs typeface="B Nazanin" pitchFamily="2" charset="-78"/>
              </a:rPr>
              <a:t>موسیقی،شعر،فعالیت های فرهنگی،انجام یک بازی و قصه گویی </a:t>
            </a:r>
            <a:r>
              <a:rPr lang="fa-IR" sz="3600" dirty="0" smtClean="0">
                <a:cs typeface="B Nazanin" pitchFamily="2" charset="-78"/>
              </a:rPr>
              <a:t>ممکن است بسیار موًثر باشد. همچنین انجام کارهای </a:t>
            </a:r>
            <a:r>
              <a:rPr lang="fa-IR" sz="3600" dirty="0" smtClean="0">
                <a:solidFill>
                  <a:srgbClr val="FF0000"/>
                </a:solidFill>
                <a:cs typeface="B Nazanin" pitchFamily="2" charset="-78"/>
              </a:rPr>
              <a:t>غیر منتظره </a:t>
            </a:r>
            <a:r>
              <a:rPr lang="fa-IR" sz="3600" dirty="0" smtClean="0">
                <a:cs typeface="B Nazanin" pitchFamily="2" charset="-78"/>
              </a:rPr>
              <a:t>نیز می تواند مناسب باشد.برای </a:t>
            </a:r>
            <a:r>
              <a:rPr lang="fa-IR" sz="3600" dirty="0" smtClean="0">
                <a:solidFill>
                  <a:srgbClr val="FF0000"/>
                </a:solidFill>
                <a:cs typeface="B Nazanin" pitchFamily="2" charset="-78"/>
              </a:rPr>
              <a:t>مثال؛ نا گهان آرام سخن گفتن </a:t>
            </a:r>
            <a:r>
              <a:rPr lang="fa-IR" sz="3600" dirty="0" smtClean="0">
                <a:cs typeface="B Nazanin" pitchFamily="2" charset="-78"/>
              </a:rPr>
              <a:t>معمولاًخیلی موًثرتر است از این که دائماً با صدای بلندصحبت کنیم؛ زیرا دانش آموزان متوجه می شوند که باید برای شنیدن </a:t>
            </a:r>
            <a:r>
              <a:rPr lang="fa-IR" sz="3600" dirty="0" smtClean="0">
                <a:solidFill>
                  <a:srgbClr val="FF0000"/>
                </a:solidFill>
                <a:cs typeface="B Nazanin" pitchFamily="2" charset="-78"/>
              </a:rPr>
              <a:t>ساکت </a:t>
            </a:r>
            <a:r>
              <a:rPr lang="fa-IR" sz="3600" dirty="0" smtClean="0">
                <a:cs typeface="B Nazanin" pitchFamily="2" charset="-78"/>
              </a:rPr>
              <a:t>باشند.</a:t>
            </a:r>
          </a:p>
          <a:p>
            <a:pPr marL="0" indent="0" algn="r">
              <a:buNone/>
            </a:pPr>
            <a:endParaRPr lang="en-US" sz="3600" dirty="0"/>
          </a:p>
        </p:txBody>
      </p:sp>
    </p:spTree>
    <p:extLst>
      <p:ext uri="{BB962C8B-B14F-4D97-AF65-F5344CB8AC3E}">
        <p14:creationId xmlns:p14="http://schemas.microsoft.com/office/powerpoint/2010/main" val="258299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1050"/>
            <a:ext cx="10191750" cy="5695950"/>
          </a:xfrm>
        </p:spPr>
        <p:txBody>
          <a:bodyPr>
            <a:noAutofit/>
          </a:bodyPr>
          <a:lstStyle/>
          <a:p>
            <a:pPr marL="0" indent="0" algn="r">
              <a:buNone/>
            </a:pPr>
            <a:r>
              <a:rPr lang="fa-IR" sz="3600" b="1" dirty="0">
                <a:cs typeface="B Nazanin" pitchFamily="2" charset="-78"/>
              </a:rPr>
              <a:t>2- چگونه می توانید توجه دانش آموزان را به درس استمرار دهید؟</a:t>
            </a:r>
          </a:p>
          <a:p>
            <a:pPr marL="0" indent="0" algn="r">
              <a:buNone/>
            </a:pPr>
            <a:r>
              <a:rPr lang="fa-IR" sz="3600" dirty="0">
                <a:cs typeface="B Nazanin" pitchFamily="2" charset="-78"/>
              </a:rPr>
              <a:t>دانش آموزان باید </a:t>
            </a:r>
            <a:r>
              <a:rPr lang="fa-IR" sz="3600" dirty="0">
                <a:solidFill>
                  <a:srgbClr val="FF0000"/>
                </a:solidFill>
                <a:cs typeface="B Nazanin" pitchFamily="2" charset="-78"/>
              </a:rPr>
              <a:t>بخواهند</a:t>
            </a:r>
            <a:r>
              <a:rPr lang="fa-IR" sz="3600" dirty="0">
                <a:cs typeface="B Nazanin" pitchFamily="2" charset="-78"/>
              </a:rPr>
              <a:t> که به حرف های شما گوش کنند؛بنابراین مطمئن باشید که </a:t>
            </a:r>
            <a:r>
              <a:rPr lang="fa-IR" sz="3600" dirty="0" smtClean="0">
                <a:cs typeface="B Nazanin" pitchFamily="2" charset="-78"/>
              </a:rPr>
              <a:t>:</a:t>
            </a:r>
          </a:p>
          <a:p>
            <a:pPr marL="0" indent="0" algn="r">
              <a:buNone/>
            </a:pPr>
            <a:r>
              <a:rPr lang="fa-IR" sz="3600" dirty="0" smtClean="0">
                <a:cs typeface="B Nazanin" pitchFamily="2" charset="-78"/>
              </a:rPr>
              <a:t>الف </a:t>
            </a:r>
            <a:r>
              <a:rPr lang="fa-IR" sz="3600" dirty="0">
                <a:cs typeface="B Nazanin" pitchFamily="2" charset="-78"/>
              </a:rPr>
              <a:t>– فعالیت </a:t>
            </a:r>
            <a:r>
              <a:rPr lang="fa-IR" sz="3600" dirty="0">
                <a:solidFill>
                  <a:srgbClr val="FF0000"/>
                </a:solidFill>
                <a:cs typeface="B Nazanin" pitchFamily="2" charset="-78"/>
              </a:rPr>
              <a:t>مورد  علاقه ی </a:t>
            </a:r>
            <a:r>
              <a:rPr lang="fa-IR" sz="3600" dirty="0">
                <a:cs typeface="B Nazanin" pitchFamily="2" charset="-78"/>
              </a:rPr>
              <a:t>دانش آموزان ر</a:t>
            </a:r>
            <a:r>
              <a:rPr lang="fa-IR" sz="3600" dirty="0">
                <a:solidFill>
                  <a:srgbClr val="FF0000"/>
                </a:solidFill>
                <a:cs typeface="B Nazanin" pitchFamily="2" charset="-78"/>
              </a:rPr>
              <a:t>اقطع </a:t>
            </a:r>
            <a:r>
              <a:rPr lang="fa-IR" sz="3600" dirty="0">
                <a:cs typeface="B Nazanin" pitchFamily="2" charset="-78"/>
              </a:rPr>
              <a:t>نمی کنید.</a:t>
            </a:r>
          </a:p>
          <a:p>
            <a:pPr marL="0" indent="0" algn="r">
              <a:buNone/>
            </a:pPr>
            <a:r>
              <a:rPr lang="fa-IR" sz="3600" dirty="0">
                <a:cs typeface="B Nazanin" pitchFamily="2" charset="-78"/>
              </a:rPr>
              <a:t>ب – آنان می دانند که صحبت های شما </a:t>
            </a:r>
            <a:r>
              <a:rPr lang="fa-IR" sz="3600" dirty="0">
                <a:solidFill>
                  <a:srgbClr val="FF0000"/>
                </a:solidFill>
                <a:cs typeface="B Nazanin" pitchFamily="2" charset="-78"/>
              </a:rPr>
              <a:t>جالب</a:t>
            </a:r>
            <a:r>
              <a:rPr lang="fa-IR" sz="3600" dirty="0">
                <a:cs typeface="B Nazanin" pitchFamily="2" charset="-78"/>
              </a:rPr>
              <a:t> است.</a:t>
            </a:r>
          </a:p>
          <a:p>
            <a:pPr marL="0" indent="0" algn="r">
              <a:buNone/>
            </a:pPr>
            <a:r>
              <a:rPr lang="fa-IR" sz="3600" dirty="0">
                <a:cs typeface="B Nazanin" pitchFamily="2" charset="-78"/>
              </a:rPr>
              <a:t>پ – دانش آموزان با آنچه که شما انجام می دهید،</a:t>
            </a:r>
            <a:r>
              <a:rPr lang="fa-IR" sz="3600" dirty="0">
                <a:solidFill>
                  <a:srgbClr val="FF0000"/>
                </a:solidFill>
                <a:cs typeface="B Nazanin" pitchFamily="2" charset="-78"/>
              </a:rPr>
              <a:t>درگیر</a:t>
            </a:r>
            <a:r>
              <a:rPr lang="fa-IR" sz="3600" dirty="0">
                <a:cs typeface="B Nazanin" pitchFamily="2" charset="-78"/>
              </a:rPr>
              <a:t> هستند.یک راه برای انجام این کار</a:t>
            </a:r>
            <a:r>
              <a:rPr lang="fa-IR" sz="3600" dirty="0" smtClean="0">
                <a:cs typeface="B Nazanin" pitchFamily="2" charset="-78"/>
              </a:rPr>
              <a:t>، </a:t>
            </a:r>
            <a:r>
              <a:rPr lang="fa-IR" sz="3600" dirty="0" smtClean="0">
                <a:solidFill>
                  <a:srgbClr val="FF0000"/>
                </a:solidFill>
                <a:cs typeface="B Nazanin" pitchFamily="2" charset="-78"/>
              </a:rPr>
              <a:t>پرسیدن </a:t>
            </a:r>
            <a:r>
              <a:rPr lang="fa-IR" sz="3600" dirty="0">
                <a:solidFill>
                  <a:srgbClr val="FF0000"/>
                </a:solidFill>
                <a:cs typeface="B Nazanin" pitchFamily="2" charset="-78"/>
              </a:rPr>
              <a:t>سئوال ها </a:t>
            </a:r>
            <a:r>
              <a:rPr lang="fa-IR" sz="3600" dirty="0">
                <a:cs typeface="B Nazanin" pitchFamily="2" charset="-78"/>
              </a:rPr>
              <a:t>و درخواست از دانش آموزان برای پاسخ است.</a:t>
            </a:r>
          </a:p>
          <a:p>
            <a:pPr marL="0" indent="0" algn="r">
              <a:buNone/>
            </a:pPr>
            <a:endParaRPr lang="fa-IR" sz="3600" dirty="0">
              <a:cs typeface="B Nazanin" pitchFamily="2" charset="-78"/>
            </a:endParaRPr>
          </a:p>
          <a:p>
            <a:endParaRPr lang="en-US" sz="3600" dirty="0"/>
          </a:p>
        </p:txBody>
      </p:sp>
    </p:spTree>
    <p:extLst>
      <p:ext uri="{BB962C8B-B14F-4D97-AF65-F5344CB8AC3E}">
        <p14:creationId xmlns:p14="http://schemas.microsoft.com/office/powerpoint/2010/main" val="190795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537152"/>
            <a:ext cx="10480963" cy="5960629"/>
          </a:xfrm>
        </p:spPr>
        <p:txBody>
          <a:bodyPr>
            <a:normAutofit/>
          </a:bodyPr>
          <a:lstStyle/>
          <a:p>
            <a:pPr marL="0" indent="0" algn="r">
              <a:buNone/>
            </a:pPr>
            <a:r>
              <a:rPr lang="fa-IR" sz="3600" dirty="0" smtClean="0">
                <a:cs typeface="B Nazanin" pitchFamily="2" charset="-78"/>
              </a:rPr>
              <a:t>همچنین از دانش آموزان بخواهید </a:t>
            </a:r>
            <a:r>
              <a:rPr lang="fa-IR" sz="3600" b="1" dirty="0" smtClean="0">
                <a:cs typeface="B Nazanin" pitchFamily="2" charset="-78"/>
              </a:rPr>
              <a:t>سرودهایی</a:t>
            </a:r>
            <a:r>
              <a:rPr lang="fa-IR" sz="3600" dirty="0" smtClean="0">
                <a:cs typeface="B Nazanin" pitchFamily="2" charset="-78"/>
              </a:rPr>
              <a:t> را در مورد عناوینی که شما با آن مواجه هستید، بسازند.</a:t>
            </a:r>
          </a:p>
          <a:p>
            <a:pPr marL="0" indent="0" algn="r">
              <a:buNone/>
            </a:pPr>
            <a:r>
              <a:rPr lang="fa-IR" sz="3600" b="1" dirty="0" smtClean="0">
                <a:cs typeface="B Nazanin" pitchFamily="2" charset="-78"/>
              </a:rPr>
              <a:t>3-چگونه دستورها را به دانش آموزان می دهید تا آنان </a:t>
            </a:r>
            <a:r>
              <a:rPr lang="fa-IR" sz="3600" b="1" dirty="0" smtClean="0">
                <a:solidFill>
                  <a:srgbClr val="FF0000"/>
                </a:solidFill>
                <a:cs typeface="B Nazanin" pitchFamily="2" charset="-78"/>
              </a:rPr>
              <a:t>بدانند</a:t>
            </a:r>
            <a:r>
              <a:rPr lang="fa-IR" sz="3600" b="1" dirty="0" smtClean="0">
                <a:cs typeface="B Nazanin" pitchFamily="2" charset="-78"/>
              </a:rPr>
              <a:t> </a:t>
            </a:r>
            <a:r>
              <a:rPr lang="fa-IR" sz="3600" b="1" dirty="0" smtClean="0">
                <a:solidFill>
                  <a:srgbClr val="FF0000"/>
                </a:solidFill>
                <a:cs typeface="B Nazanin" pitchFamily="2" charset="-78"/>
              </a:rPr>
              <a:t>که چه</a:t>
            </a:r>
            <a:r>
              <a:rPr lang="fa-IR" sz="3600" b="1" dirty="0" smtClean="0">
                <a:cs typeface="B Nazanin" pitchFamily="2" charset="-78"/>
              </a:rPr>
              <a:t> کاری باید انجام دهند؟</a:t>
            </a:r>
          </a:p>
          <a:p>
            <a:pPr marL="0" indent="0" algn="r">
              <a:buNone/>
            </a:pPr>
            <a:r>
              <a:rPr lang="fa-IR" sz="3600" b="1" dirty="0">
                <a:cs typeface="B Nazanin" pitchFamily="2" charset="-78"/>
              </a:rPr>
              <a:t> </a:t>
            </a:r>
            <a:r>
              <a:rPr lang="fa-IR" sz="3600" dirty="0" smtClean="0">
                <a:cs typeface="B Nazanin" pitchFamily="2" charset="-78"/>
              </a:rPr>
              <a:t>الف –</a:t>
            </a:r>
            <a:r>
              <a:rPr lang="fa-IR" sz="3600" dirty="0" smtClean="0">
                <a:solidFill>
                  <a:srgbClr val="FF0000"/>
                </a:solidFill>
                <a:cs typeface="B Nazanin" pitchFamily="2" charset="-78"/>
              </a:rPr>
              <a:t> منتظر </a:t>
            </a:r>
            <a:r>
              <a:rPr lang="fa-IR" sz="3600" dirty="0" smtClean="0">
                <a:cs typeface="B Nazanin" pitchFamily="2" charset="-78"/>
              </a:rPr>
              <a:t>شوید،تا همه دانش آموزان </a:t>
            </a:r>
            <a:r>
              <a:rPr lang="fa-IR" sz="3600" dirty="0" smtClean="0">
                <a:solidFill>
                  <a:srgbClr val="FF0000"/>
                </a:solidFill>
                <a:cs typeface="B Nazanin" pitchFamily="2" charset="-78"/>
              </a:rPr>
              <a:t>ساکت باشند و گوش کنند</a:t>
            </a:r>
            <a:r>
              <a:rPr lang="fa-IR" sz="3600" dirty="0" smtClean="0">
                <a:cs typeface="B Nazanin" pitchFamily="2" charset="-78"/>
              </a:rPr>
              <a:t>.</a:t>
            </a:r>
          </a:p>
          <a:p>
            <a:pPr marL="0" indent="0" algn="r">
              <a:buNone/>
            </a:pPr>
            <a:r>
              <a:rPr lang="fa-IR" sz="3600" dirty="0">
                <a:cs typeface="B Nazanin" pitchFamily="2" charset="-78"/>
              </a:rPr>
              <a:t>ب – دستورهای خود را از </a:t>
            </a:r>
            <a:r>
              <a:rPr lang="fa-IR" sz="3600" dirty="0">
                <a:solidFill>
                  <a:srgbClr val="FF0000"/>
                </a:solidFill>
                <a:cs typeface="B Nazanin" pitchFamily="2" charset="-78"/>
              </a:rPr>
              <a:t>قبل آماده کنید</a:t>
            </a:r>
            <a:r>
              <a:rPr lang="fa-IR" sz="3600" dirty="0">
                <a:cs typeface="B Nazanin" pitchFamily="2" charset="-78"/>
              </a:rPr>
              <a:t>.ممکن است بهتر باشد تا آنان را بر </a:t>
            </a:r>
            <a:r>
              <a:rPr lang="fa-IR" sz="3600" dirty="0">
                <a:solidFill>
                  <a:srgbClr val="FF0000"/>
                </a:solidFill>
                <a:cs typeface="B Nazanin" pitchFamily="2" charset="-78"/>
              </a:rPr>
              <a:t>روی تخته </a:t>
            </a:r>
            <a:r>
              <a:rPr lang="fa-IR" sz="3600" dirty="0">
                <a:cs typeface="B Nazanin" pitchFamily="2" charset="-78"/>
              </a:rPr>
              <a:t>بنویسد و از دانش آموزان بخواهید آن ها را در </a:t>
            </a:r>
            <a:r>
              <a:rPr lang="fa-IR" sz="3600" dirty="0">
                <a:solidFill>
                  <a:srgbClr val="FF0000"/>
                </a:solidFill>
                <a:cs typeface="B Nazanin" pitchFamily="2" charset="-78"/>
              </a:rPr>
              <a:t>دفتر خود یادداشت </a:t>
            </a:r>
            <a:r>
              <a:rPr lang="fa-IR" sz="3600" dirty="0">
                <a:cs typeface="B Nazanin" pitchFamily="2" charset="-78"/>
              </a:rPr>
              <a:t>کنند.</a:t>
            </a:r>
          </a:p>
          <a:p>
            <a:pPr marL="0" indent="0" algn="r">
              <a:buNone/>
            </a:pPr>
            <a:endParaRPr lang="en-US" sz="3600" dirty="0"/>
          </a:p>
        </p:txBody>
      </p:sp>
    </p:spTree>
    <p:extLst>
      <p:ext uri="{BB962C8B-B14F-4D97-AF65-F5344CB8AC3E}">
        <p14:creationId xmlns:p14="http://schemas.microsoft.com/office/powerpoint/2010/main" val="266272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609600"/>
            <a:ext cx="10344150" cy="5848350"/>
          </a:xfrm>
        </p:spPr>
        <p:txBody>
          <a:bodyPr>
            <a:normAutofit/>
          </a:bodyPr>
          <a:lstStyle/>
          <a:p>
            <a:pPr marL="0" indent="0" algn="r">
              <a:buNone/>
            </a:pPr>
            <a:r>
              <a:rPr lang="fa-IR" sz="3600" dirty="0" smtClean="0">
                <a:cs typeface="B Nazanin" pitchFamily="2" charset="-78"/>
              </a:rPr>
              <a:t>پ – آرام  و شمرده صحبت کنید تا دانش آموزان</a:t>
            </a:r>
            <a:r>
              <a:rPr lang="fa-IR" sz="3600" dirty="0" smtClean="0">
                <a:solidFill>
                  <a:srgbClr val="FF0000"/>
                </a:solidFill>
                <a:cs typeface="B Nazanin" pitchFamily="2" charset="-78"/>
              </a:rPr>
              <a:t> مجبور</a:t>
            </a:r>
            <a:r>
              <a:rPr lang="fa-IR" sz="3600" dirty="0" smtClean="0">
                <a:cs typeface="B Nazanin" pitchFamily="2" charset="-78"/>
              </a:rPr>
              <a:t> شوند برای </a:t>
            </a:r>
            <a:r>
              <a:rPr lang="fa-IR" sz="3600" dirty="0" smtClean="0">
                <a:solidFill>
                  <a:srgbClr val="FF0000"/>
                </a:solidFill>
                <a:cs typeface="B Nazanin" pitchFamily="2" charset="-78"/>
              </a:rPr>
              <a:t>شنیدن ساکت </a:t>
            </a:r>
            <a:r>
              <a:rPr lang="fa-IR" sz="3600" dirty="0" smtClean="0">
                <a:cs typeface="B Nazanin" pitchFamily="2" charset="-78"/>
              </a:rPr>
              <a:t>باشند.</a:t>
            </a:r>
          </a:p>
          <a:p>
            <a:pPr marL="0" indent="0" algn="r">
              <a:buNone/>
            </a:pPr>
            <a:r>
              <a:rPr lang="fa-IR" sz="3600" dirty="0" smtClean="0">
                <a:cs typeface="B Nazanin" pitchFamily="2" charset="-78"/>
              </a:rPr>
              <a:t>ت – دستورها به </a:t>
            </a:r>
            <a:r>
              <a:rPr lang="fa-IR" sz="3600" dirty="0" smtClean="0">
                <a:solidFill>
                  <a:srgbClr val="FF0000"/>
                </a:solidFill>
                <a:cs typeface="B Nazanin" pitchFamily="2" charset="-78"/>
              </a:rPr>
              <a:t>وضوح </a:t>
            </a:r>
            <a:r>
              <a:rPr lang="fa-IR" sz="3600" dirty="0" smtClean="0">
                <a:cs typeface="B Nazanin" pitchFamily="2" charset="-78"/>
              </a:rPr>
              <a:t>و </a:t>
            </a:r>
            <a:r>
              <a:rPr lang="fa-IR" sz="3600" dirty="0" smtClean="0">
                <a:solidFill>
                  <a:srgbClr val="FF0000"/>
                </a:solidFill>
                <a:cs typeface="B Nazanin" pitchFamily="2" charset="-78"/>
              </a:rPr>
              <a:t>با کلماتی ساده </a:t>
            </a:r>
            <a:r>
              <a:rPr lang="fa-IR" sz="3600" dirty="0" smtClean="0">
                <a:cs typeface="B Nazanin" pitchFamily="2" charset="-78"/>
              </a:rPr>
              <a:t>و در یک </a:t>
            </a:r>
            <a:r>
              <a:rPr lang="fa-IR" sz="3600" dirty="0" smtClean="0">
                <a:solidFill>
                  <a:srgbClr val="FF0000"/>
                </a:solidFill>
                <a:cs typeface="B Nazanin" pitchFamily="2" charset="-78"/>
              </a:rPr>
              <a:t>شکل منطقی </a:t>
            </a:r>
            <a:r>
              <a:rPr lang="fa-IR" sz="3600" dirty="0" smtClean="0">
                <a:cs typeface="B Nazanin" pitchFamily="2" charset="-78"/>
              </a:rPr>
              <a:t>ارائه کنید.</a:t>
            </a:r>
          </a:p>
          <a:p>
            <a:pPr marL="0" indent="0" algn="r">
              <a:buNone/>
            </a:pPr>
            <a:r>
              <a:rPr lang="fa-IR" sz="3600" dirty="0" smtClean="0">
                <a:cs typeface="B Nazanin" pitchFamily="2" charset="-78"/>
              </a:rPr>
              <a:t>ث – برای اینکه بتوانید دانش آموزان را به خواندن دستورها تشویق کنید،آن ها را بر </a:t>
            </a:r>
            <a:r>
              <a:rPr lang="fa-IR" sz="3600" dirty="0" smtClean="0">
                <a:solidFill>
                  <a:srgbClr val="FF0000"/>
                </a:solidFill>
                <a:cs typeface="B Nazanin" pitchFamily="2" charset="-78"/>
              </a:rPr>
              <a:t>روی تخته – همان گونه که بیان می کنید – بنویسید</a:t>
            </a:r>
            <a:r>
              <a:rPr lang="fa-IR" sz="3600" dirty="0">
                <a:cs typeface="B Nazanin" pitchFamily="2" charset="-78"/>
              </a:rPr>
              <a:t>. </a:t>
            </a:r>
            <a:endParaRPr lang="fa-IR" sz="3600" dirty="0" smtClean="0">
              <a:cs typeface="B Nazanin" pitchFamily="2" charset="-78"/>
            </a:endParaRPr>
          </a:p>
          <a:p>
            <a:pPr marL="0" indent="0" algn="r">
              <a:buNone/>
            </a:pPr>
            <a:r>
              <a:rPr lang="fa-IR" sz="3600" dirty="0" smtClean="0">
                <a:cs typeface="B Nazanin" pitchFamily="2" charset="-78"/>
              </a:rPr>
              <a:t>ج </a:t>
            </a:r>
            <a:r>
              <a:rPr lang="fa-IR" sz="3600" dirty="0">
                <a:cs typeface="B Nazanin" pitchFamily="2" charset="-78"/>
              </a:rPr>
              <a:t>– </a:t>
            </a:r>
            <a:r>
              <a:rPr lang="fa-IR" sz="3600" dirty="0">
                <a:solidFill>
                  <a:srgbClr val="FF0000"/>
                </a:solidFill>
                <a:cs typeface="B Nazanin" pitchFamily="2" charset="-78"/>
              </a:rPr>
              <a:t>سئوال های مشخصی </a:t>
            </a:r>
            <a:r>
              <a:rPr lang="fa-IR" sz="3600" dirty="0">
                <a:cs typeface="B Nazanin" pitchFamily="2" charset="-78"/>
              </a:rPr>
              <a:t>از دانش آموزان بپرسید تا ببینید آیا آنان </a:t>
            </a:r>
            <a:r>
              <a:rPr lang="fa-IR" sz="3600" dirty="0">
                <a:solidFill>
                  <a:srgbClr val="FF0000"/>
                </a:solidFill>
                <a:cs typeface="B Nazanin" pitchFamily="2" charset="-78"/>
              </a:rPr>
              <a:t>متوجه</a:t>
            </a:r>
            <a:r>
              <a:rPr lang="fa-IR" sz="3600" dirty="0">
                <a:cs typeface="B Nazanin" pitchFamily="2" charset="-78"/>
              </a:rPr>
              <a:t> شده اند که چه کاری باید انجام دهند؟ این کافی نیست که فقط بپرسید : آیا همه ی شما می دانید که چه کاری باید انجام دهید؟ چون معمولاً جواب </a:t>
            </a:r>
            <a:r>
              <a:rPr lang="fa-IR" sz="3600" dirty="0">
                <a:solidFill>
                  <a:srgbClr val="FF0000"/>
                </a:solidFill>
                <a:cs typeface="B Nazanin" pitchFamily="2" charset="-78"/>
              </a:rPr>
              <a:t>(( بله )) </a:t>
            </a:r>
            <a:r>
              <a:rPr lang="fa-IR" sz="3600" dirty="0">
                <a:cs typeface="B Nazanin" pitchFamily="2" charset="-78"/>
              </a:rPr>
              <a:t>است!</a:t>
            </a:r>
          </a:p>
          <a:p>
            <a:pPr marL="0" indent="0" algn="r">
              <a:buNone/>
            </a:pPr>
            <a:endParaRPr lang="en-US" sz="3600" dirty="0"/>
          </a:p>
        </p:txBody>
      </p:sp>
    </p:spTree>
    <p:extLst>
      <p:ext uri="{BB962C8B-B14F-4D97-AF65-F5344CB8AC3E}">
        <p14:creationId xmlns:p14="http://schemas.microsoft.com/office/powerpoint/2010/main" val="38143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218"/>
            <a:ext cx="10536382" cy="5816745"/>
          </a:xfrm>
        </p:spPr>
        <p:txBody>
          <a:bodyPr>
            <a:normAutofit/>
          </a:bodyPr>
          <a:lstStyle/>
          <a:p>
            <a:pPr marL="0" indent="0" algn="r">
              <a:buNone/>
            </a:pPr>
            <a:r>
              <a:rPr lang="fa-IR" sz="3600" b="1" dirty="0" smtClean="0">
                <a:cs typeface="B Nazanin" pitchFamily="2" charset="-78"/>
              </a:rPr>
              <a:t>4-چگونه به دانش آموزانی که مشغول انجام کارهای خودهستند،کمک می کنید؟</a:t>
            </a:r>
          </a:p>
          <a:p>
            <a:pPr marL="0" indent="0" algn="r">
              <a:buNone/>
            </a:pPr>
            <a:r>
              <a:rPr lang="fa-IR" sz="3600" dirty="0" smtClean="0">
                <a:cs typeface="B Nazanin" pitchFamily="2" charset="-78"/>
              </a:rPr>
              <a:t>الف – تا زمانی که دانش آموزان درخواست کمک نکرده اند،در کار آن ها </a:t>
            </a:r>
            <a:r>
              <a:rPr lang="fa-IR" sz="3600" dirty="0" smtClean="0">
                <a:solidFill>
                  <a:srgbClr val="FF0000"/>
                </a:solidFill>
                <a:cs typeface="B Nazanin" pitchFamily="2" charset="-78"/>
              </a:rPr>
              <a:t>دخالت نکنید، </a:t>
            </a:r>
            <a:r>
              <a:rPr lang="fa-IR" sz="3600" dirty="0" smtClean="0">
                <a:cs typeface="B Nazanin" pitchFamily="2" charset="-78"/>
              </a:rPr>
              <a:t>این باعث می شود که </a:t>
            </a:r>
            <a:r>
              <a:rPr lang="fa-IR" sz="3600" dirty="0" smtClean="0">
                <a:solidFill>
                  <a:srgbClr val="FF0000"/>
                </a:solidFill>
                <a:cs typeface="B Nazanin" pitchFamily="2" charset="-78"/>
              </a:rPr>
              <a:t>حس استقلال خود را رشد </a:t>
            </a:r>
            <a:r>
              <a:rPr lang="fa-IR" sz="3600" dirty="0" smtClean="0">
                <a:cs typeface="B Nazanin" pitchFamily="2" charset="-78"/>
              </a:rPr>
              <a:t>دهند.</a:t>
            </a:r>
          </a:p>
          <a:p>
            <a:pPr marL="0" indent="0" algn="r">
              <a:buNone/>
            </a:pPr>
            <a:r>
              <a:rPr lang="fa-IR" sz="3600" dirty="0" smtClean="0">
                <a:cs typeface="B Nazanin" pitchFamily="2" charset="-78"/>
              </a:rPr>
              <a:t>ب- اگر دانش اموزان در حال </a:t>
            </a:r>
            <a:r>
              <a:rPr lang="fa-IR" sz="3600" dirty="0" smtClean="0">
                <a:solidFill>
                  <a:srgbClr val="FF0000"/>
                </a:solidFill>
                <a:cs typeface="B Nazanin" pitchFamily="2" charset="-78"/>
              </a:rPr>
              <a:t>انجام اشتباهی </a:t>
            </a:r>
            <a:r>
              <a:rPr lang="fa-IR" sz="3600" dirty="0" smtClean="0">
                <a:cs typeface="B Nazanin" pitchFamily="2" charset="-78"/>
              </a:rPr>
              <a:t>هستند یا در مسیر غلطی حرکت می کنند، به آنان </a:t>
            </a:r>
            <a:r>
              <a:rPr lang="fa-IR" sz="3600" dirty="0" smtClean="0">
                <a:solidFill>
                  <a:srgbClr val="FF0000"/>
                </a:solidFill>
                <a:cs typeface="B Nazanin" pitchFamily="2" charset="-78"/>
              </a:rPr>
              <a:t>کمک کنید </a:t>
            </a:r>
            <a:r>
              <a:rPr lang="fa-IR" sz="3600" dirty="0" smtClean="0">
                <a:cs typeface="B Nazanin" pitchFamily="2" charset="-78"/>
              </a:rPr>
              <a:t>تا خودشان این موضوع را </a:t>
            </a:r>
            <a:r>
              <a:rPr lang="fa-IR" sz="3600" dirty="0" smtClean="0">
                <a:solidFill>
                  <a:srgbClr val="FF0000"/>
                </a:solidFill>
                <a:cs typeface="B Nazanin" pitchFamily="2" charset="-78"/>
              </a:rPr>
              <a:t>بفهمند.</a:t>
            </a:r>
          </a:p>
        </p:txBody>
      </p:sp>
    </p:spTree>
    <p:extLst>
      <p:ext uri="{BB962C8B-B14F-4D97-AF65-F5344CB8AC3E}">
        <p14:creationId xmlns:p14="http://schemas.microsoft.com/office/powerpoint/2010/main" val="88210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r">
              <a:buNone/>
            </a:pPr>
            <a:r>
              <a:rPr lang="fa-IR" sz="3600" dirty="0">
                <a:cs typeface="B Nazanin" pitchFamily="2" charset="-78"/>
              </a:rPr>
              <a:t>پ- مطمئن شوید که آنان به قدر کافی </a:t>
            </a:r>
            <a:r>
              <a:rPr lang="fa-IR" sz="3600" dirty="0">
                <a:solidFill>
                  <a:srgbClr val="FF0000"/>
                </a:solidFill>
                <a:cs typeface="B Nazanin" pitchFamily="2" charset="-78"/>
              </a:rPr>
              <a:t>چالش کاری </a:t>
            </a:r>
            <a:r>
              <a:rPr lang="fa-IR" sz="3600" dirty="0">
                <a:cs typeface="B Nazanin" pitchFamily="2" charset="-78"/>
              </a:rPr>
              <a:t>دارند.</a:t>
            </a:r>
          </a:p>
          <a:p>
            <a:pPr marL="0" indent="0" algn="r">
              <a:buNone/>
            </a:pPr>
            <a:r>
              <a:rPr lang="fa-IR" sz="3600" dirty="0">
                <a:cs typeface="B Nazanin" pitchFamily="2" charset="-78"/>
              </a:rPr>
              <a:t>ت- </a:t>
            </a:r>
            <a:r>
              <a:rPr lang="fa-IR" sz="3600" dirty="0">
                <a:solidFill>
                  <a:srgbClr val="FF0000"/>
                </a:solidFill>
                <a:cs typeface="B Nazanin" pitchFamily="2" charset="-78"/>
              </a:rPr>
              <a:t>راه هایی </a:t>
            </a:r>
            <a:r>
              <a:rPr lang="fa-IR" sz="3600" dirty="0">
                <a:cs typeface="B Nazanin" pitchFamily="2" charset="-78"/>
              </a:rPr>
              <a:t>را درنظر بگیرید تا دانش آموزان،خود از آن طریق </a:t>
            </a:r>
            <a:r>
              <a:rPr lang="fa-IR" sz="3600" dirty="0">
                <a:solidFill>
                  <a:srgbClr val="FF0000"/>
                </a:solidFill>
                <a:cs typeface="B Nazanin" pitchFamily="2" charset="-78"/>
              </a:rPr>
              <a:t>اصلاحات</a:t>
            </a:r>
            <a:r>
              <a:rPr lang="fa-IR" sz="3600" dirty="0">
                <a:cs typeface="B Nazanin" pitchFamily="2" charset="-78"/>
              </a:rPr>
              <a:t> را انجام دهند</a:t>
            </a:r>
            <a:r>
              <a:rPr lang="fa-IR" sz="3600" dirty="0" smtClean="0">
                <a:cs typeface="B Nazanin" pitchFamily="2" charset="-78"/>
              </a:rPr>
              <a:t>.</a:t>
            </a:r>
          </a:p>
          <a:p>
            <a:pPr marL="0" indent="0" algn="r">
              <a:buNone/>
            </a:pPr>
            <a:r>
              <a:rPr lang="fa-IR" sz="3600" b="1" dirty="0" smtClean="0">
                <a:cs typeface="B Nazanin" pitchFamily="2" charset="-78"/>
              </a:rPr>
              <a:t>5- چگونه به کسانی که در گروه کار می کنند،کمک کنید؟</a:t>
            </a:r>
          </a:p>
          <a:p>
            <a:pPr marL="0" indent="0" algn="r">
              <a:buNone/>
            </a:pPr>
            <a:r>
              <a:rPr lang="fa-IR" sz="3600" dirty="0" smtClean="0">
                <a:cs typeface="B Nazanin" pitchFamily="2" charset="-78"/>
              </a:rPr>
              <a:t>الف-مطمئن شوید،که </a:t>
            </a:r>
            <a:r>
              <a:rPr lang="fa-IR" sz="3600" dirty="0" smtClean="0">
                <a:solidFill>
                  <a:srgbClr val="FF0000"/>
                </a:solidFill>
                <a:cs typeface="B Nazanin" pitchFamily="2" charset="-78"/>
              </a:rPr>
              <a:t>همه ی گروه می دانند </a:t>
            </a:r>
            <a:r>
              <a:rPr lang="fa-IR" sz="3600" dirty="0" smtClean="0">
                <a:cs typeface="B Nazanin" pitchFamily="2" charset="-78"/>
              </a:rPr>
              <a:t>چه کاری باید انجام شود.</a:t>
            </a:r>
          </a:p>
          <a:p>
            <a:pPr marL="0" indent="0" algn="r">
              <a:buNone/>
            </a:pPr>
            <a:r>
              <a:rPr lang="fa-IR" sz="3600" dirty="0" smtClean="0">
                <a:cs typeface="B Nazanin" pitchFamily="2" charset="-78"/>
              </a:rPr>
              <a:t>ب- هر عضو گروه باید </a:t>
            </a:r>
            <a:r>
              <a:rPr lang="fa-IR" sz="3600" dirty="0" smtClean="0">
                <a:solidFill>
                  <a:srgbClr val="FF0000"/>
                </a:solidFill>
                <a:cs typeface="B Nazanin" pitchFamily="2" charset="-78"/>
              </a:rPr>
              <a:t>مسئولیت مشخصی </a:t>
            </a:r>
            <a:r>
              <a:rPr lang="fa-IR" sz="3600" dirty="0" smtClean="0">
                <a:cs typeface="B Nazanin" pitchFamily="2" charset="-78"/>
              </a:rPr>
              <a:t>داشته باشد.</a:t>
            </a:r>
          </a:p>
          <a:p>
            <a:pPr marL="0" indent="0" algn="r">
              <a:buNone/>
            </a:pPr>
            <a:r>
              <a:rPr lang="fa-IR" sz="3600" dirty="0" smtClean="0">
                <a:cs typeface="B Nazanin" pitchFamily="2" charset="-78"/>
              </a:rPr>
              <a:t>پ – اجازه دهید آنان </a:t>
            </a:r>
            <a:r>
              <a:rPr lang="fa-IR" sz="3600" dirty="0" smtClean="0">
                <a:solidFill>
                  <a:srgbClr val="FF0000"/>
                </a:solidFill>
                <a:cs typeface="B Nazanin" pitchFamily="2" charset="-78"/>
              </a:rPr>
              <a:t>یک بازی </a:t>
            </a:r>
            <a:r>
              <a:rPr lang="fa-IR" sz="3600" dirty="0" smtClean="0">
                <a:cs typeface="B Nazanin" pitchFamily="2" charset="-78"/>
              </a:rPr>
              <a:t>را با هم انجام دهند تا یاد بگیرند به عنوان </a:t>
            </a:r>
            <a:r>
              <a:rPr lang="fa-IR" sz="3600" dirty="0" smtClean="0">
                <a:solidFill>
                  <a:srgbClr val="FF0000"/>
                </a:solidFill>
                <a:cs typeface="B Nazanin" pitchFamily="2" charset="-78"/>
              </a:rPr>
              <a:t>یک تیم </a:t>
            </a:r>
            <a:r>
              <a:rPr lang="fa-IR" sz="3600" dirty="0" smtClean="0">
                <a:cs typeface="B Nazanin" pitchFamily="2" charset="-78"/>
              </a:rPr>
              <a:t>با هم کار کنند.</a:t>
            </a:r>
            <a:r>
              <a:rPr lang="en-US" sz="3600" dirty="0" smtClean="0"/>
              <a:t> </a:t>
            </a:r>
            <a:r>
              <a:rPr lang="fa-IR" sz="3600" dirty="0" smtClean="0">
                <a:cs typeface="B Nazanin" pitchFamily="2" charset="-78"/>
              </a:rPr>
              <a:t> </a:t>
            </a:r>
            <a:endParaRPr lang="en-US" sz="3600" dirty="0"/>
          </a:p>
          <a:p>
            <a:pPr marL="0" indent="0">
              <a:buNone/>
            </a:pPr>
            <a:endParaRPr lang="en-US" sz="3600" dirty="0"/>
          </a:p>
        </p:txBody>
      </p:sp>
    </p:spTree>
    <p:extLst>
      <p:ext uri="{BB962C8B-B14F-4D97-AF65-F5344CB8AC3E}">
        <p14:creationId xmlns:p14="http://schemas.microsoft.com/office/powerpoint/2010/main" val="148786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فصل 7 : تجربیات یادگیری</a:t>
            </a:r>
            <a:endParaRPr lang="en-US" b="1" dirty="0"/>
          </a:p>
        </p:txBody>
      </p:sp>
      <p:sp>
        <p:nvSpPr>
          <p:cNvPr id="3" name="Content Placeholder 2"/>
          <p:cNvSpPr>
            <a:spLocks noGrp="1"/>
          </p:cNvSpPr>
          <p:nvPr>
            <p:ph idx="1"/>
          </p:nvPr>
        </p:nvSpPr>
        <p:spPr/>
        <p:txBody>
          <a:bodyPr>
            <a:normAutofit/>
          </a:bodyPr>
          <a:lstStyle/>
          <a:p>
            <a:pPr marL="0" indent="0" algn="r">
              <a:buNone/>
            </a:pPr>
            <a:r>
              <a:rPr lang="fa-IR" sz="4400" dirty="0" smtClean="0">
                <a:cs typeface="B Nazanin" pitchFamily="2" charset="-78"/>
              </a:rPr>
              <a:t> </a:t>
            </a:r>
            <a:r>
              <a:rPr lang="fa-IR" sz="4400" b="1" dirty="0" smtClean="0">
                <a:cs typeface="B Nazanin" pitchFamily="2" charset="-78"/>
              </a:rPr>
              <a:t>زمینه هایی که باید پوشش داده شود:</a:t>
            </a:r>
          </a:p>
          <a:p>
            <a:pPr marL="0" indent="0" algn="r">
              <a:buNone/>
            </a:pPr>
            <a:r>
              <a:rPr lang="fa-IR" sz="4400" dirty="0" smtClean="0">
                <a:cs typeface="B Nazanin" pitchFamily="2" charset="-78"/>
              </a:rPr>
              <a:t>- تدریس موًثر</a:t>
            </a:r>
          </a:p>
          <a:p>
            <a:pPr marL="0" indent="0" algn="r">
              <a:buNone/>
            </a:pPr>
            <a:r>
              <a:rPr lang="fa-IR" sz="4400" dirty="0" smtClean="0">
                <a:cs typeface="B Nazanin" pitchFamily="2" charset="-78"/>
              </a:rPr>
              <a:t>- راهبر های تدریس</a:t>
            </a:r>
          </a:p>
          <a:p>
            <a:pPr marL="0" indent="0" algn="r">
              <a:buNone/>
            </a:pPr>
            <a:r>
              <a:rPr lang="fa-IR" sz="4400" dirty="0" smtClean="0">
                <a:cs typeface="B Nazanin" pitchFamily="2" charset="-78"/>
              </a:rPr>
              <a:t>- فعالیت1-7</a:t>
            </a:r>
          </a:p>
          <a:p>
            <a:pPr marL="0" indent="0" algn="r">
              <a:buNone/>
            </a:pPr>
            <a:r>
              <a:rPr lang="fa-IR" sz="4400" dirty="0" smtClean="0">
                <a:cs typeface="B Nazanin" pitchFamily="2" charset="-78"/>
              </a:rPr>
              <a:t>- ارائه ی دستورها</a:t>
            </a:r>
          </a:p>
          <a:p>
            <a:pPr algn="r">
              <a:buFontTx/>
              <a:buChar char="-"/>
            </a:pPr>
            <a:endParaRPr lang="en-US" sz="4400" dirty="0"/>
          </a:p>
        </p:txBody>
      </p:sp>
    </p:spTree>
    <p:extLst>
      <p:ext uri="{BB962C8B-B14F-4D97-AF65-F5344CB8AC3E}">
        <p14:creationId xmlns:p14="http://schemas.microsoft.com/office/powerpoint/2010/main" val="369909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2"/>
            <a:ext cx="10397836" cy="1163782"/>
          </a:xfrm>
        </p:spPr>
        <p:txBody>
          <a:bodyPr/>
          <a:lstStyle/>
          <a:p>
            <a:pPr algn="r"/>
            <a:r>
              <a:rPr lang="fa-IR" dirty="0" smtClean="0"/>
              <a:t>گروه بندی ؛</a:t>
            </a:r>
            <a:endParaRPr lang="en-US" dirty="0"/>
          </a:p>
        </p:txBody>
      </p:sp>
      <p:sp>
        <p:nvSpPr>
          <p:cNvPr id="3" name="Content Placeholder 2"/>
          <p:cNvSpPr>
            <a:spLocks noGrp="1"/>
          </p:cNvSpPr>
          <p:nvPr>
            <p:ph idx="1"/>
          </p:nvPr>
        </p:nvSpPr>
        <p:spPr>
          <a:xfrm>
            <a:off x="838200" y="1427018"/>
            <a:ext cx="10397836" cy="5098473"/>
          </a:xfrm>
        </p:spPr>
        <p:txBody>
          <a:bodyPr>
            <a:noAutofit/>
          </a:bodyPr>
          <a:lstStyle/>
          <a:p>
            <a:pPr marL="0" indent="0" algn="r">
              <a:buNone/>
            </a:pPr>
            <a:r>
              <a:rPr lang="fa-IR" sz="3600" dirty="0" smtClean="0">
                <a:cs typeface="B Nazanin" pitchFamily="2" charset="-78"/>
              </a:rPr>
              <a:t>گروه بندی از نظر </a:t>
            </a:r>
            <a:r>
              <a:rPr lang="fa-IR" sz="3600" dirty="0" smtClean="0">
                <a:solidFill>
                  <a:srgbClr val="FF0000"/>
                </a:solidFill>
                <a:cs typeface="B Nazanin" pitchFamily="2" charset="-78"/>
              </a:rPr>
              <a:t>فیزیکی</a:t>
            </a:r>
            <a:r>
              <a:rPr lang="fa-IR" sz="3600" dirty="0" smtClean="0">
                <a:cs typeface="B Nazanin" pitchFamily="2" charset="-78"/>
              </a:rPr>
              <a:t>،قرار دادن گروه های دانش آموزان در </a:t>
            </a:r>
            <a:r>
              <a:rPr lang="fa-IR" sz="3600" dirty="0" smtClean="0">
                <a:solidFill>
                  <a:srgbClr val="FF0000"/>
                </a:solidFill>
                <a:cs typeface="B Nazanin" pitchFamily="2" charset="-78"/>
              </a:rPr>
              <a:t>بخش های مختلف کلاس برای هدفی مشخص </a:t>
            </a:r>
            <a:r>
              <a:rPr lang="fa-IR" sz="3600" dirty="0" smtClean="0">
                <a:cs typeface="B Nazanin" pitchFamily="2" charset="-78"/>
              </a:rPr>
              <a:t>است. </a:t>
            </a:r>
            <a:r>
              <a:rPr lang="fa-IR" sz="3600" b="1" dirty="0" smtClean="0">
                <a:solidFill>
                  <a:srgbClr val="FF0000"/>
                </a:solidFill>
                <a:cs typeface="B Nazanin" pitchFamily="2" charset="-78"/>
              </a:rPr>
              <a:t>راهبردهای گروه بندی</a:t>
            </a:r>
            <a:r>
              <a:rPr lang="fa-IR" sz="3600" dirty="0" smtClean="0">
                <a:cs typeface="B Nazanin" pitchFamily="2" charset="-78"/>
              </a:rPr>
              <a:t> می تواند برای مدیریت کردن دانش آموزان که توانایی های متفاوت دارند،بسیار مفید باشد.</a:t>
            </a:r>
          </a:p>
          <a:p>
            <a:pPr marL="0" indent="0" algn="r">
              <a:buNone/>
            </a:pPr>
            <a:r>
              <a:rPr lang="fa-IR" sz="3600" dirty="0" smtClean="0">
                <a:cs typeface="B Nazanin" pitchFamily="2" charset="-78"/>
              </a:rPr>
              <a:t>گروه ها ممکن است </a:t>
            </a:r>
            <a:r>
              <a:rPr lang="fa-IR" sz="3600" dirty="0" smtClean="0">
                <a:solidFill>
                  <a:srgbClr val="FF0000"/>
                </a:solidFill>
                <a:cs typeface="B Nazanin" pitchFamily="2" charset="-78"/>
              </a:rPr>
              <a:t>ترکیبی از توانایی های </a:t>
            </a:r>
            <a:r>
              <a:rPr lang="fa-IR" sz="3600" dirty="0" smtClean="0">
                <a:cs typeface="B Nazanin" pitchFamily="2" charset="-78"/>
              </a:rPr>
              <a:t>مختلف در کل کلاس باشند و یا گروه هایی کوچک تر براساس توانایی ایشان.</a:t>
            </a:r>
          </a:p>
          <a:p>
            <a:pPr marL="0" indent="0" algn="r">
              <a:buNone/>
            </a:pPr>
            <a:r>
              <a:rPr lang="fa-IR" sz="3600" dirty="0" smtClean="0">
                <a:cs typeface="B Nazanin" pitchFamily="2" charset="-78"/>
              </a:rPr>
              <a:t>بسیاری از معلمان </a:t>
            </a:r>
            <a:r>
              <a:rPr lang="fa-IR" sz="3600" dirty="0" smtClean="0">
                <a:solidFill>
                  <a:srgbClr val="FF0000"/>
                </a:solidFill>
                <a:cs typeface="B Nazanin" pitchFamily="2" charset="-78"/>
              </a:rPr>
              <a:t>دو گروه اصلی </a:t>
            </a:r>
            <a:r>
              <a:rPr lang="fa-IR" sz="3600" dirty="0" smtClean="0">
                <a:cs typeface="B Nazanin" pitchFamily="2" charset="-78"/>
              </a:rPr>
              <a:t>ترجیح می دهند که معمولاً </a:t>
            </a:r>
            <a:r>
              <a:rPr lang="fa-IR" sz="3600" dirty="0" smtClean="0">
                <a:solidFill>
                  <a:srgbClr val="FF0000"/>
                </a:solidFill>
                <a:cs typeface="B Nazanin" pitchFamily="2" charset="-78"/>
              </a:rPr>
              <a:t>روبه</a:t>
            </a:r>
            <a:r>
              <a:rPr lang="fa-IR" sz="3600" dirty="0" smtClean="0">
                <a:cs typeface="B Nazanin" pitchFamily="2" charset="-78"/>
              </a:rPr>
              <a:t> روی یکدیگر باشند؛زیرا در این صورت برای معلم،</a:t>
            </a:r>
            <a:r>
              <a:rPr lang="fa-IR" sz="3600" dirty="0" smtClean="0">
                <a:solidFill>
                  <a:srgbClr val="FF0000"/>
                </a:solidFill>
                <a:cs typeface="B Nazanin" pitchFamily="2" charset="-78"/>
              </a:rPr>
              <a:t>ارتباط</a:t>
            </a:r>
            <a:r>
              <a:rPr lang="fa-IR" sz="3600" dirty="0" smtClean="0">
                <a:cs typeface="B Nazanin" pitchFamily="2" charset="-78"/>
              </a:rPr>
              <a:t> برقرار کردن با هر دو گروه</a:t>
            </a:r>
            <a:r>
              <a:rPr lang="fa-IR" sz="3600" dirty="0" smtClean="0">
                <a:solidFill>
                  <a:srgbClr val="FF0000"/>
                </a:solidFill>
                <a:cs typeface="B Nazanin" pitchFamily="2" charset="-78"/>
              </a:rPr>
              <a:t> آسان </a:t>
            </a:r>
            <a:r>
              <a:rPr lang="fa-IR" sz="3600" dirty="0" smtClean="0">
                <a:cs typeface="B Nazanin" pitchFamily="2" charset="-78"/>
              </a:rPr>
              <a:t>است.</a:t>
            </a:r>
            <a:endParaRPr lang="en-US" sz="3600" dirty="0"/>
          </a:p>
        </p:txBody>
      </p:sp>
    </p:spTree>
    <p:extLst>
      <p:ext uri="{BB962C8B-B14F-4D97-AF65-F5344CB8AC3E}">
        <p14:creationId xmlns:p14="http://schemas.microsoft.com/office/powerpoint/2010/main" val="292041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218"/>
            <a:ext cx="10328564" cy="5816745"/>
          </a:xfrm>
        </p:spPr>
        <p:txBody>
          <a:bodyPr>
            <a:noAutofit/>
          </a:bodyPr>
          <a:lstStyle/>
          <a:p>
            <a:pPr marL="0" indent="0" algn="r">
              <a:buNone/>
            </a:pPr>
            <a:r>
              <a:rPr lang="fa-IR" sz="3600" dirty="0" smtClean="0">
                <a:cs typeface="B Nazanin" pitchFamily="2" charset="-78"/>
              </a:rPr>
              <a:t>همچنین ممکن است یک یا دو گروه کوچک،از گروه بزرگ جدا شوند؛</a:t>
            </a:r>
          </a:p>
          <a:p>
            <a:pPr marL="0" indent="0" algn="r">
              <a:buNone/>
            </a:pPr>
            <a:r>
              <a:rPr lang="fa-IR" sz="3600" dirty="0" smtClean="0">
                <a:cs typeface="B Nazanin" pitchFamily="2" charset="-78"/>
              </a:rPr>
              <a:t>(همان طور که در تصویر سمت راست صفحه 110 نشان داده شده است).</a:t>
            </a:r>
          </a:p>
          <a:p>
            <a:pPr marL="0" indent="0" algn="r">
              <a:buNone/>
            </a:pPr>
            <a:r>
              <a:rPr lang="fa-IR" sz="3600" b="1" dirty="0" smtClean="0">
                <a:cs typeface="B Nazanin" pitchFamily="2" charset="-78"/>
              </a:rPr>
              <a:t>گروه ها را می توان با یکی از سه روش زیر آموزش داد :</a:t>
            </a:r>
          </a:p>
          <a:p>
            <a:pPr marL="0" indent="0" algn="r">
              <a:buNone/>
            </a:pPr>
            <a:r>
              <a:rPr lang="fa-IR" sz="3600" dirty="0" smtClean="0">
                <a:cs typeface="B Nazanin" pitchFamily="2" charset="-78"/>
              </a:rPr>
              <a:t>[] تشکیل گروه های مجزا ؛ آنچه که در روش دو گروه گفته شد.</a:t>
            </a:r>
          </a:p>
          <a:p>
            <a:pPr marL="0" indent="0" algn="r">
              <a:buNone/>
            </a:pPr>
            <a:r>
              <a:rPr lang="fa-IR" sz="3600" dirty="0" smtClean="0">
                <a:cs typeface="B Nazanin" pitchFamily="2" charset="-78"/>
              </a:rPr>
              <a:t>[] تدریس یک مفهوم مشترک به همه ی کلاس؛</a:t>
            </a:r>
          </a:p>
          <a:p>
            <a:pPr marL="0" indent="0" algn="r">
              <a:buNone/>
            </a:pPr>
            <a:r>
              <a:rPr lang="fa-IR" sz="3600" dirty="0" smtClean="0">
                <a:cs typeface="B Nazanin" pitchFamily="2" charset="-78"/>
              </a:rPr>
              <a:t>[] روش مختلط ؛ در این روش ترکیبی از گروه های مجزا برای برخی از موضوعات یا زمینه هایی استفاده می شود و از روش همه کلاس برای مفاهیم مشکل سود برد.</a:t>
            </a:r>
          </a:p>
          <a:p>
            <a:pPr marL="0" indent="0" algn="r">
              <a:buNone/>
            </a:pPr>
            <a:endParaRPr lang="en-US" sz="3600" dirty="0"/>
          </a:p>
        </p:txBody>
      </p:sp>
    </p:spTree>
    <p:extLst>
      <p:ext uri="{BB962C8B-B14F-4D97-AF65-F5344CB8AC3E}">
        <p14:creationId xmlns:p14="http://schemas.microsoft.com/office/powerpoint/2010/main" val="160052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0"/>
            <a:ext cx="10903527" cy="2273012"/>
          </a:xfrm>
        </p:spPr>
        <p:txBody>
          <a:bodyPr>
            <a:normAutofit/>
          </a:bodyPr>
          <a:lstStyle/>
          <a:p>
            <a:pPr algn="r"/>
            <a:r>
              <a:rPr lang="fa-IR" b="1" dirty="0"/>
              <a:t>تعیین روش بستگی به عوامل مختلفی دارد؛در زیر به چند عامل اشاره شده است :</a:t>
            </a:r>
            <a:br>
              <a:rPr lang="fa-IR" b="1" dirty="0"/>
            </a:br>
            <a:endParaRPr lang="en-US" b="1" dirty="0"/>
          </a:p>
        </p:txBody>
      </p:sp>
      <p:sp>
        <p:nvSpPr>
          <p:cNvPr id="3" name="Content Placeholder 2"/>
          <p:cNvSpPr>
            <a:spLocks noGrp="1"/>
          </p:cNvSpPr>
          <p:nvPr>
            <p:ph idx="1"/>
          </p:nvPr>
        </p:nvSpPr>
        <p:spPr>
          <a:xfrm>
            <a:off x="990600" y="2273012"/>
            <a:ext cx="10515600" cy="4458999"/>
          </a:xfrm>
        </p:spPr>
        <p:txBody>
          <a:bodyPr>
            <a:noAutofit/>
          </a:bodyPr>
          <a:lstStyle/>
          <a:p>
            <a:pPr marL="0" indent="0" algn="r">
              <a:buNone/>
            </a:pPr>
            <a:r>
              <a:rPr lang="fa-IR" sz="3600" dirty="0" smtClean="0">
                <a:cs typeface="B Nazanin" pitchFamily="2" charset="-78"/>
              </a:rPr>
              <a:t> []</a:t>
            </a:r>
            <a:r>
              <a:rPr lang="fa-IR" sz="3600" dirty="0" smtClean="0">
                <a:solidFill>
                  <a:srgbClr val="FF0000"/>
                </a:solidFill>
                <a:cs typeface="B Nazanin" pitchFamily="2" charset="-78"/>
              </a:rPr>
              <a:t> موضوعی </a:t>
            </a:r>
            <a:r>
              <a:rPr lang="fa-IR" sz="3600" dirty="0" smtClean="0">
                <a:cs typeface="B Nazanin" pitchFamily="2" charset="-78"/>
              </a:rPr>
              <a:t>که تدریس می شود؛برای مثال برخی از موضوعات مانند </a:t>
            </a:r>
            <a:r>
              <a:rPr lang="fa-IR" sz="3600" dirty="0" smtClean="0">
                <a:solidFill>
                  <a:srgbClr val="FF0000"/>
                </a:solidFill>
                <a:cs typeface="B Nazanin" pitchFamily="2" charset="-78"/>
              </a:rPr>
              <a:t>ریاضیات و خواندن،نیاز </a:t>
            </a:r>
            <a:r>
              <a:rPr lang="fa-IR" sz="3600" dirty="0" smtClean="0">
                <a:cs typeface="B Nazanin" pitchFamily="2" charset="-78"/>
              </a:rPr>
              <a:t>به </a:t>
            </a:r>
            <a:r>
              <a:rPr lang="fa-IR" sz="3600" dirty="0" smtClean="0">
                <a:solidFill>
                  <a:srgbClr val="FF0000"/>
                </a:solidFill>
                <a:cs typeface="B Nazanin" pitchFamily="2" charset="-78"/>
              </a:rPr>
              <a:t>راهنمایی های فردی </a:t>
            </a:r>
            <a:r>
              <a:rPr lang="fa-IR" sz="3600" dirty="0" smtClean="0">
                <a:cs typeface="B Nazanin" pitchFamily="2" charset="-78"/>
              </a:rPr>
              <a:t>بیشتری دارد.</a:t>
            </a:r>
            <a:endParaRPr lang="fa-IR" sz="3600" dirty="0">
              <a:cs typeface="B Nazanin" pitchFamily="2" charset="-78"/>
            </a:endParaRPr>
          </a:p>
          <a:p>
            <a:pPr marL="0" indent="0" algn="r">
              <a:buNone/>
            </a:pPr>
            <a:r>
              <a:rPr lang="fa-IR" sz="3600" dirty="0" smtClean="0">
                <a:cs typeface="B Nazanin" pitchFamily="2" charset="-78"/>
              </a:rPr>
              <a:t>[] </a:t>
            </a:r>
            <a:r>
              <a:rPr lang="fa-IR" sz="3600" dirty="0" smtClean="0">
                <a:solidFill>
                  <a:srgbClr val="FF0000"/>
                </a:solidFill>
                <a:cs typeface="B Nazanin" pitchFamily="2" charset="-78"/>
              </a:rPr>
              <a:t>مفهوم و محتوای موضوع</a:t>
            </a:r>
            <a:r>
              <a:rPr lang="fa-IR" sz="3600" dirty="0" smtClean="0">
                <a:cs typeface="B Nazanin" pitchFamily="2" charset="-78"/>
              </a:rPr>
              <a:t>؛ برای مثال؛هرکس می تواند مفهوم حمل و نقل را بفهمد.</a:t>
            </a:r>
          </a:p>
          <a:p>
            <a:pPr marL="0" indent="0" algn="r">
              <a:buNone/>
            </a:pPr>
            <a:r>
              <a:rPr lang="fa-IR" sz="3600" dirty="0" smtClean="0">
                <a:cs typeface="B Nazanin" pitchFamily="2" charset="-78"/>
              </a:rPr>
              <a:t>[] </a:t>
            </a:r>
            <a:r>
              <a:rPr lang="fa-IR" sz="3600" dirty="0" smtClean="0">
                <a:solidFill>
                  <a:srgbClr val="FF0000"/>
                </a:solidFill>
                <a:cs typeface="B Nazanin" pitchFamily="2" charset="-78"/>
              </a:rPr>
              <a:t>سطوح توانایی و تبحر دانش آموزان </a:t>
            </a:r>
            <a:r>
              <a:rPr lang="fa-IR" sz="3600" dirty="0" smtClean="0">
                <a:cs typeface="B Nazanin" pitchFamily="2" charset="-78"/>
              </a:rPr>
              <a:t>در زمینه خاص؛ برای مثال،همه ی دانش آموزان در یک پایه ی تحصیلی،نمی توانند تقسیمات طولانی را انجام دهند.</a:t>
            </a:r>
          </a:p>
        </p:txBody>
      </p:sp>
    </p:spTree>
    <p:extLst>
      <p:ext uri="{BB962C8B-B14F-4D97-AF65-F5344CB8AC3E}">
        <p14:creationId xmlns:p14="http://schemas.microsoft.com/office/powerpoint/2010/main" val="102508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 </a:t>
            </a:r>
            <a:r>
              <a:rPr lang="fa-IR" sz="3600" dirty="0">
                <a:solidFill>
                  <a:srgbClr val="FF0000"/>
                </a:solidFill>
                <a:cs typeface="B Nazanin" pitchFamily="2" charset="-78"/>
              </a:rPr>
              <a:t>طبیعت مهارت هایی </a:t>
            </a:r>
            <a:r>
              <a:rPr lang="fa-IR" sz="3600" dirty="0">
                <a:cs typeface="B Nazanin" pitchFamily="2" charset="-78"/>
              </a:rPr>
              <a:t>که آموزش داده می شود.</a:t>
            </a:r>
          </a:p>
          <a:p>
            <a:pPr marL="0" indent="0" algn="r">
              <a:buNone/>
            </a:pPr>
            <a:r>
              <a:rPr lang="fa-IR" sz="3600" dirty="0">
                <a:cs typeface="B Nazanin" pitchFamily="2" charset="-78"/>
              </a:rPr>
              <a:t>در بعضی از فعالیت ها،</a:t>
            </a:r>
            <a:r>
              <a:rPr lang="fa-IR" sz="3600" dirty="0">
                <a:solidFill>
                  <a:srgbClr val="FF0000"/>
                </a:solidFill>
                <a:cs typeface="B Nazanin" pitchFamily="2" charset="-78"/>
              </a:rPr>
              <a:t>همه ی گروه </a:t>
            </a:r>
            <a:r>
              <a:rPr lang="fa-IR" sz="3600" dirty="0">
                <a:cs typeface="B Nazanin" pitchFamily="2" charset="-78"/>
              </a:rPr>
              <a:t>می توانند از آن </a:t>
            </a:r>
            <a:r>
              <a:rPr lang="fa-IR" sz="3600" dirty="0">
                <a:solidFill>
                  <a:srgbClr val="FF0000"/>
                </a:solidFill>
                <a:cs typeface="B Nazanin" pitchFamily="2" charset="-78"/>
              </a:rPr>
              <a:t>لذت ببرند </a:t>
            </a:r>
            <a:r>
              <a:rPr lang="fa-IR" sz="3600" dirty="0">
                <a:cs typeface="B Nazanin" pitchFamily="2" charset="-78"/>
              </a:rPr>
              <a:t>یا با آن </a:t>
            </a:r>
            <a:r>
              <a:rPr lang="fa-IR" sz="3600" dirty="0">
                <a:solidFill>
                  <a:srgbClr val="FF0000"/>
                </a:solidFill>
                <a:cs typeface="B Nazanin" pitchFamily="2" charset="-78"/>
              </a:rPr>
              <a:t>مرتبط شوند</a:t>
            </a:r>
            <a:r>
              <a:rPr lang="fa-IR" sz="3600" dirty="0" smtClean="0">
                <a:solidFill>
                  <a:srgbClr val="FF0000"/>
                </a:solidFill>
                <a:cs typeface="B Nazanin" pitchFamily="2" charset="-78"/>
              </a:rPr>
              <a:t>؛ </a:t>
            </a:r>
            <a:r>
              <a:rPr lang="fa-IR" sz="3600" dirty="0" smtClean="0">
                <a:cs typeface="B Nazanin" pitchFamily="2" charset="-78"/>
              </a:rPr>
              <a:t>که</a:t>
            </a:r>
            <a:r>
              <a:rPr lang="fa-IR" sz="3600" dirty="0" smtClean="0">
                <a:solidFill>
                  <a:srgbClr val="FF0000"/>
                </a:solidFill>
                <a:cs typeface="B Nazanin" pitchFamily="2" charset="-78"/>
              </a:rPr>
              <a:t> </a:t>
            </a:r>
            <a:r>
              <a:rPr lang="fa-IR" sz="3600" dirty="0">
                <a:cs typeface="B Nazanin" pitchFamily="2" charset="-78"/>
              </a:rPr>
              <a:t>در این صورت،می توان از روش های مختلط برای </a:t>
            </a:r>
            <a:r>
              <a:rPr lang="fa-IR" sz="3600" dirty="0">
                <a:solidFill>
                  <a:srgbClr val="FF0000"/>
                </a:solidFill>
                <a:cs typeface="B Nazanin" pitchFamily="2" charset="-78"/>
              </a:rPr>
              <a:t>تمامی کلاس </a:t>
            </a:r>
            <a:r>
              <a:rPr lang="fa-IR" sz="3600" dirty="0">
                <a:cs typeface="B Nazanin" pitchFamily="2" charset="-78"/>
              </a:rPr>
              <a:t>استفاده </a:t>
            </a:r>
            <a:r>
              <a:rPr lang="fa-IR" sz="3600" dirty="0" smtClean="0">
                <a:cs typeface="B Nazanin" pitchFamily="2" charset="-78"/>
              </a:rPr>
              <a:t>کرد؛ زیرامؤثرتر است.فعالیت هایی چون : </a:t>
            </a:r>
            <a:r>
              <a:rPr lang="fa-IR" sz="3600" dirty="0" smtClean="0">
                <a:solidFill>
                  <a:srgbClr val="FF0000"/>
                </a:solidFill>
                <a:cs typeface="B Nazanin" pitchFamily="2" charset="-78"/>
              </a:rPr>
              <a:t>بازی های حل مساًله ،داستان ها و نمایش های دراماتیک، استفاده از رسانه های دیداری – شنیداری یا چند رسانه ای و مشارکت کردن در قوانین و مقررات کلاس.</a:t>
            </a:r>
            <a:endParaRPr lang="en-US" sz="3600" dirty="0">
              <a:solidFill>
                <a:srgbClr val="FF0000"/>
              </a:solidFill>
            </a:endParaRPr>
          </a:p>
          <a:p>
            <a:pPr marL="0" indent="0" algn="r">
              <a:buNone/>
            </a:pPr>
            <a:endParaRPr lang="en-US" sz="3600" dirty="0"/>
          </a:p>
        </p:txBody>
      </p:sp>
    </p:spTree>
    <p:extLst>
      <p:ext uri="{BB962C8B-B14F-4D97-AF65-F5344CB8AC3E}">
        <p14:creationId xmlns:p14="http://schemas.microsoft.com/office/powerpoint/2010/main" val="178792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pPr algn="r"/>
            <a:r>
              <a:rPr lang="fa-IR" b="1" dirty="0" smtClean="0"/>
              <a:t>نمونه 1-7 : تدریس در کلاس های ترکیبی؛</a:t>
            </a:r>
            <a:endParaRPr lang="en-US" b="1" dirty="0"/>
          </a:p>
        </p:txBody>
      </p:sp>
      <p:sp>
        <p:nvSpPr>
          <p:cNvPr id="3" name="Content Placeholder 2"/>
          <p:cNvSpPr>
            <a:spLocks noGrp="1"/>
          </p:cNvSpPr>
          <p:nvPr>
            <p:ph idx="1"/>
          </p:nvPr>
        </p:nvSpPr>
        <p:spPr>
          <a:xfrm>
            <a:off x="838200" y="1485900"/>
            <a:ext cx="10515600" cy="5048250"/>
          </a:xfrm>
        </p:spPr>
        <p:txBody>
          <a:bodyPr>
            <a:noAutofit/>
          </a:bodyPr>
          <a:lstStyle/>
          <a:p>
            <a:pPr marL="0" indent="0" algn="r">
              <a:buNone/>
            </a:pPr>
            <a:r>
              <a:rPr lang="fa-IR" sz="3600" dirty="0" smtClean="0">
                <a:cs typeface="B Nazanin" pitchFamily="2" charset="-78"/>
              </a:rPr>
              <a:t>      </a:t>
            </a:r>
            <a:r>
              <a:rPr lang="fa-IR" sz="3600" b="1" dirty="0" smtClean="0">
                <a:cs typeface="B Nazanin" pitchFamily="2" charset="-78"/>
              </a:rPr>
              <a:t>اشتراک تجارب معلمان؛</a:t>
            </a:r>
          </a:p>
          <a:p>
            <a:pPr marL="0" indent="0" algn="r">
              <a:buNone/>
            </a:pPr>
            <a:r>
              <a:rPr lang="fa-IR" sz="3600" b="1" dirty="0" smtClean="0">
                <a:cs typeface="B Nazanin" pitchFamily="2" charset="-78"/>
              </a:rPr>
              <a:t>روش دو گروه :</a:t>
            </a:r>
            <a:r>
              <a:rPr lang="fa-IR" sz="3600" dirty="0" smtClean="0">
                <a:cs typeface="B Nazanin" pitchFamily="2" charset="-78"/>
              </a:rPr>
              <a:t>من دانش آموزان را بر </a:t>
            </a:r>
            <a:r>
              <a:rPr lang="fa-IR" sz="3600" dirty="0" smtClean="0">
                <a:solidFill>
                  <a:srgbClr val="FF0000"/>
                </a:solidFill>
                <a:cs typeface="B Nazanin" pitchFamily="2" charset="-78"/>
              </a:rPr>
              <a:t>مبنای پایه ی تحصیلی شان </a:t>
            </a:r>
            <a:r>
              <a:rPr lang="fa-IR" sz="3600" dirty="0" smtClean="0">
                <a:cs typeface="B Nazanin" pitchFamily="2" charset="-78"/>
              </a:rPr>
              <a:t>گروهبندی کردم. هرچند گروه </a:t>
            </a:r>
            <a:r>
              <a:rPr lang="fa-IR" sz="3600" dirty="0" smtClean="0">
                <a:solidFill>
                  <a:srgbClr val="FF0000"/>
                </a:solidFill>
                <a:cs typeface="B Nazanin" pitchFamily="2" charset="-78"/>
              </a:rPr>
              <a:t>اول</a:t>
            </a:r>
            <a:r>
              <a:rPr lang="fa-IR" sz="3600" dirty="0" smtClean="0">
                <a:cs typeface="B Nazanin" pitchFamily="2" charset="-78"/>
              </a:rPr>
              <a:t> سطح خیلی </a:t>
            </a:r>
            <a:r>
              <a:rPr lang="fa-IR" sz="3600" dirty="0" smtClean="0">
                <a:solidFill>
                  <a:srgbClr val="FF0000"/>
                </a:solidFill>
                <a:cs typeface="B Nazanin" pitchFamily="2" charset="-78"/>
              </a:rPr>
              <a:t>بالا </a:t>
            </a:r>
            <a:r>
              <a:rPr lang="fa-IR" sz="3600" dirty="0" smtClean="0">
                <a:cs typeface="B Nazanin" pitchFamily="2" charset="-78"/>
              </a:rPr>
              <a:t>و گروه </a:t>
            </a:r>
            <a:r>
              <a:rPr lang="fa-IR" sz="3600" dirty="0" smtClean="0">
                <a:solidFill>
                  <a:srgbClr val="FF0000"/>
                </a:solidFill>
                <a:cs typeface="B Nazanin" pitchFamily="2" charset="-78"/>
              </a:rPr>
              <a:t>دوم</a:t>
            </a:r>
            <a:r>
              <a:rPr lang="fa-IR" sz="3600" dirty="0" smtClean="0">
                <a:cs typeface="B Nazanin" pitchFamily="2" charset="-78"/>
              </a:rPr>
              <a:t> سطح </a:t>
            </a:r>
            <a:r>
              <a:rPr lang="fa-IR" sz="3600" dirty="0" smtClean="0">
                <a:solidFill>
                  <a:srgbClr val="FF0000"/>
                </a:solidFill>
                <a:cs typeface="B Nazanin" pitchFamily="2" charset="-78"/>
              </a:rPr>
              <a:t>پائینی</a:t>
            </a:r>
            <a:r>
              <a:rPr lang="fa-IR" sz="3600" dirty="0" smtClean="0">
                <a:cs typeface="B Nazanin" pitchFamily="2" charset="-78"/>
              </a:rPr>
              <a:t> داشتند.من هر گروه را بر مبنای توانایی شان تدریس می کردم؛ بنابراین، دو گروه مجزا در هر روز و برای هرچیز وجود داشت.</a:t>
            </a:r>
          </a:p>
          <a:p>
            <a:pPr marL="0" indent="0" algn="r">
              <a:buNone/>
            </a:pPr>
            <a:r>
              <a:rPr lang="fa-IR" sz="3600" b="1" dirty="0" smtClean="0">
                <a:cs typeface="B Nazanin" pitchFamily="2" charset="-78"/>
              </a:rPr>
              <a:t>روش تمامی کلاس :</a:t>
            </a:r>
            <a:r>
              <a:rPr lang="fa-IR" sz="3600" dirty="0" smtClean="0">
                <a:cs typeface="B Nazanin" pitchFamily="2" charset="-78"/>
              </a:rPr>
              <a:t>من شخصاً روش سنتی گروهبندی را در کلاسم به کار نمی گیرم. من به </a:t>
            </a:r>
            <a:r>
              <a:rPr lang="fa-IR" sz="3600" dirty="0" smtClean="0">
                <a:solidFill>
                  <a:srgbClr val="FF0000"/>
                </a:solidFill>
                <a:cs typeface="B Nazanin" pitchFamily="2" charset="-78"/>
              </a:rPr>
              <a:t>همه ی دانش اموزانم یک موضوع را تدریس </a:t>
            </a:r>
            <a:r>
              <a:rPr lang="fa-IR" sz="3600" dirty="0" smtClean="0">
                <a:cs typeface="B Nazanin" pitchFamily="2" charset="-78"/>
              </a:rPr>
              <a:t>می کنم؛مستقل از این که آنان در چه پایه ی تحصیلی هستند.</a:t>
            </a:r>
          </a:p>
        </p:txBody>
      </p:sp>
    </p:spTree>
    <p:extLst>
      <p:ext uri="{BB962C8B-B14F-4D97-AF65-F5344CB8AC3E}">
        <p14:creationId xmlns:p14="http://schemas.microsoft.com/office/powerpoint/2010/main" val="58603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a:buNone/>
            </a:pPr>
            <a:r>
              <a:rPr lang="fa-IR" sz="3600" b="1" dirty="0">
                <a:cs typeface="B Nazanin" pitchFamily="2" charset="-78"/>
              </a:rPr>
              <a:t>روش ترکیبی :</a:t>
            </a:r>
            <a:r>
              <a:rPr lang="fa-IR" sz="3600" dirty="0">
                <a:cs typeface="B Nazanin" pitchFamily="2" charset="-78"/>
              </a:rPr>
              <a:t> زمانی دانش اموزان چند پایه،به خصوص پایه های اول و دوم با هم در کلاس حضور دارند،من از راهبردهای مختلف و زیادی استفاده می کنم؛چون تفاوت های زیادی در توانایی های آنان وجود دارد؛ برای مثال</a:t>
            </a:r>
            <a:r>
              <a:rPr lang="fa-IR" sz="3600" dirty="0" smtClean="0">
                <a:cs typeface="B Nazanin" pitchFamily="2" charset="-78"/>
              </a:rPr>
              <a:t>؛ </a:t>
            </a:r>
            <a:r>
              <a:rPr lang="fa-IR" sz="3600" dirty="0" smtClean="0">
                <a:solidFill>
                  <a:srgbClr val="FF0000"/>
                </a:solidFill>
                <a:cs typeface="B Nazanin" pitchFamily="2" charset="-78"/>
              </a:rPr>
              <a:t>وقتی </a:t>
            </a:r>
            <a:r>
              <a:rPr lang="fa-IR" sz="3600" dirty="0">
                <a:solidFill>
                  <a:srgbClr val="FF0000"/>
                </a:solidFill>
                <a:cs typeface="B Nazanin" pitchFamily="2" charset="-78"/>
              </a:rPr>
              <a:t>بچه های </a:t>
            </a:r>
            <a:r>
              <a:rPr lang="fa-IR" sz="3600" dirty="0" smtClean="0">
                <a:solidFill>
                  <a:srgbClr val="FF0000"/>
                </a:solidFill>
                <a:cs typeface="B Nazanin" pitchFamily="2" charset="-78"/>
              </a:rPr>
              <a:t>پایه </a:t>
            </a:r>
            <a:r>
              <a:rPr lang="fa-IR" sz="3600" dirty="0">
                <a:solidFill>
                  <a:srgbClr val="FF0000"/>
                </a:solidFill>
                <a:cs typeface="B Nazanin" pitchFamily="2" charset="-78"/>
              </a:rPr>
              <a:t>دوم مشغول انجام فعالیت خواندن</a:t>
            </a:r>
            <a:r>
              <a:rPr lang="fa-IR" sz="3600" dirty="0">
                <a:cs typeface="B Nazanin" pitchFamily="2" charset="-78"/>
              </a:rPr>
              <a:t> </a:t>
            </a:r>
            <a:r>
              <a:rPr lang="fa-IR" sz="3600" dirty="0" smtClean="0">
                <a:cs typeface="B Nazanin" pitchFamily="2" charset="-78"/>
              </a:rPr>
              <a:t>هستند،بچه های پایه اول اصلاً نمی خوانند،از آنجا که </a:t>
            </a:r>
            <a:r>
              <a:rPr lang="fa-IR" sz="3600" dirty="0" smtClean="0">
                <a:solidFill>
                  <a:srgbClr val="FF0000"/>
                </a:solidFill>
                <a:cs typeface="B Nazanin" pitchFamily="2" charset="-78"/>
              </a:rPr>
              <a:t>تفاوت بسیاری</a:t>
            </a:r>
            <a:r>
              <a:rPr lang="fa-IR" sz="3600" dirty="0" smtClean="0">
                <a:cs typeface="B Nazanin" pitchFamily="2" charset="-78"/>
              </a:rPr>
              <a:t> بین این پایه ها وجود دارد،من دروس </a:t>
            </a:r>
            <a:r>
              <a:rPr lang="fa-IR" sz="3600" dirty="0" smtClean="0">
                <a:solidFill>
                  <a:srgbClr val="FF0000"/>
                </a:solidFill>
                <a:cs typeface="B Nazanin" pitchFamily="2" charset="-78"/>
              </a:rPr>
              <a:t>زبان آموزی و ریاضی </a:t>
            </a:r>
            <a:r>
              <a:rPr lang="fa-IR" sz="3600" dirty="0" smtClean="0">
                <a:cs typeface="B Nazanin" pitchFamily="2" charset="-78"/>
              </a:rPr>
              <a:t>هر پایه را </a:t>
            </a:r>
            <a:r>
              <a:rPr lang="fa-IR" sz="3600" dirty="0" smtClean="0">
                <a:solidFill>
                  <a:srgbClr val="FF0000"/>
                </a:solidFill>
                <a:cs typeface="B Nazanin" pitchFamily="2" charset="-78"/>
              </a:rPr>
              <a:t>مستقل از پایه های دیگر </a:t>
            </a:r>
            <a:r>
              <a:rPr lang="fa-IR" sz="3600" dirty="0" smtClean="0">
                <a:cs typeface="B Nazanin" pitchFamily="2" charset="-78"/>
              </a:rPr>
              <a:t>تدریس می کنم.</a:t>
            </a:r>
          </a:p>
          <a:p>
            <a:pPr algn="r"/>
            <a:endParaRPr lang="en-US" sz="3600" dirty="0"/>
          </a:p>
        </p:txBody>
      </p:sp>
    </p:spTree>
    <p:extLst>
      <p:ext uri="{BB962C8B-B14F-4D97-AF65-F5344CB8AC3E}">
        <p14:creationId xmlns:p14="http://schemas.microsoft.com/office/powerpoint/2010/main" val="2930388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همچنین به وسیله ی تشکیل واحدهای مطالعه ی خودم که توسط هر دو گروه قابل استفاده است،دانش آموزان را دردرس مطالعات </a:t>
            </a:r>
            <a:r>
              <a:rPr lang="fa-IR" sz="3600" dirty="0">
                <a:solidFill>
                  <a:srgbClr val="FF0000"/>
                </a:solidFill>
                <a:cs typeface="B Nazanin" pitchFamily="2" charset="-78"/>
              </a:rPr>
              <a:t>اجتماعی</a:t>
            </a:r>
            <a:r>
              <a:rPr lang="fa-IR" sz="3600" dirty="0">
                <a:cs typeface="B Nazanin" pitchFamily="2" charset="-78"/>
              </a:rPr>
              <a:t> و </a:t>
            </a:r>
            <a:r>
              <a:rPr lang="fa-IR" sz="3600" dirty="0">
                <a:solidFill>
                  <a:srgbClr val="FF0000"/>
                </a:solidFill>
                <a:cs typeface="B Nazanin" pitchFamily="2" charset="-78"/>
              </a:rPr>
              <a:t>علوم </a:t>
            </a:r>
            <a:r>
              <a:rPr lang="fa-IR" sz="3600" dirty="0">
                <a:cs typeface="B Nazanin" pitchFamily="2" charset="-78"/>
              </a:rPr>
              <a:t>گروه بندی می کنم. من سعی می کنم از طریق ساختار گروه بزرگ اطمینان حاصل کنم که به طور مؤثر و تا آن جا که ممکن است به </a:t>
            </a:r>
            <a:r>
              <a:rPr lang="fa-IR" sz="3600" dirty="0">
                <a:solidFill>
                  <a:srgbClr val="FF0000"/>
                </a:solidFill>
                <a:cs typeface="B Nazanin" pitchFamily="2" charset="-78"/>
              </a:rPr>
              <a:t>همه ی نیازهای دانش آموزان پاسخ دهم.</a:t>
            </a:r>
          </a:p>
          <a:p>
            <a:pPr marL="0" indent="0" algn="r">
              <a:buNone/>
            </a:pPr>
            <a:endParaRPr lang="en-US" sz="3600" dirty="0"/>
          </a:p>
        </p:txBody>
      </p:sp>
    </p:spTree>
    <p:extLst>
      <p:ext uri="{BB962C8B-B14F-4D97-AF65-F5344CB8AC3E}">
        <p14:creationId xmlns:p14="http://schemas.microsoft.com/office/powerpoint/2010/main" val="228820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306050" cy="1352549"/>
          </a:xfrm>
        </p:spPr>
        <p:txBody>
          <a:bodyPr/>
          <a:lstStyle/>
          <a:p>
            <a:pPr algn="r"/>
            <a:r>
              <a:rPr lang="fa-IR" b="1" dirty="0" smtClean="0"/>
              <a:t>کار گروهی:</a:t>
            </a:r>
            <a:endParaRPr lang="en-US" b="1" dirty="0"/>
          </a:p>
        </p:txBody>
      </p:sp>
      <p:sp>
        <p:nvSpPr>
          <p:cNvPr id="3" name="Content Placeholder 2"/>
          <p:cNvSpPr>
            <a:spLocks noGrp="1"/>
          </p:cNvSpPr>
          <p:nvPr>
            <p:ph idx="1"/>
          </p:nvPr>
        </p:nvSpPr>
        <p:spPr>
          <a:xfrm>
            <a:off x="838200" y="1200150"/>
            <a:ext cx="10496550" cy="5410200"/>
          </a:xfrm>
        </p:spPr>
        <p:txBody>
          <a:bodyPr>
            <a:noAutofit/>
          </a:bodyPr>
          <a:lstStyle/>
          <a:p>
            <a:pPr marL="0" indent="0" algn="r">
              <a:buNone/>
            </a:pPr>
            <a:r>
              <a:rPr lang="fa-IR" sz="3600" dirty="0" smtClean="0">
                <a:cs typeface="B Nazanin" pitchFamily="2" charset="-78"/>
              </a:rPr>
              <a:t>در کلاس های چند پایه،ممکن است دانش آموزان </a:t>
            </a:r>
            <a:r>
              <a:rPr lang="fa-IR" sz="3600" dirty="0" smtClean="0">
                <a:solidFill>
                  <a:srgbClr val="FF0000"/>
                </a:solidFill>
                <a:cs typeface="B Nazanin" pitchFamily="2" charset="-78"/>
              </a:rPr>
              <a:t>برمبنای زمینه های موضوعی</a:t>
            </a:r>
            <a:r>
              <a:rPr lang="fa-IR" sz="3600" dirty="0" smtClean="0">
                <a:cs typeface="B Nazanin" pitchFamily="2" charset="-78"/>
              </a:rPr>
              <a:t> که به آنان آموزش داده می شود،</a:t>
            </a:r>
            <a:r>
              <a:rPr lang="fa-IR" sz="3600" dirty="0" smtClean="0">
                <a:solidFill>
                  <a:srgbClr val="FF0000"/>
                </a:solidFill>
                <a:cs typeface="B Nazanin" pitchFamily="2" charset="-78"/>
              </a:rPr>
              <a:t> تقسیم شوند</a:t>
            </a:r>
            <a:r>
              <a:rPr lang="fa-IR" sz="3600" dirty="0" smtClean="0">
                <a:cs typeface="B Nazanin" pitchFamily="2" charset="-78"/>
              </a:rPr>
              <a:t>.تصمیم گیری در مورد تقسیم کلاس به چند گروه، </a:t>
            </a:r>
            <a:r>
              <a:rPr lang="fa-IR" sz="3600" dirty="0" smtClean="0">
                <a:solidFill>
                  <a:srgbClr val="FF0000"/>
                </a:solidFill>
                <a:cs typeface="B Nazanin" pitchFamily="2" charset="-78"/>
              </a:rPr>
              <a:t>بستگی به توانایی دانش آموزان </a:t>
            </a:r>
            <a:r>
              <a:rPr lang="fa-IR" sz="3600" dirty="0" smtClean="0">
                <a:cs typeface="B Nazanin" pitchFamily="2" charset="-78"/>
              </a:rPr>
              <a:t>در </a:t>
            </a:r>
            <a:r>
              <a:rPr lang="fa-IR" sz="3600" dirty="0" smtClean="0">
                <a:solidFill>
                  <a:srgbClr val="FF0000"/>
                </a:solidFill>
                <a:cs typeface="B Nazanin" pitchFamily="2" charset="-78"/>
              </a:rPr>
              <a:t>زمینه موضوع</a:t>
            </a:r>
            <a:r>
              <a:rPr lang="fa-IR" sz="3600" dirty="0" smtClean="0">
                <a:cs typeface="B Nazanin" pitchFamily="2" charset="-78"/>
              </a:rPr>
              <a:t> مورد بحث دارد.</a:t>
            </a:r>
          </a:p>
          <a:p>
            <a:pPr marL="0" indent="0" algn="r">
              <a:buNone/>
            </a:pPr>
            <a:r>
              <a:rPr lang="fa-IR" sz="3600" dirty="0" smtClean="0">
                <a:cs typeface="B Nazanin" pitchFamily="2" charset="-78"/>
              </a:rPr>
              <a:t>در یک کلاس چند پایه با پایه های </a:t>
            </a:r>
            <a:r>
              <a:rPr lang="fa-IR" sz="3600" dirty="0" smtClean="0">
                <a:solidFill>
                  <a:srgbClr val="FF0000"/>
                </a:solidFill>
                <a:cs typeface="B Nazanin" pitchFamily="2" charset="-78"/>
              </a:rPr>
              <a:t>اول و دوم، </a:t>
            </a:r>
            <a:r>
              <a:rPr lang="fa-IR" sz="3600" dirty="0" smtClean="0">
                <a:cs typeface="B Nazanin" pitchFamily="2" charset="-78"/>
              </a:rPr>
              <a:t>ممکن است دانش آموزان به گروه هایی تقسیم شوند(همان گونه که در نمونه ی 1-7 مشخص شده است).این تقسیم بندی بر اساس </a:t>
            </a:r>
            <a:r>
              <a:rPr lang="fa-IR" sz="3600" dirty="0" smtClean="0">
                <a:solidFill>
                  <a:srgbClr val="FF0000"/>
                </a:solidFill>
                <a:cs typeface="B Nazanin" pitchFamily="2" charset="-78"/>
              </a:rPr>
              <a:t>سطح پایه تحصیلی</a:t>
            </a:r>
            <a:r>
              <a:rPr lang="fa-IR" sz="3600" dirty="0" smtClean="0">
                <a:cs typeface="B Nazanin" pitchFamily="2" charset="-78"/>
              </a:rPr>
              <a:t> دانش آموزان در موضوعات درسی مانند زبان آموزی و ریاضیات که مفاهیم به طور مشخص با سطوح یادگیری دانش آموزان مرتبط است،صورت گیرد.</a:t>
            </a:r>
          </a:p>
        </p:txBody>
      </p:sp>
    </p:spTree>
    <p:extLst>
      <p:ext uri="{BB962C8B-B14F-4D97-AF65-F5344CB8AC3E}">
        <p14:creationId xmlns:p14="http://schemas.microsoft.com/office/powerpoint/2010/main" val="167470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100"/>
            <a:ext cx="10210800" cy="6248400"/>
          </a:xfrm>
        </p:spPr>
        <p:txBody>
          <a:bodyPr>
            <a:normAutofit/>
          </a:bodyPr>
          <a:lstStyle/>
          <a:p>
            <a:pPr marL="0" indent="0" algn="r">
              <a:buNone/>
            </a:pPr>
            <a:r>
              <a:rPr lang="fa-IR" sz="3600" dirty="0">
                <a:cs typeface="B Nazanin" pitchFamily="2" charset="-78"/>
              </a:rPr>
              <a:t>پس از آن که یک </a:t>
            </a:r>
            <a:r>
              <a:rPr lang="fa-IR" sz="3600" dirty="0">
                <a:solidFill>
                  <a:srgbClr val="FF0000"/>
                </a:solidFill>
                <a:cs typeface="B Nazanin" pitchFamily="2" charset="-78"/>
              </a:rPr>
              <a:t>مفهوم جدید</a:t>
            </a:r>
            <a:r>
              <a:rPr lang="fa-IR" sz="3600" dirty="0">
                <a:cs typeface="B Nazanin" pitchFamily="2" charset="-78"/>
              </a:rPr>
              <a:t> را برای گروهی از دانش آموزان توضیح دادید،مجبور هستید که </a:t>
            </a:r>
            <a:r>
              <a:rPr lang="fa-IR" sz="3600" dirty="0">
                <a:solidFill>
                  <a:srgbClr val="FF0000"/>
                </a:solidFill>
                <a:cs typeface="B Nazanin" pitchFamily="2" charset="-78"/>
              </a:rPr>
              <a:t>وقت خود را برای سایر </a:t>
            </a:r>
            <a:r>
              <a:rPr lang="fa-IR" sz="3600" dirty="0">
                <a:cs typeface="B Nazanin" pitchFamily="2" charset="-78"/>
              </a:rPr>
              <a:t>دانش آموزان صرف کنید.در این صورت،برای گروه </a:t>
            </a:r>
            <a:r>
              <a:rPr lang="fa-IR" sz="3600" dirty="0" smtClean="0">
                <a:solidFill>
                  <a:srgbClr val="FF0000"/>
                </a:solidFill>
                <a:cs typeface="B Nazanin" pitchFamily="2" charset="-78"/>
              </a:rPr>
              <a:t>اول یک </a:t>
            </a:r>
            <a:r>
              <a:rPr lang="fa-IR" sz="3600" dirty="0">
                <a:solidFill>
                  <a:srgbClr val="FF0000"/>
                </a:solidFill>
                <a:cs typeface="B Nazanin" pitchFamily="2" charset="-78"/>
              </a:rPr>
              <a:t>تکلیف مشخص را تعیین کنید</a:t>
            </a:r>
            <a:r>
              <a:rPr lang="fa-IR" sz="3600" dirty="0" smtClean="0">
                <a:solidFill>
                  <a:srgbClr val="FF0000"/>
                </a:solidFill>
                <a:cs typeface="B Nazanin" pitchFamily="2" charset="-78"/>
              </a:rPr>
              <a:t>.</a:t>
            </a:r>
          </a:p>
          <a:p>
            <a:pPr marL="0" indent="0" algn="r">
              <a:buNone/>
            </a:pPr>
            <a:r>
              <a:rPr lang="fa-IR" sz="3600" dirty="0" smtClean="0">
                <a:cs typeface="B Nazanin" pitchFamily="2" charset="-78"/>
              </a:rPr>
              <a:t>این تکالیف می تواند به </a:t>
            </a:r>
            <a:r>
              <a:rPr lang="fa-IR" sz="3600" dirty="0" smtClean="0">
                <a:solidFill>
                  <a:srgbClr val="FF0000"/>
                </a:solidFill>
                <a:cs typeface="B Nazanin" pitchFamily="2" charset="-78"/>
              </a:rPr>
              <a:t>صورت فردی یا گروهی </a:t>
            </a:r>
            <a:r>
              <a:rPr lang="fa-IR" sz="3600" dirty="0" smtClean="0">
                <a:cs typeface="B Nazanin" pitchFamily="2" charset="-78"/>
              </a:rPr>
              <a:t>انجام شود</a:t>
            </a:r>
            <a:r>
              <a:rPr lang="fa-IR" sz="3600" b="1" dirty="0" smtClean="0">
                <a:solidFill>
                  <a:srgbClr val="FF0000"/>
                </a:solidFill>
                <a:cs typeface="B Nazanin" pitchFamily="2" charset="-78"/>
              </a:rPr>
              <a:t>.زمانی که شما به گروهی از بچه ها توجه دارید ومی خواهید بقیه ی کلاس کار خود را انجام دهند،کار گروهی بسیار مفید خواهد بود</a:t>
            </a:r>
            <a:r>
              <a:rPr lang="fa-IR" sz="3600" dirty="0" smtClean="0">
                <a:cs typeface="B Nazanin" pitchFamily="2" charset="-78"/>
              </a:rPr>
              <a:t>.شما می توانید بچه ها را به گروه هایی تقسیم کنید،سپس در طول ساعت از یک گروه به گروه دیگر مراجعه کنید و آن ها را راهنمایی یا در صورت نیاز کمکشان کنید.</a:t>
            </a:r>
            <a:endParaRPr lang="en-US" sz="3600" dirty="0"/>
          </a:p>
          <a:p>
            <a:pPr marL="0" indent="0" algn="r">
              <a:buNone/>
            </a:pPr>
            <a:endParaRPr lang="en-US" sz="3600" dirty="0"/>
          </a:p>
        </p:txBody>
      </p:sp>
    </p:spTree>
    <p:extLst>
      <p:ext uri="{BB962C8B-B14F-4D97-AF65-F5344CB8AC3E}">
        <p14:creationId xmlns:p14="http://schemas.microsoft.com/office/powerpoint/2010/main" val="216201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انواع گروه ها:</a:t>
            </a:r>
            <a:endParaRPr lang="en-US" b="1" dirty="0"/>
          </a:p>
        </p:txBody>
      </p:sp>
      <p:sp>
        <p:nvSpPr>
          <p:cNvPr id="3" name="Content Placeholder 2"/>
          <p:cNvSpPr>
            <a:spLocks noGrp="1"/>
          </p:cNvSpPr>
          <p:nvPr>
            <p:ph idx="1"/>
          </p:nvPr>
        </p:nvSpPr>
        <p:spPr>
          <a:xfrm>
            <a:off x="838200" y="1825624"/>
            <a:ext cx="10515600" cy="4784725"/>
          </a:xfrm>
        </p:spPr>
        <p:txBody>
          <a:bodyPr>
            <a:noAutofit/>
          </a:bodyPr>
          <a:lstStyle/>
          <a:p>
            <a:pPr marL="0" indent="0" algn="r">
              <a:buNone/>
            </a:pPr>
            <a:r>
              <a:rPr lang="fa-IR" sz="3600" dirty="0" smtClean="0">
                <a:cs typeface="B Nazanin" pitchFamily="2" charset="-78"/>
              </a:rPr>
              <a:t>چها</a:t>
            </a:r>
            <a:r>
              <a:rPr lang="fa-IR" sz="3600" b="1" dirty="0" smtClean="0">
                <a:cs typeface="B Nazanin" pitchFamily="2" charset="-78"/>
              </a:rPr>
              <a:t>ر روش اصلی برای گروه بندی وجود دارد :</a:t>
            </a:r>
          </a:p>
          <a:p>
            <a:pPr marL="0" indent="0" algn="r">
              <a:buNone/>
            </a:pPr>
            <a:r>
              <a:rPr lang="fa-IR" sz="3600" b="1" dirty="0" smtClean="0">
                <a:cs typeface="B Nazanin" pitchFamily="2" charset="-78"/>
              </a:rPr>
              <a:t>الف – گروه بندی </a:t>
            </a:r>
            <a:r>
              <a:rPr lang="fa-IR" sz="3600" b="1" dirty="0" smtClean="0">
                <a:solidFill>
                  <a:srgbClr val="FF0000"/>
                </a:solidFill>
                <a:cs typeface="B Nazanin" pitchFamily="2" charset="-78"/>
              </a:rPr>
              <a:t>توانایی بین کلاسی</a:t>
            </a:r>
          </a:p>
          <a:p>
            <a:pPr marL="0" indent="0" algn="r">
              <a:buNone/>
            </a:pPr>
            <a:r>
              <a:rPr lang="fa-IR" sz="3600" b="1" dirty="0" smtClean="0">
                <a:cs typeface="B Nazanin" pitchFamily="2" charset="-78"/>
              </a:rPr>
              <a:t>ب – گروه بندی </a:t>
            </a:r>
            <a:r>
              <a:rPr lang="fa-IR" sz="3600" b="1" dirty="0" smtClean="0">
                <a:solidFill>
                  <a:srgbClr val="FF0000"/>
                </a:solidFill>
                <a:cs typeface="B Nazanin" pitchFamily="2" charset="-78"/>
              </a:rPr>
              <a:t>توانایی درون کلاسی </a:t>
            </a:r>
          </a:p>
          <a:p>
            <a:pPr marL="0" indent="0" algn="r">
              <a:buNone/>
            </a:pPr>
            <a:r>
              <a:rPr lang="fa-IR" sz="3600" b="1" dirty="0" smtClean="0">
                <a:cs typeface="B Nazanin" pitchFamily="2" charset="-78"/>
              </a:rPr>
              <a:t>پ – یادگیری از </a:t>
            </a:r>
            <a:r>
              <a:rPr lang="fa-IR" sz="3600" b="1" dirty="0" smtClean="0">
                <a:solidFill>
                  <a:srgbClr val="FF0000"/>
                </a:solidFill>
                <a:cs typeface="B Nazanin" pitchFamily="2" charset="-78"/>
              </a:rPr>
              <a:t>طریق همیاری</a:t>
            </a:r>
          </a:p>
          <a:p>
            <a:pPr marL="0" indent="0" algn="r">
              <a:buNone/>
            </a:pPr>
            <a:r>
              <a:rPr lang="fa-IR" sz="3600" b="1" dirty="0" smtClean="0">
                <a:cs typeface="B Nazanin" pitchFamily="2" charset="-78"/>
              </a:rPr>
              <a:t>ت – </a:t>
            </a:r>
            <a:r>
              <a:rPr lang="fa-IR" sz="3600" b="1" dirty="0" smtClean="0">
                <a:solidFill>
                  <a:srgbClr val="FF0000"/>
                </a:solidFill>
                <a:cs typeface="B Nazanin" pitchFamily="2" charset="-78"/>
              </a:rPr>
              <a:t>آموزش فردی</a:t>
            </a:r>
          </a:p>
          <a:p>
            <a:pPr marL="0" indent="0" algn="r">
              <a:buNone/>
            </a:pPr>
            <a:r>
              <a:rPr lang="fa-IR" sz="3600" b="1" dirty="0">
                <a:cs typeface="B Nazanin" pitchFamily="2" charset="-78"/>
              </a:rPr>
              <a:t> </a:t>
            </a:r>
            <a:r>
              <a:rPr lang="fa-IR" sz="3600" dirty="0" smtClean="0">
                <a:cs typeface="B Nazanin" pitchFamily="2" charset="-78"/>
              </a:rPr>
              <a:t>در کلاس های چند پایه،به سه روش آخر بیشتر علامند هستیم.گروه ها ممکن است به روش های مختلف و بر اساس کاری که قرار است انجام شود،تشکیل شوند. </a:t>
            </a:r>
            <a:endParaRPr lang="en-US" sz="3600" dirty="0"/>
          </a:p>
        </p:txBody>
      </p:sp>
    </p:spTree>
    <p:extLst>
      <p:ext uri="{BB962C8B-B14F-4D97-AF65-F5344CB8AC3E}">
        <p14:creationId xmlns:p14="http://schemas.microsoft.com/office/powerpoint/2010/main" val="30079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400" dirty="0" smtClean="0">
                <a:cs typeface="B Nazanin" pitchFamily="2" charset="-78"/>
              </a:rPr>
              <a:t>-نمونه ی 1-7</a:t>
            </a:r>
          </a:p>
          <a:p>
            <a:pPr marL="0" indent="0" algn="r">
              <a:buNone/>
            </a:pPr>
            <a:r>
              <a:rPr lang="fa-IR" sz="4400" dirty="0" smtClean="0">
                <a:cs typeface="B Nazanin" pitchFamily="2" charset="-78"/>
              </a:rPr>
              <a:t>- تدریس کلاس ترکیبی</a:t>
            </a:r>
          </a:p>
          <a:p>
            <a:pPr marL="0" indent="0" algn="r">
              <a:buNone/>
            </a:pPr>
            <a:r>
              <a:rPr lang="fa-IR" sz="4400" dirty="0" smtClean="0">
                <a:cs typeface="B Nazanin" pitchFamily="2" charset="-78"/>
              </a:rPr>
              <a:t>- فعالیت 3-7</a:t>
            </a:r>
          </a:p>
          <a:p>
            <a:pPr marL="0" indent="0" algn="r">
              <a:buNone/>
            </a:pPr>
            <a:r>
              <a:rPr lang="fa-IR" sz="4400" dirty="0" smtClean="0">
                <a:cs typeface="B Nazanin" pitchFamily="2" charset="-78"/>
              </a:rPr>
              <a:t>- تدریس</a:t>
            </a:r>
          </a:p>
          <a:p>
            <a:endParaRPr lang="en-US" sz="4400" dirty="0"/>
          </a:p>
        </p:txBody>
      </p:sp>
    </p:spTree>
    <p:extLst>
      <p:ext uri="{BB962C8B-B14F-4D97-AF65-F5344CB8AC3E}">
        <p14:creationId xmlns:p14="http://schemas.microsoft.com/office/powerpoint/2010/main" val="573796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7650"/>
            <a:ext cx="10401300" cy="6286500"/>
          </a:xfrm>
        </p:spPr>
        <p:txBody>
          <a:bodyPr>
            <a:normAutofit/>
          </a:bodyPr>
          <a:lstStyle/>
          <a:p>
            <a:pPr marL="0" indent="0" algn="r">
              <a:buNone/>
            </a:pPr>
            <a:r>
              <a:rPr lang="fa-IR" sz="3600" b="1" dirty="0">
                <a:cs typeface="B Nazanin" pitchFamily="2" charset="-78"/>
              </a:rPr>
              <a:t>در کلاس های چند پایه دو انتخاب مشخص وجود دارد </a:t>
            </a:r>
            <a:r>
              <a:rPr lang="fa-IR" sz="3600" b="1" dirty="0" smtClean="0">
                <a:cs typeface="B Nazanin" pitchFamily="2" charset="-78"/>
              </a:rPr>
              <a:t>:</a:t>
            </a:r>
          </a:p>
          <a:p>
            <a:pPr marL="0" indent="0" algn="r">
              <a:buNone/>
            </a:pPr>
            <a:r>
              <a:rPr lang="fa-IR" sz="3600" b="1" dirty="0" smtClean="0">
                <a:cs typeface="B Nazanin" pitchFamily="2" charset="-78"/>
              </a:rPr>
              <a:t>1- گروه بندی به وسیله ی پایه تحصیلی</a:t>
            </a:r>
            <a:r>
              <a:rPr lang="fa-IR" sz="3600" dirty="0" smtClean="0">
                <a:cs typeface="B Nazanin" pitchFamily="2" charset="-78"/>
              </a:rPr>
              <a:t>؛به طوری که همه ی دانش آموزان با یک </a:t>
            </a:r>
            <a:r>
              <a:rPr lang="fa-IR" sz="3600" dirty="0" smtClean="0">
                <a:solidFill>
                  <a:srgbClr val="FF0000"/>
                </a:solidFill>
                <a:cs typeface="B Nazanin" pitchFamily="2" charset="-78"/>
              </a:rPr>
              <a:t>محتوای مشترک برای پایه تحصیلی مشخص،</a:t>
            </a:r>
            <a:r>
              <a:rPr lang="fa-IR" sz="3600" dirty="0" smtClean="0">
                <a:cs typeface="B Nazanin" pitchFamily="2" charset="-78"/>
              </a:rPr>
              <a:t>پوشش</a:t>
            </a:r>
            <a:r>
              <a:rPr lang="fa-IR" sz="3600" dirty="0" smtClean="0">
                <a:solidFill>
                  <a:srgbClr val="FF0000"/>
                </a:solidFill>
                <a:cs typeface="B Nazanin" pitchFamily="2" charset="-78"/>
              </a:rPr>
              <a:t> </a:t>
            </a:r>
            <a:r>
              <a:rPr lang="fa-IR" sz="3600" dirty="0" smtClean="0">
                <a:cs typeface="B Nazanin" pitchFamily="2" charset="-78"/>
              </a:rPr>
              <a:t>داده می شوند؛برای مثال، نیازهای برنامه ی درسی برای آن پایه ی تحصیلی مشخص.</a:t>
            </a:r>
          </a:p>
          <a:p>
            <a:pPr marL="0" indent="0" algn="r">
              <a:buNone/>
            </a:pPr>
            <a:r>
              <a:rPr lang="fa-IR" sz="3600" b="1" dirty="0" smtClean="0">
                <a:cs typeface="B Nazanin" pitchFamily="2" charset="-78"/>
              </a:rPr>
              <a:t>2-گروه بندی ترکیبی؛</a:t>
            </a:r>
            <a:r>
              <a:rPr lang="fa-IR" sz="3600" dirty="0" smtClean="0">
                <a:cs typeface="B Nazanin" pitchFamily="2" charset="-78"/>
              </a:rPr>
              <a:t>که درآن </a:t>
            </a:r>
            <a:r>
              <a:rPr lang="fa-IR" sz="3600" dirty="0" smtClean="0">
                <a:solidFill>
                  <a:srgbClr val="FF0000"/>
                </a:solidFill>
                <a:cs typeface="B Nazanin" pitchFamily="2" charset="-78"/>
              </a:rPr>
              <a:t>تکالیف سطوح مختلف مشخص </a:t>
            </a:r>
            <a:r>
              <a:rPr lang="fa-IR" sz="3600" dirty="0" smtClean="0">
                <a:cs typeface="B Nazanin" pitchFamily="2" charset="-78"/>
              </a:rPr>
              <a:t>شده اند.</a:t>
            </a:r>
          </a:p>
          <a:p>
            <a:pPr marL="0" indent="0" algn="r">
              <a:buNone/>
            </a:pPr>
            <a:r>
              <a:rPr lang="fa-IR" sz="3600" dirty="0" smtClean="0">
                <a:cs typeface="B Nazanin" pitchFamily="2" charset="-78"/>
              </a:rPr>
              <a:t>این موقعیت برای گروه های یادگیری از </a:t>
            </a:r>
            <a:r>
              <a:rPr lang="fa-IR" sz="3600" dirty="0" smtClean="0">
                <a:solidFill>
                  <a:srgbClr val="FF0000"/>
                </a:solidFill>
                <a:cs typeface="B Nazanin" pitchFamily="2" charset="-78"/>
              </a:rPr>
              <a:t>طریق همیاری نیز وجود </a:t>
            </a:r>
            <a:r>
              <a:rPr lang="fa-IR" sz="3600" dirty="0" smtClean="0">
                <a:cs typeface="B Nazanin" pitchFamily="2" charset="-78"/>
              </a:rPr>
              <a:t>دارد. در این موقعیت،از دانش آموزان خواسته می شود که </a:t>
            </a:r>
            <a:r>
              <a:rPr lang="fa-IR" sz="3600" dirty="0" smtClean="0">
                <a:solidFill>
                  <a:srgbClr val="FF0000"/>
                </a:solidFill>
                <a:cs typeface="B Nazanin" pitchFamily="2" charset="-78"/>
              </a:rPr>
              <a:t>پاسخ گویی فردی و مسئولیت پذیری خود </a:t>
            </a:r>
            <a:r>
              <a:rPr lang="fa-IR" sz="3600" dirty="0" smtClean="0">
                <a:cs typeface="B Nazanin" pitchFamily="2" charset="-78"/>
              </a:rPr>
              <a:t>را برای انجام کار با دیگران جهت دست یابی به هدفی مشترک نشان دهند. </a:t>
            </a:r>
            <a:endParaRPr lang="en-US" sz="3600" dirty="0" smtClean="0"/>
          </a:p>
          <a:p>
            <a:pPr marL="0" indent="0" algn="r">
              <a:buNone/>
            </a:pPr>
            <a:r>
              <a:rPr lang="fa-IR" sz="3600" b="1" dirty="0" smtClean="0">
                <a:solidFill>
                  <a:srgbClr val="FF0000"/>
                </a:solidFill>
                <a:cs typeface="B Nazanin" pitchFamily="2" charset="-78"/>
              </a:rPr>
              <a:t>رهبر گروه باید بر اساس کیفیت های زیر مشخص یا انتخاب شود :</a:t>
            </a:r>
            <a:endParaRPr lang="en-US" sz="3600" b="1" dirty="0">
              <a:solidFill>
                <a:srgbClr val="FF0000"/>
              </a:solidFill>
            </a:endParaRPr>
          </a:p>
        </p:txBody>
      </p:sp>
    </p:spTree>
    <p:extLst>
      <p:ext uri="{BB962C8B-B14F-4D97-AF65-F5344CB8AC3E}">
        <p14:creationId xmlns:p14="http://schemas.microsoft.com/office/powerpoint/2010/main" val="3982635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100"/>
            <a:ext cx="10515600" cy="5757863"/>
          </a:xfrm>
        </p:spPr>
        <p:txBody>
          <a:bodyPr>
            <a:noAutofit/>
          </a:bodyPr>
          <a:lstStyle/>
          <a:p>
            <a:pPr marL="0" indent="0" algn="r">
              <a:buNone/>
            </a:pPr>
            <a:r>
              <a:rPr lang="fa-IR" sz="3600" dirty="0" smtClean="0">
                <a:cs typeface="B Nazanin" pitchFamily="2" charset="-78"/>
              </a:rPr>
              <a:t>1-رهبرگروه باید </a:t>
            </a:r>
            <a:r>
              <a:rPr lang="fa-IR" sz="3600" dirty="0" smtClean="0">
                <a:solidFill>
                  <a:srgbClr val="FF0000"/>
                </a:solidFill>
                <a:cs typeface="B Nazanin" pitchFamily="2" charset="-78"/>
              </a:rPr>
              <a:t>با انرژی </a:t>
            </a:r>
            <a:r>
              <a:rPr lang="fa-IR" sz="3600" dirty="0" smtClean="0">
                <a:cs typeface="B Nazanin" pitchFamily="2" charset="-78"/>
              </a:rPr>
              <a:t>باشد و اعضا را به کار کردن </a:t>
            </a:r>
            <a:r>
              <a:rPr lang="fa-IR" sz="3600" dirty="0" smtClean="0">
                <a:solidFill>
                  <a:srgbClr val="FF0000"/>
                </a:solidFill>
                <a:cs typeface="B Nazanin" pitchFamily="2" charset="-78"/>
              </a:rPr>
              <a:t>تشویق</a:t>
            </a:r>
            <a:r>
              <a:rPr lang="fa-IR" sz="3600" dirty="0" smtClean="0">
                <a:cs typeface="B Nazanin" pitchFamily="2" charset="-78"/>
              </a:rPr>
              <a:t> کند.</a:t>
            </a:r>
          </a:p>
          <a:p>
            <a:pPr marL="0" indent="0" algn="r">
              <a:buNone/>
            </a:pPr>
            <a:r>
              <a:rPr lang="fa-IR" sz="3600" dirty="0" smtClean="0">
                <a:cs typeface="B Nazanin" pitchFamily="2" charset="-78"/>
              </a:rPr>
              <a:t>2- رهبر گروه باید </a:t>
            </a:r>
            <a:r>
              <a:rPr lang="fa-IR" sz="3600" dirty="0" smtClean="0">
                <a:solidFill>
                  <a:srgbClr val="FF0000"/>
                </a:solidFill>
                <a:cs typeface="B Nazanin" pitchFamily="2" charset="-78"/>
              </a:rPr>
              <a:t>روحیه ای باز، دوستانه و مشارکتی </a:t>
            </a:r>
            <a:r>
              <a:rPr lang="fa-IR" sz="3600" dirty="0" smtClean="0">
                <a:cs typeface="B Nazanin" pitchFamily="2" charset="-78"/>
              </a:rPr>
              <a:t>داشته باشد تا بتواند</a:t>
            </a:r>
            <a:r>
              <a:rPr lang="fa-IR" sz="3600" dirty="0">
                <a:cs typeface="B Nazanin" pitchFamily="2" charset="-78"/>
              </a:rPr>
              <a:t> </a:t>
            </a:r>
            <a:r>
              <a:rPr lang="fa-IR" sz="3600" dirty="0" smtClean="0">
                <a:solidFill>
                  <a:srgbClr val="FF0000"/>
                </a:solidFill>
                <a:cs typeface="B Nazanin" pitchFamily="2" charset="-78"/>
              </a:rPr>
              <a:t>فضایی مشارکتی </a:t>
            </a:r>
            <a:r>
              <a:rPr lang="fa-IR" sz="3600" dirty="0" smtClean="0">
                <a:cs typeface="B Nazanin" pitchFamily="2" charset="-78"/>
              </a:rPr>
              <a:t>ایجاد کند.</a:t>
            </a:r>
          </a:p>
          <a:p>
            <a:pPr marL="0" indent="0" algn="r">
              <a:buNone/>
            </a:pPr>
            <a:r>
              <a:rPr lang="fa-IR" sz="3600" dirty="0" smtClean="0">
                <a:cs typeface="B Nazanin" pitchFamily="2" charset="-78"/>
              </a:rPr>
              <a:t>3 – رهبر گروه باید </a:t>
            </a:r>
            <a:r>
              <a:rPr lang="fa-IR" sz="3600" dirty="0" smtClean="0">
                <a:solidFill>
                  <a:srgbClr val="FF0000"/>
                </a:solidFill>
                <a:cs typeface="B Nazanin" pitchFamily="2" charset="-78"/>
              </a:rPr>
              <a:t>احساس مسئولیت کند</a:t>
            </a:r>
            <a:r>
              <a:rPr lang="fa-IR" sz="3600" dirty="0" smtClean="0">
                <a:cs typeface="B Nazanin" pitchFamily="2" charset="-78"/>
              </a:rPr>
              <a:t>؛ به طوری که کار با نقشه انجام شود.</a:t>
            </a:r>
          </a:p>
          <a:p>
            <a:pPr marL="0" indent="0" algn="r">
              <a:buNone/>
            </a:pPr>
            <a:r>
              <a:rPr lang="fa-IR" sz="3600" dirty="0" smtClean="0">
                <a:cs typeface="B Nazanin" pitchFamily="2" charset="-78"/>
              </a:rPr>
              <a:t>4 – رهبر گروه باید </a:t>
            </a:r>
            <a:r>
              <a:rPr lang="fa-IR" sz="3600" dirty="0" smtClean="0">
                <a:solidFill>
                  <a:srgbClr val="FF0000"/>
                </a:solidFill>
                <a:cs typeface="B Nazanin" pitchFamily="2" charset="-78"/>
              </a:rPr>
              <a:t>شیوا و روان سخن </a:t>
            </a:r>
            <a:r>
              <a:rPr lang="fa-IR" sz="3600" dirty="0" smtClean="0">
                <a:cs typeface="B Nazanin" pitchFamily="2" charset="-78"/>
              </a:rPr>
              <a:t>بگوید؛به طوری که کار، به روشنی برای </a:t>
            </a:r>
            <a:r>
              <a:rPr lang="fa-IR" sz="3600" dirty="0" smtClean="0">
                <a:solidFill>
                  <a:srgbClr val="FF0000"/>
                </a:solidFill>
                <a:cs typeface="B Nazanin" pitchFamily="2" charset="-78"/>
              </a:rPr>
              <a:t>سایر</a:t>
            </a:r>
            <a:r>
              <a:rPr lang="fa-IR" sz="3600" dirty="0" smtClean="0">
                <a:cs typeface="B Nazanin" pitchFamily="2" charset="-78"/>
              </a:rPr>
              <a:t> دانش آموزان توضیح داده شود.</a:t>
            </a:r>
          </a:p>
          <a:p>
            <a:pPr marL="0" indent="0" algn="r">
              <a:buNone/>
            </a:pPr>
            <a:r>
              <a:rPr lang="fa-IR" sz="3600" dirty="0" smtClean="0">
                <a:cs typeface="B Nazanin" pitchFamily="2" charset="-78"/>
              </a:rPr>
              <a:t>دانش آموزان باید نسبت به این </a:t>
            </a:r>
            <a:r>
              <a:rPr lang="fa-IR" sz="3600" dirty="0" smtClean="0">
                <a:solidFill>
                  <a:srgbClr val="FF0000"/>
                </a:solidFill>
                <a:cs typeface="B Nazanin" pitchFamily="2" charset="-78"/>
              </a:rPr>
              <a:t>کیفیت ها </a:t>
            </a:r>
            <a:r>
              <a:rPr lang="fa-IR" sz="3600" dirty="0" smtClean="0">
                <a:cs typeface="B Nazanin" pitchFamily="2" charset="-78"/>
              </a:rPr>
              <a:t>آگاه باشند؛به طوری که بتوانند بهترین انتخاب را انجام دهند و یاد بگیرند که رهبران خوبی باشند.</a:t>
            </a:r>
            <a:endParaRPr lang="en-US" sz="3600" dirty="0"/>
          </a:p>
        </p:txBody>
      </p:sp>
    </p:spTree>
    <p:extLst>
      <p:ext uri="{BB962C8B-B14F-4D97-AF65-F5344CB8AC3E}">
        <p14:creationId xmlns:p14="http://schemas.microsoft.com/office/powerpoint/2010/main" val="320068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کنترل گروه های کوچک ؛</a:t>
            </a:r>
            <a:endParaRPr lang="en-US" b="1" dirty="0"/>
          </a:p>
        </p:txBody>
      </p:sp>
      <p:sp>
        <p:nvSpPr>
          <p:cNvPr id="3" name="Content Placeholder 2"/>
          <p:cNvSpPr>
            <a:spLocks noGrp="1"/>
          </p:cNvSpPr>
          <p:nvPr>
            <p:ph idx="1"/>
          </p:nvPr>
        </p:nvSpPr>
        <p:spPr>
          <a:xfrm>
            <a:off x="838200" y="1825624"/>
            <a:ext cx="10515600" cy="4803775"/>
          </a:xfrm>
        </p:spPr>
        <p:txBody>
          <a:bodyPr>
            <a:noAutofit/>
          </a:bodyPr>
          <a:lstStyle/>
          <a:p>
            <a:pPr marL="0" indent="0" algn="r">
              <a:buNone/>
            </a:pPr>
            <a:r>
              <a:rPr lang="fa-IR" sz="3600" dirty="0" smtClean="0">
                <a:cs typeface="B Nazanin" pitchFamily="2" charset="-78"/>
              </a:rPr>
              <a:t>معمولاً  وقتی از دانش آموزان می خواهید که به گروه های کوچک تقسیم شوند، </a:t>
            </a:r>
            <a:r>
              <a:rPr lang="fa-IR" sz="3600" dirty="0" smtClean="0">
                <a:solidFill>
                  <a:srgbClr val="FF0000"/>
                </a:solidFill>
                <a:cs typeface="B Nazanin" pitchFamily="2" charset="-78"/>
              </a:rPr>
              <a:t>مقاومت کوچکی </a:t>
            </a:r>
            <a:r>
              <a:rPr lang="fa-IR" sz="3600" dirty="0" smtClean="0">
                <a:cs typeface="B Nazanin" pitchFamily="2" charset="-78"/>
              </a:rPr>
              <a:t>از خود نشان می دهند.آنان به تصمیم معلم برای تقسیم شدن به گروه های کوجک </a:t>
            </a:r>
            <a:r>
              <a:rPr lang="fa-IR" sz="3600" dirty="0" smtClean="0">
                <a:solidFill>
                  <a:srgbClr val="FF0000"/>
                </a:solidFill>
                <a:cs typeface="B Nazanin" pitchFamily="2" charset="-78"/>
              </a:rPr>
              <a:t>احترام می گذارند. </a:t>
            </a:r>
            <a:r>
              <a:rPr lang="fa-IR" sz="3600" dirty="0" smtClean="0">
                <a:cs typeface="B Nazanin" pitchFamily="2" charset="-78"/>
              </a:rPr>
              <a:t>معلم باید </a:t>
            </a:r>
            <a:r>
              <a:rPr lang="fa-IR" sz="3600" dirty="0" smtClean="0">
                <a:solidFill>
                  <a:srgbClr val="FF0000"/>
                </a:solidFill>
                <a:cs typeface="B Nazanin" pitchFamily="2" charset="-78"/>
              </a:rPr>
              <a:t>زمانی</a:t>
            </a:r>
            <a:r>
              <a:rPr lang="fa-IR" sz="3600" dirty="0" smtClean="0">
                <a:cs typeface="B Nazanin" pitchFamily="2" charset="-78"/>
              </a:rPr>
              <a:t> را که برای </a:t>
            </a:r>
            <a:r>
              <a:rPr lang="fa-IR" sz="3600" dirty="0" smtClean="0">
                <a:solidFill>
                  <a:srgbClr val="FF0000"/>
                </a:solidFill>
                <a:cs typeface="B Nazanin" pitchFamily="2" charset="-78"/>
              </a:rPr>
              <a:t>هر تکلیف </a:t>
            </a:r>
            <a:r>
              <a:rPr lang="fa-IR" sz="3600" dirty="0" smtClean="0">
                <a:cs typeface="B Nazanin" pitchFamily="2" charset="-78"/>
              </a:rPr>
              <a:t>یا </a:t>
            </a:r>
            <a:r>
              <a:rPr lang="fa-IR" sz="3600" dirty="0" smtClean="0">
                <a:solidFill>
                  <a:srgbClr val="FF0000"/>
                </a:solidFill>
                <a:cs typeface="B Nazanin" pitchFamily="2" charset="-78"/>
              </a:rPr>
              <a:t>هر سطح از تکلیف </a:t>
            </a:r>
            <a:r>
              <a:rPr lang="fa-IR" sz="3600" dirty="0" smtClean="0">
                <a:cs typeface="B Nazanin" pitchFamily="2" charset="-78"/>
              </a:rPr>
              <a:t>صرف می کند،به طور دقیق مدیریت کند.</a:t>
            </a:r>
          </a:p>
          <a:p>
            <a:pPr marL="0" indent="0" algn="r">
              <a:buNone/>
            </a:pPr>
            <a:r>
              <a:rPr lang="fa-IR" sz="3600" dirty="0" smtClean="0">
                <a:solidFill>
                  <a:srgbClr val="FF0000"/>
                </a:solidFill>
                <a:cs typeface="B Nazanin" pitchFamily="2" charset="-78"/>
              </a:rPr>
              <a:t>برنامه ای را برای کلاس اعلام و مشخص کنید </a:t>
            </a:r>
            <a:r>
              <a:rPr lang="fa-IR" sz="3600" dirty="0" smtClean="0">
                <a:cs typeface="B Nazanin" pitchFamily="2" charset="-78"/>
              </a:rPr>
              <a:t>که چه میزان </a:t>
            </a:r>
            <a:r>
              <a:rPr lang="fa-IR" sz="3600" dirty="0" smtClean="0">
                <a:solidFill>
                  <a:srgbClr val="FF0000"/>
                </a:solidFill>
                <a:cs typeface="B Nazanin" pitchFamily="2" charset="-78"/>
              </a:rPr>
              <a:t>وقت</a:t>
            </a:r>
            <a:r>
              <a:rPr lang="fa-IR" sz="3600" dirty="0" smtClean="0">
                <a:cs typeface="B Nazanin" pitchFamily="2" charset="-78"/>
              </a:rPr>
              <a:t> برای بحث در مورد موضوعات در نظر گرفته شده است. مطمئن باشید دانش آموزان می دانند که شما از آنان، زمانی که با یک دیگرند، چه </a:t>
            </a:r>
            <a:r>
              <a:rPr lang="fa-IR" sz="3600" dirty="0" smtClean="0">
                <a:solidFill>
                  <a:srgbClr val="FF0000"/>
                </a:solidFill>
                <a:cs typeface="B Nazanin" pitchFamily="2" charset="-78"/>
              </a:rPr>
              <a:t>انتظاری</a:t>
            </a:r>
            <a:r>
              <a:rPr lang="fa-IR" sz="3600" dirty="0" smtClean="0">
                <a:cs typeface="B Nazanin" pitchFamily="2" charset="-78"/>
              </a:rPr>
              <a:t> دارید.</a:t>
            </a:r>
            <a:endParaRPr lang="en-US" sz="3600" dirty="0"/>
          </a:p>
        </p:txBody>
      </p:sp>
    </p:spTree>
    <p:extLst>
      <p:ext uri="{BB962C8B-B14F-4D97-AF65-F5344CB8AC3E}">
        <p14:creationId xmlns:p14="http://schemas.microsoft.com/office/powerpoint/2010/main" val="280550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91800" cy="5834063"/>
          </a:xfrm>
        </p:spPr>
        <p:txBody>
          <a:bodyPr>
            <a:normAutofit/>
          </a:bodyPr>
          <a:lstStyle/>
          <a:p>
            <a:pPr marL="0" indent="0" algn="r">
              <a:buNone/>
            </a:pPr>
            <a:endParaRPr lang="fa-IR" sz="3600" dirty="0" smtClean="0">
              <a:cs typeface="B Nazanin" pitchFamily="2" charset="-78"/>
            </a:endParaRPr>
          </a:p>
          <a:p>
            <a:pPr marL="0" indent="0" algn="r">
              <a:buNone/>
            </a:pPr>
            <a:r>
              <a:rPr lang="fa-IR" sz="3600" dirty="0" smtClean="0">
                <a:solidFill>
                  <a:srgbClr val="FF0000"/>
                </a:solidFill>
                <a:cs typeface="B Nazanin" pitchFamily="2" charset="-78"/>
              </a:rPr>
              <a:t>به دانش آموزانی </a:t>
            </a:r>
            <a:r>
              <a:rPr lang="fa-IR" sz="3600" dirty="0" smtClean="0">
                <a:cs typeface="B Nazanin" pitchFamily="2" charset="-78"/>
              </a:rPr>
              <a:t>که در مورد </a:t>
            </a:r>
            <a:r>
              <a:rPr lang="fa-IR" sz="3600" dirty="0" smtClean="0">
                <a:solidFill>
                  <a:srgbClr val="FF0000"/>
                </a:solidFill>
                <a:cs typeface="B Nazanin" pitchFamily="2" charset="-78"/>
              </a:rPr>
              <a:t>هدفی</a:t>
            </a:r>
            <a:r>
              <a:rPr lang="fa-IR" sz="3600" dirty="0" smtClean="0">
                <a:cs typeface="B Nazanin" pitchFamily="2" charset="-78"/>
              </a:rPr>
              <a:t> که در پشت</a:t>
            </a:r>
            <a:r>
              <a:rPr lang="fa-IR" sz="3600" b="1" dirty="0" smtClean="0">
                <a:solidFill>
                  <a:srgbClr val="FF0000"/>
                </a:solidFill>
                <a:cs typeface="B Nazanin" pitchFamily="2" charset="-78"/>
              </a:rPr>
              <a:t> فعالیت </a:t>
            </a:r>
            <a:r>
              <a:rPr lang="fa-IR" sz="3600" dirty="0" smtClean="0">
                <a:cs typeface="B Nazanin" pitchFamily="2" charset="-78"/>
              </a:rPr>
              <a:t>گروه کوچک وجود دارد و آن چه که شما انتظار دارید انجام شود، </a:t>
            </a:r>
            <a:r>
              <a:rPr lang="fa-IR" sz="3600" dirty="0" smtClean="0">
                <a:solidFill>
                  <a:srgbClr val="FF0000"/>
                </a:solidFill>
                <a:cs typeface="B Nazanin" pitchFamily="2" charset="-78"/>
              </a:rPr>
              <a:t>توضیح دهید</a:t>
            </a:r>
            <a:r>
              <a:rPr lang="fa-IR" sz="3600" dirty="0" smtClean="0">
                <a:cs typeface="B Nazanin" pitchFamily="2" charset="-78"/>
              </a:rPr>
              <a:t>.</a:t>
            </a:r>
          </a:p>
          <a:p>
            <a:pPr marL="0" indent="0" algn="r">
              <a:buNone/>
            </a:pPr>
            <a:r>
              <a:rPr lang="fa-IR" sz="3600" dirty="0" smtClean="0">
                <a:cs typeface="B Nazanin" pitchFamily="2" charset="-78"/>
              </a:rPr>
              <a:t>ممکن است شما از آنان بخواهید که </a:t>
            </a:r>
            <a:r>
              <a:rPr lang="fa-IR" sz="3600" dirty="0" smtClean="0">
                <a:solidFill>
                  <a:srgbClr val="FF0000"/>
                </a:solidFill>
                <a:cs typeface="B Nazanin" pitchFamily="2" charset="-78"/>
              </a:rPr>
              <a:t>مفاهیم را توضیح دهند</a:t>
            </a:r>
            <a:r>
              <a:rPr lang="fa-IR" sz="3600" dirty="0" smtClean="0">
                <a:cs typeface="B Nazanin" pitchFamily="2" charset="-78"/>
              </a:rPr>
              <a:t>،موضوعاتی را از متن کتاب درسی </a:t>
            </a:r>
            <a:r>
              <a:rPr lang="fa-IR" sz="3600" dirty="0" smtClean="0">
                <a:solidFill>
                  <a:srgbClr val="FF0000"/>
                </a:solidFill>
                <a:cs typeface="B Nazanin" pitchFamily="2" charset="-78"/>
              </a:rPr>
              <a:t>ترکیب کنند </a:t>
            </a:r>
            <a:r>
              <a:rPr lang="fa-IR" sz="3600" dirty="0" smtClean="0">
                <a:cs typeface="B Nazanin" pitchFamily="2" charset="-78"/>
              </a:rPr>
              <a:t>یا </a:t>
            </a:r>
            <a:r>
              <a:rPr lang="fa-IR" sz="3600" dirty="0" smtClean="0">
                <a:solidFill>
                  <a:srgbClr val="FF0000"/>
                </a:solidFill>
                <a:cs typeface="B Nazanin" pitchFamily="2" charset="-78"/>
              </a:rPr>
              <a:t>اصول و مفاهیم را به کار گیرند </a:t>
            </a:r>
            <a:r>
              <a:rPr lang="fa-IR" sz="3600" dirty="0" smtClean="0">
                <a:cs typeface="B Nazanin" pitchFamily="2" charset="-78"/>
              </a:rPr>
              <a:t>و یا آن که از فردی دیگر بخواهید تا به سخنان آنان </a:t>
            </a:r>
            <a:r>
              <a:rPr lang="fa-IR" sz="3600" dirty="0" smtClean="0">
                <a:solidFill>
                  <a:srgbClr val="FF0000"/>
                </a:solidFill>
                <a:cs typeface="B Nazanin" pitchFamily="2" charset="-78"/>
              </a:rPr>
              <a:t>گوش کنند</a:t>
            </a:r>
            <a:r>
              <a:rPr lang="fa-IR" sz="3600" dirty="0" smtClean="0">
                <a:cs typeface="B Nazanin" pitchFamily="2" charset="-78"/>
              </a:rPr>
              <a:t>. هریک </a:t>
            </a:r>
            <a:r>
              <a:rPr lang="fa-IR" sz="3600" dirty="0" smtClean="0">
                <a:solidFill>
                  <a:srgbClr val="FF0000"/>
                </a:solidFill>
                <a:cs typeface="B Nazanin" pitchFamily="2" charset="-78"/>
              </a:rPr>
              <a:t>از اعضا باید نقش مشخصی </a:t>
            </a:r>
            <a:r>
              <a:rPr lang="fa-IR" sz="3600" dirty="0" smtClean="0">
                <a:cs typeface="B Nazanin" pitchFamily="2" charset="-78"/>
              </a:rPr>
              <a:t>را ایفا کند.</a:t>
            </a:r>
            <a:r>
              <a:rPr lang="fa-IR" sz="3600" dirty="0" smtClean="0">
                <a:solidFill>
                  <a:srgbClr val="FF0000"/>
                </a:solidFill>
                <a:cs typeface="B Nazanin" pitchFamily="2" charset="-78"/>
              </a:rPr>
              <a:t>اگر</a:t>
            </a:r>
            <a:r>
              <a:rPr lang="fa-IR" sz="3600" dirty="0" smtClean="0">
                <a:cs typeface="B Nazanin" pitchFamily="2" charset="-78"/>
              </a:rPr>
              <a:t> نقش دانش آموزان در مجموعه ها به طور مشخص تعیین شود،به طور قطع </a:t>
            </a:r>
            <a:r>
              <a:rPr lang="fa-IR" sz="3600" dirty="0" smtClean="0">
                <a:solidFill>
                  <a:srgbClr val="FF0000"/>
                </a:solidFill>
                <a:cs typeface="B Nazanin" pitchFamily="2" charset="-78"/>
              </a:rPr>
              <a:t>تعامل بهتری </a:t>
            </a:r>
            <a:r>
              <a:rPr lang="fa-IR" sz="3600" dirty="0" smtClean="0">
                <a:cs typeface="B Nazanin" pitchFamily="2" charset="-78"/>
              </a:rPr>
              <a:t>خواهند داشت.</a:t>
            </a:r>
            <a:endParaRPr lang="en-US" sz="3600" dirty="0"/>
          </a:p>
        </p:txBody>
      </p:sp>
    </p:spTree>
    <p:extLst>
      <p:ext uri="{BB962C8B-B14F-4D97-AF65-F5344CB8AC3E}">
        <p14:creationId xmlns:p14="http://schemas.microsoft.com/office/powerpoint/2010/main" val="1645948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496550" cy="5567363"/>
          </a:xfrm>
        </p:spPr>
        <p:txBody>
          <a:bodyPr>
            <a:noAutofit/>
          </a:bodyPr>
          <a:lstStyle/>
          <a:p>
            <a:pPr marL="0" indent="0" algn="r">
              <a:buNone/>
            </a:pPr>
            <a:r>
              <a:rPr lang="fa-IR" sz="3600" dirty="0" smtClean="0">
                <a:cs typeface="B Nazanin" pitchFamily="2" charset="-78"/>
              </a:rPr>
              <a:t>هنگام گفت و گو در یک گروه کوچک، </a:t>
            </a:r>
            <a:r>
              <a:rPr lang="fa-IR" sz="3600" dirty="0" smtClean="0">
                <a:solidFill>
                  <a:srgbClr val="FF0000"/>
                </a:solidFill>
                <a:cs typeface="B Nazanin" pitchFamily="2" charset="-78"/>
              </a:rPr>
              <a:t>نقش های زیادی </a:t>
            </a:r>
            <a:r>
              <a:rPr lang="fa-IR" sz="3600" dirty="0" smtClean="0">
                <a:cs typeface="B Nazanin" pitchFamily="2" charset="-78"/>
              </a:rPr>
              <a:t>وجود دارد. برای بحث و بررسی های گروه،باید یک نفر </a:t>
            </a:r>
            <a:r>
              <a:rPr lang="fa-IR" sz="3600" dirty="0" smtClean="0">
                <a:solidFill>
                  <a:srgbClr val="FF0000"/>
                </a:solidFill>
                <a:cs typeface="B Nazanin" pitchFamily="2" charset="-78"/>
              </a:rPr>
              <a:t>برای ثبت گفت و گو ها </a:t>
            </a:r>
            <a:r>
              <a:rPr lang="fa-IR" sz="3600" dirty="0" smtClean="0">
                <a:cs typeface="B Nazanin" pitchFamily="2" charset="-78"/>
              </a:rPr>
              <a:t>وجود داشته باشد و یک </a:t>
            </a:r>
            <a:r>
              <a:rPr lang="fa-IR" sz="3600" dirty="0" smtClean="0">
                <a:solidFill>
                  <a:srgbClr val="FF0000"/>
                </a:solidFill>
                <a:cs typeface="B Nazanin" pitchFamily="2" charset="-78"/>
              </a:rPr>
              <a:t>نفربرای نگهداری وقت </a:t>
            </a:r>
            <a:r>
              <a:rPr lang="fa-IR" sz="3600" dirty="0" smtClean="0">
                <a:cs typeface="B Nazanin" pitchFamily="2" charset="-78"/>
              </a:rPr>
              <a:t>و یک نفر نیزبه </a:t>
            </a:r>
            <a:r>
              <a:rPr lang="fa-IR" sz="3600" dirty="0" smtClean="0">
                <a:solidFill>
                  <a:srgbClr val="FF0000"/>
                </a:solidFill>
                <a:cs typeface="B Nazanin" pitchFamily="2" charset="-78"/>
              </a:rPr>
              <a:t>عنوان ناظر بحث </a:t>
            </a:r>
            <a:r>
              <a:rPr lang="fa-IR" sz="3600" dirty="0" smtClean="0">
                <a:cs typeface="B Nazanin" pitchFamily="2" charset="-78"/>
              </a:rPr>
              <a:t>انتخاب شوند.ناظر باید مراقب باشد که همه ی افراد </a:t>
            </a:r>
            <a:r>
              <a:rPr lang="fa-IR" sz="3600" dirty="0" smtClean="0">
                <a:solidFill>
                  <a:srgbClr val="FF0000"/>
                </a:solidFill>
                <a:cs typeface="B Nazanin" pitchFamily="2" charset="-78"/>
              </a:rPr>
              <a:t>فرصتی برای سخن گفتن </a:t>
            </a:r>
            <a:r>
              <a:rPr lang="fa-IR" sz="3600" dirty="0" smtClean="0">
                <a:cs typeface="B Nazanin" pitchFamily="2" charset="-78"/>
              </a:rPr>
              <a:t>داشته باشند.در پایان همه ی شرکت کنندگان برای کسب اطلاعات در نظر گرفته شوند. در نهایت، </a:t>
            </a:r>
            <a:r>
              <a:rPr lang="fa-IR" sz="3600" dirty="0" smtClean="0">
                <a:solidFill>
                  <a:srgbClr val="FF0000"/>
                </a:solidFill>
                <a:cs typeface="B Nazanin" pitchFamily="2" charset="-78"/>
              </a:rPr>
              <a:t>نتایج </a:t>
            </a:r>
            <a:r>
              <a:rPr lang="fa-IR" sz="3600" dirty="0" smtClean="0">
                <a:cs typeface="B Nazanin" pitchFamily="2" charset="-78"/>
              </a:rPr>
              <a:t>گفت و گوهای گروه کوچک باید </a:t>
            </a:r>
            <a:r>
              <a:rPr lang="fa-IR" sz="3600" dirty="0" smtClean="0">
                <a:solidFill>
                  <a:srgbClr val="FF0000"/>
                </a:solidFill>
                <a:cs typeface="B Nazanin" pitchFamily="2" charset="-78"/>
              </a:rPr>
              <a:t>در اختیار همه ی کلاس </a:t>
            </a:r>
            <a:r>
              <a:rPr lang="fa-IR" sz="3600" dirty="0" smtClean="0">
                <a:cs typeface="B Nazanin" pitchFamily="2" charset="-78"/>
              </a:rPr>
              <a:t>قرار گیرد.ممکن است شما یا اعضای کلاس،نکته مشخصی را پیشنهاد یا بیان کنید.</a:t>
            </a:r>
          </a:p>
          <a:p>
            <a:pPr marL="0" indent="0" algn="r">
              <a:buNone/>
            </a:pPr>
            <a:r>
              <a:rPr lang="fa-IR" sz="3600" dirty="0" smtClean="0">
                <a:cs typeface="B Nazanin" pitchFamily="2" charset="-78"/>
              </a:rPr>
              <a:t> در ضمن، </a:t>
            </a:r>
            <a:r>
              <a:rPr lang="fa-IR" sz="3600" dirty="0" smtClean="0">
                <a:solidFill>
                  <a:srgbClr val="FF0000"/>
                </a:solidFill>
                <a:cs typeface="B Nazanin" pitchFamily="2" charset="-78"/>
              </a:rPr>
              <a:t>از گفته های </a:t>
            </a:r>
            <a:r>
              <a:rPr lang="fa-IR" sz="3600" dirty="0" smtClean="0">
                <a:cs typeface="B Nazanin" pitchFamily="2" charset="-78"/>
              </a:rPr>
              <a:t>معلم و شرکت کنندگان می توان برای طراحی </a:t>
            </a:r>
            <a:r>
              <a:rPr lang="fa-IR" sz="3600" dirty="0" smtClean="0">
                <a:solidFill>
                  <a:srgbClr val="FF0000"/>
                </a:solidFill>
                <a:cs typeface="B Nazanin" pitchFamily="2" charset="-78"/>
              </a:rPr>
              <a:t>سئوال های امتحانی </a:t>
            </a:r>
            <a:r>
              <a:rPr lang="fa-IR" sz="3600" dirty="0" smtClean="0">
                <a:cs typeface="B Nazanin" pitchFamily="2" charset="-78"/>
              </a:rPr>
              <a:t>در مورد موضوعات بحث شده استفاده کرد.</a:t>
            </a:r>
            <a:endParaRPr lang="en-US" sz="3600" dirty="0"/>
          </a:p>
        </p:txBody>
      </p:sp>
    </p:spTree>
    <p:extLst>
      <p:ext uri="{BB962C8B-B14F-4D97-AF65-F5344CB8AC3E}">
        <p14:creationId xmlns:p14="http://schemas.microsoft.com/office/powerpoint/2010/main" val="249610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smtClean="0">
                <a:solidFill>
                  <a:srgbClr val="FF0000"/>
                </a:solidFill>
                <a:cs typeface="B Nazanin" pitchFamily="2" charset="-78"/>
              </a:rPr>
              <a:t>برای کنترل </a:t>
            </a:r>
            <a:r>
              <a:rPr lang="fa-IR" sz="3600" dirty="0" smtClean="0">
                <a:cs typeface="B Nazanin" pitchFamily="2" charset="-78"/>
              </a:rPr>
              <a:t>داشتن برکلاس های </a:t>
            </a:r>
            <a:r>
              <a:rPr lang="fa-IR" sz="3600" dirty="0" smtClean="0">
                <a:solidFill>
                  <a:srgbClr val="FF0000"/>
                </a:solidFill>
                <a:cs typeface="B Nazanin" pitchFamily="2" charset="-78"/>
              </a:rPr>
              <a:t>بزرگ</a:t>
            </a:r>
            <a:r>
              <a:rPr lang="fa-IR" sz="3600" dirty="0" smtClean="0">
                <a:cs typeface="B Nazanin" pitchFamily="2" charset="-78"/>
              </a:rPr>
              <a:t> بهتر است </a:t>
            </a:r>
            <a:r>
              <a:rPr lang="fa-IR" sz="3600" dirty="0" smtClean="0">
                <a:solidFill>
                  <a:srgbClr val="FF0000"/>
                </a:solidFill>
                <a:cs typeface="B Nazanin" pitchFamily="2" charset="-78"/>
              </a:rPr>
              <a:t>صورتی از اسامی </a:t>
            </a:r>
            <a:r>
              <a:rPr lang="fa-IR" sz="3600" dirty="0" smtClean="0">
                <a:cs typeface="B Nazanin" pitchFamily="2" charset="-78"/>
              </a:rPr>
              <a:t>دانش آموزان و گروه هایی که در آن قرار دارند،تهیه کرد.این معمولاً </a:t>
            </a:r>
            <a:r>
              <a:rPr lang="fa-IR" sz="3600" dirty="0" smtClean="0">
                <a:solidFill>
                  <a:srgbClr val="FF0000"/>
                </a:solidFill>
                <a:cs typeface="B Nazanin" pitchFamily="2" charset="-78"/>
              </a:rPr>
              <a:t>آسان ترین </a:t>
            </a:r>
            <a:r>
              <a:rPr lang="fa-IR" sz="3600" dirty="0" smtClean="0">
                <a:cs typeface="B Nazanin" pitchFamily="2" charset="-78"/>
              </a:rPr>
              <a:t>راه برای تشکیل دادن گروه هاست. این کار می تواند </a:t>
            </a:r>
            <a:r>
              <a:rPr lang="fa-IR" sz="3600" dirty="0" smtClean="0">
                <a:solidFill>
                  <a:srgbClr val="FF0000"/>
                </a:solidFill>
                <a:cs typeface="B Nazanin" pitchFamily="2" charset="-78"/>
              </a:rPr>
              <a:t>آشفتگی هایی </a:t>
            </a:r>
            <a:r>
              <a:rPr lang="fa-IR" sz="3600" dirty="0" smtClean="0">
                <a:cs typeface="B Nazanin" pitchFamily="2" charset="-78"/>
              </a:rPr>
              <a:t>را که ممکن است هنگام </a:t>
            </a:r>
            <a:r>
              <a:rPr lang="fa-IR" sz="3600" dirty="0" smtClean="0">
                <a:solidFill>
                  <a:srgbClr val="FF0000"/>
                </a:solidFill>
                <a:cs typeface="B Nazanin" pitchFamily="2" charset="-78"/>
              </a:rPr>
              <a:t>تبدیل </a:t>
            </a:r>
            <a:r>
              <a:rPr lang="fa-IR" sz="3600" dirty="0" smtClean="0">
                <a:cs typeface="B Nazanin" pitchFamily="2" charset="-78"/>
              </a:rPr>
              <a:t>گروه بزرگ به گروه کوچک ایجاد شود،کاهش دهد یا از بین ببرد.</a:t>
            </a:r>
            <a:endParaRPr lang="en-US" sz="3600" dirty="0"/>
          </a:p>
        </p:txBody>
      </p:sp>
    </p:spTree>
    <p:extLst>
      <p:ext uri="{BB962C8B-B14F-4D97-AF65-F5344CB8AC3E}">
        <p14:creationId xmlns:p14="http://schemas.microsoft.com/office/powerpoint/2010/main" val="192252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مثال هایی از فعالیت های گروهی؛</a:t>
            </a:r>
            <a:endParaRPr lang="en-US" b="1" dirty="0"/>
          </a:p>
        </p:txBody>
      </p:sp>
      <p:sp>
        <p:nvSpPr>
          <p:cNvPr id="3" name="Content Placeholder 2"/>
          <p:cNvSpPr>
            <a:spLocks noGrp="1"/>
          </p:cNvSpPr>
          <p:nvPr>
            <p:ph idx="1"/>
          </p:nvPr>
        </p:nvSpPr>
        <p:spPr>
          <a:xfrm>
            <a:off x="838200" y="1504950"/>
            <a:ext cx="10515600" cy="5200650"/>
          </a:xfrm>
        </p:spPr>
        <p:txBody>
          <a:bodyPr>
            <a:noAutofit/>
          </a:bodyPr>
          <a:lstStyle/>
          <a:p>
            <a:pPr marL="0" indent="0" algn="r">
              <a:buNone/>
            </a:pPr>
            <a:r>
              <a:rPr lang="fa-IR" sz="3600" dirty="0" smtClean="0">
                <a:cs typeface="B Nazanin" pitchFamily="2" charset="-78"/>
              </a:rPr>
              <a:t>شما می توانید </a:t>
            </a:r>
            <a:r>
              <a:rPr lang="fa-IR" sz="3600" dirty="0" smtClean="0">
                <a:solidFill>
                  <a:srgbClr val="FF0000"/>
                </a:solidFill>
                <a:cs typeface="B Nazanin" pitchFamily="2" charset="-78"/>
              </a:rPr>
              <a:t>ازانواع فعالیت </a:t>
            </a:r>
            <a:r>
              <a:rPr lang="fa-IR" sz="3600" dirty="0" smtClean="0">
                <a:cs typeface="B Nazanin" pitchFamily="2" charset="-78"/>
              </a:rPr>
              <a:t>های گروهی در کلاس استفاده کنید.برخی از آن ها عبارت اند از</a:t>
            </a:r>
            <a:r>
              <a:rPr lang="fa-IR" sz="3600" b="1" dirty="0" smtClean="0">
                <a:cs typeface="B Nazanin" pitchFamily="2" charset="-78"/>
              </a:rPr>
              <a:t> </a:t>
            </a:r>
            <a:r>
              <a:rPr lang="fa-IR" sz="3600" b="1" dirty="0" smtClean="0">
                <a:solidFill>
                  <a:srgbClr val="FF0000"/>
                </a:solidFill>
                <a:cs typeface="B Nazanin" pitchFamily="2" charset="-78"/>
              </a:rPr>
              <a:t>بازی ها، مراکز فعالیت یا کار پروژه ای.</a:t>
            </a:r>
          </a:p>
          <a:p>
            <a:pPr marL="0" indent="0" algn="r">
              <a:buNone/>
            </a:pPr>
            <a:r>
              <a:rPr lang="fa-IR" sz="3600" dirty="0" smtClean="0">
                <a:cs typeface="B Nazanin" pitchFamily="2" charset="-78"/>
              </a:rPr>
              <a:t>در این جا هریک را توضیح می دهیم تا ببینید چگونه می توانید از آن ها در کلاس چند پایه استفاده کنید : </a:t>
            </a:r>
          </a:p>
          <a:p>
            <a:pPr marL="0" indent="0" algn="r">
              <a:buNone/>
            </a:pPr>
            <a:r>
              <a:rPr lang="fa-IR" sz="3600" b="1" dirty="0" smtClean="0">
                <a:cs typeface="B Nazanin" pitchFamily="2" charset="-78"/>
              </a:rPr>
              <a:t>1- بازی ها :</a:t>
            </a:r>
          </a:p>
          <a:p>
            <a:pPr marL="0" indent="0" algn="r">
              <a:buNone/>
            </a:pPr>
            <a:r>
              <a:rPr lang="fa-IR" sz="3600" dirty="0" smtClean="0">
                <a:cs typeface="B Nazanin" pitchFamily="2" charset="-78"/>
              </a:rPr>
              <a:t>بازی ها </a:t>
            </a:r>
            <a:r>
              <a:rPr lang="fa-IR" sz="3600" dirty="0" smtClean="0">
                <a:solidFill>
                  <a:srgbClr val="FF0000"/>
                </a:solidFill>
                <a:cs typeface="B Nazanin" pitchFamily="2" charset="-78"/>
              </a:rPr>
              <a:t>روش های مفید</a:t>
            </a:r>
            <a:r>
              <a:rPr lang="fa-IR" sz="3600" dirty="0" smtClean="0">
                <a:cs typeface="B Nazanin" pitchFamily="2" charset="-78"/>
              </a:rPr>
              <a:t> آموزشی هستند؛ زیراآن ها یادگیری را </a:t>
            </a:r>
            <a:r>
              <a:rPr lang="fa-IR" sz="3600" dirty="0" smtClean="0">
                <a:solidFill>
                  <a:srgbClr val="FF0000"/>
                </a:solidFill>
                <a:cs typeface="B Nazanin" pitchFamily="2" charset="-78"/>
              </a:rPr>
              <a:t>لذت </a:t>
            </a:r>
            <a:r>
              <a:rPr lang="fa-IR" sz="3600" dirty="0" smtClean="0">
                <a:cs typeface="B Nazanin" pitchFamily="2" charset="-78"/>
              </a:rPr>
              <a:t>بخش و آنچه را که پیش از این آموزش داده اید،</a:t>
            </a:r>
            <a:r>
              <a:rPr lang="fa-IR" sz="3600" dirty="0" smtClean="0">
                <a:solidFill>
                  <a:srgbClr val="FF0000"/>
                </a:solidFill>
                <a:cs typeface="B Nazanin" pitchFamily="2" charset="-78"/>
              </a:rPr>
              <a:t>تقویت</a:t>
            </a:r>
            <a:r>
              <a:rPr lang="fa-IR" sz="3600" dirty="0" smtClean="0">
                <a:cs typeface="B Nazanin" pitchFamily="2" charset="-78"/>
              </a:rPr>
              <a:t> می کنند.بازی ها ممکن است در </a:t>
            </a:r>
            <a:r>
              <a:rPr lang="fa-IR" sz="3600" dirty="0" smtClean="0">
                <a:solidFill>
                  <a:srgbClr val="FF0000"/>
                </a:solidFill>
                <a:cs typeface="B Nazanin" pitchFamily="2" charset="-78"/>
              </a:rPr>
              <a:t>داخل یا خارج </a:t>
            </a:r>
            <a:r>
              <a:rPr lang="fa-IR" sz="3600" dirty="0" smtClean="0">
                <a:cs typeface="B Nazanin" pitchFamily="2" charset="-78"/>
              </a:rPr>
              <a:t>از کلاس انجام شوند.معمولاًاگر دانش آموزان یک پایه با هم بازی کنند، </a:t>
            </a:r>
            <a:r>
              <a:rPr lang="fa-IR" sz="3600" dirty="0" smtClean="0">
                <a:solidFill>
                  <a:srgbClr val="FF0000"/>
                </a:solidFill>
                <a:cs typeface="B Nazanin" pitchFamily="2" charset="-78"/>
              </a:rPr>
              <a:t>منصفانه تر </a:t>
            </a:r>
            <a:r>
              <a:rPr lang="fa-IR" sz="3600" dirty="0" smtClean="0">
                <a:cs typeface="B Nazanin" pitchFamily="2" charset="-78"/>
              </a:rPr>
              <a:t>خواهد بود.</a:t>
            </a:r>
          </a:p>
          <a:p>
            <a:pPr marL="0" indent="0" algn="r">
              <a:buNone/>
            </a:pPr>
            <a:endParaRPr lang="en-US" sz="3600" b="1" dirty="0"/>
          </a:p>
        </p:txBody>
      </p:sp>
    </p:spTree>
    <p:extLst>
      <p:ext uri="{BB962C8B-B14F-4D97-AF65-F5344CB8AC3E}">
        <p14:creationId xmlns:p14="http://schemas.microsoft.com/office/powerpoint/2010/main" val="2320180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8150"/>
            <a:ext cx="10515600" cy="5738813"/>
          </a:xfrm>
        </p:spPr>
        <p:txBody>
          <a:bodyPr>
            <a:noAutofit/>
          </a:bodyPr>
          <a:lstStyle/>
          <a:p>
            <a:pPr marL="0" indent="0" algn="r">
              <a:buNone/>
            </a:pPr>
            <a:r>
              <a:rPr lang="fa-IR" sz="3600" b="1" dirty="0" smtClean="0">
                <a:cs typeface="B Nazanin" pitchFamily="2" charset="-78"/>
              </a:rPr>
              <a:t>در </a:t>
            </a:r>
            <a:r>
              <a:rPr lang="fa-IR" sz="3600" b="1" dirty="0">
                <a:cs typeface="B Nazanin" pitchFamily="2" charset="-78"/>
              </a:rPr>
              <a:t>مورد بازی ها به چند مثال اشاره می کنیم </a:t>
            </a:r>
            <a:r>
              <a:rPr lang="fa-IR" sz="3600" b="1" dirty="0" smtClean="0">
                <a:cs typeface="B Nazanin" pitchFamily="2" charset="-78"/>
              </a:rPr>
              <a:t>:</a:t>
            </a:r>
          </a:p>
          <a:p>
            <a:pPr marL="0" indent="0" algn="r">
              <a:buNone/>
            </a:pPr>
            <a:endParaRPr lang="fa-IR" sz="3600" b="1" dirty="0" smtClean="0">
              <a:cs typeface="B Nazanin" pitchFamily="2" charset="-78"/>
            </a:endParaRPr>
          </a:p>
          <a:p>
            <a:pPr marL="0" indent="0" algn="r">
              <a:buNone/>
            </a:pPr>
            <a:r>
              <a:rPr lang="fa-IR" sz="3600" dirty="0" smtClean="0">
                <a:cs typeface="B Nazanin" pitchFamily="2" charset="-78"/>
              </a:rPr>
              <a:t>[] برای آموزش ریاضیات، شما می توانید تعداد زیادی بازی با اعداد را پیدا کنید؛ مانند بینگو و ماناپولی.</a:t>
            </a:r>
          </a:p>
          <a:p>
            <a:pPr marL="0" indent="0" algn="r">
              <a:buNone/>
            </a:pPr>
            <a:r>
              <a:rPr lang="fa-IR" sz="3600" dirty="0" smtClean="0">
                <a:cs typeface="B Nazanin" pitchFamily="2" charset="-78"/>
              </a:rPr>
              <a:t>[] برای آموزش زبان شما بازی هایی برای ساختن جمله ها یا کلمه ها دارید.</a:t>
            </a:r>
          </a:p>
          <a:p>
            <a:pPr marL="0" indent="0" algn="r">
              <a:buNone/>
            </a:pPr>
            <a:r>
              <a:rPr lang="fa-IR" sz="3600" dirty="0" smtClean="0">
                <a:cs typeface="B Nazanin" pitchFamily="2" charset="-78"/>
              </a:rPr>
              <a:t>اکنون مجموعه ی متنوعی از جدول یا پازل های کلمه ها در بازار وجود دارد.</a:t>
            </a:r>
          </a:p>
          <a:p>
            <a:pPr marL="0" indent="0" algn="r">
              <a:buNone/>
            </a:pPr>
            <a:r>
              <a:rPr lang="fa-IR" sz="3600" dirty="0" smtClean="0">
                <a:cs typeface="B Nazanin" pitchFamily="2" charset="-78"/>
              </a:rPr>
              <a:t>همچنن می توان از بازی ای به نام اسکرابل نیز استفاده کرد.</a:t>
            </a:r>
          </a:p>
        </p:txBody>
      </p:sp>
    </p:spTree>
    <p:extLst>
      <p:ext uri="{BB962C8B-B14F-4D97-AF65-F5344CB8AC3E}">
        <p14:creationId xmlns:p14="http://schemas.microsoft.com/office/powerpoint/2010/main" val="115483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6348"/>
            <a:ext cx="10591800" cy="5580615"/>
          </a:xfrm>
        </p:spPr>
        <p:txBody>
          <a:bodyPr>
            <a:normAutofit/>
          </a:bodyPr>
          <a:lstStyle/>
          <a:p>
            <a:pPr marL="0" indent="0" algn="r">
              <a:buNone/>
            </a:pPr>
            <a:r>
              <a:rPr lang="fa-IR" sz="3600" dirty="0">
                <a:cs typeface="B Nazanin" pitchFamily="2" charset="-78"/>
              </a:rPr>
              <a:t>[] برای آموزش </a:t>
            </a:r>
            <a:r>
              <a:rPr lang="fa-IR" sz="3600" dirty="0">
                <a:solidFill>
                  <a:srgbClr val="FF0000"/>
                </a:solidFill>
                <a:cs typeface="B Nazanin" pitchFamily="2" charset="-78"/>
              </a:rPr>
              <a:t>علوم،</a:t>
            </a:r>
            <a:r>
              <a:rPr lang="fa-IR" sz="3600" dirty="0">
                <a:cs typeface="B Nazanin" pitchFamily="2" charset="-78"/>
              </a:rPr>
              <a:t>دانش آموزان می توانند </a:t>
            </a:r>
            <a:r>
              <a:rPr lang="fa-IR" sz="3600" dirty="0">
                <a:solidFill>
                  <a:srgbClr val="FF0000"/>
                </a:solidFill>
                <a:cs typeface="B Nazanin" pitchFamily="2" charset="-78"/>
              </a:rPr>
              <a:t>سرود هایی </a:t>
            </a:r>
            <a:r>
              <a:rPr lang="fa-IR" sz="3600" dirty="0">
                <a:cs typeface="B Nazanin" pitchFamily="2" charset="-78"/>
              </a:rPr>
              <a:t>بخوانند. همچنین نشان دادن اعضای بدن یا انجام بازی های </a:t>
            </a:r>
            <a:r>
              <a:rPr lang="fa-IR" sz="3600" dirty="0">
                <a:solidFill>
                  <a:srgbClr val="FF0000"/>
                </a:solidFill>
                <a:cs typeface="B Nazanin" pitchFamily="2" charset="-78"/>
              </a:rPr>
              <a:t>پانتومیم</a:t>
            </a:r>
            <a:r>
              <a:rPr lang="fa-IR" sz="3600" dirty="0">
                <a:cs typeface="B Nazanin" pitchFamily="2" charset="-78"/>
              </a:rPr>
              <a:t> که در</a:t>
            </a:r>
            <a:endParaRPr lang="en-US" sz="3600" dirty="0"/>
          </a:p>
          <a:p>
            <a:pPr marL="0" indent="0" algn="r">
              <a:buNone/>
            </a:pPr>
            <a:r>
              <a:rPr lang="fa-IR" sz="3600" dirty="0" smtClean="0">
                <a:cs typeface="B Nazanin" pitchFamily="2" charset="-78"/>
              </a:rPr>
              <a:t>آن،دانش </a:t>
            </a:r>
            <a:r>
              <a:rPr lang="fa-IR" sz="3600" dirty="0">
                <a:cs typeface="B Nazanin" pitchFamily="2" charset="-78"/>
              </a:rPr>
              <a:t>آموزان به بخش های </a:t>
            </a:r>
            <a:r>
              <a:rPr lang="fa-IR" sz="3600" dirty="0">
                <a:solidFill>
                  <a:srgbClr val="FF0000"/>
                </a:solidFill>
                <a:cs typeface="B Nazanin" pitchFamily="2" charset="-78"/>
              </a:rPr>
              <a:t>مختلف بدن </a:t>
            </a:r>
            <a:r>
              <a:rPr lang="fa-IR" sz="3600" dirty="0">
                <a:cs typeface="B Nazanin" pitchFamily="2" charset="-78"/>
              </a:rPr>
              <a:t>اشاره می کنند یا نشان دادن</a:t>
            </a:r>
            <a:endParaRPr lang="en-US" sz="3600" dirty="0"/>
          </a:p>
          <a:p>
            <a:pPr marL="0" indent="0" algn="r">
              <a:buNone/>
            </a:pPr>
            <a:r>
              <a:rPr lang="fa-IR" sz="3600" dirty="0" smtClean="0">
                <a:solidFill>
                  <a:srgbClr val="FF0000"/>
                </a:solidFill>
                <a:cs typeface="B Nazanin" pitchFamily="2" charset="-78"/>
              </a:rPr>
              <a:t>کار </a:t>
            </a:r>
            <a:r>
              <a:rPr lang="fa-IR" sz="3600" dirty="0">
                <a:solidFill>
                  <a:srgbClr val="FF0000"/>
                </a:solidFill>
                <a:cs typeface="B Nazanin" pitchFamily="2" charset="-78"/>
              </a:rPr>
              <a:t>گروه های</a:t>
            </a:r>
            <a:r>
              <a:rPr lang="fa-IR" sz="3600" dirty="0">
                <a:cs typeface="B Nazanin" pitchFamily="2" charset="-78"/>
              </a:rPr>
              <a:t> مختلف اعضای بدن، برای این است که دانش آموزان آن ها را </a:t>
            </a:r>
            <a:r>
              <a:rPr lang="fa-IR" sz="3600" dirty="0">
                <a:solidFill>
                  <a:srgbClr val="FF0000"/>
                </a:solidFill>
                <a:cs typeface="B Nazanin" pitchFamily="2" charset="-78"/>
              </a:rPr>
              <a:t>حدس</a:t>
            </a:r>
            <a:r>
              <a:rPr lang="fa-IR" sz="3600" dirty="0">
                <a:cs typeface="B Nazanin" pitchFamily="2" charset="-78"/>
              </a:rPr>
              <a:t> بزنند.</a:t>
            </a:r>
          </a:p>
          <a:p>
            <a:pPr marL="0" indent="0" algn="r">
              <a:buNone/>
            </a:pPr>
            <a:r>
              <a:rPr lang="fa-IR" sz="3600" dirty="0">
                <a:cs typeface="B Nazanin" pitchFamily="2" charset="-78"/>
              </a:rPr>
              <a:t>[] برای </a:t>
            </a:r>
            <a:r>
              <a:rPr lang="fa-IR" sz="3600" dirty="0">
                <a:solidFill>
                  <a:srgbClr val="FF0000"/>
                </a:solidFill>
                <a:cs typeface="B Nazanin" pitchFamily="2" charset="-78"/>
              </a:rPr>
              <a:t>مطالعات اجتماعی</a:t>
            </a:r>
            <a:r>
              <a:rPr lang="fa-IR" sz="3600" dirty="0">
                <a:cs typeface="B Nazanin" pitchFamily="2" charset="-78"/>
              </a:rPr>
              <a:t>، بازی ها معمولاً به شکل </a:t>
            </a:r>
            <a:r>
              <a:rPr lang="fa-IR" sz="3600" dirty="0">
                <a:solidFill>
                  <a:srgbClr val="FF0000"/>
                </a:solidFill>
                <a:cs typeface="B Nazanin" pitchFamily="2" charset="-78"/>
              </a:rPr>
              <a:t>نمایشنامه</a:t>
            </a:r>
            <a:r>
              <a:rPr lang="fa-IR" sz="3600" dirty="0">
                <a:cs typeface="B Nazanin" pitchFamily="2" charset="-78"/>
              </a:rPr>
              <a:t> خواهند بود.</a:t>
            </a:r>
          </a:p>
          <a:p>
            <a:pPr marL="0" indent="0" algn="r">
              <a:buNone/>
            </a:pPr>
            <a:r>
              <a:rPr lang="fa-IR" sz="3600" dirty="0">
                <a:cs typeface="B Nazanin" pitchFamily="2" charset="-78"/>
              </a:rPr>
              <a:t>بعضی بازی ها،مانند "مار و پله"و چکرز" می توانند برای اهداف آموزشی استفاده شوند</a:t>
            </a:r>
            <a:r>
              <a:rPr lang="fa-IR" sz="3600" dirty="0" smtClean="0">
                <a:cs typeface="B Nazanin" pitchFamily="2" charset="-78"/>
              </a:rPr>
              <a:t>.</a:t>
            </a:r>
          </a:p>
          <a:p>
            <a:pPr marL="0" indent="0" algn="r">
              <a:buNone/>
            </a:pPr>
            <a:endParaRPr lang="fa-IR" sz="3600" dirty="0">
              <a:cs typeface="B Nazanin" pitchFamily="2" charset="-78"/>
            </a:endParaRPr>
          </a:p>
          <a:p>
            <a:endParaRPr lang="en-US" sz="3600" dirty="0"/>
          </a:p>
        </p:txBody>
      </p:sp>
    </p:spTree>
    <p:extLst>
      <p:ext uri="{BB962C8B-B14F-4D97-AF65-F5344CB8AC3E}">
        <p14:creationId xmlns:p14="http://schemas.microsoft.com/office/powerpoint/2010/main" val="6037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470" y="513658"/>
            <a:ext cx="10194234" cy="6066045"/>
          </a:xfrm>
        </p:spPr>
        <p:txBody>
          <a:bodyPr>
            <a:normAutofit/>
          </a:bodyPr>
          <a:lstStyle/>
          <a:p>
            <a:pPr marL="0" indent="0" algn="r">
              <a:buNone/>
            </a:pPr>
            <a:r>
              <a:rPr lang="fa-IR" sz="3600" b="1" dirty="0" smtClean="0">
                <a:cs typeface="B Nazanin" pitchFamily="2" charset="-78"/>
              </a:rPr>
              <a:t>2- مراکز فعالیت ها :</a:t>
            </a:r>
          </a:p>
          <a:p>
            <a:pPr marL="0" indent="0" algn="r">
              <a:buNone/>
            </a:pPr>
            <a:r>
              <a:rPr lang="fa-IR" sz="3600" dirty="0" smtClean="0">
                <a:cs typeface="B Nazanin" pitchFamily="2" charset="-78"/>
              </a:rPr>
              <a:t>دو نوع از فرایند های یادگیری ،از مراکز فعالیت گرفته می شوند؛</a:t>
            </a:r>
          </a:p>
          <a:p>
            <a:pPr marL="0" indent="0" algn="r">
              <a:buNone/>
            </a:pPr>
            <a:r>
              <a:rPr lang="fa-IR" sz="3600" dirty="0" smtClean="0">
                <a:solidFill>
                  <a:srgbClr val="FF0000"/>
                </a:solidFill>
                <a:cs typeface="B Nazanin" pitchFamily="2" charset="-78"/>
              </a:rPr>
              <a:t>نخست</a:t>
            </a:r>
            <a:r>
              <a:rPr lang="fa-IR" sz="3600" dirty="0" smtClean="0">
                <a:cs typeface="B Nazanin" pitchFamily="2" charset="-78"/>
              </a:rPr>
              <a:t> </a:t>
            </a:r>
            <a:r>
              <a:rPr lang="fa-IR" sz="3600" dirty="0" smtClean="0">
                <a:solidFill>
                  <a:srgbClr val="FF0000"/>
                </a:solidFill>
                <a:cs typeface="B Nazanin" pitchFamily="2" charset="-78"/>
              </a:rPr>
              <a:t>در فرایند ایجاد یادگیری تجربی</a:t>
            </a:r>
            <a:r>
              <a:rPr lang="fa-IR" sz="3600" dirty="0" smtClean="0">
                <a:cs typeface="B Nazanin" pitchFamily="2" charset="-78"/>
              </a:rPr>
              <a:t>(با در نظر گرفتن این که معلم به تنهایی این کار را انجام نمی دهد)و </a:t>
            </a:r>
            <a:r>
              <a:rPr lang="fa-IR" sz="3600" dirty="0" smtClean="0">
                <a:solidFill>
                  <a:srgbClr val="FF0000"/>
                </a:solidFill>
                <a:cs typeface="B Nazanin" pitchFamily="2" charset="-78"/>
              </a:rPr>
              <a:t>دوم،هنگام عرضه ی مرکز.</a:t>
            </a:r>
          </a:p>
          <a:p>
            <a:pPr marL="0" indent="0" algn="r">
              <a:buNone/>
            </a:pPr>
            <a:r>
              <a:rPr lang="fa-IR" sz="3600" dirty="0" smtClean="0">
                <a:cs typeface="B Nazanin" pitchFamily="2" charset="-78"/>
              </a:rPr>
              <a:t>این مراکز فعالیت بخش هایی از کلاس هستند که در آن ها دانش آموزان </a:t>
            </a:r>
            <a:r>
              <a:rPr lang="fa-IR" sz="3600" dirty="0" smtClean="0">
                <a:solidFill>
                  <a:srgbClr val="FF0000"/>
                </a:solidFill>
                <a:cs typeface="B Nazanin" pitchFamily="2" charset="-78"/>
              </a:rPr>
              <a:t>تشویق می شوند تا عناوین مشخصی را یاد بگیرند</a:t>
            </a:r>
            <a:r>
              <a:rPr lang="fa-IR" sz="3600" dirty="0" smtClean="0">
                <a:cs typeface="B Nazanin" pitchFamily="2" charset="-78"/>
              </a:rPr>
              <a:t>. برای ایجاد یک مرکز فعالیت،ابتدا باید معلمان و دانش آموزان </a:t>
            </a:r>
            <a:r>
              <a:rPr lang="fa-IR" sz="3600" dirty="0" smtClean="0">
                <a:solidFill>
                  <a:srgbClr val="FF0000"/>
                </a:solidFill>
                <a:cs typeface="B Nazanin" pitchFamily="2" charset="-78"/>
              </a:rPr>
              <a:t>موضوع و محدوده ی محتوا را مشخص کنند ؛ایمن جاده،کاهش آلودگی و نگهداری محیطی، مثال هایی درزمینه ی موضوع هستند.</a:t>
            </a:r>
          </a:p>
          <a:p>
            <a:pPr marL="0" indent="0" algn="r">
              <a:buNone/>
            </a:pPr>
            <a:r>
              <a:rPr lang="fa-IR" sz="3600" dirty="0" smtClean="0">
                <a:cs typeface="B Nazanin" pitchFamily="2" charset="-78"/>
              </a:rPr>
              <a:t>دانش آموزان و معلمان باید با یکدیگر در مورد آنچه که به طور مشخص می خواهند ارائه کنند،تصمیم بگیرند. </a:t>
            </a:r>
            <a:endParaRPr lang="en-US" sz="3600" dirty="0"/>
          </a:p>
        </p:txBody>
      </p:sp>
    </p:spTree>
    <p:extLst>
      <p:ext uri="{BB962C8B-B14F-4D97-AF65-F5344CB8AC3E}">
        <p14:creationId xmlns:p14="http://schemas.microsoft.com/office/powerpoint/2010/main" val="128322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تدریس موًثر</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تدریس چند پایه در زمینه ی تدریس و سازمان دهی تجربیات یادگیری </a:t>
            </a:r>
            <a:r>
              <a:rPr lang="fa-IR" sz="3600" b="1" dirty="0" smtClean="0">
                <a:solidFill>
                  <a:srgbClr val="FF0000"/>
                </a:solidFill>
                <a:cs typeface="B Nazanin" pitchFamily="2" charset="-78"/>
              </a:rPr>
              <a:t>چالش های </a:t>
            </a:r>
            <a:r>
              <a:rPr lang="fa-IR" sz="3600" dirty="0" smtClean="0">
                <a:cs typeface="B Nazanin" pitchFamily="2" charset="-78"/>
              </a:rPr>
              <a:t>زیادی را به وجود می آورد. در کلاس های چند پایه،</a:t>
            </a:r>
            <a:r>
              <a:rPr lang="fa-IR" sz="3600" b="1" dirty="0" smtClean="0">
                <a:solidFill>
                  <a:srgbClr val="FF0000"/>
                </a:solidFill>
                <a:cs typeface="B Nazanin" pitchFamily="2" charset="-78"/>
              </a:rPr>
              <a:t>سطوح تحصیلی </a:t>
            </a:r>
            <a:r>
              <a:rPr lang="fa-IR" sz="3600" dirty="0" smtClean="0">
                <a:cs typeface="B Nazanin" pitchFamily="2" charset="-78"/>
              </a:rPr>
              <a:t>دانش آموزان متفاوت است؛ از این  رو،به </a:t>
            </a:r>
            <a:r>
              <a:rPr lang="fa-IR" sz="3600" b="1" dirty="0" smtClean="0">
                <a:solidFill>
                  <a:srgbClr val="FF0000"/>
                </a:solidFill>
                <a:cs typeface="B Nazanin" pitchFamily="2" charset="-78"/>
              </a:rPr>
              <a:t>استراتزی های یاددهی – یادگیری گوناگون نیاز </a:t>
            </a:r>
            <a:r>
              <a:rPr lang="fa-IR" sz="3600" dirty="0" smtClean="0">
                <a:cs typeface="B Nazanin" pitchFamily="2" charset="-78"/>
              </a:rPr>
              <a:t>است تا تدریس موًثر واق</a:t>
            </a:r>
            <a:r>
              <a:rPr lang="fa-IR" sz="3600" dirty="0">
                <a:cs typeface="B Nazanin" pitchFamily="2" charset="-78"/>
              </a:rPr>
              <a:t>ع</a:t>
            </a:r>
            <a:r>
              <a:rPr lang="fa-IR" sz="3600" dirty="0" smtClean="0">
                <a:cs typeface="B Nazanin" pitchFamily="2" charset="-78"/>
              </a:rPr>
              <a:t> شود.</a:t>
            </a:r>
          </a:p>
          <a:p>
            <a:pPr marL="0" indent="0" algn="r">
              <a:buNone/>
            </a:pPr>
            <a:r>
              <a:rPr lang="fa-IR" sz="3600" dirty="0" smtClean="0">
                <a:cs typeface="B Nazanin" pitchFamily="2" charset="-78"/>
              </a:rPr>
              <a:t>تدریس و سازمان دهی تجربیات یادگیری در مدارس تک معامی و کلاس های چندپایه، </a:t>
            </a:r>
            <a:r>
              <a:rPr lang="fa-IR" sz="3600" b="1" dirty="0" smtClean="0">
                <a:solidFill>
                  <a:srgbClr val="FF0000"/>
                </a:solidFill>
                <a:cs typeface="B Nazanin" pitchFamily="2" charset="-78"/>
              </a:rPr>
              <a:t>به ابتکار و مهارت های سازمان دهی نیاز دارد</a:t>
            </a:r>
            <a:r>
              <a:rPr lang="fa-IR" sz="3600" dirty="0" smtClean="0">
                <a:cs typeface="B Nazanin" pitchFamily="2" charset="-78"/>
              </a:rPr>
              <a:t>.</a:t>
            </a:r>
          </a:p>
        </p:txBody>
      </p:sp>
    </p:spTree>
    <p:extLst>
      <p:ext uri="{BB962C8B-B14F-4D97-AF65-F5344CB8AC3E}">
        <p14:creationId xmlns:p14="http://schemas.microsoft.com/office/powerpoint/2010/main" val="3164878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610850" cy="5643563"/>
          </a:xfrm>
        </p:spPr>
        <p:txBody>
          <a:bodyPr>
            <a:noAutofit/>
          </a:bodyPr>
          <a:lstStyle/>
          <a:p>
            <a:pPr marL="0" indent="0" algn="r">
              <a:buNone/>
            </a:pPr>
            <a:r>
              <a:rPr lang="fa-IR" sz="3600" dirty="0" smtClean="0">
                <a:cs typeface="B Nazanin" pitchFamily="2" charset="-78"/>
              </a:rPr>
              <a:t>سپس انواع مواد مورد نیاز برای ارائه ی عنوان مشخص شده را تعیین کنند</a:t>
            </a:r>
            <a:r>
              <a:rPr lang="fa-IR" sz="3600" dirty="0" smtClean="0">
                <a:solidFill>
                  <a:srgbClr val="FF0000"/>
                </a:solidFill>
                <a:cs typeface="B Nazanin" pitchFamily="2" charset="-78"/>
              </a:rPr>
              <a:t>. این مواد می توانند توسط دانش آموزان و یا معلمان گردآوری و یا ساخته شوند</a:t>
            </a:r>
            <a:r>
              <a:rPr lang="fa-IR" sz="3600" dirty="0" smtClean="0">
                <a:cs typeface="B Nazanin" pitchFamily="2" charset="-78"/>
              </a:rPr>
              <a:t>.ممکن است چندین مرکز فعالیت که درگیر عناوین مختلف هستند،وجود داشته باشد و یا در صورت </a:t>
            </a:r>
            <a:r>
              <a:rPr lang="fa-IR" sz="3600" dirty="0" smtClean="0">
                <a:solidFill>
                  <a:srgbClr val="FF0000"/>
                </a:solidFill>
                <a:cs typeface="B Nazanin" pitchFamily="2" charset="-78"/>
              </a:rPr>
              <a:t>محدودیت فضا </a:t>
            </a:r>
            <a:r>
              <a:rPr lang="fa-IR" sz="3600" dirty="0" smtClean="0">
                <a:cs typeface="B Nazanin" pitchFamily="2" charset="-78"/>
              </a:rPr>
              <a:t>تمرکز و جهت گیری یک مرکز فعالیت می تواند با توجه به عنوانی که قرار است تدریس شود </a:t>
            </a:r>
            <a:r>
              <a:rPr lang="fa-IR" sz="3600" dirty="0" smtClean="0">
                <a:solidFill>
                  <a:srgbClr val="FF0000"/>
                </a:solidFill>
                <a:cs typeface="B Nazanin" pitchFamily="2" charset="-78"/>
              </a:rPr>
              <a:t>تغییر</a:t>
            </a:r>
            <a:r>
              <a:rPr lang="fa-IR" sz="3600" dirty="0" smtClean="0">
                <a:cs typeface="B Nazanin" pitchFamily="2" charset="-78"/>
              </a:rPr>
              <a:t> کند. </a:t>
            </a:r>
            <a:endParaRPr lang="fa-IR" sz="3600" dirty="0">
              <a:cs typeface="B Nazanin" pitchFamily="2" charset="-78"/>
            </a:endParaRPr>
          </a:p>
          <a:p>
            <a:pPr marL="0" indent="0" algn="r">
              <a:buNone/>
            </a:pPr>
            <a:r>
              <a:rPr lang="fa-IR" sz="3600" dirty="0" smtClean="0">
                <a:cs typeface="B Nazanin" pitchFamily="2" charset="-78"/>
              </a:rPr>
              <a:t> درهرمحیط فعالیت،انتظار می رود </a:t>
            </a:r>
            <a:r>
              <a:rPr lang="fa-IR" sz="3600" dirty="0" smtClean="0">
                <a:solidFill>
                  <a:srgbClr val="FF0000"/>
                </a:solidFill>
                <a:cs typeface="B Nazanin" pitchFamily="2" charset="-78"/>
              </a:rPr>
              <a:t>مواد مورد نیازی را که از یادگیری یک موضوع پشتیبانی و حمایت </a:t>
            </a:r>
            <a:r>
              <a:rPr lang="fa-IR" sz="3600" dirty="0" smtClean="0">
                <a:cs typeface="B Nazanin" pitchFamily="2" charset="-78"/>
              </a:rPr>
              <a:t>می نمایند در اختیار دانش آموزان قرار گیرد.</a:t>
            </a:r>
          </a:p>
        </p:txBody>
      </p:sp>
    </p:spTree>
    <p:extLst>
      <p:ext uri="{BB962C8B-B14F-4D97-AF65-F5344CB8AC3E}">
        <p14:creationId xmlns:p14="http://schemas.microsoft.com/office/powerpoint/2010/main" val="1799024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300"/>
            <a:ext cx="10744200" cy="5681663"/>
          </a:xfrm>
        </p:spPr>
        <p:txBody>
          <a:bodyPr>
            <a:normAutofit/>
          </a:bodyPr>
          <a:lstStyle/>
          <a:p>
            <a:pPr marL="0" indent="0" algn="r">
              <a:buNone/>
            </a:pPr>
            <a:r>
              <a:rPr lang="fa-IR" sz="3600" dirty="0">
                <a:cs typeface="B Nazanin" pitchFamily="2" charset="-78"/>
              </a:rPr>
              <a:t>مراکز فعالیت می تواند </a:t>
            </a:r>
            <a:r>
              <a:rPr lang="fa-IR" sz="3600" dirty="0">
                <a:solidFill>
                  <a:srgbClr val="FF0000"/>
                </a:solidFill>
                <a:cs typeface="B Nazanin" pitchFamily="2" charset="-78"/>
              </a:rPr>
              <a:t>یک جایگاه مشخصی </a:t>
            </a:r>
            <a:r>
              <a:rPr lang="fa-IR" sz="3600" dirty="0">
                <a:cs typeface="B Nazanin" pitchFamily="2" charset="-78"/>
              </a:rPr>
              <a:t>در کلاس درس شما داشته باشند </a:t>
            </a:r>
            <a:r>
              <a:rPr lang="fa-IR" sz="3600" dirty="0">
                <a:solidFill>
                  <a:srgbClr val="FF0000"/>
                </a:solidFill>
                <a:cs typeface="B Nazanin" pitchFamily="2" charset="-78"/>
              </a:rPr>
              <a:t>اما مواد آموزشی آن گاه به گاه تغییر نماید</a:t>
            </a:r>
            <a:r>
              <a:rPr lang="fa-IR" sz="3600" dirty="0">
                <a:cs typeface="B Nazanin" pitchFamily="2" charset="-78"/>
              </a:rPr>
              <a:t>. یکی از راه های </a:t>
            </a:r>
            <a:r>
              <a:rPr lang="fa-IR" sz="3600" dirty="0">
                <a:solidFill>
                  <a:srgbClr val="FF0000"/>
                </a:solidFill>
                <a:cs typeface="B Nazanin" pitchFamily="2" charset="-78"/>
              </a:rPr>
              <a:t>درگیر</a:t>
            </a:r>
            <a:r>
              <a:rPr lang="fa-IR" sz="3600" dirty="0">
                <a:cs typeface="B Nazanin" pitchFamily="2" charset="-78"/>
              </a:rPr>
              <a:t> کردن دانش آموزان دادن </a:t>
            </a:r>
            <a:r>
              <a:rPr lang="fa-IR" sz="3600" dirty="0">
                <a:solidFill>
                  <a:srgbClr val="FF0000"/>
                </a:solidFill>
                <a:cs typeface="B Nazanin" pitchFamily="2" charset="-78"/>
              </a:rPr>
              <a:t>کارت فعالیت </a:t>
            </a:r>
            <a:r>
              <a:rPr lang="fa-IR" sz="3600" dirty="0">
                <a:cs typeface="B Nazanin" pitchFamily="2" charset="-78"/>
              </a:rPr>
              <a:t>به گروه ه دانش آموزان است</a:t>
            </a:r>
            <a:r>
              <a:rPr lang="fa-IR" sz="3600" dirty="0" smtClean="0">
                <a:cs typeface="B Nazanin" pitchFamily="2" charset="-78"/>
              </a:rPr>
              <a:t>، </a:t>
            </a:r>
            <a:r>
              <a:rPr lang="fa-IR" sz="3600" dirty="0" smtClean="0">
                <a:solidFill>
                  <a:srgbClr val="FF0000"/>
                </a:solidFill>
                <a:cs typeface="B Nazanin" pitchFamily="2" charset="-78"/>
              </a:rPr>
              <a:t>همراه </a:t>
            </a:r>
            <a:r>
              <a:rPr lang="fa-IR" sz="3600" dirty="0">
                <a:solidFill>
                  <a:srgbClr val="FF0000"/>
                </a:solidFill>
                <a:cs typeface="B Nazanin" pitchFamily="2" charset="-78"/>
              </a:rPr>
              <a:t>با دستور العمل هایی </a:t>
            </a:r>
            <a:r>
              <a:rPr lang="fa-IR" sz="3600" dirty="0">
                <a:cs typeface="B Nazanin" pitchFamily="2" charset="-78"/>
              </a:rPr>
              <a:t>در مورد اینکه چه موادی را تهیه نمایند و </a:t>
            </a:r>
            <a:r>
              <a:rPr lang="fa-IR" sz="3600" dirty="0">
                <a:solidFill>
                  <a:srgbClr val="FF0000"/>
                </a:solidFill>
                <a:cs typeface="B Nazanin" pitchFamily="2" charset="-78"/>
              </a:rPr>
              <a:t>چگونه آن ها را بسازند</a:t>
            </a:r>
            <a:r>
              <a:rPr lang="fa-IR" sz="3600" dirty="0" smtClean="0">
                <a:solidFill>
                  <a:srgbClr val="FF0000"/>
                </a:solidFill>
                <a:cs typeface="B Nazanin" pitchFamily="2" charset="-78"/>
              </a:rPr>
              <a:t>.</a:t>
            </a:r>
          </a:p>
          <a:p>
            <a:pPr marL="0" indent="0" algn="r">
              <a:buNone/>
            </a:pPr>
            <a:r>
              <a:rPr lang="fa-IR" sz="3600" dirty="0" smtClean="0">
                <a:cs typeface="B Nazanin" pitchFamily="2" charset="-78"/>
              </a:rPr>
              <a:t>آنچه که در زیر آمده یک نمونه از کارت فعالیت است :</a:t>
            </a:r>
            <a:endParaRPr lang="fa-IR" sz="3600" dirty="0">
              <a:cs typeface="B Nazanin" pitchFamily="2" charset="-78"/>
            </a:endParaRPr>
          </a:p>
          <a:p>
            <a:pPr marL="0" indent="0" algn="r">
              <a:buNone/>
            </a:pPr>
            <a:r>
              <a:rPr lang="fa-IR" sz="4000" b="1" dirty="0" smtClean="0">
                <a:cs typeface="B Nazanin" pitchFamily="2" charset="-78"/>
              </a:rPr>
              <a:t>نقاشی کردن،بریدن و رنگ کردن اشکال ؛</a:t>
            </a:r>
          </a:p>
          <a:p>
            <a:pPr marL="0" indent="0" algn="r">
              <a:buNone/>
            </a:pPr>
            <a:r>
              <a:rPr lang="fa-IR" sz="3600" dirty="0" smtClean="0">
                <a:cs typeface="B Nazanin" pitchFamily="2" charset="-78"/>
              </a:rPr>
              <a:t>این فعالیت می تواند از درس </a:t>
            </a:r>
            <a:r>
              <a:rPr lang="fa-IR" sz="3600" dirty="0" smtClean="0">
                <a:solidFill>
                  <a:srgbClr val="FF0000"/>
                </a:solidFill>
                <a:cs typeface="B Nazanin" pitchFamily="2" charset="-78"/>
              </a:rPr>
              <a:t>علوم و یا ریاضی پشتیبانی</a:t>
            </a:r>
            <a:r>
              <a:rPr lang="fa-IR" sz="3600" dirty="0" smtClean="0">
                <a:cs typeface="B Nazanin" pitchFamily="2" charset="-78"/>
              </a:rPr>
              <a:t> نماید.</a:t>
            </a:r>
          </a:p>
          <a:p>
            <a:pPr marL="0" indent="0" algn="r">
              <a:buNone/>
            </a:pPr>
            <a:r>
              <a:rPr lang="fa-IR" sz="3600" dirty="0" smtClean="0">
                <a:cs typeface="B Nazanin" pitchFamily="2" charset="-78"/>
              </a:rPr>
              <a:t>اعضای گروه به مواد زیر نیاز دارند :</a:t>
            </a:r>
            <a:endParaRPr lang="en-US" sz="3600" dirty="0"/>
          </a:p>
        </p:txBody>
      </p:sp>
    </p:spTree>
    <p:extLst>
      <p:ext uri="{BB962C8B-B14F-4D97-AF65-F5344CB8AC3E}">
        <p14:creationId xmlns:p14="http://schemas.microsoft.com/office/powerpoint/2010/main" val="233564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6750"/>
            <a:ext cx="10553700" cy="5510213"/>
          </a:xfrm>
        </p:spPr>
        <p:txBody>
          <a:bodyPr/>
          <a:lstStyle/>
          <a:p>
            <a:pPr marL="0" indent="0" algn="r">
              <a:buNone/>
            </a:pPr>
            <a:r>
              <a:rPr lang="fa-IR" sz="3600" dirty="0" smtClean="0">
                <a:cs typeface="B Nazanin" pitchFamily="2" charset="-78"/>
              </a:rPr>
              <a:t>- مجموعه ای از شکل ها</a:t>
            </a:r>
          </a:p>
          <a:p>
            <a:pPr marL="0" indent="0" algn="r">
              <a:buNone/>
            </a:pPr>
            <a:r>
              <a:rPr lang="fa-IR" sz="3600" dirty="0" smtClean="0">
                <a:cs typeface="B Nazanin" pitchFamily="2" charset="-78"/>
              </a:rPr>
              <a:t>- قیچی </a:t>
            </a:r>
          </a:p>
          <a:p>
            <a:pPr marL="0" indent="0" algn="r">
              <a:buNone/>
            </a:pPr>
            <a:r>
              <a:rPr lang="fa-IR" sz="3600" dirty="0" smtClean="0">
                <a:cs typeface="B Nazanin" pitchFamily="2" charset="-78"/>
              </a:rPr>
              <a:t>- کاغذ</a:t>
            </a:r>
          </a:p>
          <a:p>
            <a:pPr marL="0" indent="0" algn="r">
              <a:buNone/>
            </a:pPr>
            <a:r>
              <a:rPr lang="fa-IR" sz="3600" dirty="0" smtClean="0">
                <a:cs typeface="B Nazanin" pitchFamily="2" charset="-78"/>
              </a:rPr>
              <a:t>- مداد رنگی و چسب</a:t>
            </a:r>
          </a:p>
          <a:p>
            <a:pPr marL="0" indent="0" algn="r">
              <a:buNone/>
            </a:pPr>
            <a:r>
              <a:rPr lang="fa-IR" sz="3600" dirty="0" smtClean="0">
                <a:cs typeface="B Nazanin" pitchFamily="2" charset="-78"/>
              </a:rPr>
              <a:t>- یک تکه مقوا</a:t>
            </a:r>
          </a:p>
          <a:p>
            <a:pPr marL="0" indent="0" algn="r">
              <a:buNone/>
            </a:pPr>
            <a:r>
              <a:rPr lang="fa-IR" dirty="0">
                <a:cs typeface="B Nazanin" pitchFamily="2" charset="-78"/>
              </a:rPr>
              <a:t> </a:t>
            </a:r>
            <a:r>
              <a:rPr lang="fa-IR" sz="4000" b="1" dirty="0" smtClean="0">
                <a:cs typeface="B Nazanin" pitchFamily="2" charset="-78"/>
              </a:rPr>
              <a:t>دستور العمل :</a:t>
            </a:r>
          </a:p>
        </p:txBody>
      </p:sp>
    </p:spTree>
    <p:extLst>
      <p:ext uri="{BB962C8B-B14F-4D97-AF65-F5344CB8AC3E}">
        <p14:creationId xmlns:p14="http://schemas.microsoft.com/office/powerpoint/2010/main" val="2558623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363200" cy="6858000"/>
          </a:xfrm>
        </p:spPr>
        <p:txBody>
          <a:bodyPr>
            <a:normAutofit/>
          </a:bodyPr>
          <a:lstStyle/>
          <a:p>
            <a:pPr marL="0" indent="0" algn="r">
              <a:buNone/>
            </a:pPr>
            <a:endParaRPr lang="fa-IR" sz="3600" dirty="0" smtClean="0">
              <a:cs typeface="B Nazanin" pitchFamily="2" charset="-78"/>
            </a:endParaRPr>
          </a:p>
          <a:p>
            <a:pPr marL="0" indent="0" algn="r">
              <a:buNone/>
            </a:pPr>
            <a:r>
              <a:rPr lang="fa-IR" sz="3600" dirty="0" smtClean="0">
                <a:cs typeface="B Nazanin" pitchFamily="2" charset="-78"/>
              </a:rPr>
              <a:t>مثال1</a:t>
            </a:r>
            <a:endParaRPr lang="fa-IR" sz="3600" dirty="0">
              <a:cs typeface="B Nazanin" pitchFamily="2" charset="-78"/>
            </a:endParaRPr>
          </a:p>
          <a:p>
            <a:pPr marL="0" indent="0" algn="r">
              <a:buNone/>
            </a:pPr>
            <a:r>
              <a:rPr lang="fa-IR" sz="3600" dirty="0">
                <a:cs typeface="B Nazanin" pitchFamily="2" charset="-78"/>
              </a:rPr>
              <a:t>1- شکل ها را برروی کاغذ بکشید</a:t>
            </a:r>
            <a:r>
              <a:rPr lang="fa-IR" sz="3600" dirty="0" smtClean="0">
                <a:cs typeface="B Nazanin" pitchFamily="2" charset="-78"/>
              </a:rPr>
              <a:t>.</a:t>
            </a:r>
          </a:p>
          <a:p>
            <a:pPr marL="0" indent="0" algn="r">
              <a:buNone/>
            </a:pPr>
            <a:r>
              <a:rPr lang="fa-IR" sz="3600" dirty="0" smtClean="0">
                <a:cs typeface="B Nazanin" pitchFamily="2" charset="-78"/>
              </a:rPr>
              <a:t>2- آن ها را ببرید.</a:t>
            </a:r>
          </a:p>
          <a:p>
            <a:pPr marL="0" indent="0" algn="r">
              <a:buNone/>
            </a:pPr>
            <a:r>
              <a:rPr lang="fa-IR" sz="3600" dirty="0" smtClean="0">
                <a:cs typeface="B Nazanin" pitchFamily="2" charset="-78"/>
              </a:rPr>
              <a:t>3- آن ها روی مقوا بچسبانید.</a:t>
            </a:r>
          </a:p>
          <a:p>
            <a:pPr marL="0" indent="0" algn="r">
              <a:buNone/>
            </a:pPr>
            <a:r>
              <a:rPr lang="fa-IR" sz="3600" dirty="0" smtClean="0">
                <a:cs typeface="B Nazanin" pitchFamily="2" charset="-78"/>
              </a:rPr>
              <a:t>4- شکل های هم خانواده را در کنار هم قرار دهید.</a:t>
            </a:r>
          </a:p>
          <a:p>
            <a:pPr marL="0" indent="0" algn="r">
              <a:buNone/>
            </a:pPr>
            <a:r>
              <a:rPr lang="fa-IR" sz="3600" dirty="0" smtClean="0">
                <a:cs typeface="B Nazanin" pitchFamily="2" charset="-78"/>
              </a:rPr>
              <a:t>5- شکل ها را رنگ کنید.برای هر گروه همسان یک رنگ ببرید.</a:t>
            </a:r>
          </a:p>
          <a:p>
            <a:pPr marL="0" indent="0" algn="r">
              <a:buNone/>
            </a:pPr>
            <a:r>
              <a:rPr lang="fa-IR" sz="3600" dirty="0" smtClean="0">
                <a:cs typeface="B Nazanin" pitchFamily="2" charset="-78"/>
              </a:rPr>
              <a:t>6- کار خود را به آموزگار نشان بدهید.</a:t>
            </a:r>
          </a:p>
        </p:txBody>
      </p:sp>
    </p:spTree>
    <p:extLst>
      <p:ext uri="{BB962C8B-B14F-4D97-AF65-F5344CB8AC3E}">
        <p14:creationId xmlns:p14="http://schemas.microsoft.com/office/powerpoint/2010/main" val="1569222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 مثال 2</a:t>
            </a:r>
          </a:p>
          <a:p>
            <a:pPr marL="0" indent="0" algn="r">
              <a:buNone/>
            </a:pPr>
            <a:r>
              <a:rPr lang="fa-IR" sz="3600" dirty="0">
                <a:cs typeface="B Nazanin" pitchFamily="2" charset="-78"/>
              </a:rPr>
              <a:t>1- دانش آموزان ظروف کهنه </a:t>
            </a:r>
            <a:r>
              <a:rPr lang="fa-IR" sz="3600" dirty="0" smtClean="0">
                <a:cs typeface="B Nazanin" pitchFamily="2" charset="-78"/>
              </a:rPr>
              <a:t>پلاستیکی </a:t>
            </a:r>
            <a:r>
              <a:rPr lang="fa-IR" sz="3600" dirty="0">
                <a:cs typeface="B Nazanin" pitchFamily="2" charset="-78"/>
              </a:rPr>
              <a:t>را جمع آوری کنند. این ظروف می تواند بطری جعبه یا هرچیز دیگری باشد.</a:t>
            </a:r>
          </a:p>
          <a:p>
            <a:pPr marL="0" indent="0" algn="r">
              <a:buNone/>
            </a:pPr>
            <a:r>
              <a:rPr lang="fa-IR" sz="3600" dirty="0">
                <a:cs typeface="B Nazanin" pitchFamily="2" charset="-78"/>
              </a:rPr>
              <a:t>2- دانش آموزان با کمک معلم،قسمت بالای این ظروف را می برند.</a:t>
            </a:r>
          </a:p>
          <a:p>
            <a:pPr marL="0" indent="0" algn="r">
              <a:buNone/>
            </a:pPr>
            <a:r>
              <a:rPr lang="fa-IR" sz="3600" dirty="0">
                <a:cs typeface="B Nazanin" pitchFamily="2" charset="-78"/>
              </a:rPr>
              <a:t>3- ظروف جدید با کاغذهای زیبا پوشانده شده و برای نگهداری چیزهایی مختلف نام گذاری می شوند؛ مانند گچ، مداد و سایر چیزها.</a:t>
            </a:r>
          </a:p>
          <a:p>
            <a:endParaRPr lang="en-US" sz="3600" dirty="0"/>
          </a:p>
        </p:txBody>
      </p:sp>
    </p:spTree>
    <p:extLst>
      <p:ext uri="{BB962C8B-B14F-4D97-AF65-F5344CB8AC3E}">
        <p14:creationId xmlns:p14="http://schemas.microsoft.com/office/powerpoint/2010/main" val="2679499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950"/>
            <a:ext cx="10687050" cy="5434013"/>
          </a:xfrm>
        </p:spPr>
        <p:txBody>
          <a:bodyPr>
            <a:normAutofit/>
          </a:bodyPr>
          <a:lstStyle/>
          <a:p>
            <a:pPr marL="0" indent="0" algn="r">
              <a:buNone/>
            </a:pPr>
            <a:r>
              <a:rPr lang="fa-IR" sz="3600" dirty="0" smtClean="0">
                <a:cs typeface="B Nazanin" pitchFamily="2" charset="-78"/>
              </a:rPr>
              <a:t>مراکز فعالیت می توانند برای زبان ،علوم ،مطالعات اجتماعی و ریاضیات ساخته شوند و توسط گروه های مختلف دانش آموزان اداره شوند. </a:t>
            </a:r>
            <a:r>
              <a:rPr lang="fa-IR" sz="3600" dirty="0" smtClean="0">
                <a:solidFill>
                  <a:srgbClr val="FF0000"/>
                </a:solidFill>
                <a:cs typeface="B Nazanin" pitchFamily="2" charset="-78"/>
              </a:rPr>
              <a:t>این گروه ها باید به طور چرخشی نگهداری و تکمیل مراکز </a:t>
            </a:r>
            <a:r>
              <a:rPr lang="fa-IR" sz="3600" dirty="0" smtClean="0">
                <a:cs typeface="B Nazanin" pitchFamily="2" charset="-78"/>
              </a:rPr>
              <a:t>را به عهده بگیرند. هرگروه ،از دانش آموزان یک پایه تشکیل می شوند ؛اما شما می توانید </a:t>
            </a:r>
            <a:r>
              <a:rPr lang="fa-IR" sz="3600" dirty="0" smtClean="0">
                <a:solidFill>
                  <a:srgbClr val="FF0000"/>
                </a:solidFill>
                <a:cs typeface="B Nazanin" pitchFamily="2" charset="-78"/>
              </a:rPr>
              <a:t>برگه های کار متفاوتی </a:t>
            </a:r>
            <a:r>
              <a:rPr lang="fa-IR" sz="3600" dirty="0" smtClean="0">
                <a:cs typeface="B Nazanin" pitchFamily="2" charset="-78"/>
              </a:rPr>
              <a:t>را برای پایه های مختلف تهیه کنید،به طوری که هر گروه وقتی که به مرکز فعالیت می رسد، کاری برای انجام دادن داشته باشد.</a:t>
            </a:r>
          </a:p>
        </p:txBody>
      </p:sp>
    </p:spTree>
    <p:extLst>
      <p:ext uri="{BB962C8B-B14F-4D97-AF65-F5344CB8AC3E}">
        <p14:creationId xmlns:p14="http://schemas.microsoft.com/office/powerpoint/2010/main" val="3859373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3- کار پروژه ای ؛</a:t>
            </a:r>
            <a:endParaRPr lang="en-US" b="1" dirty="0"/>
          </a:p>
        </p:txBody>
      </p:sp>
      <p:sp>
        <p:nvSpPr>
          <p:cNvPr id="3" name="Content Placeholder 2"/>
          <p:cNvSpPr>
            <a:spLocks noGrp="1"/>
          </p:cNvSpPr>
          <p:nvPr>
            <p:ph idx="1"/>
          </p:nvPr>
        </p:nvSpPr>
        <p:spPr>
          <a:xfrm>
            <a:off x="838200" y="1825624"/>
            <a:ext cx="10515600" cy="4689475"/>
          </a:xfrm>
        </p:spPr>
        <p:txBody>
          <a:bodyPr>
            <a:normAutofit/>
          </a:bodyPr>
          <a:lstStyle/>
          <a:p>
            <a:pPr marL="0" indent="0" algn="r">
              <a:buNone/>
            </a:pPr>
            <a:r>
              <a:rPr lang="fa-IR" sz="3600" dirty="0" smtClean="0">
                <a:solidFill>
                  <a:srgbClr val="FF0000"/>
                </a:solidFill>
                <a:cs typeface="B Nazanin" pitchFamily="2" charset="-78"/>
              </a:rPr>
              <a:t>یادگیری مشارکتی ،مناسب ترین </a:t>
            </a:r>
            <a:r>
              <a:rPr lang="fa-IR" sz="3600" dirty="0" smtClean="0">
                <a:cs typeface="B Nazanin" pitchFamily="2" charset="-78"/>
              </a:rPr>
              <a:t>شیوه برای کار پروژه ای است. کار پروژه ای </a:t>
            </a:r>
            <a:r>
              <a:rPr lang="fa-IR" sz="3600" dirty="0" smtClean="0">
                <a:solidFill>
                  <a:srgbClr val="FF0000"/>
                </a:solidFill>
                <a:cs typeface="B Nazanin" pitchFamily="2" charset="-78"/>
              </a:rPr>
              <a:t>شامل مجموعه ای از فعالیت هایی</a:t>
            </a:r>
            <a:r>
              <a:rPr lang="fa-IR" sz="3600" dirty="0" smtClean="0">
                <a:cs typeface="B Nazanin" pitchFamily="2" charset="-78"/>
              </a:rPr>
              <a:t> می شودد که با یک </a:t>
            </a:r>
            <a:r>
              <a:rPr lang="fa-IR" sz="3600" dirty="0" smtClean="0">
                <a:solidFill>
                  <a:srgbClr val="FF0000"/>
                </a:solidFill>
                <a:cs typeface="B Nazanin" pitchFamily="2" charset="-78"/>
              </a:rPr>
              <a:t>ایده،موضوع یا مفهوم مشخص</a:t>
            </a:r>
            <a:r>
              <a:rPr lang="fa-IR" sz="3600" dirty="0" smtClean="0">
                <a:cs typeface="B Nazanin" pitchFamily="2" charset="-78"/>
              </a:rPr>
              <a:t> مرتبط است.هر </a:t>
            </a:r>
            <a:r>
              <a:rPr lang="fa-IR" sz="3600" dirty="0" smtClean="0">
                <a:solidFill>
                  <a:srgbClr val="FF0000"/>
                </a:solidFill>
                <a:cs typeface="B Nazanin" pitchFamily="2" charset="-78"/>
              </a:rPr>
              <a:t>پروژه یک موجودیت مستقل</a:t>
            </a:r>
            <a:r>
              <a:rPr lang="fa-IR" sz="3600" dirty="0" smtClean="0">
                <a:cs typeface="B Nazanin" pitchFamily="2" charset="-78"/>
              </a:rPr>
              <a:t> دارد </a:t>
            </a:r>
            <a:r>
              <a:rPr lang="fa-IR" sz="3600" dirty="0" smtClean="0">
                <a:solidFill>
                  <a:srgbClr val="FF0000"/>
                </a:solidFill>
                <a:cs typeface="B Nazanin" pitchFamily="2" charset="-78"/>
              </a:rPr>
              <a:t>و باید شروع ،میانه و پایان داشته باشد</a:t>
            </a:r>
            <a:r>
              <a:rPr lang="fa-IR" sz="3600" dirty="0" smtClean="0">
                <a:cs typeface="B Nazanin" pitchFamily="2" charset="-78"/>
              </a:rPr>
              <a:t>. دانش آموزان و معلمان ممکن است یک موضوع را انتخاب کنند، آن گاه معلم برنامه درسی دروس مختلف را برای یافتن عناوین مرتبط با این موضوع بررسی کند؛برای مثال : </a:t>
            </a:r>
            <a:r>
              <a:rPr lang="fa-IR" sz="3600" b="1" dirty="0" smtClean="0">
                <a:cs typeface="B Nazanin" pitchFamily="2" charset="-78"/>
              </a:rPr>
              <a:t>"درخت انبه " </a:t>
            </a:r>
            <a:r>
              <a:rPr lang="fa-IR" sz="3600" dirty="0" smtClean="0">
                <a:cs typeface="B Nazanin" pitchFamily="2" charset="-78"/>
              </a:rPr>
              <a:t>همه ی دانش آموزان می توانند به خارج کلاس بروند و در مورد این درخت با یکدیگر به تحقیق بپردازند. </a:t>
            </a:r>
            <a:endParaRPr lang="en-US" sz="3600" dirty="0"/>
          </a:p>
        </p:txBody>
      </p:sp>
    </p:spTree>
    <p:extLst>
      <p:ext uri="{BB962C8B-B14F-4D97-AF65-F5344CB8AC3E}">
        <p14:creationId xmlns:p14="http://schemas.microsoft.com/office/powerpoint/2010/main" val="3862590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629900" cy="5795963"/>
          </a:xfrm>
        </p:spPr>
        <p:txBody>
          <a:bodyPr>
            <a:normAutofit/>
          </a:bodyPr>
          <a:lstStyle/>
          <a:p>
            <a:pPr marL="0" indent="0" algn="r">
              <a:buNone/>
            </a:pPr>
            <a:r>
              <a:rPr lang="fa-IR" sz="3600" dirty="0">
                <a:cs typeface="B Nazanin" pitchFamily="2" charset="-78"/>
              </a:rPr>
              <a:t>تمرکز هر گروه از دانش آموزان براساس پایه </a:t>
            </a:r>
            <a:r>
              <a:rPr lang="fa-IR" sz="3600" dirty="0">
                <a:solidFill>
                  <a:srgbClr val="FF0000"/>
                </a:solidFill>
                <a:cs typeface="B Nazanin" pitchFamily="2" charset="-78"/>
              </a:rPr>
              <a:t>ی تحصیلی یا توانایی </a:t>
            </a:r>
            <a:r>
              <a:rPr lang="fa-IR" sz="3600" dirty="0">
                <a:cs typeface="B Nazanin" pitchFamily="2" charset="-78"/>
              </a:rPr>
              <a:t>های آن ها </a:t>
            </a:r>
            <a:r>
              <a:rPr lang="fa-IR" sz="3600" dirty="0">
                <a:solidFill>
                  <a:srgbClr val="FF0000"/>
                </a:solidFill>
                <a:cs typeface="B Nazanin" pitchFamily="2" charset="-78"/>
              </a:rPr>
              <a:t>متفاوت </a:t>
            </a:r>
            <a:r>
              <a:rPr lang="fa-IR" sz="3600" dirty="0">
                <a:cs typeface="B Nazanin" pitchFamily="2" charset="-78"/>
              </a:rPr>
              <a:t>خواهد بود.در ضمن، </a:t>
            </a:r>
            <a:r>
              <a:rPr lang="fa-IR" sz="3600" dirty="0">
                <a:solidFill>
                  <a:srgbClr val="FF0000"/>
                </a:solidFill>
                <a:cs typeface="B Nazanin" pitchFamily="2" charset="-78"/>
              </a:rPr>
              <a:t>هر دانش آموز یک مسؤلیت </a:t>
            </a:r>
            <a:r>
              <a:rPr lang="fa-IR" sz="3600" dirty="0">
                <a:cs typeface="B Nazanin" pitchFamily="2" charset="-78"/>
              </a:rPr>
              <a:t>خواهد داشت؛برای مثال،ممکن است یک دانش آموز </a:t>
            </a:r>
            <a:r>
              <a:rPr lang="fa-IR" sz="3600" dirty="0">
                <a:solidFill>
                  <a:srgbClr val="FF0000"/>
                </a:solidFill>
                <a:cs typeface="B Nazanin" pitchFamily="2" charset="-78"/>
              </a:rPr>
              <a:t>مسؤل جمع آوری برگ های خشک </a:t>
            </a:r>
            <a:r>
              <a:rPr lang="fa-IR" sz="3600" dirty="0">
                <a:cs typeface="B Nazanin" pitchFamily="2" charset="-78"/>
              </a:rPr>
              <a:t>و دانش آموز دیگر </a:t>
            </a:r>
            <a:r>
              <a:rPr lang="fa-IR" sz="3600" dirty="0">
                <a:solidFill>
                  <a:srgbClr val="FF0000"/>
                </a:solidFill>
                <a:cs typeface="B Nazanin" pitchFamily="2" charset="-78"/>
              </a:rPr>
              <a:t>مسؤل جمع آوری برگ های تازه </a:t>
            </a:r>
            <a:r>
              <a:rPr lang="fa-IR" sz="3600" dirty="0">
                <a:cs typeface="B Nazanin" pitchFamily="2" charset="-78"/>
              </a:rPr>
              <a:t>باشد تا بتوان آن ها را پس از جمع آوری </a:t>
            </a:r>
            <a:r>
              <a:rPr lang="fa-IR" sz="3600" dirty="0">
                <a:solidFill>
                  <a:srgbClr val="FF0000"/>
                </a:solidFill>
                <a:cs typeface="B Nazanin" pitchFamily="2" charset="-78"/>
              </a:rPr>
              <a:t>با هم مقایسه </a:t>
            </a:r>
            <a:r>
              <a:rPr lang="fa-IR" sz="3600" dirty="0">
                <a:cs typeface="B Nazanin" pitchFamily="2" charset="-78"/>
              </a:rPr>
              <a:t>و تفاوت هایشان رامشخص </a:t>
            </a:r>
            <a:r>
              <a:rPr lang="fa-IR" sz="3600" dirty="0" smtClean="0">
                <a:cs typeface="B Nazanin" pitchFamily="2" charset="-78"/>
              </a:rPr>
              <a:t>کرد.در صفحه بعد مثال هایی از کار پروژه ای با استفاده از یک موضوع (درخت ) آمده است؛ </a:t>
            </a:r>
            <a:r>
              <a:rPr lang="fa-IR" sz="3600" dirty="0" smtClean="0">
                <a:solidFill>
                  <a:srgbClr val="FF0000"/>
                </a:solidFill>
                <a:cs typeface="B Nazanin" pitchFamily="2" charset="-78"/>
              </a:rPr>
              <a:t>اما کار کردن بر روی تکالیف مختاف</a:t>
            </a:r>
            <a:r>
              <a:rPr lang="fa-IR" sz="3600" dirty="0" smtClean="0">
                <a:cs typeface="B Nazanin" pitchFamily="2" charset="-78"/>
              </a:rPr>
              <a:t> </a:t>
            </a:r>
            <a:r>
              <a:rPr lang="fa-IR" sz="3600" dirty="0" smtClean="0">
                <a:solidFill>
                  <a:srgbClr val="FF0000"/>
                </a:solidFill>
                <a:cs typeface="B Nazanin" pitchFamily="2" charset="-78"/>
              </a:rPr>
              <a:t>بر اساس سطوح مختلف </a:t>
            </a:r>
            <a:r>
              <a:rPr lang="fa-IR" sz="3600" dirty="0" smtClean="0">
                <a:cs typeface="B Nazanin" pitchFamily="2" charset="-78"/>
              </a:rPr>
              <a:t>توانایی صورت می گیرد</a:t>
            </a:r>
            <a:r>
              <a:rPr lang="fa-IR" sz="3600" dirty="0">
                <a:cs typeface="B Nazanin" pitchFamily="2" charset="-78"/>
              </a:rPr>
              <a:t>. با توجه به یک </a:t>
            </a:r>
            <a:r>
              <a:rPr lang="fa-IR" sz="3600" dirty="0">
                <a:solidFill>
                  <a:srgbClr val="FF0000"/>
                </a:solidFill>
                <a:cs typeface="B Nazanin" pitchFamily="2" charset="-78"/>
              </a:rPr>
              <a:t>موضوع مشابه </a:t>
            </a:r>
            <a:r>
              <a:rPr lang="fa-IR" sz="3600" dirty="0">
                <a:cs typeface="B Nazanin" pitchFamily="2" charset="-78"/>
              </a:rPr>
              <a:t>،هر دانش آموز بر اساس سطح توانایی اش،بر روی یک پروژه کار می کند ؛ یعنی براساس پایه تحصیلی </a:t>
            </a:r>
            <a:r>
              <a:rPr lang="fa-IR" sz="3600" dirty="0">
                <a:solidFill>
                  <a:srgbClr val="FF0000"/>
                </a:solidFill>
                <a:cs typeface="B Nazanin" pitchFamily="2" charset="-78"/>
              </a:rPr>
              <a:t>پایین ،میانه یا بالاتر.</a:t>
            </a:r>
          </a:p>
          <a:p>
            <a:pPr marL="0" indent="0" algn="r">
              <a:buNone/>
            </a:pPr>
            <a:endParaRPr lang="en-US" sz="3600" dirty="0"/>
          </a:p>
          <a:p>
            <a:pPr algn="r"/>
            <a:endParaRPr lang="en-US" sz="3600" dirty="0"/>
          </a:p>
        </p:txBody>
      </p:sp>
    </p:spTree>
    <p:extLst>
      <p:ext uri="{BB962C8B-B14F-4D97-AF65-F5344CB8AC3E}">
        <p14:creationId xmlns:p14="http://schemas.microsoft.com/office/powerpoint/2010/main" val="2114192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210800" cy="1257299"/>
          </a:xfrm>
        </p:spPr>
        <p:txBody>
          <a:bodyPr/>
          <a:lstStyle/>
          <a:p>
            <a:pPr algn="r"/>
            <a:r>
              <a:rPr lang="fa-IR" b="1" dirty="0" smtClean="0"/>
              <a:t>ایفای نقش ؛</a:t>
            </a:r>
            <a:endParaRPr lang="en-US" b="1" dirty="0"/>
          </a:p>
        </p:txBody>
      </p:sp>
      <p:sp>
        <p:nvSpPr>
          <p:cNvPr id="3" name="Content Placeholder 2"/>
          <p:cNvSpPr>
            <a:spLocks noGrp="1"/>
          </p:cNvSpPr>
          <p:nvPr>
            <p:ph idx="1"/>
          </p:nvPr>
        </p:nvSpPr>
        <p:spPr>
          <a:xfrm>
            <a:off x="838200" y="1504950"/>
            <a:ext cx="10744200" cy="5181600"/>
          </a:xfrm>
        </p:spPr>
        <p:txBody>
          <a:bodyPr>
            <a:normAutofit/>
          </a:bodyPr>
          <a:lstStyle/>
          <a:p>
            <a:pPr marL="0" indent="0" algn="r">
              <a:buNone/>
            </a:pPr>
            <a:r>
              <a:rPr lang="fa-IR" sz="3600" dirty="0" smtClean="0">
                <a:cs typeface="B Nazanin" pitchFamily="2" charset="-78"/>
              </a:rPr>
              <a:t>دانش آموزان با توجه به درسی که آموخته شده است،می توانند یک سنیاریوی نمایشنامه برای نشان دادن آنچه که آموخته اند،تهیه کنند. معلم باید افرادی را برای اجرای نمایشنامه انتخاب کند.معمولاً این افراد،دانش آموزانی هستند که دارای شخصیت سرآمد یا برون گرا هستند. البته برخی از دانش آموزان درون گرا بسیار خوب بازی می کنند. هردانش آموز با نام شخصیتی که قرار است  نقش او را بازی کند،نامیده می شود. معلم در مورد نقشی که قرار است دانش آموز اجرا کند،توضیحی به او می دهد. آن گاه دانش آموز باید در یک گروه کوچک برای حدود 20 الی 25 دقیقه( البته بسته به پیچیدگی نقشی که انتخاب کرده اند)به حال خود گذاشته شوند. </a:t>
            </a:r>
            <a:endParaRPr lang="en-US" sz="3600" dirty="0"/>
          </a:p>
        </p:txBody>
      </p:sp>
    </p:spTree>
    <p:extLst>
      <p:ext uri="{BB962C8B-B14F-4D97-AF65-F5344CB8AC3E}">
        <p14:creationId xmlns:p14="http://schemas.microsoft.com/office/powerpoint/2010/main" val="3053343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fa-IR" dirty="0" smtClean="0">
                <a:cs typeface="B Nazanin" pitchFamily="2" charset="-78"/>
              </a:rPr>
              <a:t>هنگامی که آنان خود را برای انجام نمایش آماده می کنند،دانش آموزان در کلاس،در مورد نقشی که قرار است ایفا کنند،راهنمایی می شوند. از یک گروه خواسته می شود محتوای آنچه را که آموخته اند،بیان کنند و گروه دیگر باید ارزیابی کنند که آیا نقش ها بیانگر شخصیت هایی که آموخته اند هست یا نه ؟موضوع مهمی که باید به آن توجه کرد،این است که معلم در پایان نمایشنامه عملکرد دانش آموزان را تجزیه و تحلیل کند تا اطمینان یابد که آنان مفاهیم و محتوای در نظر گرفته شده را آموخته اند یا نه ،و این تجزیه و تحلیل به این منظور است که دانش آموزان این تجربه را صرفاً به عنوان یک سرگرمی نگاه نکنند.</a:t>
            </a:r>
          </a:p>
          <a:p>
            <a:pPr marL="0" indent="0" algn="r">
              <a:buNone/>
            </a:pPr>
            <a:r>
              <a:rPr lang="fa-IR" dirty="0" smtClean="0">
                <a:cs typeface="B Nazanin" pitchFamily="2" charset="-78"/>
              </a:rPr>
              <a:t>برای ارزشیابی از محتوای آموخته شده در جلسه ی درس،باید پرسش های هدف دار پرسیده شود.</a:t>
            </a:r>
            <a:endParaRPr lang="en-US" dirty="0"/>
          </a:p>
        </p:txBody>
      </p:sp>
    </p:spTree>
    <p:extLst>
      <p:ext uri="{BB962C8B-B14F-4D97-AF65-F5344CB8AC3E}">
        <p14:creationId xmlns:p14="http://schemas.microsoft.com/office/powerpoint/2010/main" val="414919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356273" cy="1690688"/>
          </a:xfrm>
        </p:spPr>
        <p:txBody>
          <a:bodyPr>
            <a:normAutofit fontScale="90000"/>
          </a:bodyPr>
          <a:lstStyle/>
          <a:p>
            <a:r>
              <a:rPr lang="fa-IR" sz="4000" b="1" dirty="0" smtClean="0"/>
              <a:t>تدریس موًثرشامل متغیرهای مختلفی است که درزیرآمده است </a:t>
            </a:r>
            <a:r>
              <a:rPr lang="fa-IR"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838200" y="1967346"/>
            <a:ext cx="10577946" cy="4209618"/>
          </a:xfrm>
        </p:spPr>
        <p:txBody>
          <a:bodyPr>
            <a:normAutofit/>
          </a:bodyPr>
          <a:lstStyle/>
          <a:p>
            <a:pPr marL="0" indent="0" algn="r">
              <a:buNone/>
            </a:pPr>
            <a:r>
              <a:rPr lang="fa-IR" sz="3600" dirty="0" smtClean="0">
                <a:cs typeface="B Nazanin" pitchFamily="2" charset="-78"/>
              </a:rPr>
              <a:t>[] سبک های یادگیری دانش آموزان</a:t>
            </a:r>
          </a:p>
          <a:p>
            <a:pPr marL="0" indent="0" algn="r">
              <a:buNone/>
            </a:pPr>
            <a:r>
              <a:rPr lang="fa-IR" sz="3600" dirty="0" smtClean="0">
                <a:cs typeface="B Nazanin" pitchFamily="2" charset="-78"/>
              </a:rPr>
              <a:t>[]آموزش معلم و سبک های آموزش او؛</a:t>
            </a:r>
          </a:p>
          <a:p>
            <a:pPr marL="0" indent="0" algn="r">
              <a:buNone/>
            </a:pPr>
            <a:r>
              <a:rPr lang="fa-IR" sz="3600" dirty="0" smtClean="0">
                <a:cs typeface="B Nazanin" pitchFamily="2" charset="-78"/>
              </a:rPr>
              <a:t>[] محیط کلاس درس</a:t>
            </a:r>
          </a:p>
          <a:p>
            <a:pPr marL="0" indent="0" algn="r">
              <a:buNone/>
            </a:pPr>
            <a:r>
              <a:rPr lang="fa-IR" sz="3600" dirty="0" smtClean="0">
                <a:cs typeface="B Nazanin" pitchFamily="2" charset="-78"/>
              </a:rPr>
              <a:t>[] امکانات و انواع منابع برای فرایند یاددهی- یادگیری</a:t>
            </a:r>
          </a:p>
          <a:p>
            <a:pPr marL="0" indent="0" algn="r">
              <a:buNone/>
            </a:pPr>
            <a:r>
              <a:rPr lang="fa-IR" sz="3600" dirty="0" smtClean="0">
                <a:cs typeface="B Nazanin" pitchFamily="2" charset="-78"/>
              </a:rPr>
              <a:t>[] مدیر مدرسه؛</a:t>
            </a:r>
          </a:p>
          <a:p>
            <a:pPr marL="0" indent="0" algn="r">
              <a:buNone/>
            </a:pPr>
            <a:r>
              <a:rPr lang="fa-IR" sz="3600" dirty="0" smtClean="0">
                <a:cs typeface="B Nazanin" pitchFamily="2" charset="-78"/>
              </a:rPr>
              <a:t>[] جامعه ومحدوده ی آن وطبیعت درگیر شدن جامعه درفرایند یاددهی- یادگیری</a:t>
            </a:r>
          </a:p>
        </p:txBody>
      </p:sp>
    </p:spTree>
    <p:extLst>
      <p:ext uri="{BB962C8B-B14F-4D97-AF65-F5344CB8AC3E}">
        <p14:creationId xmlns:p14="http://schemas.microsoft.com/office/powerpoint/2010/main" val="3383818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جدول 2-7 ؛ تنوع برای پایه های مختلف؛</a:t>
            </a:r>
            <a:endParaRPr lang="en-US" b="1" dirty="0"/>
          </a:p>
        </p:txBody>
      </p:sp>
      <p:sp>
        <p:nvSpPr>
          <p:cNvPr id="3" name="Content Placeholder 2"/>
          <p:cNvSpPr>
            <a:spLocks noGrp="1"/>
          </p:cNvSpPr>
          <p:nvPr>
            <p:ph idx="1"/>
          </p:nvPr>
        </p:nvSpPr>
        <p:spPr>
          <a:xfrm>
            <a:off x="1009650" y="1690688"/>
            <a:ext cx="10515600" cy="4351338"/>
          </a:xfrm>
        </p:spPr>
        <p:txBody>
          <a:bodyPr>
            <a:normAutofit/>
          </a:bodyPr>
          <a:lstStyle/>
          <a:p>
            <a:pPr marL="0" indent="0" algn="r">
              <a:buNone/>
            </a:pPr>
            <a:endParaRPr lang="fa-IR" sz="4800" dirty="0" smtClean="0">
              <a:cs typeface="B Nazanin" pitchFamily="2" charset="-78"/>
            </a:endParaRPr>
          </a:p>
          <a:p>
            <a:pPr marL="0" indent="0" algn="r">
              <a:buNone/>
            </a:pPr>
            <a:r>
              <a:rPr lang="fa-IR" sz="4800" dirty="0" smtClean="0">
                <a:cs typeface="B Nazanin" pitchFamily="2" charset="-78"/>
              </a:rPr>
              <a:t>موضوع انتخابی ،یک درخت :</a:t>
            </a:r>
          </a:p>
          <a:p>
            <a:pPr marL="0" indent="0" algn="r">
              <a:buNone/>
            </a:pPr>
            <a:endParaRPr lang="en-US" sz="4800" dirty="0"/>
          </a:p>
        </p:txBody>
      </p:sp>
    </p:spTree>
    <p:extLst>
      <p:ext uri="{BB962C8B-B14F-4D97-AF65-F5344CB8AC3E}">
        <p14:creationId xmlns:p14="http://schemas.microsoft.com/office/powerpoint/2010/main" val="2426557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757088"/>
              </p:ext>
            </p:extLst>
          </p:nvPr>
        </p:nvGraphicFramePr>
        <p:xfrm>
          <a:off x="0" y="145775"/>
          <a:ext cx="12192000" cy="601174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819624753"/>
                    </a:ext>
                  </a:extLst>
                </a:gridCol>
                <a:gridCol w="3048000">
                  <a:extLst>
                    <a:ext uri="{9D8B030D-6E8A-4147-A177-3AD203B41FA5}">
                      <a16:colId xmlns:a16="http://schemas.microsoft.com/office/drawing/2014/main" xmlns="" val="278559854"/>
                    </a:ext>
                  </a:extLst>
                </a:gridCol>
                <a:gridCol w="3048000">
                  <a:extLst>
                    <a:ext uri="{9D8B030D-6E8A-4147-A177-3AD203B41FA5}">
                      <a16:colId xmlns:a16="http://schemas.microsoft.com/office/drawing/2014/main" xmlns="" val="2103526366"/>
                    </a:ext>
                  </a:extLst>
                </a:gridCol>
                <a:gridCol w="3048000">
                  <a:extLst>
                    <a:ext uri="{9D8B030D-6E8A-4147-A177-3AD203B41FA5}">
                      <a16:colId xmlns:a16="http://schemas.microsoft.com/office/drawing/2014/main" xmlns="" val="2942144136"/>
                    </a:ext>
                  </a:extLst>
                </a:gridCol>
              </a:tblGrid>
              <a:tr h="1206775">
                <a:tc>
                  <a:txBody>
                    <a:bodyPr/>
                    <a:lstStyle/>
                    <a:p>
                      <a:r>
                        <a:rPr lang="fa-IR" sz="2800" dirty="0" smtClean="0">
                          <a:cs typeface="B Nazanin" pitchFamily="2" charset="-78"/>
                        </a:rPr>
                        <a:t>پایه بالاتر               </a:t>
                      </a:r>
                    </a:p>
                    <a:p>
                      <a:endParaRPr lang="en-US" sz="2800" dirty="0"/>
                    </a:p>
                  </a:txBody>
                  <a:tcPr/>
                </a:tc>
                <a:tc>
                  <a:txBody>
                    <a:bodyPr/>
                    <a:lstStyle/>
                    <a:p>
                      <a:r>
                        <a:rPr lang="fa-IR" sz="2800" dirty="0" smtClean="0">
                          <a:cs typeface="B Nazanin" pitchFamily="2" charset="-78"/>
                        </a:rPr>
                        <a:t>پایه ی میانی           </a:t>
                      </a:r>
                      <a:endParaRPr lang="en-US" sz="2800" dirty="0"/>
                    </a:p>
                  </a:txBody>
                  <a:tcPr/>
                </a:tc>
                <a:tc>
                  <a:txBody>
                    <a:bodyPr/>
                    <a:lstStyle/>
                    <a:p>
                      <a:r>
                        <a:rPr lang="fa-IR" sz="2800" dirty="0" smtClean="0">
                          <a:cs typeface="B Nazanin" pitchFamily="2" charset="-78"/>
                        </a:rPr>
                        <a:t>پایه ی</a:t>
                      </a:r>
                      <a:r>
                        <a:rPr lang="fa-IR" sz="2800" baseline="0" dirty="0" smtClean="0">
                          <a:cs typeface="B Nazanin" pitchFamily="2" charset="-78"/>
                        </a:rPr>
                        <a:t> پایین تر        </a:t>
                      </a:r>
                      <a:endParaRPr lang="en-US" sz="2800" dirty="0"/>
                    </a:p>
                  </a:txBody>
                  <a:tcPr/>
                </a:tc>
                <a:tc>
                  <a:txBody>
                    <a:bodyPr/>
                    <a:lstStyle/>
                    <a:p>
                      <a:r>
                        <a:rPr lang="fa-IR" sz="2800" dirty="0" smtClean="0">
                          <a:cs typeface="B Nazanin" pitchFamily="2" charset="-78"/>
                        </a:rPr>
                        <a:t>موضوع           </a:t>
                      </a:r>
                      <a:endParaRPr lang="en-US" sz="2800" dirty="0"/>
                    </a:p>
                  </a:txBody>
                  <a:tcPr/>
                </a:tc>
                <a:extLst>
                  <a:ext uri="{0D108BD9-81ED-4DB2-BD59-A6C34878D82A}">
                    <a16:rowId xmlns:a16="http://schemas.microsoft.com/office/drawing/2014/main" xmlns="" val="1004611809"/>
                  </a:ext>
                </a:extLst>
              </a:tr>
              <a:tr h="1016703">
                <a:tc>
                  <a:txBody>
                    <a:bodyPr/>
                    <a:lstStyle/>
                    <a:p>
                      <a:pPr algn="ctr"/>
                      <a:r>
                        <a:rPr lang="fa-IR" sz="2800" dirty="0" smtClean="0">
                          <a:cs typeface="B Nazanin" pitchFamily="2" charset="-78"/>
                        </a:rPr>
                        <a:t>تخمین</a:t>
                      </a:r>
                      <a:r>
                        <a:rPr lang="fa-IR" sz="2800" baseline="0" dirty="0" smtClean="0">
                          <a:cs typeface="B Nazanin" pitchFamily="2" charset="-78"/>
                        </a:rPr>
                        <a:t> ارتفاع  </a:t>
                      </a:r>
                      <a:endParaRPr lang="en-US" sz="2800" dirty="0"/>
                    </a:p>
                  </a:txBody>
                  <a:tcPr/>
                </a:tc>
                <a:tc>
                  <a:txBody>
                    <a:bodyPr/>
                    <a:lstStyle/>
                    <a:p>
                      <a:pPr algn="ctr"/>
                      <a:r>
                        <a:rPr lang="fa-IR" sz="2800" dirty="0" smtClean="0">
                          <a:cs typeface="B Nazanin" pitchFamily="2" charset="-78"/>
                        </a:rPr>
                        <a:t>اندازه گیری تنه محیط </a:t>
                      </a:r>
                      <a:r>
                        <a:rPr lang="fa-IR" sz="2800" baseline="0" dirty="0" smtClean="0">
                          <a:cs typeface="B Nazanin" pitchFamily="2" charset="-78"/>
                        </a:rPr>
                        <a:t> درخت   </a:t>
                      </a:r>
                      <a:endParaRPr lang="en-US" sz="2800" dirty="0"/>
                    </a:p>
                  </a:txBody>
                  <a:tcPr/>
                </a:tc>
                <a:tc>
                  <a:txBody>
                    <a:bodyPr/>
                    <a:lstStyle/>
                    <a:p>
                      <a:pPr algn="ctr"/>
                      <a:r>
                        <a:rPr lang="fa-IR" sz="2800" dirty="0" smtClean="0">
                          <a:cs typeface="B Nazanin" pitchFamily="2" charset="-78"/>
                        </a:rPr>
                        <a:t>تصویر برگ ها</a:t>
                      </a:r>
                      <a:endParaRPr lang="en-US" sz="2800" dirty="0"/>
                    </a:p>
                  </a:txBody>
                  <a:tcPr/>
                </a:tc>
                <a:tc>
                  <a:txBody>
                    <a:bodyPr/>
                    <a:lstStyle/>
                    <a:p>
                      <a:r>
                        <a:rPr lang="fa-IR" sz="2800" dirty="0" smtClean="0">
                          <a:cs typeface="B Nazanin" pitchFamily="2" charset="-78"/>
                        </a:rPr>
                        <a:t>ریاضیات</a:t>
                      </a:r>
                      <a:r>
                        <a:rPr lang="fa-IR" sz="2800" baseline="0" dirty="0" smtClean="0">
                          <a:cs typeface="B Nazanin" pitchFamily="2" charset="-78"/>
                        </a:rPr>
                        <a:t>             </a:t>
                      </a:r>
                      <a:endParaRPr lang="en-US" sz="2800" dirty="0"/>
                    </a:p>
                  </a:txBody>
                  <a:tcPr/>
                </a:tc>
                <a:extLst>
                  <a:ext uri="{0D108BD9-81ED-4DB2-BD59-A6C34878D82A}">
                    <a16:rowId xmlns:a16="http://schemas.microsoft.com/office/drawing/2014/main" xmlns="" val="683849949"/>
                  </a:ext>
                </a:extLst>
              </a:tr>
              <a:tr h="1016703">
                <a:tc>
                  <a:txBody>
                    <a:bodyPr/>
                    <a:lstStyle/>
                    <a:p>
                      <a:pPr algn="ctr"/>
                      <a:r>
                        <a:rPr lang="fa-IR" sz="2800" dirty="0" smtClean="0">
                          <a:cs typeface="B Nazanin" pitchFamily="2" charset="-78"/>
                        </a:rPr>
                        <a:t>فتوسنتز</a:t>
                      </a:r>
                      <a:r>
                        <a:rPr lang="fa-IR" sz="2800" baseline="0" dirty="0" smtClean="0">
                          <a:cs typeface="B Nazanin" pitchFamily="2" charset="-78"/>
                        </a:rPr>
                        <a:t>  </a:t>
                      </a:r>
                      <a:endParaRPr lang="en-US" sz="2800" dirty="0"/>
                    </a:p>
                  </a:txBody>
                  <a:tcPr/>
                </a:tc>
                <a:tc>
                  <a:txBody>
                    <a:bodyPr/>
                    <a:lstStyle/>
                    <a:p>
                      <a:pPr algn="ctr"/>
                      <a:r>
                        <a:rPr lang="fa-IR" sz="2800" dirty="0" smtClean="0">
                          <a:cs typeface="B Nazanin" pitchFamily="2" charset="-78"/>
                        </a:rPr>
                        <a:t>مطالعه ی ساختاربرگها</a:t>
                      </a:r>
                      <a:endParaRPr lang="en-US" sz="2800" dirty="0"/>
                    </a:p>
                  </a:txBody>
                  <a:tcPr/>
                </a:tc>
                <a:tc>
                  <a:txBody>
                    <a:bodyPr/>
                    <a:lstStyle/>
                    <a:p>
                      <a:pPr algn="ctr"/>
                      <a:r>
                        <a:rPr lang="fa-IR" sz="2800" dirty="0" smtClean="0">
                          <a:cs typeface="B Nazanin" pitchFamily="2" charset="-78"/>
                        </a:rPr>
                        <a:t>پیدا کردن حشرات اطراف درخت</a:t>
                      </a:r>
                      <a:endParaRPr lang="en-US" sz="2800" dirty="0"/>
                    </a:p>
                  </a:txBody>
                  <a:tcPr/>
                </a:tc>
                <a:tc>
                  <a:txBody>
                    <a:bodyPr/>
                    <a:lstStyle/>
                    <a:p>
                      <a:r>
                        <a:rPr lang="fa-IR" sz="2800" dirty="0" smtClean="0">
                          <a:cs typeface="B Nazanin" pitchFamily="2" charset="-78"/>
                        </a:rPr>
                        <a:t>علوم                 </a:t>
                      </a:r>
                      <a:endParaRPr lang="en-US" sz="2800" dirty="0"/>
                    </a:p>
                  </a:txBody>
                  <a:tcPr/>
                </a:tc>
                <a:extLst>
                  <a:ext uri="{0D108BD9-81ED-4DB2-BD59-A6C34878D82A}">
                    <a16:rowId xmlns:a16="http://schemas.microsoft.com/office/drawing/2014/main" xmlns="" val="57223220"/>
                  </a:ext>
                </a:extLst>
              </a:tr>
              <a:tr h="1016703">
                <a:tc>
                  <a:txBody>
                    <a:bodyPr/>
                    <a:lstStyle/>
                    <a:p>
                      <a:pPr algn="ctr"/>
                      <a:r>
                        <a:rPr lang="fa-IR" sz="2800" dirty="0" smtClean="0">
                          <a:cs typeface="B Nazanin" pitchFamily="2" charset="-78"/>
                        </a:rPr>
                        <a:t>       حمل و نقل چوب</a:t>
                      </a:r>
                      <a:endParaRPr lang="en-US" sz="2800" dirty="0"/>
                    </a:p>
                  </a:txBody>
                  <a:tcPr/>
                </a:tc>
                <a:tc>
                  <a:txBody>
                    <a:bodyPr/>
                    <a:lstStyle/>
                    <a:p>
                      <a:pPr algn="ctr"/>
                      <a:r>
                        <a:rPr lang="fa-IR" sz="2800" dirty="0" smtClean="0">
                          <a:cs typeface="B Nazanin" pitchFamily="2" charset="-78"/>
                        </a:rPr>
                        <a:t>کاربرد چوب</a:t>
                      </a:r>
                      <a:r>
                        <a:rPr lang="fa-IR" sz="2800" baseline="0" dirty="0" smtClean="0">
                          <a:cs typeface="B Nazanin" pitchFamily="2" charset="-78"/>
                        </a:rPr>
                        <a:t>  </a:t>
                      </a:r>
                      <a:r>
                        <a:rPr lang="fa-IR" sz="2800" dirty="0" smtClean="0">
                          <a:cs typeface="B Nazanin" pitchFamily="2" charset="-78"/>
                        </a:rPr>
                        <a:t>         </a:t>
                      </a:r>
                      <a:endParaRPr lang="en-US" sz="2800" dirty="0"/>
                    </a:p>
                  </a:txBody>
                  <a:tcPr/>
                </a:tc>
                <a:tc>
                  <a:txBody>
                    <a:bodyPr/>
                    <a:lstStyle/>
                    <a:p>
                      <a:pPr algn="ctr"/>
                      <a:r>
                        <a:rPr lang="fa-IR" sz="2800" dirty="0" smtClean="0">
                          <a:cs typeface="B Nazanin" pitchFamily="2" charset="-78"/>
                        </a:rPr>
                        <a:t>توضیح درخت و ترسیم آن  </a:t>
                      </a:r>
                      <a:endParaRPr lang="en-US" sz="2800" dirty="0"/>
                    </a:p>
                  </a:txBody>
                  <a:tcPr/>
                </a:tc>
                <a:tc>
                  <a:txBody>
                    <a:bodyPr/>
                    <a:lstStyle/>
                    <a:p>
                      <a:pPr algn="just"/>
                      <a:r>
                        <a:rPr lang="fa-IR" sz="2800" dirty="0" smtClean="0">
                          <a:cs typeface="B Nazanin" pitchFamily="2" charset="-78"/>
                        </a:rPr>
                        <a:t>مطالعات</a:t>
                      </a:r>
                      <a:r>
                        <a:rPr lang="fa-IR" sz="2800" baseline="0" dirty="0" smtClean="0">
                          <a:cs typeface="B Nazanin" pitchFamily="2" charset="-78"/>
                        </a:rPr>
                        <a:t> اجتماعی     </a:t>
                      </a:r>
                      <a:endParaRPr lang="en-US" sz="2800" dirty="0"/>
                    </a:p>
                  </a:txBody>
                  <a:tcPr/>
                </a:tc>
                <a:extLst>
                  <a:ext uri="{0D108BD9-81ED-4DB2-BD59-A6C34878D82A}">
                    <a16:rowId xmlns:a16="http://schemas.microsoft.com/office/drawing/2014/main" xmlns="" val="4274285791"/>
                  </a:ext>
                </a:extLst>
              </a:tr>
              <a:tr h="1754858">
                <a:tc>
                  <a:txBody>
                    <a:bodyPr/>
                    <a:lstStyle/>
                    <a:p>
                      <a:pPr algn="ctr"/>
                      <a:r>
                        <a:rPr lang="fa-IR" sz="2800" dirty="0" smtClean="0">
                          <a:cs typeface="B Nazanin" pitchFamily="2" charset="-78"/>
                        </a:rPr>
                        <a:t>نوشتن سرود یا شعری در مورد درخت</a:t>
                      </a:r>
                      <a:endParaRPr lang="en-US" sz="2800" dirty="0"/>
                    </a:p>
                  </a:txBody>
                  <a:tcPr/>
                </a:tc>
                <a:tc>
                  <a:txBody>
                    <a:bodyPr/>
                    <a:lstStyle/>
                    <a:p>
                      <a:pPr algn="ctr"/>
                      <a:r>
                        <a:rPr lang="fa-IR" sz="2800" dirty="0" smtClean="0">
                          <a:cs typeface="B Nazanin" pitchFamily="2" charset="-78"/>
                        </a:rPr>
                        <a:t>اسامی بخش های مختلف درخت</a:t>
                      </a:r>
                      <a:r>
                        <a:rPr lang="fa-IR" sz="2800" baseline="0" dirty="0" smtClean="0">
                          <a:cs typeface="B Nazanin" pitchFamily="2" charset="-78"/>
                        </a:rPr>
                        <a:t>  </a:t>
                      </a:r>
                      <a:endParaRPr lang="en-US" sz="2800" dirty="0"/>
                    </a:p>
                  </a:txBody>
                  <a:tcPr/>
                </a:tc>
                <a:tc>
                  <a:txBody>
                    <a:bodyPr/>
                    <a:lstStyle/>
                    <a:p>
                      <a:pPr algn="ctr"/>
                      <a:r>
                        <a:rPr lang="fa-IR" sz="2800" dirty="0" smtClean="0">
                          <a:cs typeface="B Nazanin" pitchFamily="2" charset="-78"/>
                        </a:rPr>
                        <a:t>سرود هایی در مورد درختان</a:t>
                      </a:r>
                      <a:r>
                        <a:rPr lang="fa-IR" sz="2800" baseline="0" dirty="0" smtClean="0">
                          <a:cs typeface="B Nazanin" pitchFamily="2" charset="-78"/>
                        </a:rPr>
                        <a:t>   </a:t>
                      </a:r>
                      <a:endParaRPr lang="en-US" sz="2800" dirty="0"/>
                    </a:p>
                  </a:txBody>
                  <a:tcPr/>
                </a:tc>
                <a:tc>
                  <a:txBody>
                    <a:bodyPr/>
                    <a:lstStyle/>
                    <a:p>
                      <a:r>
                        <a:rPr lang="fa-IR" sz="2800" dirty="0" smtClean="0">
                          <a:cs typeface="B Nazanin" pitchFamily="2" charset="-78"/>
                        </a:rPr>
                        <a:t>زبان</a:t>
                      </a:r>
                      <a:r>
                        <a:rPr lang="fa-IR" sz="2800" baseline="0" dirty="0" smtClean="0">
                          <a:cs typeface="B Nazanin" pitchFamily="2" charset="-78"/>
                        </a:rPr>
                        <a:t>                  </a:t>
                      </a:r>
                      <a:endParaRPr lang="en-US" sz="2800" dirty="0"/>
                    </a:p>
                  </a:txBody>
                  <a:tcPr/>
                </a:tc>
                <a:extLst>
                  <a:ext uri="{0D108BD9-81ED-4DB2-BD59-A6C34878D82A}">
                    <a16:rowId xmlns:a16="http://schemas.microsoft.com/office/drawing/2014/main" xmlns="" val="3324222492"/>
                  </a:ext>
                </a:extLst>
              </a:tr>
            </a:tbl>
          </a:graphicData>
        </a:graphic>
      </p:graphicFrame>
    </p:spTree>
    <p:extLst>
      <p:ext uri="{BB962C8B-B14F-4D97-AF65-F5344CB8AC3E}">
        <p14:creationId xmlns:p14="http://schemas.microsoft.com/office/powerpoint/2010/main" val="2414387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هردانش آموز می تواند گزارشی در مورد فعالیت خود بنویسد. دانش آموزانی که می توانند خوب نقاشی کنند یا شعر بنویسند،می توانند گزارش خود را با این روش ها تهیه کنند. سپس تمامی دانش آموزان می توانند گزارش کاملی در مورد تحقیق خود بنویسند و نتایج را ارائه کنند. این روش برای چند پایه بسیار مفید است ؛ زیرا می توان موضوعات مختلف را در هم تنید و از آن برای تدریس در پایه های مختلف استفاده کرد.</a:t>
            </a:r>
            <a:endParaRPr lang="en-US" sz="3600" dirty="0"/>
          </a:p>
        </p:txBody>
      </p:sp>
    </p:spTree>
    <p:extLst>
      <p:ext uri="{BB962C8B-B14F-4D97-AF65-F5344CB8AC3E}">
        <p14:creationId xmlns:p14="http://schemas.microsoft.com/office/powerpoint/2010/main" val="214581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یادگیری مشارکتی به دانش آنوزان کمک می کند تا در زمینه ی توانایی هایشان بهتر کار کنند. برای مثال، اگر دانش آموزی می تواند نقاشی کند،او مسئولیت نقاشی کردن را بر عهده می گیرد. اگر دانش آموزی در ریاضیات خوب است،پس او انجام مساحبات را بر عهده خواهد گرفت. یادگیری مشارکتی همچنین،آموزش گروهی را تسهیل می کند.معمولاً دانش آموزان قوی تر به سایرین در بهبود مهارت هایی که در آن ها ضعیف هستند،کمک می کنند.</a:t>
            </a:r>
            <a:endParaRPr lang="en-US" sz="3600" dirty="0"/>
          </a:p>
        </p:txBody>
      </p:sp>
    </p:spTree>
    <p:extLst>
      <p:ext uri="{BB962C8B-B14F-4D97-AF65-F5344CB8AC3E}">
        <p14:creationId xmlns:p14="http://schemas.microsoft.com/office/powerpoint/2010/main" val="3218700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مزایای فعالیت های پروژه ای ؛                                 </a:t>
            </a:r>
            <a:endParaRPr lang="en-US" b="1" dirty="0"/>
          </a:p>
        </p:txBody>
      </p:sp>
      <p:sp>
        <p:nvSpPr>
          <p:cNvPr id="3" name="Content Placeholder 2"/>
          <p:cNvSpPr>
            <a:spLocks noGrp="1"/>
          </p:cNvSpPr>
          <p:nvPr>
            <p:ph idx="1"/>
          </p:nvPr>
        </p:nvSpPr>
        <p:spPr/>
        <p:txBody>
          <a:bodyPr>
            <a:normAutofit lnSpcReduction="10000"/>
          </a:bodyPr>
          <a:lstStyle/>
          <a:p>
            <a:pPr marL="0" indent="0" algn="r">
              <a:buNone/>
            </a:pPr>
            <a:r>
              <a:rPr lang="fa-IR" sz="3600" dirty="0" smtClean="0">
                <a:cs typeface="B Nazanin" pitchFamily="2" charset="-78"/>
              </a:rPr>
              <a:t>مزایای کار پروژه ای به شرح زیر است :</a:t>
            </a:r>
          </a:p>
          <a:p>
            <a:pPr marL="0" indent="0" algn="r">
              <a:buNone/>
            </a:pPr>
            <a:r>
              <a:rPr lang="fa-IR" sz="3600" dirty="0" smtClean="0">
                <a:cs typeface="B Nazanin" pitchFamily="2" charset="-78"/>
              </a:rPr>
              <a:t>1- صرفه جویی در وقت؛به دلیل درهم تنیده شدن موضوعات و پایه های تحصیلی،میزان تکرار کم است.</a:t>
            </a:r>
          </a:p>
          <a:p>
            <a:pPr marL="0" indent="0" algn="r">
              <a:buNone/>
            </a:pPr>
            <a:r>
              <a:rPr lang="fa-IR" sz="3600" dirty="0" smtClean="0">
                <a:cs typeface="B Nazanin" pitchFamily="2" charset="-78"/>
              </a:rPr>
              <a:t>2- دانش آموزمحور است؛دانش آموزان با توانایی خود مطالب را می آموزند و مسائل را برای خود حل می کنند.</a:t>
            </a:r>
          </a:p>
          <a:p>
            <a:pPr marL="0" indent="0" algn="r">
              <a:buNone/>
            </a:pPr>
            <a:r>
              <a:rPr lang="fa-IR" sz="3600" dirty="0" smtClean="0">
                <a:cs typeface="B Nazanin" pitchFamily="2" charset="-78"/>
              </a:rPr>
              <a:t>3- این روش، اعتماد به نفس دانش آموزان را افزایش می دهد.</a:t>
            </a:r>
          </a:p>
          <a:p>
            <a:pPr marL="0" indent="0" algn="r">
              <a:buNone/>
            </a:pPr>
            <a:r>
              <a:rPr lang="fa-IR" sz="3600" dirty="0" smtClean="0">
                <a:cs typeface="B Nazanin" pitchFamily="2" charset="-78"/>
              </a:rPr>
              <a:t>4- این روش،به انگیزش دانش آموزان کمک می کند؛به خصوص اگر عنصر رقابت سالم نیز یبن گروه ها وجود داشته باشد.</a:t>
            </a:r>
            <a:endParaRPr lang="en-US" sz="3600" dirty="0"/>
          </a:p>
        </p:txBody>
      </p:sp>
    </p:spTree>
    <p:extLst>
      <p:ext uri="{BB962C8B-B14F-4D97-AF65-F5344CB8AC3E}">
        <p14:creationId xmlns:p14="http://schemas.microsoft.com/office/powerpoint/2010/main" val="103517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5- این روش، مهارت های رهبری را در دانش آموزان رشد می دهد.</a:t>
            </a:r>
          </a:p>
          <a:p>
            <a:pPr marL="0" indent="0" algn="r">
              <a:buNone/>
            </a:pPr>
            <a:r>
              <a:rPr lang="fa-IR" sz="3600" dirty="0" smtClean="0">
                <a:cs typeface="B Nazanin" pitchFamily="2" charset="-78"/>
              </a:rPr>
              <a:t>6- این روش کمک می کند تا دانش اموزان ارتباط ب اشیا را با هم ببینند.</a:t>
            </a:r>
          </a:p>
          <a:p>
            <a:pPr marL="0" indent="0" algn="r">
              <a:buNone/>
            </a:pPr>
            <a:r>
              <a:rPr lang="fa-IR" sz="3600" dirty="0" smtClean="0">
                <a:cs typeface="B Nazanin" pitchFamily="2" charset="-78"/>
              </a:rPr>
              <a:t>سایر موضوعات مفیدی که می توان از آن ها استفاده کرد،</a:t>
            </a:r>
          </a:p>
          <a:p>
            <a:pPr marL="0" indent="0" algn="r">
              <a:buNone/>
            </a:pPr>
            <a:r>
              <a:rPr lang="fa-IR" sz="3600" dirty="0" smtClean="0">
                <a:cs typeface="B Nazanin" pitchFamily="2" charset="-78"/>
              </a:rPr>
              <a:t>عبارت اند از : </a:t>
            </a:r>
          </a:p>
          <a:p>
            <a:pPr marL="0" indent="0" algn="r">
              <a:buNone/>
            </a:pPr>
            <a:r>
              <a:rPr lang="fa-IR" sz="3600" dirty="0" smtClean="0">
                <a:cs typeface="B Nazanin" pitchFamily="2" charset="-78"/>
              </a:rPr>
              <a:t>آب، حمل و نقل،روستا،غذا،هوا،انرژی های خورشیدی،بناها و پایگاه های تاریخی و حمل کردن بار.</a:t>
            </a:r>
            <a:endParaRPr lang="en-US" sz="3600" dirty="0"/>
          </a:p>
        </p:txBody>
      </p:sp>
    </p:spTree>
    <p:extLst>
      <p:ext uri="{BB962C8B-B14F-4D97-AF65-F5344CB8AC3E}">
        <p14:creationId xmlns:p14="http://schemas.microsoft.com/office/powerpoint/2010/main" val="982921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جدول 3-7 ؛ برنامه ریزی برای یک جلسه سه ساعته ؛</a:t>
            </a:r>
            <a:endParaRPr lang="en-US" b="1" dirty="0"/>
          </a:p>
        </p:txBody>
      </p:sp>
      <p:sp>
        <p:nvSpPr>
          <p:cNvPr id="3" name="Content Placeholder 2"/>
          <p:cNvSpPr>
            <a:spLocks noGrp="1"/>
          </p:cNvSpPr>
          <p:nvPr>
            <p:ph idx="1"/>
          </p:nvPr>
        </p:nvSpPr>
        <p:spPr/>
        <p:txBody>
          <a:bodyPr/>
          <a:lstStyle/>
          <a:p>
            <a:pPr marL="0" indent="0" algn="r">
              <a:buNone/>
            </a:pPr>
            <a:endParaRPr lang="en-US" dirty="0"/>
          </a:p>
        </p:txBody>
      </p:sp>
    </p:spTree>
    <p:extLst>
      <p:ext uri="{BB962C8B-B14F-4D97-AF65-F5344CB8AC3E}">
        <p14:creationId xmlns:p14="http://schemas.microsoft.com/office/powerpoint/2010/main" val="3426924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1698312"/>
              </p:ext>
            </p:extLst>
          </p:nvPr>
        </p:nvGraphicFramePr>
        <p:xfrm>
          <a:off x="742950" y="228603"/>
          <a:ext cx="10591800" cy="6457948"/>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xmlns="" val="4220851361"/>
                    </a:ext>
                  </a:extLst>
                </a:gridCol>
                <a:gridCol w="6063422">
                  <a:extLst>
                    <a:ext uri="{9D8B030D-6E8A-4147-A177-3AD203B41FA5}">
                      <a16:colId xmlns:a16="http://schemas.microsoft.com/office/drawing/2014/main" xmlns="" val="4044659350"/>
                    </a:ext>
                  </a:extLst>
                </a:gridCol>
                <a:gridCol w="997778">
                  <a:extLst>
                    <a:ext uri="{9D8B030D-6E8A-4147-A177-3AD203B41FA5}">
                      <a16:colId xmlns:a16="http://schemas.microsoft.com/office/drawing/2014/main" xmlns="" val="2055371051"/>
                    </a:ext>
                  </a:extLst>
                </a:gridCol>
              </a:tblGrid>
              <a:tr h="651483">
                <a:tc>
                  <a:txBody>
                    <a:bodyPr/>
                    <a:lstStyle/>
                    <a:p>
                      <a:r>
                        <a:rPr lang="fa-IR" dirty="0" smtClean="0">
                          <a:cs typeface="B Nazanin" pitchFamily="2" charset="-78"/>
                        </a:rPr>
                        <a:t>پایه ی سوم                   </a:t>
                      </a:r>
                      <a:endParaRPr lang="en-US" dirty="0"/>
                    </a:p>
                  </a:txBody>
                  <a:tcPr/>
                </a:tc>
                <a:tc>
                  <a:txBody>
                    <a:bodyPr/>
                    <a:lstStyle/>
                    <a:p>
                      <a:r>
                        <a:rPr lang="fa-IR" dirty="0" smtClean="0">
                          <a:cs typeface="B Nazanin" pitchFamily="2" charset="-78"/>
                        </a:rPr>
                        <a:t>پایه دوم                                             </a:t>
                      </a:r>
                      <a:endParaRPr lang="en-US" dirty="0"/>
                    </a:p>
                  </a:txBody>
                  <a:tcPr/>
                </a:tc>
                <a:tc>
                  <a:txBody>
                    <a:bodyPr/>
                    <a:lstStyle/>
                    <a:p>
                      <a:r>
                        <a:rPr lang="fa-IR" dirty="0" smtClean="0">
                          <a:cs typeface="B Nazanin" pitchFamily="2" charset="-78"/>
                        </a:rPr>
                        <a:t>زمان              </a:t>
                      </a:r>
                      <a:endParaRPr lang="en-US" dirty="0"/>
                    </a:p>
                  </a:txBody>
                  <a:tcPr/>
                </a:tc>
                <a:extLst>
                  <a:ext uri="{0D108BD9-81ED-4DB2-BD59-A6C34878D82A}">
                    <a16:rowId xmlns:a16="http://schemas.microsoft.com/office/drawing/2014/main" xmlns="" val="4209517801"/>
                  </a:ext>
                </a:extLst>
              </a:tr>
              <a:tr h="377446">
                <a:tc>
                  <a:txBody>
                    <a:bodyPr/>
                    <a:lstStyle/>
                    <a:p>
                      <a:endParaRPr lang="en-US"/>
                    </a:p>
                  </a:txBody>
                  <a:tcPr/>
                </a:tc>
                <a:tc>
                  <a:txBody>
                    <a:bodyPr/>
                    <a:lstStyle/>
                    <a:p>
                      <a:r>
                        <a:rPr lang="fa-IR" dirty="0" smtClean="0">
                          <a:cs typeface="B Nazanin" pitchFamily="2" charset="-78"/>
                        </a:rPr>
                        <a:t>فعالیت </a:t>
                      </a:r>
                      <a:r>
                        <a:rPr lang="fa-IR" baseline="0" dirty="0" smtClean="0">
                          <a:cs typeface="B Nazanin" pitchFamily="2" charset="-78"/>
                        </a:rPr>
                        <a:t> عادی (سرود خوانی و دست زدن)                                       </a:t>
                      </a:r>
                      <a:endParaRPr lang="en-US" dirty="0"/>
                    </a:p>
                  </a:txBody>
                  <a:tcPr/>
                </a:tc>
                <a:tc>
                  <a:txBody>
                    <a:bodyPr/>
                    <a:lstStyle/>
                    <a:p>
                      <a:r>
                        <a:rPr lang="fa-IR" b="1" dirty="0" smtClean="0">
                          <a:cs typeface="B Nazanin" pitchFamily="2" charset="-78"/>
                        </a:rPr>
                        <a:t>5 دقیقه</a:t>
                      </a:r>
                      <a:endParaRPr lang="en-US" b="1" dirty="0"/>
                    </a:p>
                  </a:txBody>
                  <a:tcPr/>
                </a:tc>
                <a:extLst>
                  <a:ext uri="{0D108BD9-81ED-4DB2-BD59-A6C34878D82A}">
                    <a16:rowId xmlns:a16="http://schemas.microsoft.com/office/drawing/2014/main" xmlns="" val="2156542809"/>
                  </a:ext>
                </a:extLst>
              </a:tr>
              <a:tr h="377446">
                <a:tc>
                  <a:txBody>
                    <a:bodyPr/>
                    <a:lstStyle/>
                    <a:p>
                      <a:r>
                        <a:rPr lang="fa-IR" b="1" dirty="0" smtClean="0">
                          <a:cs typeface="B Nazanin" pitchFamily="2" charset="-78"/>
                        </a:rPr>
                        <a:t>کار با کامات  - جمله نویسی                </a:t>
                      </a:r>
                      <a:endParaRPr lang="en-US" b="1" dirty="0"/>
                    </a:p>
                  </a:txBody>
                  <a:tcPr/>
                </a:tc>
                <a:tc>
                  <a:txBody>
                    <a:bodyPr/>
                    <a:lstStyle/>
                    <a:p>
                      <a:r>
                        <a:rPr lang="fa-IR" dirty="0" smtClean="0">
                          <a:cs typeface="B Nazanin" pitchFamily="2" charset="-78"/>
                        </a:rPr>
                        <a:t>قرائت با صدای بلند                                                                </a:t>
                      </a:r>
                      <a:endParaRPr lang="en-US" dirty="0"/>
                    </a:p>
                  </a:txBody>
                  <a:tcPr/>
                </a:tc>
                <a:tc>
                  <a:txBody>
                    <a:bodyPr/>
                    <a:lstStyle/>
                    <a:p>
                      <a:r>
                        <a:rPr lang="fa-IR" b="1" dirty="0" smtClean="0">
                          <a:cs typeface="B Nazanin" pitchFamily="2" charset="-78"/>
                        </a:rPr>
                        <a:t>45 دقیقه</a:t>
                      </a:r>
                      <a:endParaRPr lang="en-US" b="1" dirty="0"/>
                    </a:p>
                  </a:txBody>
                  <a:tcPr/>
                </a:tc>
                <a:extLst>
                  <a:ext uri="{0D108BD9-81ED-4DB2-BD59-A6C34878D82A}">
                    <a16:rowId xmlns:a16="http://schemas.microsoft.com/office/drawing/2014/main" xmlns="" val="419218330"/>
                  </a:ext>
                </a:extLst>
              </a:tr>
              <a:tr h="377446">
                <a:tc>
                  <a:txBody>
                    <a:bodyPr/>
                    <a:lstStyle/>
                    <a:p>
                      <a:endParaRPr lang="en-US" dirty="0"/>
                    </a:p>
                  </a:txBody>
                  <a:tcPr/>
                </a:tc>
                <a:tc>
                  <a:txBody>
                    <a:bodyPr/>
                    <a:lstStyle/>
                    <a:p>
                      <a:r>
                        <a:rPr lang="fa-IR" dirty="0" smtClean="0">
                          <a:cs typeface="B Nazanin" pitchFamily="2" charset="-78"/>
                        </a:rPr>
                        <a:t>فعالیت های عادی سرود خوانی و دست زدن                                    </a:t>
                      </a:r>
                      <a:endParaRPr lang="en-US" dirty="0"/>
                    </a:p>
                  </a:txBody>
                  <a:tcPr/>
                </a:tc>
                <a:tc>
                  <a:txBody>
                    <a:bodyPr/>
                    <a:lstStyle/>
                    <a:p>
                      <a:r>
                        <a:rPr lang="fa-IR" b="1" dirty="0" smtClean="0">
                          <a:cs typeface="B Nazanin" pitchFamily="2" charset="-78"/>
                        </a:rPr>
                        <a:t>5 دقیقه </a:t>
                      </a:r>
                      <a:endParaRPr lang="en-US" b="1" dirty="0"/>
                    </a:p>
                  </a:txBody>
                  <a:tcPr/>
                </a:tc>
                <a:extLst>
                  <a:ext uri="{0D108BD9-81ED-4DB2-BD59-A6C34878D82A}">
                    <a16:rowId xmlns:a16="http://schemas.microsoft.com/office/drawing/2014/main" xmlns="" val="2760794345"/>
                  </a:ext>
                </a:extLst>
              </a:tr>
              <a:tr h="377446">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B Nazanin" pitchFamily="2" charset="-78"/>
                        </a:rPr>
                        <a:t>استراحت(آموزگار تکالیف نگارش را  بر روی تخته می نویسد.)               </a:t>
                      </a:r>
                      <a:endParaRPr lang="en-US" dirty="0" smtClean="0"/>
                    </a:p>
                  </a:txBody>
                  <a:tcPr/>
                </a:tc>
                <a:tc>
                  <a:txBody>
                    <a:bodyPr/>
                    <a:lstStyle/>
                    <a:p>
                      <a:r>
                        <a:rPr lang="fa-IR" b="1" dirty="0" smtClean="0">
                          <a:cs typeface="B Nazanin" pitchFamily="2" charset="-78"/>
                        </a:rPr>
                        <a:t>5 دقیقه</a:t>
                      </a:r>
                      <a:r>
                        <a:rPr lang="fa-IR" b="1" baseline="0" dirty="0" smtClean="0">
                          <a:cs typeface="B Nazanin" pitchFamily="2" charset="-78"/>
                        </a:rPr>
                        <a:t>  </a:t>
                      </a:r>
                      <a:endParaRPr lang="en-US" b="1" dirty="0"/>
                    </a:p>
                  </a:txBody>
                  <a:tcPr/>
                </a:tc>
                <a:extLst>
                  <a:ext uri="{0D108BD9-81ED-4DB2-BD59-A6C34878D82A}">
                    <a16:rowId xmlns:a16="http://schemas.microsoft.com/office/drawing/2014/main" xmlns="" val="1408995791"/>
                  </a:ext>
                </a:extLst>
              </a:tr>
              <a:tr h="3164343">
                <a:tc>
                  <a:txBody>
                    <a:bodyPr/>
                    <a:lstStyle/>
                    <a:p>
                      <a:r>
                        <a:rPr lang="fa-IR" b="1" dirty="0" smtClean="0">
                          <a:cs typeface="B Nazanin" pitchFamily="2" charset="-78"/>
                        </a:rPr>
                        <a:t>رونویسی :</a:t>
                      </a:r>
                      <a:r>
                        <a:rPr lang="fa-IR" b="1" baseline="0" dirty="0" smtClean="0">
                          <a:cs typeface="B Nazanin" pitchFamily="2" charset="-78"/>
                        </a:rPr>
                        <a:t>                                   </a:t>
                      </a:r>
                      <a:endParaRPr lang="fa-IR" b="1" dirty="0" smtClean="0">
                        <a:cs typeface="B Nazanin" pitchFamily="2" charset="-78"/>
                      </a:endParaRPr>
                    </a:p>
                    <a:p>
                      <a:pPr algn="r"/>
                      <a:r>
                        <a:rPr lang="fa-IR" b="1" dirty="0" smtClean="0">
                          <a:cs typeface="B Nazanin" pitchFamily="2" charset="-78"/>
                        </a:rPr>
                        <a:t>هر دانش آموز از روی تخته سیاه</a:t>
                      </a:r>
                      <a:r>
                        <a:rPr lang="fa-IR" b="1" baseline="0" dirty="0" smtClean="0">
                          <a:cs typeface="B Nazanin" pitchFamily="2" charset="-78"/>
                        </a:rPr>
                        <a:t> در دفتر خود یاد داشت می کند.     </a:t>
                      </a:r>
                    </a:p>
                    <a:p>
                      <a:pPr marL="0" indent="0" algn="r">
                        <a:buFontTx/>
                        <a:buNone/>
                      </a:pPr>
                      <a:r>
                        <a:rPr lang="fa-IR" b="1" baseline="0" dirty="0" smtClean="0">
                          <a:cs typeface="B Nazanin" pitchFamily="2" charset="-78"/>
                        </a:rPr>
                        <a:t>- ناظر کلاس از دانش آموزان می خواهدکه دست نوشته های خود را نشا ن بدهند. </a:t>
                      </a:r>
                    </a:p>
                    <a:p>
                      <a:pPr marL="0" indent="0" algn="r">
                        <a:buFontTx/>
                        <a:buNone/>
                      </a:pPr>
                      <a:r>
                        <a:rPr lang="fa-IR" b="1" baseline="0" dirty="0" smtClean="0">
                          <a:cs typeface="B Nazanin" pitchFamily="2" charset="-78"/>
                        </a:rPr>
                        <a:t>- معلم از دانش آموزان می خواهد که دفترهای خود را برای تصحیح نوشته ها ارائه نمایند.</a:t>
                      </a:r>
                    </a:p>
                    <a:p>
                      <a:pPr marL="0" indent="0" algn="r">
                        <a:buFontTx/>
                        <a:buNone/>
                      </a:pPr>
                      <a:r>
                        <a:rPr lang="fa-IR" b="1" baseline="0" dirty="0" smtClean="0">
                          <a:cs typeface="B Nazanin" pitchFamily="2" charset="-78"/>
                        </a:rPr>
                        <a:t>- دانش آموزان متن تصحیح شده را در دفترچه خود رونویسی می کنند.</a:t>
                      </a:r>
                    </a:p>
                  </a:txBody>
                  <a:tcPr/>
                </a:tc>
                <a:tc>
                  <a:txBody>
                    <a:bodyPr/>
                    <a:lstStyle/>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r>
                        <a:rPr lang="fa-IR" dirty="0" smtClean="0">
                          <a:cs typeface="B Nazanin" pitchFamily="2" charset="-78"/>
                        </a:rPr>
                        <a:t>ریاضیات:</a:t>
                      </a:r>
                      <a:r>
                        <a:rPr lang="fa-IR" baseline="0" dirty="0" smtClean="0">
                          <a:cs typeface="B Nazanin" pitchFamily="2" charset="-78"/>
                        </a:rPr>
                        <a:t> ناظر کلاس،تکالیف ریاضیات و پروژه را بر روی تخته می نویسد تا سایر دانش آموزان پاسخ ها یشان را کنترل کنند.                              </a:t>
                      </a:r>
                      <a:endParaRPr lang="fa-IR" dirty="0" smtClean="0">
                        <a:cs typeface="B Nazanin" pitchFamily="2" charset="-78"/>
                      </a:endParaRPr>
                    </a:p>
                    <a:p>
                      <a:endParaRPr lang="fa-IR" dirty="0" smtClean="0">
                        <a:cs typeface="B Nazanin" pitchFamily="2" charset="-78"/>
                      </a:endParaRPr>
                    </a:p>
                    <a:p>
                      <a:r>
                        <a:rPr lang="fa-IR" dirty="0" smtClean="0">
                          <a:cs typeface="B Nazanin" pitchFamily="2" charset="-78"/>
                        </a:rPr>
                        <a:t>آموزگار تکالیف دانش آموزان را از روی کتاب درسی ریاضی تعیین می کند.</a:t>
                      </a:r>
                    </a:p>
                    <a:p>
                      <a:endParaRPr lang="fa-IR" dirty="0" smtClean="0">
                        <a:cs typeface="B Nazanin" pitchFamily="2" charset="-78"/>
                      </a:endParaRPr>
                    </a:p>
                  </a:txBody>
                  <a:tcPr/>
                </a:tc>
                <a:tc>
                  <a:txBody>
                    <a:bodyPr/>
                    <a:lstStyle/>
                    <a:p>
                      <a:endParaRPr lang="fa-IR" b="1" dirty="0" smtClean="0">
                        <a:cs typeface="B Nazanin" pitchFamily="2" charset="-78"/>
                      </a:endParaRPr>
                    </a:p>
                    <a:p>
                      <a:endParaRPr lang="fa-IR" b="1" dirty="0" smtClean="0">
                        <a:cs typeface="B Nazanin" pitchFamily="2" charset="-78"/>
                      </a:endParaRPr>
                    </a:p>
                    <a:p>
                      <a:endParaRPr lang="fa-IR" b="1" dirty="0" smtClean="0">
                        <a:cs typeface="B Nazanin" pitchFamily="2" charset="-78"/>
                      </a:endParaRPr>
                    </a:p>
                    <a:p>
                      <a:endParaRPr lang="fa-IR" b="1" dirty="0" smtClean="0">
                        <a:cs typeface="B Nazanin" pitchFamily="2" charset="-78"/>
                      </a:endParaRPr>
                    </a:p>
                    <a:p>
                      <a:r>
                        <a:rPr lang="fa-IR" b="1" dirty="0" smtClean="0">
                          <a:cs typeface="B Nazanin" pitchFamily="2" charset="-78"/>
                        </a:rPr>
                        <a:t>45 دقیقه</a:t>
                      </a:r>
                    </a:p>
                  </a:txBody>
                  <a:tcPr/>
                </a:tc>
                <a:extLst>
                  <a:ext uri="{0D108BD9-81ED-4DB2-BD59-A6C34878D82A}">
                    <a16:rowId xmlns:a16="http://schemas.microsoft.com/office/drawing/2014/main" xmlns="" val="3079384197"/>
                  </a:ext>
                </a:extLst>
              </a:tr>
              <a:tr h="377446">
                <a:tc>
                  <a:txBody>
                    <a:bodyPr/>
                    <a:lstStyle/>
                    <a:p>
                      <a:endParaRPr lang="en-US"/>
                    </a:p>
                  </a:txBody>
                  <a:tcPr/>
                </a:tc>
                <a:tc>
                  <a:txBody>
                    <a:bodyPr/>
                    <a:lstStyle/>
                    <a:p>
                      <a:r>
                        <a:rPr lang="fa-IR" dirty="0" smtClean="0">
                          <a:cs typeface="B Nazanin" pitchFamily="2" charset="-78"/>
                        </a:rPr>
                        <a:t>استراحت                                                                              </a:t>
                      </a:r>
                      <a:endParaRPr lang="en-US" dirty="0"/>
                    </a:p>
                  </a:txBody>
                  <a:tcPr/>
                </a:tc>
                <a:tc>
                  <a:txBody>
                    <a:bodyPr/>
                    <a:lstStyle/>
                    <a:p>
                      <a:r>
                        <a:rPr lang="fa-IR" b="1" dirty="0" smtClean="0">
                          <a:cs typeface="B Nazanin" pitchFamily="2" charset="-78"/>
                        </a:rPr>
                        <a:t>20 دقیقه </a:t>
                      </a:r>
                      <a:endParaRPr lang="en-US" b="1" dirty="0"/>
                    </a:p>
                  </a:txBody>
                  <a:tcPr/>
                </a:tc>
                <a:extLst>
                  <a:ext uri="{0D108BD9-81ED-4DB2-BD59-A6C34878D82A}">
                    <a16:rowId xmlns:a16="http://schemas.microsoft.com/office/drawing/2014/main" xmlns="" val="1995017789"/>
                  </a:ext>
                </a:extLst>
              </a:tr>
              <a:tr h="377446">
                <a:tc>
                  <a:txBody>
                    <a:bodyPr/>
                    <a:lstStyle/>
                    <a:p>
                      <a:endParaRPr lang="en-US"/>
                    </a:p>
                  </a:txBody>
                  <a:tcPr/>
                </a:tc>
                <a:tc>
                  <a:txBody>
                    <a:bodyPr/>
                    <a:lstStyle/>
                    <a:p>
                      <a:r>
                        <a:rPr lang="fa-IR" dirty="0" smtClean="0">
                          <a:cs typeface="B Nazanin" pitchFamily="2" charset="-78"/>
                        </a:rPr>
                        <a:t>فعالیت </a:t>
                      </a:r>
                      <a:r>
                        <a:rPr lang="fa-IR" baseline="0" dirty="0" smtClean="0">
                          <a:cs typeface="B Nazanin" pitchFamily="2" charset="-78"/>
                        </a:rPr>
                        <a:t> جاری – تربیت  بدنی                                                        </a:t>
                      </a:r>
                      <a:endParaRPr lang="en-US" dirty="0"/>
                    </a:p>
                  </a:txBody>
                  <a:tcPr/>
                </a:tc>
                <a:tc>
                  <a:txBody>
                    <a:bodyPr/>
                    <a:lstStyle/>
                    <a:p>
                      <a:r>
                        <a:rPr lang="fa-IR" b="1" dirty="0" smtClean="0">
                          <a:cs typeface="B Nazanin" pitchFamily="2" charset="-78"/>
                        </a:rPr>
                        <a:t>45 دقیقه </a:t>
                      </a:r>
                      <a:endParaRPr lang="en-US" b="1" dirty="0"/>
                    </a:p>
                  </a:txBody>
                  <a:tcPr/>
                </a:tc>
                <a:extLst>
                  <a:ext uri="{0D108BD9-81ED-4DB2-BD59-A6C34878D82A}">
                    <a16:rowId xmlns:a16="http://schemas.microsoft.com/office/drawing/2014/main" xmlns="" val="1353346210"/>
                  </a:ext>
                </a:extLst>
              </a:tr>
              <a:tr h="377446">
                <a:tc gridSpan="2">
                  <a:txBody>
                    <a:bodyPr/>
                    <a:lstStyle/>
                    <a:p>
                      <a:r>
                        <a:rPr lang="fa-IR" dirty="0" smtClean="0">
                          <a:cs typeface="B Nazanin" pitchFamily="2" charset="-78"/>
                        </a:rPr>
                        <a:t>فعالیت عادی سرود خوانی –سرود خواندن</a:t>
                      </a:r>
                      <a:r>
                        <a:rPr lang="fa-IR" baseline="0" dirty="0" smtClean="0">
                          <a:cs typeface="B Nazanin" pitchFamily="2" charset="-78"/>
                        </a:rPr>
                        <a:t> و دست زدن –پایان مدرسه    </a:t>
                      </a:r>
                      <a:r>
                        <a:rPr lang="fa-IR" dirty="0" smtClean="0">
                          <a:cs typeface="B Nazanin" pitchFamily="2" charset="-78"/>
                        </a:rPr>
                        <a:t>                                                              </a:t>
                      </a:r>
                      <a:endParaRPr lang="en-US" dirty="0"/>
                    </a:p>
                  </a:txBody>
                  <a:tcPr/>
                </a:tc>
                <a:tc hMerge="1">
                  <a:txBody>
                    <a:bodyPr/>
                    <a:lstStyle/>
                    <a:p>
                      <a:endParaRPr lang="en-US" dirty="0"/>
                    </a:p>
                  </a:txBody>
                  <a:tcPr/>
                </a:tc>
                <a:tc>
                  <a:txBody>
                    <a:bodyPr/>
                    <a:lstStyle/>
                    <a:p>
                      <a:r>
                        <a:rPr lang="fa-IR" b="1" dirty="0" smtClean="0">
                          <a:cs typeface="B Nazanin" pitchFamily="2" charset="-78"/>
                        </a:rPr>
                        <a:t>2 دقیقه  </a:t>
                      </a:r>
                      <a:endParaRPr lang="en-US" b="1" dirty="0"/>
                    </a:p>
                  </a:txBody>
                  <a:tcPr/>
                </a:tc>
                <a:extLst>
                  <a:ext uri="{0D108BD9-81ED-4DB2-BD59-A6C34878D82A}">
                    <a16:rowId xmlns:a16="http://schemas.microsoft.com/office/drawing/2014/main" xmlns="" val="1501028227"/>
                  </a:ext>
                </a:extLst>
              </a:tr>
            </a:tbl>
          </a:graphicData>
        </a:graphic>
      </p:graphicFrame>
    </p:spTree>
    <p:extLst>
      <p:ext uri="{BB962C8B-B14F-4D97-AF65-F5344CB8AC3E}">
        <p14:creationId xmlns:p14="http://schemas.microsoft.com/office/powerpoint/2010/main" val="952806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فعالیت 4-7؛ بکارگیری کار گروهی</a:t>
            </a:r>
            <a:endParaRPr lang="en-US" dirty="0"/>
          </a:p>
        </p:txBody>
      </p:sp>
      <p:sp>
        <p:nvSpPr>
          <p:cNvPr id="3" name="Content Placeholder 2"/>
          <p:cNvSpPr>
            <a:spLocks noGrp="1"/>
          </p:cNvSpPr>
          <p:nvPr>
            <p:ph idx="1"/>
          </p:nvPr>
        </p:nvSpPr>
        <p:spPr/>
        <p:txBody>
          <a:bodyPr/>
          <a:lstStyle/>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هدف </a:t>
            </a:r>
            <a:r>
              <a:rPr lang="fa-IR" dirty="0" smtClean="0">
                <a:cs typeface="B Nazanin" pitchFamily="2" charset="-78"/>
              </a:rPr>
              <a:t>: </a:t>
            </a:r>
          </a:p>
          <a:p>
            <a:pPr marL="0" indent="0" algn="r">
              <a:buNone/>
            </a:pPr>
            <a:r>
              <a:rPr lang="fa-IR" dirty="0" smtClean="0">
                <a:cs typeface="B Nazanin" pitchFamily="2" charset="-78"/>
              </a:rPr>
              <a:t>این فعالیت به شما اجازه می دهد تا انواع مختلف کار گروهی را که پیش از این در مورد آن بحث کرده ایم،به کار بگیرید؛ یعنی، بازی ها،مراکز فعالیت و کار پروژه ای.</a:t>
            </a:r>
          </a:p>
          <a:p>
            <a:pPr marL="0" indent="0" algn="r">
              <a:buNone/>
            </a:pPr>
            <a:endParaRPr lang="fa-IR" dirty="0">
              <a:cs typeface="B Nazanin" pitchFamily="2" charset="-78"/>
            </a:endParaRPr>
          </a:p>
          <a:p>
            <a:pPr marL="0" indent="0" algn="r">
              <a:buNone/>
            </a:pPr>
            <a:r>
              <a:rPr lang="fa-IR" dirty="0" smtClean="0">
                <a:cs typeface="B Nazanin" pitchFamily="2" charset="-78"/>
              </a:rPr>
              <a:t>    </a:t>
            </a:r>
            <a:r>
              <a:rPr lang="fa-IR" b="1" dirty="0" smtClean="0">
                <a:cs typeface="B Nazanin" pitchFamily="2" charset="-78"/>
              </a:rPr>
              <a:t>دستور:</a:t>
            </a:r>
          </a:p>
          <a:p>
            <a:pPr marL="0" indent="0" algn="r">
              <a:buNone/>
            </a:pPr>
            <a:r>
              <a:rPr lang="fa-IR" dirty="0" smtClean="0">
                <a:cs typeface="B Nazanin" pitchFamily="2" charset="-78"/>
              </a:rPr>
              <a:t>مجموعه ی فعالیت های یادگیری خود را با دقت برای دانش آموزان آماده کن؛</a:t>
            </a:r>
          </a:p>
          <a:p>
            <a:pPr marL="0" indent="0" algn="r">
              <a:buNone/>
            </a:pPr>
            <a:r>
              <a:rPr lang="fa-IR" dirty="0" smtClean="0">
                <a:cs typeface="B Nazanin" pitchFamily="2" charset="-78"/>
              </a:rPr>
              <a:t>فعالیت ها را با موضوعات سازمان دهی کن؛تا حد ممکن باید از بازی های سنتی دانش آموزان استفاده کنید؛ مانند :بازی های حلقه و ...</a:t>
            </a:r>
            <a:endParaRPr lang="en-US" dirty="0"/>
          </a:p>
        </p:txBody>
      </p:sp>
    </p:spTree>
    <p:extLst>
      <p:ext uri="{BB962C8B-B14F-4D97-AF65-F5344CB8AC3E}">
        <p14:creationId xmlns:p14="http://schemas.microsoft.com/office/powerpoint/2010/main" val="2211376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بازی ها؛</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1- بازی ای را برای بچه های سوم طراحی کنید که مهارت ضرب کردن آنان را تقویت کند.</a:t>
            </a:r>
          </a:p>
          <a:p>
            <a:pPr marL="0" indent="0" algn="r">
              <a:buNone/>
            </a:pPr>
            <a:r>
              <a:rPr lang="fa-IR" sz="3600" dirty="0" smtClean="0">
                <a:cs typeface="B Nazanin" pitchFamily="2" charset="-78"/>
              </a:rPr>
              <a:t>2-ذتوضیح روشنی درباره ی مقررات بازی بدهید. دستورها را مشخص و آن ها را برای بچه ها بیان کنید.</a:t>
            </a:r>
          </a:p>
          <a:p>
            <a:pPr marL="0" indent="0" algn="r">
              <a:buNone/>
            </a:pPr>
            <a:r>
              <a:rPr lang="fa-IR" sz="3600" dirty="0" smtClean="0">
                <a:cs typeface="B Nazanin" pitchFamily="2" charset="-78"/>
              </a:rPr>
              <a:t>3- آزمایش کنید و با معلمان همکار خود،بازی را تمرین کنید.</a:t>
            </a:r>
            <a:endParaRPr lang="en-US" sz="3600" dirty="0"/>
          </a:p>
        </p:txBody>
      </p:sp>
    </p:spTree>
    <p:extLst>
      <p:ext uri="{BB962C8B-B14F-4D97-AF65-F5344CB8AC3E}">
        <p14:creationId xmlns:p14="http://schemas.microsoft.com/office/powerpoint/2010/main" val="404818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راهبردهای تدریس:</a:t>
            </a:r>
            <a:endParaRPr lang="en-US" dirty="0"/>
          </a:p>
        </p:txBody>
      </p:sp>
      <p:sp>
        <p:nvSpPr>
          <p:cNvPr id="3" name="Content Placeholder 2"/>
          <p:cNvSpPr>
            <a:spLocks noGrp="1"/>
          </p:cNvSpPr>
          <p:nvPr>
            <p:ph idx="1"/>
          </p:nvPr>
        </p:nvSpPr>
        <p:spPr/>
        <p:txBody>
          <a:bodyPr>
            <a:normAutofit/>
          </a:bodyPr>
          <a:lstStyle/>
          <a:p>
            <a:pPr marL="0" indent="0" algn="r">
              <a:buNone/>
            </a:pPr>
            <a:r>
              <a:rPr lang="fa-IR" sz="3600" b="1" dirty="0" smtClean="0">
                <a:cs typeface="B Nazanin" pitchFamily="2" charset="-78"/>
              </a:rPr>
              <a:t>راهبردهای تدریس دارای تنوع گسترده ای است؛ از جمله :</a:t>
            </a:r>
          </a:p>
          <a:p>
            <a:pPr marL="0" indent="0" algn="r">
              <a:buNone/>
            </a:pPr>
            <a:r>
              <a:rPr lang="fa-IR" sz="3600" dirty="0" smtClean="0">
                <a:cs typeface="B Nazanin" pitchFamily="2" charset="-78"/>
              </a:rPr>
              <a:t>[] آموزش معلم محور</a:t>
            </a:r>
          </a:p>
          <a:p>
            <a:pPr marL="0" indent="0" algn="r">
              <a:buNone/>
            </a:pPr>
            <a:r>
              <a:rPr lang="fa-IR" sz="3600" dirty="0" smtClean="0">
                <a:cs typeface="B Nazanin" pitchFamily="2" charset="-78"/>
              </a:rPr>
              <a:t>[] کار گروهی </a:t>
            </a:r>
          </a:p>
          <a:p>
            <a:pPr marL="0" indent="0" algn="r">
              <a:buNone/>
            </a:pPr>
            <a:r>
              <a:rPr lang="fa-IR" sz="3600" dirty="0" smtClean="0">
                <a:cs typeface="B Nazanin" pitchFamily="2" charset="-78"/>
              </a:rPr>
              <a:t>[] یادگیری از گروه همسالان</a:t>
            </a:r>
          </a:p>
          <a:p>
            <a:pPr marL="0" indent="0" algn="r">
              <a:buNone/>
            </a:pPr>
            <a:r>
              <a:rPr lang="fa-IR" sz="3600" dirty="0" smtClean="0">
                <a:cs typeface="B Nazanin" pitchFamily="2" charset="-78"/>
              </a:rPr>
              <a:t>[] خود یادگیری</a:t>
            </a:r>
          </a:p>
          <a:p>
            <a:pPr marL="0" indent="0" algn="r">
              <a:buNone/>
            </a:pPr>
            <a:r>
              <a:rPr lang="fa-IR" sz="3600" dirty="0" smtClean="0">
                <a:cs typeface="B Nazanin" pitchFamily="2" charset="-78"/>
              </a:rPr>
              <a:t>[] رویکرد مراکز فعالیت</a:t>
            </a:r>
          </a:p>
          <a:p>
            <a:pPr marL="0" indent="0" algn="r">
              <a:buNone/>
            </a:pPr>
            <a:r>
              <a:rPr lang="fa-IR" sz="3600" dirty="0" smtClean="0">
                <a:cs typeface="B Nazanin" pitchFamily="2" charset="-78"/>
              </a:rPr>
              <a:t>[] رویکرد توصیفی /اکتشاف هدایت شده</a:t>
            </a:r>
            <a:endParaRPr lang="en-US" sz="3600" dirty="0"/>
          </a:p>
        </p:txBody>
      </p:sp>
    </p:spTree>
    <p:extLst>
      <p:ext uri="{BB962C8B-B14F-4D97-AF65-F5344CB8AC3E}">
        <p14:creationId xmlns:p14="http://schemas.microsoft.com/office/powerpoint/2010/main" val="2844705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مراکز فعالیت ؛</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1- صورتی از موادی که در یک مرکزیادگیری مطالعات اجتماعی نیاز دارید، تهیه کنید.</a:t>
            </a:r>
          </a:p>
          <a:p>
            <a:pPr marL="0" indent="0" algn="r">
              <a:buNone/>
            </a:pPr>
            <a:r>
              <a:rPr lang="fa-IR" sz="3600" dirty="0" smtClean="0">
                <a:cs typeface="B Nazanin" pitchFamily="2" charset="-78"/>
              </a:rPr>
              <a:t>2- کدام یک رامی توانید در محیط نزدیک خود پیدا کنید؟</a:t>
            </a:r>
          </a:p>
          <a:p>
            <a:pPr marL="0" indent="0" algn="r">
              <a:buNone/>
            </a:pPr>
            <a:r>
              <a:rPr lang="fa-IR" sz="3600" dirty="0" smtClean="0">
                <a:cs typeface="B Nazanin" pitchFamily="2" charset="-78"/>
              </a:rPr>
              <a:t>3- کدام یک را مجبورید بسازید؟</a:t>
            </a:r>
          </a:p>
          <a:p>
            <a:pPr marL="0" indent="0" algn="r">
              <a:buNone/>
            </a:pPr>
            <a:r>
              <a:rPr lang="fa-IR" sz="3600" dirty="0" smtClean="0">
                <a:cs typeface="B Nazanin" pitchFamily="2" charset="-78"/>
              </a:rPr>
              <a:t>4- کدام یک را مجبورید بخرید؟</a:t>
            </a:r>
          </a:p>
          <a:p>
            <a:pPr marL="0" indent="0" algn="r">
              <a:buNone/>
            </a:pPr>
            <a:r>
              <a:rPr lang="fa-IR" sz="3600" dirty="0" smtClean="0">
                <a:cs typeface="B Nazanin" pitchFamily="2" charset="-78"/>
              </a:rPr>
              <a:t>5- برگه ی کار را در سه سطح متفاوت برای فعالیت های گروه خود بسازید.</a:t>
            </a:r>
          </a:p>
          <a:p>
            <a:pPr marL="0" indent="0" algn="r">
              <a:buNone/>
            </a:pPr>
            <a:endParaRPr lang="en-US" sz="3600" dirty="0"/>
          </a:p>
        </p:txBody>
      </p:sp>
    </p:spTree>
    <p:extLst>
      <p:ext uri="{BB962C8B-B14F-4D97-AF65-F5344CB8AC3E}">
        <p14:creationId xmlns:p14="http://schemas.microsoft.com/office/powerpoint/2010/main" val="36360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کار مستقیم ؛</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1- صورتی از عناوین برنامه درسی پیش گفته،برای موضوع </a:t>
            </a:r>
            <a:r>
              <a:rPr lang="fa-IR" sz="3600" b="1" dirty="0" smtClean="0">
                <a:cs typeface="B Nazanin" pitchFamily="2" charset="-78"/>
              </a:rPr>
              <a:t>" آب " </a:t>
            </a:r>
            <a:r>
              <a:rPr lang="fa-IR" sz="3600" dirty="0" smtClean="0">
                <a:cs typeface="B Nazanin" pitchFamily="2" charset="-78"/>
              </a:rPr>
              <a:t>تهیه کنید(برای سه موضوع مختلف در سه سطح گوناگون).</a:t>
            </a:r>
          </a:p>
          <a:p>
            <a:pPr marL="0" indent="0" algn="r">
              <a:buNone/>
            </a:pPr>
            <a:r>
              <a:rPr lang="fa-IR" sz="3600" dirty="0" smtClean="0">
                <a:cs typeface="B Nazanin" pitchFamily="2" charset="-78"/>
              </a:rPr>
              <a:t>2- برای فعالیت های دانش آموزان مختلف،به چه مواردی نیاز دارید؟</a:t>
            </a:r>
          </a:p>
          <a:p>
            <a:pPr marL="0" indent="0" algn="r">
              <a:buNone/>
            </a:pPr>
            <a:r>
              <a:rPr lang="fa-IR" sz="3600" dirty="0" smtClean="0">
                <a:cs typeface="B Nazanin" pitchFamily="2" charset="-78"/>
              </a:rPr>
              <a:t>3- چگونه در دانش آموزان خود نسبت به این موضوع،علاقه ایجاد می کنید؟</a:t>
            </a:r>
            <a:endParaRPr lang="en-US" sz="3600" dirty="0"/>
          </a:p>
        </p:txBody>
      </p:sp>
    </p:spTree>
    <p:extLst>
      <p:ext uri="{BB962C8B-B14F-4D97-AF65-F5344CB8AC3E}">
        <p14:creationId xmlns:p14="http://schemas.microsoft.com/office/powerpoint/2010/main" val="537125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219199"/>
          </a:xfrm>
        </p:spPr>
        <p:txBody>
          <a:bodyPr/>
          <a:lstStyle/>
          <a:p>
            <a:pPr algn="r"/>
            <a:r>
              <a:rPr lang="fa-IR" b="1" dirty="0" smtClean="0"/>
              <a:t>هم آموزی؛</a:t>
            </a:r>
            <a:endParaRPr lang="en-US" b="1" dirty="0"/>
          </a:p>
        </p:txBody>
      </p:sp>
      <p:sp>
        <p:nvSpPr>
          <p:cNvPr id="3" name="Content Placeholder 2"/>
          <p:cNvSpPr>
            <a:spLocks noGrp="1"/>
          </p:cNvSpPr>
          <p:nvPr>
            <p:ph idx="1"/>
          </p:nvPr>
        </p:nvSpPr>
        <p:spPr>
          <a:xfrm>
            <a:off x="838200" y="1619250"/>
            <a:ext cx="10515600" cy="4557713"/>
          </a:xfrm>
        </p:spPr>
        <p:txBody>
          <a:bodyPr>
            <a:noAutofit/>
          </a:bodyPr>
          <a:lstStyle/>
          <a:p>
            <a:pPr marL="0" indent="0" algn="r">
              <a:buNone/>
            </a:pPr>
            <a:r>
              <a:rPr lang="fa-IR" sz="3600" dirty="0" smtClean="0">
                <a:cs typeface="B Nazanin" pitchFamily="2" charset="-78"/>
              </a:rPr>
              <a:t>هم آموزی هنگامی است که دانش آموزان به سایر دانش آموزان آموزش می دهند.</a:t>
            </a:r>
          </a:p>
          <a:p>
            <a:pPr marL="0" indent="0" algn="r">
              <a:buNone/>
            </a:pPr>
            <a:r>
              <a:rPr lang="fa-IR" sz="3600" dirty="0">
                <a:cs typeface="B Nazanin" pitchFamily="2" charset="-78"/>
              </a:rPr>
              <a:t> </a:t>
            </a:r>
            <a:r>
              <a:rPr lang="fa-IR" sz="3600" dirty="0" smtClean="0">
                <a:cs typeface="B Nazanin" pitchFamily="2" charset="-78"/>
              </a:rPr>
              <a:t>این کار ممکن است به چهار صورت انجام گیرد :</a:t>
            </a:r>
          </a:p>
          <a:p>
            <a:pPr marL="0" indent="0" algn="r">
              <a:buNone/>
            </a:pPr>
            <a:r>
              <a:rPr lang="fa-IR" sz="3600" dirty="0" smtClean="0">
                <a:cs typeface="B Nazanin" pitchFamily="2" charset="-78"/>
              </a:rPr>
              <a:t>1- دانش آموزان بزرگ تر(در پایه های بالاتر)به دانش آموزان کوچ تر درس می دهند.</a:t>
            </a:r>
          </a:p>
          <a:p>
            <a:pPr marL="0" indent="0" algn="r">
              <a:buNone/>
            </a:pPr>
            <a:r>
              <a:rPr lang="fa-IR" sz="3600" dirty="0" smtClean="0">
                <a:cs typeface="B Nazanin" pitchFamily="2" charset="-78"/>
              </a:rPr>
              <a:t>2- دانش آموزان قوی به دانش آموزان ضعیف تدریس می کنند(در یک پایه مشابه).</a:t>
            </a:r>
          </a:p>
        </p:txBody>
      </p:sp>
    </p:spTree>
    <p:extLst>
      <p:ext uri="{BB962C8B-B14F-4D97-AF65-F5344CB8AC3E}">
        <p14:creationId xmlns:p14="http://schemas.microsoft.com/office/powerpoint/2010/main" val="2639015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3- دو دوست یک عنوان را باهم مطالعه می کنند و از طریق مباحثه،به یکدیگر کمک می کنند تا آن را بفهمند.</a:t>
            </a:r>
          </a:p>
          <a:p>
            <a:pPr marL="0" indent="0" algn="r">
              <a:buNone/>
            </a:pPr>
            <a:r>
              <a:rPr lang="fa-IR" sz="3600" dirty="0">
                <a:cs typeface="B Nazanin" pitchFamily="2" charset="-78"/>
              </a:rPr>
              <a:t>4- دانش آموزان ضعیف نیز می توانند به دانش اموزان قوی در زمینه هایی که قوی تر هستند – کمک کنن؛مانند کشاورزی،نقاشی یا سرود خواندن.</a:t>
            </a:r>
            <a:endParaRPr lang="en-US" sz="3600" dirty="0"/>
          </a:p>
          <a:p>
            <a:endParaRPr lang="en-US" sz="3600" dirty="0"/>
          </a:p>
        </p:txBody>
      </p:sp>
    </p:spTree>
    <p:extLst>
      <p:ext uri="{BB962C8B-B14F-4D97-AF65-F5344CB8AC3E}">
        <p14:creationId xmlns:p14="http://schemas.microsoft.com/office/powerpoint/2010/main" val="3065930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مزایا</a:t>
            </a:r>
            <a:r>
              <a:rPr lang="fa-IR" b="1" dirty="0" smtClean="0"/>
              <a:t>ی این فعالیت ها؛</a:t>
            </a:r>
            <a:endParaRPr lang="en-US" b="1"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1- این کار برای معلم فرصتی ایجاد می کند تا به سایر مسائل برسد.</a:t>
            </a:r>
          </a:p>
          <a:p>
            <a:pPr marL="0" indent="0" algn="r">
              <a:buNone/>
            </a:pPr>
            <a:r>
              <a:rPr lang="fa-IR" sz="3600" dirty="0" smtClean="0">
                <a:cs typeface="B Nazanin" pitchFamily="2" charset="-78"/>
              </a:rPr>
              <a:t>2- راهی است برای افزایش مهارت ها و تشویق دانش آموزان با هوش تر برای تمرین استعدادهایشان.</a:t>
            </a:r>
          </a:p>
          <a:p>
            <a:pPr marL="0" indent="0" algn="r">
              <a:buNone/>
            </a:pPr>
            <a:r>
              <a:rPr lang="fa-IR" sz="3600" dirty="0" smtClean="0">
                <a:cs typeface="B Nazanin" pitchFamily="2" charset="-78"/>
              </a:rPr>
              <a:t>3- دانش آموزان با آموزش دادن یک موضوع ،مطالب بیشتری از آن می آموزند؛یعنی آن موضوع را بهتر می فهمند.</a:t>
            </a:r>
          </a:p>
          <a:p>
            <a:pPr marL="0" indent="0" algn="r">
              <a:buNone/>
            </a:pPr>
            <a:r>
              <a:rPr lang="fa-IR" sz="3600" dirty="0" smtClean="0">
                <a:cs typeface="B Nazanin" pitchFamily="2" charset="-78"/>
              </a:rPr>
              <a:t>4- دانش آموزان به عنوان نتیجه مسئولیتی که قبول کرده اند،به یک رشد و بالندگی می رسند.</a:t>
            </a:r>
          </a:p>
          <a:p>
            <a:pPr marL="0" indent="0" algn="r">
              <a:buNone/>
            </a:pPr>
            <a:endParaRPr lang="en-US" sz="3600" dirty="0"/>
          </a:p>
        </p:txBody>
      </p:sp>
    </p:spTree>
    <p:extLst>
      <p:ext uri="{BB962C8B-B14F-4D97-AF65-F5344CB8AC3E}">
        <p14:creationId xmlns:p14="http://schemas.microsoft.com/office/powerpoint/2010/main" val="1410041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5- دانش آموزان ضعیف در این حالت برای بیان احساسات خود احساس آزادی بیشتری می کنند، تا زمانی که معلم حضور دارد.</a:t>
            </a:r>
          </a:p>
          <a:p>
            <a:pPr marL="0" indent="0" algn="r">
              <a:buNone/>
            </a:pPr>
            <a:r>
              <a:rPr lang="fa-IR" sz="3600" dirty="0" smtClean="0">
                <a:cs typeface="B Nazanin" pitchFamily="2" charset="-78"/>
              </a:rPr>
              <a:t>هم اموزی منحصر به دروس دانشی نمی شود؛بلکه شامل مهارت های عملی مانند شخم زدن و نگهداری از باغات و سبزیجات،و رفتار های اجتماعی مانند ایمنی جاده یا کمک های اولیه نیز می شود.</a:t>
            </a:r>
            <a:endParaRPr lang="en-US" sz="3600" dirty="0"/>
          </a:p>
        </p:txBody>
      </p:sp>
    </p:spTree>
    <p:extLst>
      <p:ext uri="{BB962C8B-B14F-4D97-AF65-F5344CB8AC3E}">
        <p14:creationId xmlns:p14="http://schemas.microsoft.com/office/powerpoint/2010/main" val="104500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10496550" cy="5414963"/>
          </a:xfrm>
        </p:spPr>
        <p:txBody>
          <a:bodyPr>
            <a:normAutofit/>
          </a:bodyPr>
          <a:lstStyle/>
          <a:p>
            <a:pPr marL="0" indent="0" algn="ctr">
              <a:buNone/>
            </a:pPr>
            <a:r>
              <a:rPr lang="fa-IR" sz="9600" dirty="0" smtClean="0">
                <a:cs typeface="B Nazanin" pitchFamily="2" charset="-78"/>
              </a:rPr>
              <a:t>با سپاس از حسن توجه شما عزیزان؛</a:t>
            </a:r>
          </a:p>
          <a:p>
            <a:pPr marL="0" indent="0" algn="ctr">
              <a:buNone/>
            </a:pPr>
            <a:r>
              <a:rPr lang="fa-IR" sz="9600" smtClean="0">
                <a:cs typeface="B Nazanin" pitchFamily="2" charset="-78"/>
              </a:rPr>
              <a:t>هاشمی</a:t>
            </a:r>
            <a:endParaRPr lang="fa-IR" sz="9600" dirty="0" smtClean="0">
              <a:cs typeface="B Nazanin" pitchFamily="2" charset="-78"/>
            </a:endParaRPr>
          </a:p>
        </p:txBody>
      </p:sp>
    </p:spTree>
    <p:extLst>
      <p:ext uri="{BB962C8B-B14F-4D97-AF65-F5344CB8AC3E}">
        <p14:creationId xmlns:p14="http://schemas.microsoft.com/office/powerpoint/2010/main" val="380714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98764"/>
            <a:ext cx="10716491" cy="5678199"/>
          </a:xfrm>
        </p:spPr>
        <p:txBody>
          <a:bodyPr>
            <a:normAutofit/>
          </a:bodyPr>
          <a:lstStyle/>
          <a:p>
            <a:pPr marL="0" indent="0" algn="r">
              <a:buNone/>
            </a:pPr>
            <a:r>
              <a:rPr lang="fa-IR" sz="3600" dirty="0" smtClean="0">
                <a:cs typeface="B Nazanin" pitchFamily="2" charset="-78"/>
              </a:rPr>
              <a:t> هیچ یک از این راهبردها </a:t>
            </a:r>
            <a:r>
              <a:rPr lang="fa-IR" sz="3600" b="1" dirty="0" smtClean="0">
                <a:solidFill>
                  <a:srgbClr val="FF0000"/>
                </a:solidFill>
                <a:cs typeface="B Nazanin" pitchFamily="2" charset="-78"/>
              </a:rPr>
              <a:t>بهترین راهبرد نیست</a:t>
            </a:r>
            <a:r>
              <a:rPr lang="fa-IR" sz="3600" dirty="0" smtClean="0">
                <a:cs typeface="B Nazanin" pitchFamily="2" charset="-78"/>
              </a:rPr>
              <a:t>. رویکردی که به کار گرفته می شود،</a:t>
            </a:r>
            <a:r>
              <a:rPr lang="fa-IR" sz="3600" b="1" dirty="0" smtClean="0">
                <a:solidFill>
                  <a:srgbClr val="FF0000"/>
                </a:solidFill>
                <a:cs typeface="B Nazanin" pitchFamily="2" charset="-78"/>
              </a:rPr>
              <a:t>باید</a:t>
            </a:r>
            <a:r>
              <a:rPr lang="fa-IR" sz="3600" dirty="0" smtClean="0">
                <a:cs typeface="B Nazanin" pitchFamily="2" charset="-78"/>
              </a:rPr>
              <a:t> برای </a:t>
            </a:r>
            <a:r>
              <a:rPr lang="fa-IR" sz="3600" b="1" dirty="0" smtClean="0">
                <a:solidFill>
                  <a:srgbClr val="FF0000"/>
                </a:solidFill>
                <a:cs typeface="B Nazanin" pitchFamily="2" charset="-78"/>
              </a:rPr>
              <a:t>وضعیت خاص،مناسب ترین </a:t>
            </a:r>
            <a:r>
              <a:rPr lang="fa-IR" sz="3600" dirty="0" smtClean="0">
                <a:cs typeface="B Nazanin" pitchFamily="2" charset="-78"/>
              </a:rPr>
              <a:t>باشد.</a:t>
            </a:r>
          </a:p>
          <a:p>
            <a:pPr marL="0" indent="0" algn="r">
              <a:buNone/>
            </a:pPr>
            <a:r>
              <a:rPr lang="fa-IR" sz="3600" dirty="0" smtClean="0">
                <a:cs typeface="B Nazanin" pitchFamily="2" charset="-78"/>
              </a:rPr>
              <a:t> عموماً معلمان متوجه خواهند شد که </a:t>
            </a:r>
            <a:r>
              <a:rPr lang="fa-IR" sz="3600" b="1" dirty="0" smtClean="0">
                <a:solidFill>
                  <a:srgbClr val="FF0000"/>
                </a:solidFill>
                <a:cs typeface="B Nazanin" pitchFamily="2" charset="-78"/>
              </a:rPr>
              <a:t>ترکیبی از رویکردها باید همزمان به کار گرفته شوند.</a:t>
            </a:r>
          </a:p>
          <a:p>
            <a:pPr marL="0" indent="0" algn="r">
              <a:buNone/>
            </a:pPr>
            <a:endParaRPr lang="fa-IR" sz="3600" dirty="0" smtClean="0">
              <a:cs typeface="B Nazanin" pitchFamily="2" charset="-78"/>
            </a:endParaRPr>
          </a:p>
          <a:p>
            <a:pPr marL="0" indent="0" algn="r">
              <a:buNone/>
            </a:pPr>
            <a:r>
              <a:rPr lang="fa-IR" sz="3600" b="1" dirty="0" smtClean="0">
                <a:cs typeface="B Nazanin" pitchFamily="2" charset="-78"/>
              </a:rPr>
              <a:t>رویکرد معلم محور؛</a:t>
            </a:r>
          </a:p>
          <a:p>
            <a:pPr marL="0" indent="0" algn="r">
              <a:buNone/>
            </a:pPr>
            <a:r>
              <a:rPr lang="fa-IR" sz="3600" i="1" dirty="0" smtClean="0">
                <a:cs typeface="B Nazanin" pitchFamily="2" charset="-78"/>
              </a:rPr>
              <a:t>د</a:t>
            </a:r>
            <a:r>
              <a:rPr lang="fa-IR" sz="3600" b="1" i="1" dirty="0" smtClean="0">
                <a:cs typeface="B Nazanin" pitchFamily="2" charset="-78"/>
              </a:rPr>
              <a:t>ر</a:t>
            </a:r>
            <a:r>
              <a:rPr lang="fa-IR" sz="3600" i="1" dirty="0" smtClean="0">
                <a:cs typeface="B Nazanin" pitchFamily="2" charset="-78"/>
              </a:rPr>
              <a:t> این رویکرد،معلم </a:t>
            </a:r>
            <a:r>
              <a:rPr lang="fa-IR" sz="3600" b="1" i="1" dirty="0" smtClean="0">
                <a:solidFill>
                  <a:srgbClr val="FF0000"/>
                </a:solidFill>
                <a:cs typeface="B Nazanin" pitchFamily="2" charset="-78"/>
              </a:rPr>
              <a:t>مرکز</a:t>
            </a:r>
            <a:r>
              <a:rPr lang="fa-IR" sz="3600" i="1" dirty="0" smtClean="0">
                <a:cs typeface="B Nazanin" pitchFamily="2" charset="-78"/>
              </a:rPr>
              <a:t> همه ی فعالیت هاست.رویکرد معلم محور شامل روش هایی است که در زیر به چند نمونه ی آن اشاره شده است.</a:t>
            </a:r>
          </a:p>
        </p:txBody>
      </p:sp>
    </p:spTree>
    <p:extLst>
      <p:ext uri="{BB962C8B-B14F-4D97-AF65-F5344CB8AC3E}">
        <p14:creationId xmlns:p14="http://schemas.microsoft.com/office/powerpoint/2010/main" val="50980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7418"/>
            <a:ext cx="10522527" cy="5749637"/>
          </a:xfrm>
        </p:spPr>
        <p:txBody>
          <a:bodyPr>
            <a:noAutofit/>
          </a:bodyPr>
          <a:lstStyle/>
          <a:p>
            <a:pPr marL="0" indent="0" algn="r">
              <a:buNone/>
            </a:pPr>
            <a:r>
              <a:rPr lang="fa-IR" sz="3600" b="1" i="1" dirty="0" smtClean="0">
                <a:cs typeface="B Nazanin" pitchFamily="2" charset="-78"/>
              </a:rPr>
              <a:t>1- پرسش و پاسخ </a:t>
            </a:r>
            <a:r>
              <a:rPr lang="fa-IR" sz="3600" dirty="0" smtClean="0">
                <a:cs typeface="B Nazanin" pitchFamily="2" charset="-78"/>
              </a:rPr>
              <a:t>: این روش برای کلاس های چند پایه قابل استفاده است؛البته معلم به باید به نکات زیر توجه کند :</a:t>
            </a:r>
            <a:endParaRPr lang="en-US" sz="3600" dirty="0" smtClean="0"/>
          </a:p>
          <a:p>
            <a:pPr marL="0" indent="0" algn="r">
              <a:buNone/>
            </a:pPr>
            <a:r>
              <a:rPr lang="fa-IR" sz="3600" dirty="0" smtClean="0">
                <a:cs typeface="B Nazanin" pitchFamily="2" charset="-78"/>
              </a:rPr>
              <a:t>+ بعد از هرسئوال،منتظر بماند تا از</a:t>
            </a:r>
            <a:r>
              <a:rPr lang="fa-IR" sz="3600" b="1" dirty="0" smtClean="0">
                <a:solidFill>
                  <a:srgbClr val="FF0000"/>
                </a:solidFill>
                <a:cs typeface="B Nazanin" pitchFamily="2" charset="-78"/>
              </a:rPr>
              <a:t>مشارکت</a:t>
            </a:r>
            <a:r>
              <a:rPr lang="fa-IR" sz="3600" dirty="0" smtClean="0">
                <a:cs typeface="B Nazanin" pitchFamily="2" charset="-78"/>
              </a:rPr>
              <a:t> </a:t>
            </a:r>
            <a:r>
              <a:rPr lang="fa-IR" sz="3600" b="1" dirty="0" smtClean="0">
                <a:solidFill>
                  <a:srgbClr val="FF0000"/>
                </a:solidFill>
                <a:cs typeface="B Nazanin" pitchFamily="2" charset="-78"/>
              </a:rPr>
              <a:t>همه ی</a:t>
            </a:r>
            <a:r>
              <a:rPr lang="fa-IR" sz="3600" dirty="0" smtClean="0">
                <a:cs typeface="B Nazanin" pitchFamily="2" charset="-78"/>
              </a:rPr>
              <a:t> دانش آموزان اطمینان پیدا کند.</a:t>
            </a:r>
          </a:p>
          <a:p>
            <a:pPr marL="0" indent="0" algn="r">
              <a:buNone/>
            </a:pPr>
            <a:r>
              <a:rPr lang="fa-IR" sz="3600" dirty="0" smtClean="0">
                <a:cs typeface="B Nazanin" pitchFamily="2" charset="-78"/>
              </a:rPr>
              <a:t>+به دانش آموزان</a:t>
            </a:r>
            <a:r>
              <a:rPr lang="fa-IR" sz="3600" b="1" dirty="0" smtClean="0">
                <a:solidFill>
                  <a:srgbClr val="FF0000"/>
                </a:solidFill>
                <a:cs typeface="B Nazanin" pitchFamily="2" charset="-78"/>
              </a:rPr>
              <a:t> اطمینان </a:t>
            </a:r>
            <a:r>
              <a:rPr lang="fa-IR" sz="3600" dirty="0" smtClean="0">
                <a:cs typeface="B Nazanin" pitchFamily="2" charset="-78"/>
              </a:rPr>
              <a:t>دهد که همه ی آنان </a:t>
            </a:r>
            <a:r>
              <a:rPr lang="fa-IR" sz="3600" b="1" dirty="0" smtClean="0">
                <a:solidFill>
                  <a:srgbClr val="FF0000"/>
                </a:solidFill>
                <a:cs typeface="B Nazanin" pitchFamily="2" charset="-78"/>
              </a:rPr>
              <a:t>اجازه ی پاسخ گویی </a:t>
            </a:r>
            <a:r>
              <a:rPr lang="fa-IR" sz="3600" dirty="0" smtClean="0">
                <a:cs typeface="B Nazanin" pitchFamily="2" charset="-78"/>
              </a:rPr>
              <a:t>دارند.</a:t>
            </a:r>
          </a:p>
          <a:p>
            <a:pPr marL="0" indent="0" algn="r">
              <a:buNone/>
            </a:pPr>
            <a:r>
              <a:rPr lang="fa-IR" sz="3600" dirty="0" smtClean="0">
                <a:cs typeface="B Nazanin" pitchFamily="2" charset="-78"/>
              </a:rPr>
              <a:t>+ به دانش آموزان اجازه دهد تا با یکدیگر پیش از پاسخ گویی </a:t>
            </a:r>
            <a:r>
              <a:rPr lang="fa-IR" sz="3600" b="1" dirty="0" smtClean="0">
                <a:solidFill>
                  <a:srgbClr val="FF0000"/>
                </a:solidFill>
                <a:cs typeface="B Nazanin" pitchFamily="2" charset="-78"/>
              </a:rPr>
              <a:t>مشورت</a:t>
            </a:r>
            <a:r>
              <a:rPr lang="fa-IR" sz="3600" dirty="0" smtClean="0">
                <a:cs typeface="B Nazanin" pitchFamily="2" charset="-78"/>
              </a:rPr>
              <a:t> کنند.</a:t>
            </a:r>
          </a:p>
          <a:p>
            <a:pPr marL="0" indent="0" algn="r">
              <a:buNone/>
            </a:pPr>
            <a:r>
              <a:rPr lang="fa-IR" sz="3600" dirty="0" smtClean="0">
                <a:cs typeface="B Nazanin" pitchFamily="2" charset="-78"/>
              </a:rPr>
              <a:t>+ از دانش آموزان بخواهد پاسخ های خود را </a:t>
            </a:r>
            <a:r>
              <a:rPr lang="fa-IR" sz="3600" b="1" dirty="0" smtClean="0">
                <a:solidFill>
                  <a:srgbClr val="FF0000"/>
                </a:solidFill>
                <a:cs typeface="B Nazanin" pitchFamily="2" charset="-78"/>
              </a:rPr>
              <a:t>یادداشت کرده </a:t>
            </a:r>
            <a:r>
              <a:rPr lang="fa-IR" sz="3600" dirty="0" smtClean="0">
                <a:cs typeface="B Nazanin" pitchFamily="2" charset="-78"/>
              </a:rPr>
              <a:t>و هنگام پاسخ گویی از آن ها استفاده  کنند.</a:t>
            </a:r>
          </a:p>
          <a:p>
            <a:pPr algn="r">
              <a:buFontTx/>
              <a:buChar char="-"/>
            </a:pPr>
            <a:endParaRPr lang="fa-IR" sz="3600" dirty="0" smtClean="0">
              <a:cs typeface="B Nazanin" pitchFamily="2" charset="-78"/>
            </a:endParaRPr>
          </a:p>
        </p:txBody>
      </p:sp>
    </p:spTree>
    <p:extLst>
      <p:ext uri="{BB962C8B-B14F-4D97-AF65-F5344CB8AC3E}">
        <p14:creationId xmlns:p14="http://schemas.microsoft.com/office/powerpoint/2010/main" val="117525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95745"/>
            <a:ext cx="10522527" cy="5581218"/>
          </a:xfrm>
        </p:spPr>
        <p:txBody>
          <a:bodyPr>
            <a:normAutofit/>
          </a:bodyPr>
          <a:lstStyle/>
          <a:p>
            <a:pPr marL="0" indent="0" algn="r">
              <a:buNone/>
            </a:pPr>
            <a:r>
              <a:rPr lang="fa-IR" sz="3600" b="1" dirty="0" smtClean="0">
                <a:cs typeface="B Nazanin" pitchFamily="2" charset="-78"/>
              </a:rPr>
              <a:t>2- بحث و گفت و گو </a:t>
            </a:r>
            <a:r>
              <a:rPr lang="fa-IR" sz="3600" dirty="0" smtClean="0">
                <a:cs typeface="B Nazanin" pitchFamily="2" charset="-78"/>
              </a:rPr>
              <a:t>: در این روش نیز نقش معلم چشم گیر است. او مسئول است که این گفت و گو را با </a:t>
            </a:r>
            <a:r>
              <a:rPr lang="fa-IR" sz="3600" b="1" dirty="0" smtClean="0">
                <a:solidFill>
                  <a:srgbClr val="FF0000"/>
                </a:solidFill>
                <a:cs typeface="B Nazanin" pitchFamily="2" charset="-78"/>
              </a:rPr>
              <a:t>هماهنگی اداره کند </a:t>
            </a:r>
            <a:r>
              <a:rPr lang="fa-IR" sz="3600" dirty="0" smtClean="0">
                <a:cs typeface="B Nazanin" pitchFamily="2" charset="-78"/>
              </a:rPr>
              <a:t>و پیش ببرد.</a:t>
            </a:r>
          </a:p>
          <a:p>
            <a:pPr marL="0" indent="0" algn="r">
              <a:buNone/>
            </a:pPr>
            <a:endParaRPr lang="fa-IR" sz="3600" dirty="0" smtClean="0">
              <a:cs typeface="B Nazanin" pitchFamily="2" charset="-78"/>
            </a:endParaRPr>
          </a:p>
          <a:p>
            <a:pPr marL="0" indent="0" algn="r">
              <a:buNone/>
            </a:pPr>
            <a:r>
              <a:rPr lang="fa-IR" sz="3600" b="1" dirty="0" smtClean="0">
                <a:cs typeface="B Nazanin" pitchFamily="2" charset="-78"/>
              </a:rPr>
              <a:t>3- آموزش فرد گرا : </a:t>
            </a:r>
            <a:r>
              <a:rPr lang="fa-IR" sz="3600" dirty="0" smtClean="0">
                <a:cs typeface="B Nazanin" pitchFamily="2" charset="-78"/>
              </a:rPr>
              <a:t>تدریس </a:t>
            </a:r>
            <a:r>
              <a:rPr lang="fa-IR" sz="3600" b="1" dirty="0" smtClean="0">
                <a:solidFill>
                  <a:srgbClr val="FF0000"/>
                </a:solidFill>
                <a:cs typeface="B Nazanin" pitchFamily="2" charset="-78"/>
              </a:rPr>
              <a:t>مستقیم با سخنرانی </a:t>
            </a:r>
            <a:r>
              <a:rPr lang="fa-IR" sz="3600" dirty="0" smtClean="0">
                <a:cs typeface="B Nazanin" pitchFamily="2" charset="-78"/>
              </a:rPr>
              <a:t>کردن،مثالی برای این رویکرد است که در آن،معلم </a:t>
            </a:r>
            <a:r>
              <a:rPr lang="fa-IR" sz="3600" b="1" dirty="0" smtClean="0">
                <a:solidFill>
                  <a:srgbClr val="FF0000"/>
                </a:solidFill>
                <a:cs typeface="B Nazanin" pitchFamily="2" charset="-78"/>
              </a:rPr>
              <a:t>توجه همه ی </a:t>
            </a:r>
            <a:r>
              <a:rPr lang="fa-IR" sz="3600" dirty="0" smtClean="0">
                <a:cs typeface="B Nazanin" pitchFamily="2" charset="-78"/>
              </a:rPr>
              <a:t>کلاس را به خود جلب می کند،بحث کلاس را از طریق </a:t>
            </a:r>
            <a:r>
              <a:rPr lang="fa-IR" sz="3600" b="1" dirty="0" smtClean="0">
                <a:solidFill>
                  <a:srgbClr val="FF0000"/>
                </a:solidFill>
                <a:cs typeface="B Nazanin" pitchFamily="2" charset="-78"/>
              </a:rPr>
              <a:t>ارائه ی یک مفهوم،ایده یا اطلاعات </a:t>
            </a:r>
            <a:r>
              <a:rPr lang="fa-IR" sz="3600" dirty="0" smtClean="0">
                <a:cs typeface="B Nazanin" pitchFamily="2" charset="-78"/>
              </a:rPr>
              <a:t>خاص اداره می کند و عکس العمل های دانش آموزان را با </a:t>
            </a:r>
            <a:r>
              <a:rPr lang="fa-IR" sz="3600" b="1" dirty="0" smtClean="0">
                <a:solidFill>
                  <a:srgbClr val="FF0000"/>
                </a:solidFill>
                <a:cs typeface="B Nazanin" pitchFamily="2" charset="-78"/>
              </a:rPr>
              <a:t>پرسش و</a:t>
            </a:r>
            <a:r>
              <a:rPr lang="fa-IR" sz="3600" dirty="0" smtClean="0">
                <a:cs typeface="B Nazanin" pitchFamily="2" charset="-78"/>
              </a:rPr>
              <a:t> </a:t>
            </a:r>
            <a:r>
              <a:rPr lang="fa-IR" sz="3600" b="1" dirty="0" smtClean="0">
                <a:solidFill>
                  <a:srgbClr val="FF0000"/>
                </a:solidFill>
                <a:cs typeface="B Nazanin" pitchFamily="2" charset="-78"/>
              </a:rPr>
              <a:t>پاسخ کنترل </a:t>
            </a:r>
            <a:r>
              <a:rPr lang="fa-IR" sz="3600" dirty="0" smtClean="0">
                <a:cs typeface="B Nazanin" pitchFamily="2" charset="-78"/>
              </a:rPr>
              <a:t>می کند. در زیر،نمونه ای از یک کلاس معلم محور آمده است : </a:t>
            </a:r>
          </a:p>
          <a:p>
            <a:pPr marL="0" indent="0" algn="r">
              <a:buNone/>
            </a:pPr>
            <a:endParaRPr lang="fa-IR" sz="3600" dirty="0" smtClean="0">
              <a:cs typeface="B Nazanin" pitchFamily="2" charset="-78"/>
            </a:endParaRPr>
          </a:p>
          <a:p>
            <a:pPr algn="r"/>
            <a:endParaRPr lang="en-US" sz="3600" dirty="0"/>
          </a:p>
        </p:txBody>
      </p:sp>
    </p:spTree>
    <p:extLst>
      <p:ext uri="{BB962C8B-B14F-4D97-AF65-F5344CB8AC3E}">
        <p14:creationId xmlns:p14="http://schemas.microsoft.com/office/powerpoint/2010/main" val="3812881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5191</Words>
  <Application>Microsoft Office PowerPoint</Application>
  <PresentationFormat>Custom</PresentationFormat>
  <Paragraphs>301</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فصل 7 : تجربیات یادگیری</vt:lpstr>
      <vt:lpstr>PowerPoint Presentation</vt:lpstr>
      <vt:lpstr>تدریس موًثر</vt:lpstr>
      <vt:lpstr>تدریس موًثرشامل متغیرهای مختلفی است که درزیرآمده است : </vt:lpstr>
      <vt:lpstr>راهبردهای تدریس:</vt:lpstr>
      <vt:lpstr>PowerPoint Presentation</vt:lpstr>
      <vt:lpstr>PowerPoint Presentation</vt:lpstr>
      <vt:lpstr>PowerPoint Presentation</vt:lpstr>
      <vt:lpstr>یک مثال (پاورقی )</vt:lpstr>
      <vt:lpstr>PowerPoint Presentation</vt:lpstr>
      <vt:lpstr>فعالیت 1-7 : ارائه ی  راهنمایی</vt:lpstr>
      <vt:lpstr>PowerPoint Presentation</vt:lpstr>
      <vt:lpstr>پاسخ های ممکن :</vt:lpstr>
      <vt:lpstr>PowerPoint Presentation</vt:lpstr>
      <vt:lpstr>PowerPoint Presentation</vt:lpstr>
      <vt:lpstr>PowerPoint Presentation</vt:lpstr>
      <vt:lpstr>PowerPoint Presentation</vt:lpstr>
      <vt:lpstr>PowerPoint Presentation</vt:lpstr>
      <vt:lpstr>گروه بندی ؛</vt:lpstr>
      <vt:lpstr>PowerPoint Presentation</vt:lpstr>
      <vt:lpstr>تعیین روش بستگی به عوامل مختلفی دارد؛در زیر به چند عامل اشاره شده است : </vt:lpstr>
      <vt:lpstr>PowerPoint Presentation</vt:lpstr>
      <vt:lpstr>نمونه 1-7 : تدریس در کلاس های ترکیبی؛</vt:lpstr>
      <vt:lpstr>PowerPoint Presentation</vt:lpstr>
      <vt:lpstr>PowerPoint Presentation</vt:lpstr>
      <vt:lpstr>کار گروهی:</vt:lpstr>
      <vt:lpstr>PowerPoint Presentation</vt:lpstr>
      <vt:lpstr>انواع گروه ها:</vt:lpstr>
      <vt:lpstr>PowerPoint Presentation</vt:lpstr>
      <vt:lpstr>PowerPoint Presentation</vt:lpstr>
      <vt:lpstr>کنترل گروه های کوچک ؛</vt:lpstr>
      <vt:lpstr>PowerPoint Presentation</vt:lpstr>
      <vt:lpstr>PowerPoint Presentation</vt:lpstr>
      <vt:lpstr>PowerPoint Presentation</vt:lpstr>
      <vt:lpstr>مثال هایی از فعالیت های گروهی؛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کار پروژه ای ؛</vt:lpstr>
      <vt:lpstr>PowerPoint Presentation</vt:lpstr>
      <vt:lpstr>ایفای نقش ؛</vt:lpstr>
      <vt:lpstr>PowerPoint Presentation</vt:lpstr>
      <vt:lpstr>جدول 2-7 ؛ تنوع برای پایه های مختلف؛</vt:lpstr>
      <vt:lpstr>PowerPoint Presentation</vt:lpstr>
      <vt:lpstr>PowerPoint Presentation</vt:lpstr>
      <vt:lpstr>PowerPoint Presentation</vt:lpstr>
      <vt:lpstr>مزایای فعالیت های پروژه ای ؛                                 </vt:lpstr>
      <vt:lpstr>PowerPoint Presentation</vt:lpstr>
      <vt:lpstr>جدول 3-7 ؛ برنامه ریزی برای یک جلسه سه ساعته ؛</vt:lpstr>
      <vt:lpstr>PowerPoint Presentation</vt:lpstr>
      <vt:lpstr>فعالیت 4-7؛ بکارگیری کار گروهی</vt:lpstr>
      <vt:lpstr>بازی ها؛</vt:lpstr>
      <vt:lpstr>مراکز فعالیت ؛</vt:lpstr>
      <vt:lpstr>کار مستقیم ؛</vt:lpstr>
      <vt:lpstr>هم آموزی؛</vt:lpstr>
      <vt:lpstr>PowerPoint Presentation</vt:lpstr>
      <vt:lpstr>مزایای این فعالیت ها؛</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LaptopEvi</cp:lastModifiedBy>
  <cp:revision>105</cp:revision>
  <dcterms:created xsi:type="dcterms:W3CDTF">2019-05-07T17:54:38Z</dcterms:created>
  <dcterms:modified xsi:type="dcterms:W3CDTF">2020-04-12T16:59:38Z</dcterms:modified>
</cp:coreProperties>
</file>