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8" r:id="rId2"/>
    <p:sldId id="257" r:id="rId3"/>
    <p:sldId id="266" r:id="rId4"/>
    <p:sldId id="267" r:id="rId5"/>
    <p:sldId id="259" r:id="rId6"/>
    <p:sldId id="268" r:id="rId7"/>
    <p:sldId id="269" r:id="rId8"/>
    <p:sldId id="260" r:id="rId9"/>
    <p:sldId id="270" r:id="rId10"/>
    <p:sldId id="271" r:id="rId11"/>
    <p:sldId id="261" r:id="rId12"/>
    <p:sldId id="264" r:id="rId13"/>
    <p:sldId id="265" r:id="rId14"/>
    <p:sldId id="263" r:id="rId15"/>
    <p:sldId id="262" r:id="rId16"/>
    <p:sldId id="272" r:id="rId17"/>
    <p:sldId id="273"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0495FF-A647-4675-ABA1-75A39D3DF609}"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0EBEAF-6B94-4666-B5B6-2999B63F730A}" type="slidenum">
              <a:rPr lang="en-US" smtClean="0"/>
              <a:t>‹#›</a:t>
            </a:fld>
            <a:endParaRPr lang="en-US"/>
          </a:p>
        </p:txBody>
      </p:sp>
    </p:spTree>
    <p:extLst>
      <p:ext uri="{BB962C8B-B14F-4D97-AF65-F5344CB8AC3E}">
        <p14:creationId xmlns:p14="http://schemas.microsoft.com/office/powerpoint/2010/main" val="430244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0495FF-A647-4675-ABA1-75A39D3DF609}"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0EBEAF-6B94-4666-B5B6-2999B63F730A}" type="slidenum">
              <a:rPr lang="en-US" smtClean="0"/>
              <a:t>‹#›</a:t>
            </a:fld>
            <a:endParaRPr lang="en-US"/>
          </a:p>
        </p:txBody>
      </p:sp>
    </p:spTree>
    <p:extLst>
      <p:ext uri="{BB962C8B-B14F-4D97-AF65-F5344CB8AC3E}">
        <p14:creationId xmlns:p14="http://schemas.microsoft.com/office/powerpoint/2010/main" val="1992279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0495FF-A647-4675-ABA1-75A39D3DF609}"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0EBEAF-6B94-4666-B5B6-2999B63F730A}" type="slidenum">
              <a:rPr lang="en-US" smtClean="0"/>
              <a:t>‹#›</a:t>
            </a:fld>
            <a:endParaRPr lang="en-US"/>
          </a:p>
        </p:txBody>
      </p:sp>
    </p:spTree>
    <p:extLst>
      <p:ext uri="{BB962C8B-B14F-4D97-AF65-F5344CB8AC3E}">
        <p14:creationId xmlns:p14="http://schemas.microsoft.com/office/powerpoint/2010/main" val="852548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0495FF-A647-4675-ABA1-75A39D3DF609}"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0EBEAF-6B94-4666-B5B6-2999B63F730A}" type="slidenum">
              <a:rPr lang="en-US" smtClean="0"/>
              <a:t>‹#›</a:t>
            </a:fld>
            <a:endParaRPr lang="en-US"/>
          </a:p>
        </p:txBody>
      </p:sp>
    </p:spTree>
    <p:extLst>
      <p:ext uri="{BB962C8B-B14F-4D97-AF65-F5344CB8AC3E}">
        <p14:creationId xmlns:p14="http://schemas.microsoft.com/office/powerpoint/2010/main" val="1854696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0495FF-A647-4675-ABA1-75A39D3DF609}"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0EBEAF-6B94-4666-B5B6-2999B63F730A}" type="slidenum">
              <a:rPr lang="en-US" smtClean="0"/>
              <a:t>‹#›</a:t>
            </a:fld>
            <a:endParaRPr lang="en-US"/>
          </a:p>
        </p:txBody>
      </p:sp>
    </p:spTree>
    <p:extLst>
      <p:ext uri="{BB962C8B-B14F-4D97-AF65-F5344CB8AC3E}">
        <p14:creationId xmlns:p14="http://schemas.microsoft.com/office/powerpoint/2010/main" val="1854754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0495FF-A647-4675-ABA1-75A39D3DF609}" type="datetimeFigureOut">
              <a:rPr lang="en-US" smtClean="0"/>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0EBEAF-6B94-4666-B5B6-2999B63F730A}" type="slidenum">
              <a:rPr lang="en-US" smtClean="0"/>
              <a:t>‹#›</a:t>
            </a:fld>
            <a:endParaRPr lang="en-US"/>
          </a:p>
        </p:txBody>
      </p:sp>
    </p:spTree>
    <p:extLst>
      <p:ext uri="{BB962C8B-B14F-4D97-AF65-F5344CB8AC3E}">
        <p14:creationId xmlns:p14="http://schemas.microsoft.com/office/powerpoint/2010/main" val="4026099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0495FF-A647-4675-ABA1-75A39D3DF609}" type="datetimeFigureOut">
              <a:rPr lang="en-US" smtClean="0"/>
              <a:t>5/14/2020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0EBEAF-6B94-4666-B5B6-2999B63F730A}" type="slidenum">
              <a:rPr lang="en-US" smtClean="0"/>
              <a:t>‹#›</a:t>
            </a:fld>
            <a:endParaRPr lang="en-US"/>
          </a:p>
        </p:txBody>
      </p:sp>
    </p:spTree>
    <p:extLst>
      <p:ext uri="{BB962C8B-B14F-4D97-AF65-F5344CB8AC3E}">
        <p14:creationId xmlns:p14="http://schemas.microsoft.com/office/powerpoint/2010/main" val="4184315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0495FF-A647-4675-ABA1-75A39D3DF609}" type="datetimeFigureOut">
              <a:rPr lang="en-US" smtClean="0"/>
              <a:t>5/14/2020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0EBEAF-6B94-4666-B5B6-2999B63F730A}" type="slidenum">
              <a:rPr lang="en-US" smtClean="0"/>
              <a:t>‹#›</a:t>
            </a:fld>
            <a:endParaRPr lang="en-US"/>
          </a:p>
        </p:txBody>
      </p:sp>
    </p:spTree>
    <p:extLst>
      <p:ext uri="{BB962C8B-B14F-4D97-AF65-F5344CB8AC3E}">
        <p14:creationId xmlns:p14="http://schemas.microsoft.com/office/powerpoint/2010/main" val="1338197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0495FF-A647-4675-ABA1-75A39D3DF609}" type="datetimeFigureOut">
              <a:rPr lang="en-US" smtClean="0"/>
              <a:t>5/14/2020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0EBEAF-6B94-4666-B5B6-2999B63F730A}" type="slidenum">
              <a:rPr lang="en-US" smtClean="0"/>
              <a:t>‹#›</a:t>
            </a:fld>
            <a:endParaRPr lang="en-US"/>
          </a:p>
        </p:txBody>
      </p:sp>
    </p:spTree>
    <p:extLst>
      <p:ext uri="{BB962C8B-B14F-4D97-AF65-F5344CB8AC3E}">
        <p14:creationId xmlns:p14="http://schemas.microsoft.com/office/powerpoint/2010/main" val="504771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0495FF-A647-4675-ABA1-75A39D3DF609}" type="datetimeFigureOut">
              <a:rPr lang="en-US" smtClean="0"/>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0EBEAF-6B94-4666-B5B6-2999B63F730A}" type="slidenum">
              <a:rPr lang="en-US" smtClean="0"/>
              <a:t>‹#›</a:t>
            </a:fld>
            <a:endParaRPr lang="en-US"/>
          </a:p>
        </p:txBody>
      </p:sp>
    </p:spTree>
    <p:extLst>
      <p:ext uri="{BB962C8B-B14F-4D97-AF65-F5344CB8AC3E}">
        <p14:creationId xmlns:p14="http://schemas.microsoft.com/office/powerpoint/2010/main" val="1336778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0495FF-A647-4675-ABA1-75A39D3DF609}" type="datetimeFigureOut">
              <a:rPr lang="en-US" smtClean="0"/>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0EBEAF-6B94-4666-B5B6-2999B63F730A}" type="slidenum">
              <a:rPr lang="en-US" smtClean="0"/>
              <a:t>‹#›</a:t>
            </a:fld>
            <a:endParaRPr lang="en-US"/>
          </a:p>
        </p:txBody>
      </p:sp>
    </p:spTree>
    <p:extLst>
      <p:ext uri="{BB962C8B-B14F-4D97-AF65-F5344CB8AC3E}">
        <p14:creationId xmlns:p14="http://schemas.microsoft.com/office/powerpoint/2010/main" val="2543646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0495FF-A647-4675-ABA1-75A39D3DF609}" type="datetimeFigureOut">
              <a:rPr lang="en-US" smtClean="0"/>
              <a:t>5/14/2020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EBEAF-6B94-4666-B5B6-2999B63F730A}" type="slidenum">
              <a:rPr lang="en-US" smtClean="0"/>
              <a:t>‹#›</a:t>
            </a:fld>
            <a:endParaRPr lang="en-US"/>
          </a:p>
        </p:txBody>
      </p:sp>
    </p:spTree>
    <p:extLst>
      <p:ext uri="{BB962C8B-B14F-4D97-AF65-F5344CB8AC3E}">
        <p14:creationId xmlns:p14="http://schemas.microsoft.com/office/powerpoint/2010/main" val="295906834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shoptahrir.com/blog/%D8%A7%D9%86%D9%88%D8%A7%D8%B9-%DA%A9%D8%A7%D8%BA%D8%B0-%D9%88-%D9%85%D9%82%D9%88%D8%A7-%D9%88-%D8%AA%D9%88%D8%B6%DB%8C%D8%AD%D8%A7%D8%AA-%DA%A9%D8%A7%D9%85%D9%84-%D8%AF%D8%B1%D8%A8%D8%A7%D8%B1%D9%87/"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www.asemooni.com/art/handcraft/wall-newspaper"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hoptahrir.com/blog/%D8%A2%D9%85%D9%88%D8%B2%D8%B4-%D8%B3%D8%A7%D8%AE%D8%AA-%D9%85%D9%82%D9%88%D8%A7-%D8%B7%D8%B1%D8%AD-%D8%AC%D8%A7%D8%A8%D8%B1/" TargetMode="External"/><Relationship Id="rId2" Type="http://schemas.openxmlformats.org/officeDocument/2006/relationships/hyperlink" Target="https://www.asemooni.com/art/handcraft/wall-newspaper"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shoptahrir.com/blog/category/%D9%85%D9%82%D8%A7%D9%84%D9%8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295400"/>
            <a:ext cx="7543800" cy="4980851"/>
          </a:xfrm>
          <a:prstGeom prst="rect">
            <a:avLst/>
          </a:prstGeom>
        </p:spPr>
        <p:txBody>
          <a:bodyPr wrap="square">
            <a:spAutoFit/>
          </a:bodyPr>
          <a:lstStyle/>
          <a:p>
            <a:pPr algn="ctr" rtl="1">
              <a:lnSpc>
                <a:spcPct val="115000"/>
              </a:lnSpc>
              <a:spcAft>
                <a:spcPts val="1000"/>
              </a:spcAft>
            </a:pPr>
            <a:r>
              <a:rPr lang="ar-SA" sz="4000" b="1" dirty="0">
                <a:ea typeface="Calibri"/>
                <a:cs typeface="B Koodak"/>
              </a:rPr>
              <a:t>آموزش و راهنمای ساخت روزنامه </a:t>
            </a:r>
            <a:r>
              <a:rPr lang="ar-SA" sz="4000" b="1" dirty="0" smtClean="0">
                <a:ea typeface="Calibri"/>
                <a:cs typeface="B Koodak"/>
              </a:rPr>
              <a:t>دیواری</a:t>
            </a:r>
            <a:endParaRPr lang="fa-IR" sz="4000" b="1" dirty="0" smtClean="0">
              <a:ea typeface="Calibri"/>
              <a:cs typeface="B Koodak"/>
            </a:endParaRPr>
          </a:p>
          <a:p>
            <a:pPr algn="ctr" rtl="1">
              <a:lnSpc>
                <a:spcPct val="115000"/>
              </a:lnSpc>
              <a:spcAft>
                <a:spcPts val="1000"/>
              </a:spcAft>
            </a:pPr>
            <a:endParaRPr lang="en-US" sz="4000" b="1" dirty="0" smtClean="0">
              <a:ea typeface="Calibri"/>
              <a:cs typeface="B Koodak"/>
            </a:endParaRPr>
          </a:p>
          <a:p>
            <a:pPr algn="ctr" rtl="1">
              <a:lnSpc>
                <a:spcPct val="115000"/>
              </a:lnSpc>
              <a:spcAft>
                <a:spcPts val="1000"/>
              </a:spcAft>
            </a:pPr>
            <a:r>
              <a:rPr lang="fa-IR" sz="4000" b="1" dirty="0" smtClean="0">
                <a:ea typeface="Calibri"/>
                <a:cs typeface="B Koodak"/>
              </a:rPr>
              <a:t>کلاس 16 مشاوره ورودی 97 </a:t>
            </a:r>
          </a:p>
          <a:p>
            <a:pPr algn="ctr" rtl="1">
              <a:lnSpc>
                <a:spcPct val="115000"/>
              </a:lnSpc>
              <a:spcAft>
                <a:spcPts val="1000"/>
              </a:spcAft>
            </a:pPr>
            <a:endParaRPr lang="fa-IR" sz="4000" b="1" dirty="0" smtClean="0">
              <a:ea typeface="Calibri"/>
              <a:cs typeface="B Koodak"/>
            </a:endParaRPr>
          </a:p>
          <a:p>
            <a:pPr algn="ctr" rtl="1">
              <a:lnSpc>
                <a:spcPct val="115000"/>
              </a:lnSpc>
              <a:spcAft>
                <a:spcPts val="1000"/>
              </a:spcAft>
            </a:pPr>
            <a:r>
              <a:rPr lang="fa-IR" sz="4000" b="1" dirty="0" smtClean="0">
                <a:ea typeface="Calibri"/>
                <a:cs typeface="B Koodak"/>
              </a:rPr>
              <a:t>استاد هاشمی</a:t>
            </a:r>
          </a:p>
          <a:p>
            <a:pPr algn="ctr" rtl="1">
              <a:lnSpc>
                <a:spcPct val="115000"/>
              </a:lnSpc>
              <a:spcAft>
                <a:spcPts val="1000"/>
              </a:spcAft>
            </a:pPr>
            <a:endParaRPr lang="en-US" sz="4000" dirty="0">
              <a:ea typeface="Calibri"/>
              <a:cs typeface="Arial"/>
            </a:endParaRPr>
          </a:p>
        </p:txBody>
      </p:sp>
    </p:spTree>
    <p:extLst>
      <p:ext uri="{BB962C8B-B14F-4D97-AF65-F5344CB8AC3E}">
        <p14:creationId xmlns:p14="http://schemas.microsoft.com/office/powerpoint/2010/main" val="3530594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1166843"/>
            <a:ext cx="7239000" cy="4893647"/>
          </a:xfrm>
          <a:prstGeom prst="rect">
            <a:avLst/>
          </a:prstGeom>
        </p:spPr>
        <p:txBody>
          <a:bodyPr wrap="square">
            <a:spAutoFit/>
          </a:bodyPr>
          <a:lstStyle/>
          <a:p>
            <a:pPr algn="r" rtl="1"/>
            <a:r>
              <a:rPr lang="fa-IR" sz="2400" dirty="0">
                <a:cs typeface="B Koodak" pitchFamily="2" charset="-78"/>
              </a:rPr>
              <a:t>اگر از مطالب تایپ‌شده استفاده می‌کنید مطالب را به اندازه کادر موردنظر خود درآورید و سپس پرینت بگیرید. فضای سفید دور مطالب را برش دهید و سپس بر روی روزنامه دیواری خود بچسبانید. همچنین می‌توانید با توجه به موضوع و مطالب خود به تهیه آیتم‌های مرتبط با آن پرداخته و با چسباندن آن‌ها بر روی کار در تزیین روزنامه دیواری خود استفاده کنید. سعی کنید برای حاشیه روزنامه دیواری خود طرح و نقش مناسبی را در نظر بگیرید. در نظر داشته باشید که حتما فضایی در بالای مقوا و یا کاغذ خود را به‌عنوان روزنامه دیواری خود اختصاص دهید. همچنین فضای کوچکی در پایین روزنامه دیواری خود را برای نوشتن نام تهیه‌کنندگان در نظر بگیرید.</a:t>
            </a:r>
            <a:br>
              <a:rPr lang="fa-IR" sz="2400" dirty="0">
                <a:cs typeface="B Koodak" pitchFamily="2" charset="-78"/>
              </a:rPr>
            </a:br>
            <a:r>
              <a:rPr lang="fa-IR" sz="2400" dirty="0">
                <a:cs typeface="B Koodak" pitchFamily="2" charset="-78"/>
              </a:rPr>
              <a:t>اگر این کار را به‌صورت گروهی انجام می‌دهید حتما از ابتدا کارها را تقسیم‌بندی کرده و هرکس مسئولیت مشخصی را به عهده بگیرد تا با نظم و با داشتن برنامه کارها راحت‌تر انجام شود.</a:t>
            </a:r>
            <a:endParaRPr lang="en-US" sz="2400" dirty="0">
              <a:cs typeface="B Koodak" pitchFamily="2" charset="-78"/>
            </a:endParaRPr>
          </a:p>
        </p:txBody>
      </p:sp>
    </p:spTree>
    <p:extLst>
      <p:ext uri="{BB962C8B-B14F-4D97-AF65-F5344CB8AC3E}">
        <p14:creationId xmlns:p14="http://schemas.microsoft.com/office/powerpoint/2010/main" val="1141609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905000"/>
            <a:ext cx="8229600" cy="3406061"/>
          </a:xfrm>
          <a:prstGeom prst="rect">
            <a:avLst/>
          </a:prstGeom>
        </p:spPr>
        <p:txBody>
          <a:bodyPr wrap="square">
            <a:spAutoFit/>
          </a:bodyPr>
          <a:lstStyle/>
          <a:p>
            <a:pPr algn="ctr" rtl="1">
              <a:lnSpc>
                <a:spcPct val="115000"/>
              </a:lnSpc>
              <a:spcAft>
                <a:spcPts val="1000"/>
              </a:spcAft>
            </a:pPr>
            <a:r>
              <a:rPr lang="ar-SA" sz="4000" b="1" dirty="0">
                <a:ea typeface="Calibri"/>
                <a:cs typeface="B Koodak"/>
              </a:rPr>
              <a:t>مسئولیت ها را تقسیم کنید</a:t>
            </a:r>
            <a:r>
              <a:rPr lang="en-US" sz="3200" b="1" dirty="0">
                <a:ea typeface="Calibri"/>
                <a:cs typeface="B Koodak"/>
              </a:rPr>
              <a:t> </a:t>
            </a:r>
            <a:endParaRPr lang="en-US" sz="2000" dirty="0">
              <a:ea typeface="Calibri"/>
              <a:cs typeface="Arial"/>
            </a:endParaRPr>
          </a:p>
          <a:p>
            <a:pPr algn="just" rtl="1">
              <a:lnSpc>
                <a:spcPct val="115000"/>
              </a:lnSpc>
              <a:spcAft>
                <a:spcPts val="1000"/>
              </a:spcAft>
            </a:pPr>
            <a:r>
              <a:rPr lang="ar-SA" sz="2800" dirty="0">
                <a:ea typeface="Calibri"/>
                <a:cs typeface="B Koodak"/>
              </a:rPr>
              <a:t>اگر دو ، سه یا چهار نفر هستید مسئولیت ها را تقسیم کنید و هر کس مسوول تهیه یک یا دو بخش مطلب باشد . به عنوان مثال یک نفر مسئول مصاحبه با مدیر مدرسه یا معلم ورزش یا کسان دیگر باشد ، یک نفر خبر از روزنامه ها و اینترنت بگیرد . و یک نفر هم به دنبال مقاله یا گزارش باشد</a:t>
            </a:r>
            <a:r>
              <a:rPr lang="en-US" sz="2800" dirty="0">
                <a:ea typeface="Calibri"/>
                <a:cs typeface="B Koodak"/>
              </a:rPr>
              <a:t> </a:t>
            </a:r>
            <a:r>
              <a:rPr lang="en-US" sz="2800" dirty="0" smtClean="0">
                <a:ea typeface="Calibri"/>
                <a:cs typeface="B Koodak"/>
              </a:rPr>
              <a:t>.</a:t>
            </a:r>
            <a:endParaRPr lang="en-US" sz="2400" dirty="0">
              <a:ea typeface="Calibri"/>
              <a:cs typeface="Arial"/>
            </a:endParaRPr>
          </a:p>
        </p:txBody>
      </p:sp>
    </p:spTree>
    <p:extLst>
      <p:ext uri="{BB962C8B-B14F-4D97-AF65-F5344CB8AC3E}">
        <p14:creationId xmlns:p14="http://schemas.microsoft.com/office/powerpoint/2010/main" val="3576804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524000"/>
            <a:ext cx="7924800" cy="2344231"/>
          </a:xfrm>
          <a:prstGeom prst="rect">
            <a:avLst/>
          </a:prstGeom>
        </p:spPr>
        <p:txBody>
          <a:bodyPr wrap="square">
            <a:spAutoFit/>
          </a:bodyPr>
          <a:lstStyle/>
          <a:p>
            <a:pPr lvl="0" algn="ctr" rtl="1">
              <a:lnSpc>
                <a:spcPct val="115000"/>
              </a:lnSpc>
              <a:spcAft>
                <a:spcPts val="1000"/>
              </a:spcAft>
            </a:pPr>
            <a:r>
              <a:rPr lang="ar-SA" sz="3600" b="1" dirty="0">
                <a:solidFill>
                  <a:prstClr val="black"/>
                </a:solidFill>
                <a:ea typeface="Calibri"/>
                <a:cs typeface="B Koodak"/>
              </a:rPr>
              <a:t>مطالب را روی </a:t>
            </a:r>
            <a:r>
              <a:rPr lang="ar-SA" sz="3600" b="1" u="sng" dirty="0">
                <a:solidFill>
                  <a:srgbClr val="0000FF"/>
                </a:solidFill>
                <a:ea typeface="Calibri"/>
                <a:cs typeface="B Koodak"/>
                <a:hlinkClick r:id="rId2"/>
              </a:rPr>
              <a:t>کاغذ</a:t>
            </a:r>
            <a:r>
              <a:rPr lang="en-US" sz="3600" b="1" dirty="0">
                <a:solidFill>
                  <a:prstClr val="black"/>
                </a:solidFill>
                <a:ea typeface="Calibri"/>
                <a:cs typeface="B Koodak"/>
              </a:rPr>
              <a:t> </a:t>
            </a:r>
            <a:r>
              <a:rPr lang="ar-SA" sz="3600" b="1" dirty="0">
                <a:solidFill>
                  <a:prstClr val="black"/>
                </a:solidFill>
                <a:ea typeface="Calibri"/>
                <a:cs typeface="B Koodak"/>
              </a:rPr>
              <a:t>های جدا بنویسید</a:t>
            </a:r>
            <a:endParaRPr lang="en-US" sz="3600" b="1" dirty="0">
              <a:solidFill>
                <a:prstClr val="black"/>
              </a:solidFill>
              <a:ea typeface="Calibri"/>
              <a:cs typeface="Arial"/>
            </a:endParaRPr>
          </a:p>
          <a:p>
            <a:pPr lvl="0" algn="ctr" rtl="1">
              <a:lnSpc>
                <a:spcPct val="115000"/>
              </a:lnSpc>
              <a:spcAft>
                <a:spcPts val="1000"/>
              </a:spcAft>
            </a:pPr>
            <a:r>
              <a:rPr lang="ar-SA" sz="2800" dirty="0">
                <a:solidFill>
                  <a:prstClr val="black"/>
                </a:solidFill>
                <a:ea typeface="Calibri"/>
                <a:cs typeface="B Koodak"/>
              </a:rPr>
              <a:t>مطالب را روی کاغذهایی به عرض </a:t>
            </a:r>
            <a:r>
              <a:rPr lang="fa-IR" sz="2800" dirty="0">
                <a:solidFill>
                  <a:prstClr val="black"/>
                </a:solidFill>
                <a:ea typeface="Calibri"/>
                <a:cs typeface="B Koodak"/>
              </a:rPr>
              <a:t>۹</a:t>
            </a:r>
            <a:r>
              <a:rPr lang="ar-SA" sz="2800" dirty="0">
                <a:solidFill>
                  <a:prstClr val="black"/>
                </a:solidFill>
                <a:ea typeface="Calibri"/>
                <a:cs typeface="B Koodak"/>
              </a:rPr>
              <a:t> سانتیمتر بنویسید ولی طول آن بستگی به تعداد کلمه ها دارد ، ولی باید توجه داشت که طول مطالب اگر زیاد شد ، آنها را در دو ستون جای دهید</a:t>
            </a:r>
            <a:r>
              <a:rPr lang="en-US" sz="2800" dirty="0">
                <a:solidFill>
                  <a:prstClr val="black"/>
                </a:solidFill>
                <a:ea typeface="Calibri"/>
                <a:cs typeface="B Koodak"/>
              </a:rPr>
              <a:t> .</a:t>
            </a:r>
            <a:endParaRPr lang="en-US" sz="2400" dirty="0">
              <a:solidFill>
                <a:prstClr val="black"/>
              </a:solidFill>
              <a:ea typeface="Calibri"/>
              <a:cs typeface="Arial"/>
            </a:endParaRPr>
          </a:p>
        </p:txBody>
      </p:sp>
    </p:spTree>
    <p:extLst>
      <p:ext uri="{BB962C8B-B14F-4D97-AF65-F5344CB8AC3E}">
        <p14:creationId xmlns:p14="http://schemas.microsoft.com/office/powerpoint/2010/main" val="7334602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739307"/>
            <a:ext cx="7467600" cy="3167021"/>
          </a:xfrm>
          <a:prstGeom prst="rect">
            <a:avLst/>
          </a:prstGeom>
        </p:spPr>
        <p:txBody>
          <a:bodyPr wrap="square">
            <a:spAutoFit/>
          </a:bodyPr>
          <a:lstStyle/>
          <a:p>
            <a:pPr lvl="0" algn="ctr" rtl="1">
              <a:lnSpc>
                <a:spcPct val="115000"/>
              </a:lnSpc>
              <a:spcAft>
                <a:spcPts val="1000"/>
              </a:spcAft>
            </a:pPr>
            <a:r>
              <a:rPr lang="ar-SA" sz="3200" b="1" dirty="0">
                <a:solidFill>
                  <a:prstClr val="black"/>
                </a:solidFill>
                <a:ea typeface="Calibri"/>
                <a:cs typeface="B Koodak"/>
              </a:rPr>
              <a:t>اندازه مناسب برای روزنامه دیواری</a:t>
            </a:r>
            <a:endParaRPr lang="en-US" sz="3200" dirty="0">
              <a:solidFill>
                <a:prstClr val="black"/>
              </a:solidFill>
              <a:ea typeface="Calibri"/>
              <a:cs typeface="Arial"/>
            </a:endParaRPr>
          </a:p>
          <a:p>
            <a:pPr lvl="0" algn="r" rtl="1">
              <a:lnSpc>
                <a:spcPct val="115000"/>
              </a:lnSpc>
              <a:spcAft>
                <a:spcPts val="1000"/>
              </a:spcAft>
            </a:pPr>
            <a:r>
              <a:rPr lang="ar-SA" sz="2400" dirty="0">
                <a:solidFill>
                  <a:prstClr val="black"/>
                </a:solidFill>
                <a:ea typeface="Calibri"/>
                <a:cs typeface="B Koodak"/>
              </a:rPr>
              <a:t>برای روزنامه دیواری می توانید کاغذ مقوایی </a:t>
            </a:r>
            <a:r>
              <a:rPr lang="fa-IR" sz="2400" dirty="0">
                <a:solidFill>
                  <a:prstClr val="black"/>
                </a:solidFill>
                <a:ea typeface="Calibri"/>
                <a:cs typeface="B Koodak"/>
              </a:rPr>
              <a:t>۱۰۰*۷۰</a:t>
            </a:r>
            <a:r>
              <a:rPr lang="ar-SA" sz="2400" dirty="0">
                <a:solidFill>
                  <a:prstClr val="black"/>
                </a:solidFill>
                <a:ea typeface="Calibri"/>
                <a:cs typeface="B Koodak"/>
              </a:rPr>
              <a:t>سانتیمتر تهیه کنید</a:t>
            </a:r>
            <a:r>
              <a:rPr lang="en-US" sz="2400" dirty="0">
                <a:solidFill>
                  <a:prstClr val="black"/>
                </a:solidFill>
                <a:ea typeface="Calibri"/>
                <a:cs typeface="B Koodak"/>
              </a:rPr>
              <a:t> .</a:t>
            </a:r>
            <a:endParaRPr lang="en-US" sz="2000" dirty="0">
              <a:solidFill>
                <a:prstClr val="black"/>
              </a:solidFill>
              <a:ea typeface="Calibri"/>
              <a:cs typeface="Arial"/>
            </a:endParaRPr>
          </a:p>
          <a:p>
            <a:pPr lvl="0" algn="r" rtl="1">
              <a:lnSpc>
                <a:spcPct val="115000"/>
              </a:lnSpc>
              <a:spcAft>
                <a:spcPts val="1000"/>
              </a:spcAft>
            </a:pPr>
            <a:r>
              <a:rPr lang="ar-SA" sz="2400" dirty="0">
                <a:solidFill>
                  <a:prstClr val="black"/>
                </a:solidFill>
                <a:ea typeface="Calibri"/>
                <a:cs typeface="B Koodak"/>
              </a:rPr>
              <a:t>طول کاغذ مقوا را به ده قسمت </a:t>
            </a:r>
            <a:r>
              <a:rPr lang="fa-IR" sz="2400" dirty="0">
                <a:solidFill>
                  <a:prstClr val="black"/>
                </a:solidFill>
                <a:ea typeface="Calibri"/>
                <a:cs typeface="B Koodak"/>
              </a:rPr>
              <a:t>۱۰</a:t>
            </a:r>
            <a:r>
              <a:rPr lang="ar-SA" sz="2400" dirty="0">
                <a:solidFill>
                  <a:prstClr val="black"/>
                </a:solidFill>
                <a:ea typeface="Calibri"/>
                <a:cs typeface="B Koodak"/>
              </a:rPr>
              <a:t> سانتی متری تقسیم کنید</a:t>
            </a:r>
            <a:r>
              <a:rPr lang="en-US" sz="2400" dirty="0">
                <a:solidFill>
                  <a:prstClr val="black"/>
                </a:solidFill>
                <a:ea typeface="Calibri"/>
                <a:cs typeface="B Koodak"/>
              </a:rPr>
              <a:t> .</a:t>
            </a:r>
            <a:endParaRPr lang="en-US" sz="2000" dirty="0">
              <a:solidFill>
                <a:prstClr val="black"/>
              </a:solidFill>
              <a:ea typeface="Calibri"/>
              <a:cs typeface="Arial"/>
            </a:endParaRPr>
          </a:p>
          <a:p>
            <a:pPr lvl="0" algn="r" rtl="1">
              <a:lnSpc>
                <a:spcPct val="115000"/>
              </a:lnSpc>
              <a:spcAft>
                <a:spcPts val="1000"/>
              </a:spcAft>
            </a:pPr>
            <a:r>
              <a:rPr lang="ar-SA" sz="2400" dirty="0">
                <a:solidFill>
                  <a:prstClr val="black"/>
                </a:solidFill>
                <a:ea typeface="Calibri"/>
                <a:cs typeface="B Koodak"/>
              </a:rPr>
              <a:t>قسمتی در بالای کاغذ برای نام نشریه در نظر بگیرید و قسمتی هم در پایین و سمت چپ که شناسنامه و نام تهیه کنندگان روی آن نوشته شود</a:t>
            </a:r>
            <a:r>
              <a:rPr lang="en-US" sz="2400" dirty="0">
                <a:solidFill>
                  <a:prstClr val="black"/>
                </a:solidFill>
                <a:ea typeface="Calibri"/>
                <a:cs typeface="B Koodak"/>
              </a:rPr>
              <a:t> .</a:t>
            </a:r>
            <a:endParaRPr lang="en-US" sz="2000" dirty="0">
              <a:solidFill>
                <a:prstClr val="black"/>
              </a:solidFill>
              <a:ea typeface="Calibri"/>
              <a:cs typeface="Arial"/>
            </a:endParaRPr>
          </a:p>
        </p:txBody>
      </p:sp>
    </p:spTree>
    <p:extLst>
      <p:ext uri="{BB962C8B-B14F-4D97-AF65-F5344CB8AC3E}">
        <p14:creationId xmlns:p14="http://schemas.microsoft.com/office/powerpoint/2010/main" val="22271074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762000"/>
            <a:ext cx="7010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739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257124"/>
            <a:ext cx="8458200" cy="3706656"/>
          </a:xfrm>
          <a:prstGeom prst="rect">
            <a:avLst/>
          </a:prstGeom>
        </p:spPr>
        <p:txBody>
          <a:bodyPr wrap="square">
            <a:spAutoFit/>
          </a:bodyPr>
          <a:lstStyle/>
          <a:p>
            <a:pPr algn="r" rtl="1">
              <a:lnSpc>
                <a:spcPct val="115000"/>
              </a:lnSpc>
              <a:spcAft>
                <a:spcPts val="1000"/>
              </a:spcAft>
            </a:pPr>
            <a:r>
              <a:rPr lang="ar-SA" sz="2800" b="1" dirty="0">
                <a:ea typeface="Calibri"/>
                <a:cs typeface="B Koodak"/>
              </a:rPr>
              <a:t>صفحه آرایی</a:t>
            </a:r>
            <a:endParaRPr lang="en-US" dirty="0">
              <a:ea typeface="Calibri"/>
              <a:cs typeface="Arial"/>
            </a:endParaRPr>
          </a:p>
          <a:p>
            <a:pPr algn="r" rtl="1">
              <a:lnSpc>
                <a:spcPct val="115000"/>
              </a:lnSpc>
              <a:spcAft>
                <a:spcPts val="1000"/>
              </a:spcAft>
            </a:pPr>
            <a:r>
              <a:rPr lang="ar-SA" sz="2000" dirty="0">
                <a:ea typeface="Calibri"/>
                <a:cs typeface="B Koodak"/>
              </a:rPr>
              <a:t>مطالبی که روی کاغذ دارید ، مطالعه کنید برای هریک درجه اهمیت بگذارید و آنها را دسته بندی کنید</a:t>
            </a:r>
            <a:r>
              <a:rPr lang="en-US" sz="2000" dirty="0">
                <a:ea typeface="Calibri"/>
                <a:cs typeface="B Koodak"/>
              </a:rPr>
              <a:t> .</a:t>
            </a:r>
            <a:endParaRPr lang="en-US" dirty="0">
              <a:ea typeface="Calibri"/>
              <a:cs typeface="Arial"/>
            </a:endParaRPr>
          </a:p>
          <a:p>
            <a:pPr algn="r" rtl="1">
              <a:lnSpc>
                <a:spcPct val="115000"/>
              </a:lnSpc>
              <a:spcAft>
                <a:spcPts val="1000"/>
              </a:spcAft>
            </a:pPr>
            <a:r>
              <a:rPr lang="ar-SA" sz="2000" dirty="0">
                <a:ea typeface="Calibri"/>
                <a:cs typeface="B Koodak"/>
              </a:rPr>
              <a:t>پس از آن ف مطالب را روی کاغذ مقوا قرار دهید تا آزمایش شود که مطالب</a:t>
            </a:r>
            <a:r>
              <a:rPr lang="en-US" sz="2000" dirty="0">
                <a:ea typeface="Calibri"/>
                <a:cs typeface="B Koodak"/>
              </a:rPr>
              <a:t> </a:t>
            </a:r>
            <a:r>
              <a:rPr lang="ar-SA" sz="2000" u="sng" dirty="0">
                <a:solidFill>
                  <a:srgbClr val="0000FF"/>
                </a:solidFill>
                <a:ea typeface="Calibri"/>
                <a:cs typeface="B Koodak"/>
                <a:hlinkClick r:id="rId2"/>
              </a:rPr>
              <a:t>ا</a:t>
            </a:r>
            <a:r>
              <a:rPr lang="ar-SA" sz="2000" dirty="0">
                <a:ea typeface="Calibri"/>
                <a:cs typeface="B Koodak"/>
              </a:rPr>
              <a:t>ندازه است یا خیر</a:t>
            </a:r>
            <a:r>
              <a:rPr lang="en-US" sz="2000" dirty="0">
                <a:ea typeface="Calibri"/>
                <a:cs typeface="B Koodak"/>
              </a:rPr>
              <a:t> .</a:t>
            </a:r>
            <a:endParaRPr lang="en-US" dirty="0">
              <a:ea typeface="Calibri"/>
              <a:cs typeface="Arial"/>
            </a:endParaRPr>
          </a:p>
          <a:p>
            <a:pPr algn="r" rtl="1">
              <a:lnSpc>
                <a:spcPct val="115000"/>
              </a:lnSpc>
              <a:spcAft>
                <a:spcPts val="1000"/>
              </a:spcAft>
            </a:pPr>
            <a:r>
              <a:rPr lang="ar-SA" sz="2000" dirty="0">
                <a:ea typeface="Calibri"/>
                <a:cs typeface="B Koodak"/>
              </a:rPr>
              <a:t>چنانکه همه چیز مرتب بود ، می توانید کاغذها را چسب زده ویکی یکی با دقت لازم روی کاغذ مقوا بچسبانید</a:t>
            </a:r>
            <a:r>
              <a:rPr lang="en-US" sz="2000" dirty="0">
                <a:ea typeface="Calibri"/>
                <a:cs typeface="B Koodak"/>
              </a:rPr>
              <a:t> .</a:t>
            </a:r>
            <a:endParaRPr lang="en-US" dirty="0">
              <a:ea typeface="Calibri"/>
              <a:cs typeface="Arial"/>
            </a:endParaRPr>
          </a:p>
          <a:p>
            <a:pPr algn="r" rtl="1">
              <a:lnSpc>
                <a:spcPct val="115000"/>
              </a:lnSpc>
              <a:spcAft>
                <a:spcPts val="1000"/>
              </a:spcAft>
            </a:pPr>
            <a:r>
              <a:rPr lang="ar-SA" sz="2000" dirty="0">
                <a:ea typeface="Calibri"/>
                <a:cs typeface="B Koodak"/>
              </a:rPr>
              <a:t>در پایان با چند خودکار یا ماژیک رنگی اطراف مطالب را خط کشی کنید</a:t>
            </a:r>
            <a:r>
              <a:rPr lang="en-US" sz="2000" dirty="0">
                <a:ea typeface="Calibri"/>
                <a:cs typeface="B Koodak"/>
              </a:rPr>
              <a:t> .</a:t>
            </a:r>
            <a:endParaRPr lang="en-US" dirty="0">
              <a:ea typeface="Calibri"/>
              <a:cs typeface="Arial"/>
            </a:endParaRPr>
          </a:p>
          <a:p>
            <a:pPr algn="r" rtl="1">
              <a:lnSpc>
                <a:spcPct val="115000"/>
              </a:lnSpc>
              <a:spcAft>
                <a:spcPts val="1000"/>
              </a:spcAft>
            </a:pPr>
            <a:r>
              <a:rPr lang="ar-SA" sz="2000" dirty="0">
                <a:ea typeface="Calibri"/>
                <a:cs typeface="B Koodak"/>
              </a:rPr>
              <a:t>فراموش نکنید رنگها می توانند شخصیت آدمها را آشکار کنند </a:t>
            </a:r>
            <a:r>
              <a:rPr lang="en-US" sz="2000" dirty="0">
                <a:ea typeface="Calibri"/>
                <a:cs typeface="B Koodak"/>
              </a:rPr>
              <a:t> .</a:t>
            </a:r>
            <a:endParaRPr lang="en-US" dirty="0">
              <a:ea typeface="Calibri"/>
              <a:cs typeface="Arial"/>
            </a:endParaRPr>
          </a:p>
        </p:txBody>
      </p:sp>
    </p:spTree>
    <p:extLst>
      <p:ext uri="{BB962C8B-B14F-4D97-AF65-F5344CB8AC3E}">
        <p14:creationId xmlns:p14="http://schemas.microsoft.com/office/powerpoint/2010/main" val="16710901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1720840"/>
            <a:ext cx="6934200" cy="2739211"/>
          </a:xfrm>
          <a:prstGeom prst="rect">
            <a:avLst/>
          </a:prstGeom>
        </p:spPr>
        <p:txBody>
          <a:bodyPr wrap="square">
            <a:spAutoFit/>
          </a:bodyPr>
          <a:lstStyle/>
          <a:p>
            <a:pPr lvl="0" algn="r" rtl="1"/>
            <a:r>
              <a:rPr lang="fa-IR" sz="2800" b="1" dirty="0">
                <a:solidFill>
                  <a:prstClr val="black"/>
                </a:solidFill>
                <a:cs typeface="B Koodak" pitchFamily="2" charset="-78"/>
              </a:rPr>
              <a:t>عکس روزنامه دیواری</a:t>
            </a:r>
            <a:r>
              <a:rPr lang="fa-IR" sz="2400" b="1" dirty="0">
                <a:solidFill>
                  <a:prstClr val="black"/>
                </a:solidFill>
                <a:cs typeface="B Koodak" pitchFamily="2" charset="-78"/>
              </a:rPr>
              <a:t/>
            </a:r>
            <a:br>
              <a:rPr lang="fa-IR" sz="2400" b="1" dirty="0">
                <a:solidFill>
                  <a:prstClr val="black"/>
                </a:solidFill>
                <a:cs typeface="B Koodak" pitchFamily="2" charset="-78"/>
              </a:rPr>
            </a:br>
            <a:r>
              <a:rPr lang="fa-IR" sz="2400" dirty="0">
                <a:solidFill>
                  <a:prstClr val="black"/>
                </a:solidFill>
                <a:cs typeface="B Koodak" pitchFamily="2" charset="-78"/>
              </a:rPr>
              <a:t>شما برای گویاتر شدن تحقیق خود می‌توانید از عکس‌های مرتبط با مطلب استفاده کنید. حال می‌توانید عکس‌های تولیدی خودتان را در سایز مناسب چاپ کرده و استفاده کنید و یا اینکه از عکس‌های چاپ‌شده در نشریات و مجلات مختلف استفاده کنید. درهرحال استفاده از عکس‌های گویا نقش مهمی در بالا بردن کیفیت کار شما خواهد داشت.</a:t>
            </a:r>
            <a:endParaRPr lang="en-US" sz="2400" dirty="0">
              <a:solidFill>
                <a:prstClr val="black"/>
              </a:solidFill>
              <a:cs typeface="B Koodak" pitchFamily="2" charset="-78"/>
            </a:endParaRPr>
          </a:p>
        </p:txBody>
      </p:sp>
    </p:spTree>
    <p:extLst>
      <p:ext uri="{BB962C8B-B14F-4D97-AF65-F5344CB8AC3E}">
        <p14:creationId xmlns:p14="http://schemas.microsoft.com/office/powerpoint/2010/main" val="2169497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47813"/>
            <a:ext cx="6934200"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9497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143000"/>
            <a:ext cx="36195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143000"/>
            <a:ext cx="3886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7381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685800"/>
            <a:ext cx="8077200" cy="5277342"/>
          </a:xfrm>
          <a:prstGeom prst="rect">
            <a:avLst/>
          </a:prstGeom>
        </p:spPr>
        <p:txBody>
          <a:bodyPr wrap="square">
            <a:spAutoFit/>
          </a:bodyPr>
          <a:lstStyle/>
          <a:p>
            <a:pPr algn="just" rtl="1">
              <a:lnSpc>
                <a:spcPct val="115000"/>
              </a:lnSpc>
              <a:spcAft>
                <a:spcPts val="1000"/>
              </a:spcAft>
            </a:pPr>
            <a:r>
              <a:rPr lang="ar-SA" sz="2400" dirty="0">
                <a:ea typeface="Calibri"/>
                <a:cs typeface="B Koodak" pitchFamily="2" charset="-78"/>
              </a:rPr>
              <a:t>روزنامه دیواری صفحه‌ای شامل مطالب خبری و گزارشی است که برای قرارگرفتن روی دیوار مکان‌های عمومی طراحی می‌شود</a:t>
            </a:r>
            <a:r>
              <a:rPr lang="en-US" sz="2400" dirty="0">
                <a:ea typeface="Calibri"/>
                <a:cs typeface="B Koodak" pitchFamily="2" charset="-78"/>
              </a:rPr>
              <a:t>.</a:t>
            </a:r>
          </a:p>
          <a:p>
            <a:pPr algn="just" rtl="1">
              <a:lnSpc>
                <a:spcPct val="115000"/>
              </a:lnSpc>
              <a:spcAft>
                <a:spcPts val="1000"/>
              </a:spcAft>
            </a:pPr>
            <a:r>
              <a:rPr lang="ar-SA" sz="2400" dirty="0">
                <a:ea typeface="Calibri"/>
                <a:cs typeface="B Koodak" pitchFamily="2" charset="-78"/>
              </a:rPr>
              <a:t>روزنامه دیواری به نوعی زیر شاخه‌ای از کار مطبوعاتی به حساب می‌</a:t>
            </a:r>
            <a:r>
              <a:rPr lang="ar-SA" sz="2400" u="sng" dirty="0">
                <a:solidFill>
                  <a:srgbClr val="0000FF"/>
                </a:solidFill>
                <a:ea typeface="Calibri"/>
                <a:cs typeface="B Koodak" pitchFamily="2" charset="-78"/>
                <a:hlinkClick r:id="rId2"/>
              </a:rPr>
              <a:t>آ</a:t>
            </a:r>
            <a:r>
              <a:rPr lang="ar-SA" sz="2400" dirty="0">
                <a:ea typeface="Calibri"/>
                <a:cs typeface="B Koodak" pitchFamily="2" charset="-78"/>
              </a:rPr>
              <a:t>ید که می‌تواند در ایجاد روحیۀ همکاری گروهی در کودکان و نوجوانان مؤثر باشد و فکر و قدرت هنری آنان را افزایش دهد</a:t>
            </a:r>
            <a:r>
              <a:rPr lang="en-US" sz="2400" dirty="0">
                <a:ea typeface="Calibri"/>
                <a:cs typeface="B Koodak" pitchFamily="2" charset="-78"/>
              </a:rPr>
              <a:t>.</a:t>
            </a:r>
          </a:p>
          <a:p>
            <a:pPr algn="just" rtl="1">
              <a:lnSpc>
                <a:spcPct val="115000"/>
              </a:lnSpc>
              <a:spcAft>
                <a:spcPts val="1000"/>
              </a:spcAft>
            </a:pPr>
            <a:r>
              <a:rPr lang="ar-SA" sz="2400" dirty="0">
                <a:ea typeface="Calibri"/>
                <a:cs typeface="B Koodak" pitchFamily="2" charset="-78"/>
              </a:rPr>
              <a:t>ایتدا باید با روزنامه دیواری آشنا شویم و بدانیم چه کاری انجام می دهد</a:t>
            </a:r>
            <a:r>
              <a:rPr lang="en-US" sz="2400" dirty="0">
                <a:ea typeface="Calibri"/>
                <a:cs typeface="B Koodak" pitchFamily="2" charset="-78"/>
              </a:rPr>
              <a:t> .</a:t>
            </a:r>
          </a:p>
          <a:p>
            <a:pPr algn="just" rtl="1">
              <a:lnSpc>
                <a:spcPct val="115000"/>
              </a:lnSpc>
              <a:spcAft>
                <a:spcPts val="1000"/>
              </a:spcAft>
            </a:pPr>
            <a:r>
              <a:rPr lang="ar-SA" sz="2400" dirty="0">
                <a:ea typeface="Calibri"/>
                <a:cs typeface="B Koodak" pitchFamily="2" charset="-78"/>
              </a:rPr>
              <a:t>آنچه امروز به نام </a:t>
            </a:r>
            <a:r>
              <a:rPr lang="ar-SA" sz="2400" u="sng" dirty="0">
                <a:solidFill>
                  <a:srgbClr val="0000FF"/>
                </a:solidFill>
                <a:ea typeface="Calibri"/>
                <a:cs typeface="B Koodak" pitchFamily="2" charset="-78"/>
                <a:hlinkClick r:id="rId3"/>
              </a:rPr>
              <a:t>روزنامه دیواری</a:t>
            </a:r>
            <a:r>
              <a:rPr lang="en-US" sz="2400" dirty="0">
                <a:ea typeface="Calibri"/>
                <a:cs typeface="B Koodak" pitchFamily="2" charset="-78"/>
              </a:rPr>
              <a:t> </a:t>
            </a:r>
            <a:r>
              <a:rPr lang="ar-SA" sz="2400" dirty="0">
                <a:ea typeface="Calibri"/>
                <a:cs typeface="B Koodak" pitchFamily="2" charset="-78"/>
              </a:rPr>
              <a:t>می شناسیم ، در واقع یک نشریه دیواری ست . اما از آنجا که دانش آموزان ، خانواده ها و حتی مربیان مدارس آن را به عنوان روزنامه دیواری می شناسند ، ما هم از آن با همین نام یاد می کنیم</a:t>
            </a:r>
            <a:r>
              <a:rPr lang="en-US" sz="2400" dirty="0">
                <a:ea typeface="Calibri"/>
                <a:cs typeface="B Koodak" pitchFamily="2" charset="-78"/>
              </a:rPr>
              <a:t> .</a:t>
            </a:r>
          </a:p>
          <a:p>
            <a:pPr algn="just" rtl="1">
              <a:lnSpc>
                <a:spcPct val="115000"/>
              </a:lnSpc>
              <a:spcAft>
                <a:spcPts val="1000"/>
              </a:spcAft>
            </a:pPr>
            <a:r>
              <a:rPr lang="ar-SA" sz="2400" dirty="0">
                <a:ea typeface="Calibri"/>
                <a:cs typeface="B Koodak" pitchFamily="2" charset="-78"/>
              </a:rPr>
              <a:t>بنابراین روزنامه دیواری کاغذ مقوایی است که دانش آموزان به مناسبتهای مختلف روی آن نوشته هایی قرار می دهند تا به شکل یک نشریه در آید</a:t>
            </a:r>
            <a:r>
              <a:rPr lang="en-US" sz="2400" dirty="0">
                <a:ea typeface="Calibri"/>
                <a:cs typeface="B Koodak" pitchFamily="2" charset="-78"/>
              </a:rPr>
              <a:t> .</a:t>
            </a:r>
          </a:p>
        </p:txBody>
      </p:sp>
    </p:spTree>
    <p:extLst>
      <p:ext uri="{BB962C8B-B14F-4D97-AF65-F5344CB8AC3E}">
        <p14:creationId xmlns:p14="http://schemas.microsoft.com/office/powerpoint/2010/main" val="32149397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285875"/>
            <a:ext cx="670560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3982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762000"/>
            <a:ext cx="7696200" cy="5262979"/>
          </a:xfrm>
          <a:prstGeom prst="rect">
            <a:avLst/>
          </a:prstGeom>
        </p:spPr>
        <p:txBody>
          <a:bodyPr wrap="square">
            <a:spAutoFit/>
          </a:bodyPr>
          <a:lstStyle/>
          <a:p>
            <a:pPr algn="just" rtl="1"/>
            <a:r>
              <a:rPr lang="fa-IR" sz="2800" b="1" dirty="0">
                <a:cs typeface="B Koodak" pitchFamily="2" charset="-78"/>
              </a:rPr>
              <a:t>روزنامه دیواری چیست</a:t>
            </a:r>
            <a:r>
              <a:rPr lang="fa-IR" sz="2800" b="1" dirty="0" smtClean="0">
                <a:cs typeface="B Koodak" pitchFamily="2" charset="-78"/>
              </a:rPr>
              <a:t>؟</a:t>
            </a:r>
            <a:endParaRPr lang="en-US" sz="2800" b="1" dirty="0" smtClean="0">
              <a:cs typeface="B Koodak" pitchFamily="2" charset="-78"/>
            </a:endParaRPr>
          </a:p>
          <a:p>
            <a:pPr algn="just" rtl="1"/>
            <a:r>
              <a:rPr lang="fa-IR" sz="2800" b="1" dirty="0">
                <a:cs typeface="B Koodak" pitchFamily="2" charset="-78"/>
              </a:rPr>
              <a:t/>
            </a:r>
            <a:br>
              <a:rPr lang="fa-IR" sz="2800" b="1" dirty="0">
                <a:cs typeface="B Koodak" pitchFamily="2" charset="-78"/>
              </a:rPr>
            </a:br>
            <a:r>
              <a:rPr lang="fa-IR" sz="2800" dirty="0">
                <a:cs typeface="B Koodak" pitchFamily="2" charset="-78"/>
              </a:rPr>
              <a:t>روزنامه دیواری یا کاغذدیواری صفحه‌ای شامل مطالب و گزارش‌های مربوط به یک موضوع خاص است که در آن با نقش بستن طرح‌ها و رنگ‌های متنوع بر روی کاغذ و یا مقوا جهت نصب بر روی دیوار استفاده می‌شود. همچنین می‌توان گفت روزنامه دیواری زیرمجموعه و شاخه‌ای از کار مطبوعات است که دانش‌آموزان با استفاده از ابتکار و خلاقیت خود و جمع‌آوری مطالبی در خصوص موضوع موردنظر به تهیه و تولید یک اثر می‌پردازند. هدف از انجام این فعالیت که معمولاً به‌صورت گروهی انجام می‌شود، آموزش و انجام یک کار عملی و تأکید بر نکات مهم و تقویت روحیه همکاری در بین دانش‌آموزان است.</a:t>
            </a:r>
            <a:endParaRPr lang="en-US" sz="2800" dirty="0">
              <a:cs typeface="B Koodak" pitchFamily="2" charset="-78"/>
            </a:endParaRPr>
          </a:p>
        </p:txBody>
      </p:sp>
    </p:spTree>
    <p:extLst>
      <p:ext uri="{BB962C8B-B14F-4D97-AF65-F5344CB8AC3E}">
        <p14:creationId xmlns:p14="http://schemas.microsoft.com/office/powerpoint/2010/main" val="3415615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905250"/>
            <a:ext cx="8458200" cy="2799741"/>
          </a:xfrm>
          <a:prstGeom prst="rect">
            <a:avLst/>
          </a:prstGeom>
        </p:spPr>
        <p:txBody>
          <a:bodyPr wrap="square">
            <a:spAutoFit/>
          </a:bodyPr>
          <a:lstStyle/>
          <a:p>
            <a:pPr algn="r" rtl="1">
              <a:lnSpc>
                <a:spcPct val="115000"/>
              </a:lnSpc>
              <a:spcAft>
                <a:spcPts val="1000"/>
              </a:spcAft>
            </a:pPr>
            <a:r>
              <a:rPr lang="ar-SA" sz="2800" b="1" dirty="0">
                <a:ea typeface="Calibri"/>
                <a:cs typeface="B Koodak" pitchFamily="2" charset="-78"/>
              </a:rPr>
              <a:t>این نشریه وظیفه های بزرگی بر عهده دارد که برخی از آنها عبارتند از</a:t>
            </a:r>
            <a:r>
              <a:rPr lang="en-US" sz="2400" b="1" dirty="0">
                <a:ea typeface="Calibri"/>
                <a:cs typeface="B Koodak" pitchFamily="2" charset="-78"/>
              </a:rPr>
              <a:t> :</a:t>
            </a:r>
            <a:endParaRPr lang="en-US" sz="2400" dirty="0">
              <a:ea typeface="Calibri"/>
              <a:cs typeface="B Koodak" pitchFamily="2" charset="-78"/>
            </a:endParaRPr>
          </a:p>
          <a:p>
            <a:pPr algn="r" rtl="1">
              <a:lnSpc>
                <a:spcPct val="115000"/>
              </a:lnSpc>
              <a:spcAft>
                <a:spcPts val="1000"/>
              </a:spcAft>
            </a:pPr>
            <a:r>
              <a:rPr lang="fa-IR" sz="2400" b="1" dirty="0">
                <a:ea typeface="Calibri"/>
                <a:cs typeface="B Koodak" pitchFamily="2" charset="-78"/>
              </a:rPr>
              <a:t>۱</a:t>
            </a:r>
            <a:r>
              <a:rPr lang="en-US" sz="2400" b="1" dirty="0">
                <a:ea typeface="Calibri"/>
                <a:cs typeface="B Koodak" pitchFamily="2" charset="-78"/>
              </a:rPr>
              <a:t>-</a:t>
            </a:r>
            <a:r>
              <a:rPr lang="en-US" sz="2400" dirty="0">
                <a:ea typeface="Calibri"/>
                <a:cs typeface="B Koodak" pitchFamily="2" charset="-78"/>
              </a:rPr>
              <a:t> </a:t>
            </a:r>
            <a:r>
              <a:rPr lang="ar-SA" sz="2400" dirty="0">
                <a:ea typeface="Calibri"/>
                <a:cs typeface="B Koodak" pitchFamily="2" charset="-78"/>
              </a:rPr>
              <a:t>خبررسانی و سرگرمی</a:t>
            </a:r>
            <a:endParaRPr lang="en-US" sz="2400" dirty="0">
              <a:ea typeface="Calibri"/>
              <a:cs typeface="B Koodak" pitchFamily="2" charset="-78"/>
            </a:endParaRPr>
          </a:p>
          <a:p>
            <a:pPr algn="r" rtl="1">
              <a:lnSpc>
                <a:spcPct val="115000"/>
              </a:lnSpc>
              <a:spcAft>
                <a:spcPts val="1000"/>
              </a:spcAft>
            </a:pPr>
            <a:r>
              <a:rPr lang="fa-IR" sz="2400" b="1" dirty="0">
                <a:ea typeface="Calibri"/>
                <a:cs typeface="B Koodak" pitchFamily="2" charset="-78"/>
              </a:rPr>
              <a:t>۲</a:t>
            </a:r>
            <a:r>
              <a:rPr lang="en-US" sz="2400" b="1" dirty="0">
                <a:ea typeface="Calibri"/>
                <a:cs typeface="B Koodak" pitchFamily="2" charset="-78"/>
              </a:rPr>
              <a:t>-</a:t>
            </a:r>
            <a:r>
              <a:rPr lang="en-US" sz="2400" dirty="0">
                <a:ea typeface="Calibri"/>
                <a:cs typeface="B Koodak" pitchFamily="2" charset="-78"/>
              </a:rPr>
              <a:t> </a:t>
            </a:r>
            <a:r>
              <a:rPr lang="ar-SA" sz="2400" dirty="0">
                <a:ea typeface="Calibri"/>
                <a:cs typeface="B Koodak" pitchFamily="2" charset="-78"/>
              </a:rPr>
              <a:t>تمرین برای کارهای گروهی و کسب مهارت</a:t>
            </a:r>
            <a:endParaRPr lang="en-US" sz="2400" dirty="0">
              <a:ea typeface="Calibri"/>
              <a:cs typeface="B Koodak" pitchFamily="2" charset="-78"/>
            </a:endParaRPr>
          </a:p>
          <a:p>
            <a:pPr algn="r" rtl="1">
              <a:lnSpc>
                <a:spcPct val="115000"/>
              </a:lnSpc>
              <a:spcAft>
                <a:spcPts val="1000"/>
              </a:spcAft>
            </a:pPr>
            <a:r>
              <a:rPr lang="fa-IR" sz="2400" b="1" dirty="0">
                <a:ea typeface="Calibri"/>
                <a:cs typeface="B Koodak" pitchFamily="2" charset="-78"/>
              </a:rPr>
              <a:t>۳</a:t>
            </a:r>
            <a:r>
              <a:rPr lang="en-US" sz="2400" b="1" dirty="0">
                <a:ea typeface="Calibri"/>
                <a:cs typeface="B Koodak" pitchFamily="2" charset="-78"/>
              </a:rPr>
              <a:t>-</a:t>
            </a:r>
            <a:r>
              <a:rPr lang="en-US" sz="2400" dirty="0">
                <a:ea typeface="Calibri"/>
                <a:cs typeface="B Koodak" pitchFamily="2" charset="-78"/>
              </a:rPr>
              <a:t> </a:t>
            </a:r>
            <a:r>
              <a:rPr lang="ar-SA" sz="2400" dirty="0">
                <a:ea typeface="Calibri"/>
                <a:cs typeface="B Koodak" pitchFamily="2" charset="-78"/>
              </a:rPr>
              <a:t>تمرین برای رقابت فرهنگی سالم در سطح کلاس ، در مدرسه ، منطقه و کشور</a:t>
            </a:r>
            <a:endParaRPr lang="en-US" sz="2400" dirty="0">
              <a:ea typeface="Calibri"/>
              <a:cs typeface="B Koodak" pitchFamily="2" charset="-78"/>
            </a:endParaRPr>
          </a:p>
          <a:p>
            <a:pPr algn="r" rtl="1">
              <a:lnSpc>
                <a:spcPct val="115000"/>
              </a:lnSpc>
              <a:spcAft>
                <a:spcPts val="1000"/>
              </a:spcAft>
            </a:pPr>
            <a:r>
              <a:rPr lang="fa-IR" sz="2400" b="1" dirty="0">
                <a:ea typeface="Calibri"/>
                <a:cs typeface="B Koodak" pitchFamily="2" charset="-78"/>
              </a:rPr>
              <a:t>۴</a:t>
            </a:r>
            <a:r>
              <a:rPr lang="en-US" sz="2400" b="1" dirty="0">
                <a:ea typeface="Calibri"/>
                <a:cs typeface="B Koodak" pitchFamily="2" charset="-78"/>
              </a:rPr>
              <a:t>-</a:t>
            </a:r>
            <a:r>
              <a:rPr lang="en-US" sz="2400" dirty="0">
                <a:ea typeface="Calibri"/>
                <a:cs typeface="B Koodak" pitchFamily="2" charset="-78"/>
              </a:rPr>
              <a:t> </a:t>
            </a:r>
            <a:r>
              <a:rPr lang="ar-SA" sz="2400" dirty="0">
                <a:ea typeface="Calibri"/>
                <a:cs typeface="B Koodak" pitchFamily="2" charset="-78"/>
              </a:rPr>
              <a:t>وظایف دیگر که معلم در کلاس درس خواهد گفت</a:t>
            </a:r>
            <a:endParaRPr lang="en-US" sz="2400" dirty="0">
              <a:ea typeface="Calibri"/>
              <a:cs typeface="B Koodak" pitchFamily="2" charset="-78"/>
            </a:endParaRPr>
          </a:p>
        </p:txBody>
      </p:sp>
    </p:spTree>
    <p:extLst>
      <p:ext uri="{BB962C8B-B14F-4D97-AF65-F5344CB8AC3E}">
        <p14:creationId xmlns:p14="http://schemas.microsoft.com/office/powerpoint/2010/main" val="982980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914400"/>
            <a:ext cx="7848600" cy="3662541"/>
          </a:xfrm>
          <a:prstGeom prst="rect">
            <a:avLst/>
          </a:prstGeom>
        </p:spPr>
        <p:txBody>
          <a:bodyPr wrap="square">
            <a:spAutoFit/>
          </a:bodyPr>
          <a:lstStyle/>
          <a:p>
            <a:pPr algn="r" rtl="1"/>
            <a:r>
              <a:rPr lang="fa-IR" sz="3600" b="1" dirty="0">
                <a:cs typeface="B Koodak" pitchFamily="2" charset="-78"/>
              </a:rPr>
              <a:t>انواع روزنامه دیواری</a:t>
            </a:r>
            <a:r>
              <a:rPr lang="fa-IR" sz="2800" b="1" dirty="0">
                <a:cs typeface="B Koodak" pitchFamily="2" charset="-78"/>
              </a:rPr>
              <a:t/>
            </a:r>
            <a:br>
              <a:rPr lang="fa-IR" sz="2800" b="1" dirty="0">
                <a:cs typeface="B Koodak" pitchFamily="2" charset="-78"/>
              </a:rPr>
            </a:br>
            <a:r>
              <a:rPr lang="fa-IR" sz="2800" dirty="0">
                <a:cs typeface="B Koodak" pitchFamily="2" charset="-78"/>
              </a:rPr>
              <a:t>گاهی روزنامه دیواری به‌صورت مناسبتی ایجاد می‌شود؛ مانند روزنامه دیوارهای مرتبط با دهه فجر، روز معلم، روز دانش‌آموز، روز پزشک و...</a:t>
            </a:r>
            <a:br>
              <a:rPr lang="fa-IR" sz="2800" dirty="0">
                <a:cs typeface="B Koodak" pitchFamily="2" charset="-78"/>
              </a:rPr>
            </a:br>
            <a:r>
              <a:rPr lang="fa-IR" sz="2800" dirty="0">
                <a:cs typeface="B Koodak" pitchFamily="2" charset="-78"/>
              </a:rPr>
              <a:t>و گاهی نیز با در نظر گرفتن یک موضوع علمی، اجتماعی، فرهنگی، ورزشی، سلامتی و حتی اقتصادی دانش‌آموزان به تهیه و تولید محتوا و سپس خلق یک روزنامه دیواری بسیار زیبا و کاملا سلیقه‌ای می‌پردازند.</a:t>
            </a:r>
            <a:endParaRPr lang="en-US" sz="2800" dirty="0">
              <a:cs typeface="B Koodak" pitchFamily="2" charset="-78"/>
            </a:endParaRPr>
          </a:p>
        </p:txBody>
      </p:sp>
    </p:spTree>
    <p:extLst>
      <p:ext uri="{BB962C8B-B14F-4D97-AF65-F5344CB8AC3E}">
        <p14:creationId xmlns:p14="http://schemas.microsoft.com/office/powerpoint/2010/main" val="3716666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85875"/>
            <a:ext cx="708660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8273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1295400"/>
            <a:ext cx="6781800" cy="3706656"/>
          </a:xfrm>
          <a:prstGeom prst="rect">
            <a:avLst/>
          </a:prstGeom>
        </p:spPr>
        <p:txBody>
          <a:bodyPr wrap="square">
            <a:spAutoFit/>
          </a:bodyPr>
          <a:lstStyle/>
          <a:p>
            <a:pPr algn="r" rtl="1">
              <a:lnSpc>
                <a:spcPct val="115000"/>
              </a:lnSpc>
              <a:spcAft>
                <a:spcPts val="1000"/>
              </a:spcAft>
            </a:pPr>
            <a:r>
              <a:rPr lang="ar-SA" sz="2400" b="1" dirty="0">
                <a:ea typeface="Calibri"/>
                <a:cs typeface="B Koodak"/>
              </a:rPr>
              <a:t>چهار قالب برای تهیه مطالب</a:t>
            </a:r>
            <a:endParaRPr lang="en-US" sz="2400" dirty="0">
              <a:ea typeface="Calibri"/>
              <a:cs typeface="Arial"/>
            </a:endParaRPr>
          </a:p>
          <a:p>
            <a:pPr algn="r" rtl="1">
              <a:lnSpc>
                <a:spcPct val="115000"/>
              </a:lnSpc>
              <a:spcAft>
                <a:spcPts val="1000"/>
              </a:spcAft>
            </a:pPr>
            <a:r>
              <a:rPr lang="ar-SA" sz="2400" dirty="0">
                <a:ea typeface="Calibri"/>
                <a:cs typeface="B Koodak"/>
              </a:rPr>
              <a:t>پس از آنکه دانستید ، چه می خواهید ، به این موضوع فکر کنید که هر روزنامه دیواری می تواند در چهار قالب به ارائه مطالب </a:t>
            </a:r>
            <a:r>
              <a:rPr lang="ar-SA" sz="2400" dirty="0" smtClean="0">
                <a:ea typeface="Calibri"/>
                <a:cs typeface="B Koodak"/>
              </a:rPr>
              <a:t>بپردازد</a:t>
            </a:r>
            <a:r>
              <a:rPr lang="en-US" sz="2400" dirty="0" smtClean="0">
                <a:ea typeface="Calibri"/>
                <a:cs typeface="B Koodak"/>
              </a:rPr>
              <a:t>:</a:t>
            </a:r>
            <a:endParaRPr lang="en-US" sz="2400" dirty="0">
              <a:ea typeface="Calibri"/>
              <a:cs typeface="Arial"/>
            </a:endParaRPr>
          </a:p>
          <a:p>
            <a:pPr algn="r" rtl="1">
              <a:lnSpc>
                <a:spcPct val="115000"/>
              </a:lnSpc>
              <a:spcAft>
                <a:spcPts val="1000"/>
              </a:spcAft>
            </a:pPr>
            <a:r>
              <a:rPr lang="fa-IR" sz="2400" b="1" dirty="0">
                <a:ea typeface="Calibri"/>
                <a:cs typeface="B Koodak"/>
              </a:rPr>
              <a:t>۱</a:t>
            </a:r>
            <a:r>
              <a:rPr lang="en-US" sz="2400" b="1" dirty="0">
                <a:ea typeface="Calibri"/>
                <a:cs typeface="B Koodak"/>
              </a:rPr>
              <a:t>-</a:t>
            </a:r>
            <a:r>
              <a:rPr lang="en-US" sz="2400" dirty="0">
                <a:ea typeface="Calibri"/>
                <a:cs typeface="B Koodak"/>
              </a:rPr>
              <a:t> </a:t>
            </a:r>
            <a:r>
              <a:rPr lang="ar-SA" sz="2400" dirty="0">
                <a:ea typeface="Calibri"/>
                <a:cs typeface="B Koodak"/>
              </a:rPr>
              <a:t>خبر</a:t>
            </a:r>
            <a:endParaRPr lang="en-US" sz="2400" dirty="0">
              <a:ea typeface="Calibri"/>
              <a:cs typeface="Arial"/>
            </a:endParaRPr>
          </a:p>
          <a:p>
            <a:pPr algn="r" rtl="1">
              <a:lnSpc>
                <a:spcPct val="115000"/>
              </a:lnSpc>
              <a:spcAft>
                <a:spcPts val="1000"/>
              </a:spcAft>
            </a:pPr>
            <a:r>
              <a:rPr lang="fa-IR" sz="2400" b="1" dirty="0">
                <a:ea typeface="Calibri"/>
                <a:cs typeface="B Koodak"/>
              </a:rPr>
              <a:t>۲</a:t>
            </a:r>
            <a:r>
              <a:rPr lang="en-US" sz="2400" b="1" dirty="0">
                <a:ea typeface="Calibri"/>
                <a:cs typeface="B Koodak"/>
              </a:rPr>
              <a:t>-</a:t>
            </a:r>
            <a:r>
              <a:rPr lang="en-US" sz="2400" u="sng" dirty="0">
                <a:solidFill>
                  <a:srgbClr val="0000FF"/>
                </a:solidFill>
                <a:ea typeface="Calibri"/>
                <a:cs typeface="B Koodak"/>
                <a:hlinkClick r:id="rId2"/>
              </a:rPr>
              <a:t> </a:t>
            </a:r>
            <a:r>
              <a:rPr lang="ar-SA" sz="2400" u="sng" dirty="0">
                <a:solidFill>
                  <a:srgbClr val="0000FF"/>
                </a:solidFill>
                <a:ea typeface="Calibri"/>
                <a:cs typeface="B Koodak"/>
                <a:hlinkClick r:id="rId2"/>
              </a:rPr>
              <a:t>مقاله</a:t>
            </a:r>
            <a:endParaRPr lang="en-US" sz="2400" dirty="0">
              <a:ea typeface="Calibri"/>
              <a:cs typeface="Arial"/>
            </a:endParaRPr>
          </a:p>
          <a:p>
            <a:pPr algn="r" rtl="1">
              <a:lnSpc>
                <a:spcPct val="115000"/>
              </a:lnSpc>
              <a:spcAft>
                <a:spcPts val="1000"/>
              </a:spcAft>
            </a:pPr>
            <a:r>
              <a:rPr lang="fa-IR" sz="2400" b="1" dirty="0">
                <a:ea typeface="Calibri"/>
                <a:cs typeface="B Koodak"/>
              </a:rPr>
              <a:t>۳</a:t>
            </a:r>
            <a:r>
              <a:rPr lang="en-US" sz="2400" b="1" dirty="0">
                <a:ea typeface="Calibri"/>
                <a:cs typeface="B Koodak"/>
              </a:rPr>
              <a:t>-</a:t>
            </a:r>
            <a:r>
              <a:rPr lang="en-US" sz="2400" dirty="0">
                <a:ea typeface="Calibri"/>
                <a:cs typeface="B Koodak"/>
              </a:rPr>
              <a:t> </a:t>
            </a:r>
            <a:r>
              <a:rPr lang="ar-SA" sz="2400" dirty="0">
                <a:ea typeface="Calibri"/>
                <a:cs typeface="B Koodak"/>
              </a:rPr>
              <a:t>گزارش</a:t>
            </a:r>
            <a:endParaRPr lang="en-US" sz="2400" dirty="0">
              <a:ea typeface="Calibri"/>
              <a:cs typeface="Arial"/>
            </a:endParaRPr>
          </a:p>
          <a:p>
            <a:pPr algn="r" rtl="1">
              <a:lnSpc>
                <a:spcPct val="115000"/>
              </a:lnSpc>
              <a:spcAft>
                <a:spcPts val="1000"/>
              </a:spcAft>
            </a:pPr>
            <a:r>
              <a:rPr lang="fa-IR" sz="2400" b="1" dirty="0">
                <a:ea typeface="Calibri"/>
                <a:cs typeface="B Koodak"/>
              </a:rPr>
              <a:t>۴</a:t>
            </a:r>
            <a:r>
              <a:rPr lang="en-US" sz="2400" b="1" dirty="0">
                <a:ea typeface="Calibri"/>
                <a:cs typeface="B Koodak"/>
              </a:rPr>
              <a:t>-</a:t>
            </a:r>
            <a:r>
              <a:rPr lang="en-US" sz="2400" dirty="0">
                <a:ea typeface="Calibri"/>
                <a:cs typeface="B Koodak"/>
              </a:rPr>
              <a:t> </a:t>
            </a:r>
            <a:r>
              <a:rPr lang="ar-SA" sz="2400" dirty="0">
                <a:ea typeface="Calibri"/>
                <a:cs typeface="B Koodak"/>
              </a:rPr>
              <a:t>مصاحبه</a:t>
            </a:r>
            <a:endParaRPr lang="en-US" sz="2400" dirty="0">
              <a:ea typeface="Calibri"/>
              <a:cs typeface="Arial"/>
            </a:endParaRPr>
          </a:p>
        </p:txBody>
      </p:sp>
    </p:spTree>
    <p:extLst>
      <p:ext uri="{BB962C8B-B14F-4D97-AF65-F5344CB8AC3E}">
        <p14:creationId xmlns:p14="http://schemas.microsoft.com/office/powerpoint/2010/main" val="7343883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889844"/>
            <a:ext cx="7924800" cy="5262979"/>
          </a:xfrm>
          <a:prstGeom prst="rect">
            <a:avLst/>
          </a:prstGeom>
        </p:spPr>
        <p:txBody>
          <a:bodyPr wrap="square">
            <a:spAutoFit/>
          </a:bodyPr>
          <a:lstStyle/>
          <a:p>
            <a:pPr algn="r" rtl="1"/>
            <a:r>
              <a:rPr lang="fa-IR" sz="2400" b="1" dirty="0">
                <a:cs typeface="B Koodak" pitchFamily="2" charset="-78"/>
              </a:rPr>
              <a:t>طرح روزنامه دیواری</a:t>
            </a:r>
            <a:br>
              <a:rPr lang="fa-IR" sz="2400" b="1" dirty="0">
                <a:cs typeface="B Koodak" pitchFamily="2" charset="-78"/>
              </a:rPr>
            </a:br>
            <a:r>
              <a:rPr lang="fa-IR" sz="2400" dirty="0">
                <a:cs typeface="B Koodak" pitchFamily="2" charset="-78"/>
              </a:rPr>
              <a:t>همان‌طور که قبلا نیز اشاره کردیم قالب کلی و مشخصی برای طراحی روزنامه دیواری وجود ندارد و شما می‌توانید از خلاقیت خود برای تولید یک روزنامه دیواری زیبا استفاده کنید؛ اما نکته‌ای که حتما باید به آن توجه داشته باشید دسته‌بندی مناسب مطالب است. سعی کنید برای هر بخش از مطالب خود یک تیتر مشخص که بیانگر محتوای آن قسمت از مطالب است تهیه کنید. شما می‌توانید هر بخش از مطالب را در کادرهای مجزا قرار دهید و با طراحی و استفاده از رنگ، طرح دلخواه خود را خلق کنید. همچنین شما می‌توانید برای بیان بهتر مطالب از نقاشی کردن تصاویر مرتبط با مطالب استفاده کنید. سعی کنید چینش مطالب به‌گونه‌ای مرتب و منظم باشد تا درنهایت یک روزنامه دیواری زیبا داشته باشید. اگر مطالب را به‌صورت دست‌نویس وارد روزنامه دیواری خود می‌کنید قبل از شروع کار قسمت متن‌ها را مشخص کرده و با خط‌کشی منظم و هم‌اندازه خط‌های زمینه خود را تولید کنید و سپس مطالب را با خط خوش و خوانا روی آن بنویسید.</a:t>
            </a:r>
            <a:endParaRPr lang="en-US" sz="2400" dirty="0">
              <a:cs typeface="B Koodak" pitchFamily="2" charset="-78"/>
            </a:endParaRPr>
          </a:p>
        </p:txBody>
      </p:sp>
    </p:spTree>
    <p:extLst>
      <p:ext uri="{BB962C8B-B14F-4D97-AF65-F5344CB8AC3E}">
        <p14:creationId xmlns:p14="http://schemas.microsoft.com/office/powerpoint/2010/main" val="40715896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TotalTime>
  <Words>491</Words>
  <Application>Microsoft Office PowerPoint</Application>
  <PresentationFormat>On-screen Show (4:3)</PresentationFormat>
  <Paragraphs>41</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LaptopEvi</dc:creator>
  <cp:lastModifiedBy>LaptopEvi</cp:lastModifiedBy>
  <cp:revision>7</cp:revision>
  <dcterms:created xsi:type="dcterms:W3CDTF">2020-05-14T08:06:05Z</dcterms:created>
  <dcterms:modified xsi:type="dcterms:W3CDTF">2020-05-14T09:04:21Z</dcterms:modified>
</cp:coreProperties>
</file>