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68" r:id="rId14"/>
    <p:sldId id="270" r:id="rId15"/>
    <p:sldId id="271" r:id="rId16"/>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80" d="100"/>
          <a:sy n="80" d="100"/>
        </p:scale>
        <p:origin x="3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1C468340-F5DB-48C6-B8CE-0CBB4C322A42}" type="datetimeFigureOut">
              <a:rPr lang="fa-IR" smtClean="0"/>
              <a:t>1441/10/15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3245496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C468340-F5DB-48C6-B8CE-0CBB4C322A42}" type="datetimeFigureOut">
              <a:rPr lang="fa-IR" smtClean="0"/>
              <a:t>1441/10/15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4048312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C468340-F5DB-48C6-B8CE-0CBB4C322A42}" type="datetimeFigureOut">
              <a:rPr lang="fa-IR" smtClean="0"/>
              <a:t>1441/10/15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913559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1C468340-F5DB-48C6-B8CE-0CBB4C322A42}" type="datetimeFigureOut">
              <a:rPr lang="fa-IR" smtClean="0"/>
              <a:t>1441/10/15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338305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C468340-F5DB-48C6-B8CE-0CBB4C322A42}" type="datetimeFigureOut">
              <a:rPr lang="fa-IR" smtClean="0"/>
              <a:t>1441/10/15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2903688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1C468340-F5DB-48C6-B8CE-0CBB4C322A42}" type="datetimeFigureOut">
              <a:rPr lang="fa-IR" smtClean="0"/>
              <a:t>1441/10/15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3717538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1C468340-F5DB-48C6-B8CE-0CBB4C322A42}" type="datetimeFigureOut">
              <a:rPr lang="fa-IR" smtClean="0"/>
              <a:t>1441/10/15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3167760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1C468340-F5DB-48C6-B8CE-0CBB4C322A42}" type="datetimeFigureOut">
              <a:rPr lang="fa-IR" smtClean="0"/>
              <a:t>1441/10/15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4140156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468340-F5DB-48C6-B8CE-0CBB4C322A42}" type="datetimeFigureOut">
              <a:rPr lang="fa-IR" smtClean="0"/>
              <a:t>1441/10/15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1169955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468340-F5DB-48C6-B8CE-0CBB4C322A42}" type="datetimeFigureOut">
              <a:rPr lang="fa-IR" smtClean="0"/>
              <a:t>1441/10/15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2517912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468340-F5DB-48C6-B8CE-0CBB4C322A42}" type="datetimeFigureOut">
              <a:rPr lang="fa-IR" smtClean="0"/>
              <a:t>1441/10/15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C622964E-A08C-4B90-8EB6-ABC1D78F70B7}" type="slidenum">
              <a:rPr lang="fa-IR" smtClean="0"/>
              <a:t>‹#›</a:t>
            </a:fld>
            <a:endParaRPr lang="fa-IR"/>
          </a:p>
        </p:txBody>
      </p:sp>
    </p:spTree>
    <p:extLst>
      <p:ext uri="{BB962C8B-B14F-4D97-AF65-F5344CB8AC3E}">
        <p14:creationId xmlns:p14="http://schemas.microsoft.com/office/powerpoint/2010/main" val="39141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C468340-F5DB-48C6-B8CE-0CBB4C322A42}" type="datetimeFigureOut">
              <a:rPr lang="fa-IR" smtClean="0"/>
              <a:t>1441/10/15</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622964E-A08C-4B90-8EB6-ABC1D78F70B7}" type="slidenum">
              <a:rPr lang="fa-IR" smtClean="0"/>
              <a:t>‹#›</a:t>
            </a:fld>
            <a:endParaRPr lang="fa-IR"/>
          </a:p>
        </p:txBody>
      </p:sp>
    </p:spTree>
    <p:extLst>
      <p:ext uri="{BB962C8B-B14F-4D97-AF65-F5344CB8AC3E}">
        <p14:creationId xmlns:p14="http://schemas.microsoft.com/office/powerpoint/2010/main" val="14866333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بسم الله الرحمن الرحیم </a:t>
            </a:r>
            <a:endParaRPr lang="fa-IR" dirty="0"/>
          </a:p>
        </p:txBody>
      </p:sp>
      <p:sp>
        <p:nvSpPr>
          <p:cNvPr id="3" name="Content Placeholder 2"/>
          <p:cNvSpPr>
            <a:spLocks noGrp="1"/>
          </p:cNvSpPr>
          <p:nvPr>
            <p:ph idx="1"/>
          </p:nvPr>
        </p:nvSpPr>
        <p:spPr/>
        <p:txBody>
          <a:bodyPr/>
          <a:lstStyle/>
          <a:p>
            <a:r>
              <a:rPr lang="fa-IR" dirty="0" smtClean="0"/>
              <a:t>ادبیات کودکان و نوجوان </a:t>
            </a:r>
          </a:p>
          <a:p>
            <a:pPr marL="0" indent="0">
              <a:buNone/>
            </a:pPr>
            <a:r>
              <a:rPr lang="fa-IR" dirty="0" smtClean="0"/>
              <a:t>دکتر حاجی قاسملو</a:t>
            </a:r>
            <a:endParaRPr lang="fa-IR" dirty="0"/>
          </a:p>
        </p:txBody>
      </p:sp>
    </p:spTree>
    <p:extLst>
      <p:ext uri="{BB962C8B-B14F-4D97-AF65-F5344CB8AC3E}">
        <p14:creationId xmlns:p14="http://schemas.microsoft.com/office/powerpoint/2010/main" val="3123682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a:t>تعبیر گفتاری: </a:t>
            </a:r>
          </a:p>
        </p:txBody>
      </p:sp>
      <p:sp>
        <p:nvSpPr>
          <p:cNvPr id="3" name="Content Placeholder 2"/>
          <p:cNvSpPr>
            <a:spLocks noGrp="1"/>
          </p:cNvSpPr>
          <p:nvPr>
            <p:ph idx="1"/>
          </p:nvPr>
        </p:nvSpPr>
        <p:spPr/>
        <p:txBody>
          <a:bodyPr/>
          <a:lstStyle/>
          <a:p>
            <a:r>
              <a:rPr lang="fa-IR" dirty="0" smtClean="0"/>
              <a:t>معلم </a:t>
            </a:r>
            <a:r>
              <a:rPr lang="fa-IR" dirty="0"/>
              <a:t>بعد از اینکه داستان را گفت می تواند از دانش آموزان بخواهد که آن را دوباره با یکی از روشهای زیر باز گویی کند.</a:t>
            </a:r>
          </a:p>
          <a:p>
            <a:r>
              <a:rPr lang="fa-IR" dirty="0"/>
              <a:t>الف) پاسخ دادن به پرسشهای معلم: معلم باید بعد از تعریف داستان از شخصیت ها و اینکه کدام را دوست داشتند؟ و چرا؟ سوالاتی از داشن آموز(با روحیه نشاط انگیز) بپرسد</a:t>
            </a:r>
            <a:r>
              <a:rPr lang="fa-IR" dirty="0" smtClean="0"/>
              <a:t>.</a:t>
            </a:r>
          </a:p>
          <a:p>
            <a:r>
              <a:rPr lang="fa-IR" dirty="0" smtClean="0"/>
              <a:t>ب) پاسخ دادن دانش آموزان به پرسش های همدیگر: معلم می تواند دانش آموزان را به دو دسته تقسیم کند که یک گروه سوال طرح کند و گروه دیگر جواب سوالات را پاسخ دهد.</a:t>
            </a:r>
          </a:p>
          <a:p>
            <a:r>
              <a:rPr lang="fa-IR" dirty="0" smtClean="0"/>
              <a:t>ج) داستانگویی به وسیله دانش آموز: معلم از یکی از دانش اموزان بخواهد تمام یا قسمتی از داستان را تعریف کند.</a:t>
            </a:r>
            <a:endParaRPr lang="fa-IR" dirty="0"/>
          </a:p>
          <a:p>
            <a:endParaRPr lang="fa-IR" dirty="0"/>
          </a:p>
        </p:txBody>
      </p:sp>
    </p:spTree>
    <p:extLst>
      <p:ext uri="{BB962C8B-B14F-4D97-AF65-F5344CB8AC3E}">
        <p14:creationId xmlns:p14="http://schemas.microsoft.com/office/powerpoint/2010/main" val="189489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نمایش:</a:t>
            </a:r>
            <a:endParaRPr lang="fa-IR" dirty="0"/>
          </a:p>
        </p:txBody>
      </p:sp>
      <p:sp>
        <p:nvSpPr>
          <p:cNvPr id="3" name="Content Placeholder 2"/>
          <p:cNvSpPr>
            <a:spLocks noGrp="1"/>
          </p:cNvSpPr>
          <p:nvPr>
            <p:ph idx="1"/>
          </p:nvPr>
        </p:nvSpPr>
        <p:spPr/>
        <p:txBody>
          <a:bodyPr>
            <a:normAutofit fontScale="70000" lnSpcReduction="20000"/>
          </a:bodyPr>
          <a:lstStyle/>
          <a:p>
            <a:r>
              <a:rPr lang="fa-IR" dirty="0" smtClean="0"/>
              <a:t>نمایش تعبیر افکار به وسیله زبان و حرکت و هیجان است. و تاثیر زیادی در شنونده دارد. معلم حین تعریف داستان باید حوادث و شخصیتها را تا جایی که ممکن است تجسیم نماید و از دانش آموزان بخواهد آنان نیز در بازگویی داستان مانند معلم حوادث و شخصیتها را نمایش دهد. برای این امر معلم می تواند کلاه، عینک و... آماده کند.</a:t>
            </a:r>
          </a:p>
          <a:p>
            <a:r>
              <a:rPr lang="fa-IR" dirty="0" smtClean="0"/>
              <a:t>معلم حین نمایش باید نکات زیر را مورد توجه قرار دهد.</a:t>
            </a:r>
          </a:p>
          <a:p>
            <a:r>
              <a:rPr lang="fa-IR" dirty="0" smtClean="0"/>
              <a:t>1- توزیع شخصیتها میان دانش آموزان: مثلا معلم می تواند یکی از دانش آموزان را به </a:t>
            </a:r>
            <a:r>
              <a:rPr lang="fa-IR" dirty="0"/>
              <a:t>عنوان توزيع شخصيتها میان دانش اموزان. بدین ترتیب که معلم از دانش آموزان بپرسد مثلا کدام یک از شما می تواند شخصیت شیر را نمایش دهد؟ مسلما عده زیادی از دانش آموزان بدان اظهار علاقه خواهند کرد. در این هنگام معلم از میان ایشان یکی را که می تواند این شخصیت را بهتر نمایش دهد انتخاب می کند و از او می خواهد جلوی همکلاسانش بایستد و نقشی را که به عهده گرفته است بازی کند. همینکه شایستگی او روشن و ثابت شد برای بازی کردن آن نقش برگزیده می شود. بعد از دانش اموز دیگری، به همان ترتیب، خواسته می شود که نقش شخصیت دیگری مثلا شخصیت موش را نمایش دهد به همین ترتیب شخصیتهای داستان میان دانش آموزانی که سزاوارند پخش می شود. هرگاه یکی از دانش اموزان برگزیده آن طوری که باید و شاید، نتوانست نقش خود را بازی کند، معلم باید او را با عباراتی خوب از قبیل: خوب بود، ولی شخص دیگری را می خواهم. با خوب است، ولی جثه شما برای نمایش موش بزرگتر است، و یا خوب است لکن صدای شما نمی تواند صدای شیر را مجسم نماید، </a:t>
            </a:r>
            <a:r>
              <a:rPr lang="fa-IR" dirty="0" smtClean="0"/>
              <a:t>به جایش برگرداند.</a:t>
            </a:r>
          </a:p>
          <a:p>
            <a:r>
              <a:rPr lang="fa-IR" dirty="0" smtClean="0"/>
              <a:t>2- محل نمایش : معلم باید فضا و محوطه کلاس را با جابجا کردن صندلی برای تاثرگذاری بیشتر آماده اجرای نمایش کند.</a:t>
            </a:r>
          </a:p>
        </p:txBody>
      </p:sp>
    </p:spTree>
    <p:extLst>
      <p:ext uri="{BB962C8B-B14F-4D97-AF65-F5344CB8AC3E}">
        <p14:creationId xmlns:p14="http://schemas.microsoft.com/office/powerpoint/2010/main" val="547582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آموزش نگاه کردن:</a:t>
            </a:r>
            <a:endParaRPr lang="fa-IR" dirty="0"/>
          </a:p>
        </p:txBody>
      </p:sp>
      <p:sp>
        <p:nvSpPr>
          <p:cNvPr id="3" name="Content Placeholder 2"/>
          <p:cNvSpPr>
            <a:spLocks noGrp="1"/>
          </p:cNvSpPr>
          <p:nvPr>
            <p:ph idx="1"/>
          </p:nvPr>
        </p:nvSpPr>
        <p:spPr/>
        <p:txBody>
          <a:bodyPr>
            <a:normAutofit fontScale="85000" lnSpcReduction="10000"/>
          </a:bodyPr>
          <a:lstStyle/>
          <a:p>
            <a:r>
              <a:rPr lang="fa-IR" dirty="0" smtClean="0"/>
              <a:t>پیشنهادهای </a:t>
            </a:r>
            <a:r>
              <a:rPr lang="fa-IR" dirty="0"/>
              <a:t>زیر در آموزش نگاه کردن، مفید و موثر به نظر می </a:t>
            </a:r>
            <a:r>
              <a:rPr lang="fa-IR" dirty="0" smtClean="0"/>
              <a:t>رسند:</a:t>
            </a:r>
          </a:p>
          <a:p>
            <a:r>
              <a:rPr lang="fa-IR" dirty="0" smtClean="0"/>
              <a:t>1- ارائه  </a:t>
            </a:r>
            <a:r>
              <a:rPr lang="fa-IR" dirty="0"/>
              <a:t>متنهایی به کودکان برای پیدا کردن و مشخص نمودن بعضی از حروف یا کلمات </a:t>
            </a:r>
            <a:r>
              <a:rPr lang="fa-IR" dirty="0" smtClean="0"/>
              <a:t>معين مانند </a:t>
            </a:r>
            <a:r>
              <a:rPr lang="fa-IR" dirty="0"/>
              <a:t>حرف «ب» یا کلمه «در» و...</a:t>
            </a:r>
          </a:p>
          <a:p>
            <a:r>
              <a:rPr lang="fa-IR" dirty="0"/>
              <a:t>۲- تشویق به یادداشت برداشتن از نمایشهایی که در مدرسه مشاهده می کنند. </a:t>
            </a:r>
            <a:endParaRPr lang="fa-IR" dirty="0" smtClean="0"/>
          </a:p>
          <a:p>
            <a:r>
              <a:rPr lang="fa-IR" dirty="0" smtClean="0"/>
              <a:t>٣- </a:t>
            </a:r>
            <a:r>
              <a:rPr lang="fa-IR" dirty="0"/>
              <a:t>یادداشت کردن نکات مهم و مؤثر فیلمهایی که می بینند.</a:t>
            </a:r>
          </a:p>
          <a:p>
            <a:r>
              <a:rPr lang="fa-IR" dirty="0"/>
              <a:t>۴- امر نگاه کردن را یکی از مسائل مورد توجه دانش آموزان قرار دادن، تا اهمیت آن برای ایشان روشن شود.</a:t>
            </a:r>
          </a:p>
          <a:p>
            <a:r>
              <a:rPr lang="fa-IR" dirty="0" smtClean="0"/>
              <a:t>5-  </a:t>
            </a:r>
            <a:r>
              <a:rPr lang="fa-IR" dirty="0"/>
              <a:t>استفاده از انشاهای توصیفی مربوط به امور دیدنی.</a:t>
            </a:r>
          </a:p>
          <a:p>
            <a:r>
              <a:rPr lang="fa-IR" dirty="0" smtClean="0"/>
              <a:t>6- </a:t>
            </a:r>
            <a:r>
              <a:rPr lang="fa-IR" dirty="0"/>
              <a:t>استفاده از دروس نقاشی و کاردستی و ترغیب دانش آموزان به دقت در انواع رنگها و وسایل</a:t>
            </a:r>
          </a:p>
          <a:p>
            <a:r>
              <a:rPr lang="fa-IR" dirty="0"/>
              <a:t>۷- تشویق دانش آموزان به مشاهده دقیق اشخاص و حیوانات و اشیای گوناگون و گزارش درباره آنها.</a:t>
            </a:r>
          </a:p>
          <a:p>
            <a:r>
              <a:rPr lang="fa-IR" dirty="0" smtClean="0"/>
              <a:t>8- </a:t>
            </a:r>
            <a:r>
              <a:rPr lang="fa-IR" dirty="0"/>
              <a:t>استفاده از وسایل بصری در </a:t>
            </a:r>
            <a:r>
              <a:rPr lang="fa-IR" dirty="0" smtClean="0"/>
              <a:t>آموزش</a:t>
            </a:r>
            <a:endParaRPr lang="fa-IR" dirty="0"/>
          </a:p>
        </p:txBody>
      </p:sp>
    </p:spTree>
    <p:extLst>
      <p:ext uri="{BB962C8B-B14F-4D97-AF65-F5344CB8AC3E}">
        <p14:creationId xmlns:p14="http://schemas.microsoft.com/office/powerpoint/2010/main" val="2542694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آموزش گوش دادن:</a:t>
            </a:r>
            <a:endParaRPr lang="fa-IR" dirty="0"/>
          </a:p>
        </p:txBody>
      </p:sp>
      <p:sp>
        <p:nvSpPr>
          <p:cNvPr id="3" name="Content Placeholder 2"/>
          <p:cNvSpPr>
            <a:spLocks noGrp="1"/>
          </p:cNvSpPr>
          <p:nvPr>
            <p:ph idx="1"/>
          </p:nvPr>
        </p:nvSpPr>
        <p:spPr>
          <a:xfrm>
            <a:off x="826168" y="1825625"/>
            <a:ext cx="10515600" cy="4351338"/>
          </a:xfrm>
        </p:spPr>
        <p:txBody>
          <a:bodyPr>
            <a:normAutofit fontScale="92500" lnSpcReduction="10000"/>
          </a:bodyPr>
          <a:lstStyle/>
          <a:p>
            <a:pPr marL="0" indent="0">
              <a:buNone/>
            </a:pPr>
            <a:r>
              <a:rPr lang="fa-IR" dirty="0" smtClean="0"/>
              <a:t>گوش </a:t>
            </a:r>
            <a:r>
              <a:rPr lang="fa-IR" dirty="0"/>
              <a:t>دادن در واقع عمل متقابل سخن گفتن است و میزان و چگونگی سخن گفتن به میزان </a:t>
            </a:r>
            <a:r>
              <a:rPr lang="fa-IR" dirty="0" smtClean="0"/>
              <a:t>چگونگی </a:t>
            </a:r>
            <a:r>
              <a:rPr lang="fa-IR" dirty="0"/>
              <a:t>شنیدن و گوش دادن بستگی دارد و معلم می تواند با توجه به نکات زیر، گوش دادن صحیح را به کودکان یاد </a:t>
            </a:r>
            <a:r>
              <a:rPr lang="fa-IR" dirty="0" smtClean="0"/>
              <a:t>بدهد.</a:t>
            </a:r>
            <a:endParaRPr lang="fa-IR" dirty="0"/>
          </a:p>
          <a:p>
            <a:pPr marL="0" indent="0">
              <a:buNone/>
            </a:pPr>
            <a:r>
              <a:rPr lang="fa-IR" dirty="0" smtClean="0"/>
              <a:t>1- </a:t>
            </a:r>
            <a:r>
              <a:rPr lang="fa-IR" dirty="0"/>
              <a:t>دانش آموزان را همواره در فهم و توجه به روابط متقابل میان افراد کمک کند زیرا کلاس این محل برای پخش افکار گوناگون شخصی و غیر شخصی، تازه و کهنه، جدی و </a:t>
            </a:r>
            <a:r>
              <a:rPr lang="fa-IR" dirty="0" smtClean="0"/>
              <a:t>شوخی است.</a:t>
            </a:r>
            <a:endParaRPr lang="fa-IR" dirty="0"/>
          </a:p>
          <a:p>
            <a:pPr marL="0" indent="0">
              <a:buNone/>
            </a:pPr>
            <a:r>
              <a:rPr lang="fa-IR" dirty="0" smtClean="0"/>
              <a:t>2- </a:t>
            </a:r>
            <a:r>
              <a:rPr lang="fa-IR" dirty="0"/>
              <a:t>در یک بحث گروهی هر عضو باید به این حقیقت متوجه باشد که کسی که صحبت می کند مجبور است گوش هم فرا دهد. یکی از مشکلات اجتماعی ما این است که وقتی دور هم جمع می شویم و : به بحث و مذاکره درباره موضوعی می پردازیم همگی می خواهیم صحبت کنیم نه اینکه گوش بدهیم در نتیجه، کمتر به حقیقت مطلوب می رسیم و از این اصل، غافل هستیم که: راه درست سخن گفتن را </a:t>
            </a:r>
            <a:r>
              <a:rPr lang="fa-IR" dirty="0" smtClean="0"/>
              <a:t>غالبا به </a:t>
            </a:r>
            <a:r>
              <a:rPr lang="fa-IR" dirty="0"/>
              <a:t>وسیله گوش دادن می توان بدست </a:t>
            </a:r>
            <a:r>
              <a:rPr lang="fa-IR" dirty="0" smtClean="0"/>
              <a:t>آورد.</a:t>
            </a:r>
          </a:p>
          <a:p>
            <a:pPr marL="0" indent="0">
              <a:buNone/>
            </a:pPr>
            <a:r>
              <a:rPr lang="fa-IR" dirty="0" smtClean="0"/>
              <a:t> </a:t>
            </a:r>
            <a:r>
              <a:rPr lang="fa-IR" dirty="0"/>
              <a:t>۳. حال و حوصله و میل گوش دادن را در کودکان ایجاد کند. هنگامی که یک دانش آموز احساس کند که معلم او را دوست می دارد او نیز علاقه مند خواهد شد که به او گوش فرا دهد.</a:t>
            </a:r>
          </a:p>
          <a:p>
            <a:endParaRPr lang="fa-IR" dirty="0"/>
          </a:p>
        </p:txBody>
      </p:sp>
    </p:spTree>
    <p:extLst>
      <p:ext uri="{BB962C8B-B14F-4D97-AF65-F5344CB8AC3E}">
        <p14:creationId xmlns:p14="http://schemas.microsoft.com/office/powerpoint/2010/main" val="2875034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fontScale="92500" lnSpcReduction="10000"/>
          </a:bodyPr>
          <a:lstStyle/>
          <a:p>
            <a:pPr marL="0" indent="0">
              <a:buNone/>
            </a:pPr>
            <a:r>
              <a:rPr lang="fa-IR" dirty="0"/>
              <a:t>۴- کلاس را جایی نماید که گوش دادن یا گوش ندادن خود موضوع و مسأله ای برای دانش آموزان باشد. </a:t>
            </a:r>
            <a:endParaRPr lang="fa-IR" dirty="0" smtClean="0"/>
          </a:p>
          <a:p>
            <a:pPr marL="0" indent="0">
              <a:buNone/>
            </a:pPr>
            <a:r>
              <a:rPr lang="fa-IR" dirty="0" smtClean="0"/>
              <a:t>آزمونهای </a:t>
            </a:r>
            <a:r>
              <a:rPr lang="fa-IR" dirty="0"/>
              <a:t>زیر در ترغیب کودکان به گوش دادن مؤثر است: </a:t>
            </a:r>
          </a:p>
          <a:p>
            <a:pPr marL="0" indent="0">
              <a:buNone/>
            </a:pPr>
            <a:r>
              <a:rPr lang="fa-IR" dirty="0"/>
              <a:t>الف - آیا فکر و نظر تازه ای دانش آموزان را به خود مشغول کرده است؟ </a:t>
            </a:r>
            <a:endParaRPr lang="fa-IR" dirty="0" smtClean="0"/>
          </a:p>
          <a:p>
            <a:pPr marL="0" indent="0">
              <a:buNone/>
            </a:pPr>
            <a:r>
              <a:rPr lang="fa-IR" dirty="0" smtClean="0"/>
              <a:t>ب </a:t>
            </a:r>
            <a:r>
              <a:rPr lang="fa-IR" dirty="0"/>
              <a:t>- آیا هر دانش آموز، همانطوری که حق دارد سخن بگوید، خود را به گوش دادن </a:t>
            </a:r>
            <a:r>
              <a:rPr lang="fa-IR" dirty="0" smtClean="0"/>
              <a:t>ملزم می </a:t>
            </a:r>
            <a:r>
              <a:rPr lang="fa-IR" dirty="0"/>
              <a:t>بیند؟</a:t>
            </a:r>
          </a:p>
          <a:p>
            <a:pPr marL="0" indent="0">
              <a:buNone/>
            </a:pPr>
            <a:r>
              <a:rPr lang="fa-IR" dirty="0"/>
              <a:t>ج - آیا دانش آموزان به افکار و عقاید مهم گوش می کنند و آنها را در مباحث خود بکار می برند؟ </a:t>
            </a:r>
            <a:endParaRPr lang="fa-IR" dirty="0" smtClean="0"/>
          </a:p>
          <a:p>
            <a:pPr marL="0" indent="0">
              <a:buNone/>
            </a:pPr>
            <a:r>
              <a:rPr lang="fa-IR" dirty="0" smtClean="0"/>
              <a:t>5- هر </a:t>
            </a:r>
            <a:r>
              <a:rPr lang="fa-IR" dirty="0"/>
              <a:t>دانش آموز توجه نماید که رفیقش واقعا چه می گوید ما غالبا در کلمات و عبارات مردم داوری می کنیم بدون اینکه به مفهوم و معنای واقعی آنها متوجه شویم.</a:t>
            </a:r>
          </a:p>
          <a:p>
            <a:pPr marL="0" indent="0">
              <a:buNone/>
            </a:pPr>
            <a:r>
              <a:rPr lang="fa-IR" dirty="0" smtClean="0"/>
              <a:t>6- </a:t>
            </a:r>
            <a:r>
              <a:rPr lang="fa-IR" dirty="0"/>
              <a:t>دانش آموزان را به رشد و تکامل مهارتهای گویایی ترغیب و تحریک نماید زیرا گوش دادن به هر نحو و نوع کاملا به رشد و تکامل سخنگویی شخص بستگی دارد.</a:t>
            </a:r>
          </a:p>
          <a:p>
            <a:endParaRPr lang="fa-IR" dirty="0"/>
          </a:p>
        </p:txBody>
      </p:sp>
    </p:spTree>
    <p:extLst>
      <p:ext uri="{BB962C8B-B14F-4D97-AF65-F5344CB8AC3E}">
        <p14:creationId xmlns:p14="http://schemas.microsoft.com/office/powerpoint/2010/main" val="4090954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marL="0" indent="0">
              <a:buNone/>
            </a:pPr>
            <a:r>
              <a:rPr lang="fa-IR" dirty="0" smtClean="0"/>
              <a:t>7- </a:t>
            </a:r>
            <a:r>
              <a:rPr lang="fa-IR" dirty="0"/>
              <a:t>گوش دادن نیز مانند خواندن از سطح ساده آغاز می شود و به سوی پیچیدگی می رود.</a:t>
            </a:r>
          </a:p>
          <a:p>
            <a:pPr marL="0" indent="0">
              <a:buNone/>
            </a:pPr>
            <a:r>
              <a:rPr lang="fa-IR" dirty="0" smtClean="0"/>
              <a:t>8- </a:t>
            </a:r>
            <a:r>
              <a:rPr lang="fa-IR" dirty="0"/>
              <a:t>دانش آموزان را در منطقی سخن گفتن کمک کند زیرا تجربه ثابت کرده است که منطقی سخن گفتن یک امر آموختنی است. </a:t>
            </a:r>
          </a:p>
          <a:p>
            <a:pPr marL="0" indent="0">
              <a:buNone/>
            </a:pPr>
            <a:r>
              <a:rPr lang="fa-IR" dirty="0" smtClean="0"/>
              <a:t> </a:t>
            </a:r>
            <a:r>
              <a:rPr lang="fa-IR" dirty="0"/>
              <a:t>۹- گوش دادن انتقادی را به کودکان یاد بدهد تا درباره آنچه می شنوند دقت کنند و کورکورانه نپذیرند. </a:t>
            </a:r>
            <a:endParaRPr lang="fa-IR" dirty="0" smtClean="0"/>
          </a:p>
          <a:p>
            <a:endParaRPr lang="fa-IR" dirty="0"/>
          </a:p>
        </p:txBody>
      </p:sp>
    </p:spTree>
    <p:extLst>
      <p:ext uri="{BB962C8B-B14F-4D97-AF65-F5344CB8AC3E}">
        <p14:creationId xmlns:p14="http://schemas.microsoft.com/office/powerpoint/2010/main" val="613633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صفات یک داستان خوب</a:t>
            </a:r>
            <a:endParaRPr lang="fa-IR" dirty="0"/>
          </a:p>
        </p:txBody>
      </p:sp>
      <p:sp>
        <p:nvSpPr>
          <p:cNvPr id="3" name="Content Placeholder 2"/>
          <p:cNvSpPr>
            <a:spLocks noGrp="1"/>
          </p:cNvSpPr>
          <p:nvPr>
            <p:ph idx="1"/>
          </p:nvPr>
        </p:nvSpPr>
        <p:spPr/>
        <p:txBody>
          <a:bodyPr>
            <a:normAutofit lnSpcReduction="10000"/>
          </a:bodyPr>
          <a:lstStyle/>
          <a:p>
            <a:r>
              <a:rPr lang="fa-IR" dirty="0" smtClean="0"/>
              <a:t>هر نوع داستان وقتی برای کودکان جالب و مفید خواهد بود که:</a:t>
            </a:r>
          </a:p>
          <a:p>
            <a:r>
              <a:rPr lang="fa-IR" dirty="0" smtClean="0"/>
              <a:t>1-حوادث آن مسلسل و به یکدیگر مربوط باشند.</a:t>
            </a:r>
          </a:p>
          <a:p>
            <a:r>
              <a:rPr lang="fa-IR" dirty="0" smtClean="0"/>
              <a:t>2- دارای یک نوع وحدت آشکار باشد که تمام حوادث آن را به هم مربوط کند.</a:t>
            </a:r>
          </a:p>
          <a:p>
            <a:r>
              <a:rPr lang="fa-IR" dirty="0" smtClean="0"/>
              <a:t>3- بیشتر حوادث آن در اطراف حرکت و دور بزند و کودک را به انها متوجه گرداند.</a:t>
            </a:r>
          </a:p>
          <a:p>
            <a:r>
              <a:rPr lang="fa-IR" dirty="0" smtClean="0"/>
              <a:t>4-در کودک صورتهای قوی ذهنی ایجاد کند.</a:t>
            </a:r>
          </a:p>
          <a:p>
            <a:r>
              <a:rPr lang="fa-IR" dirty="0" smtClean="0"/>
              <a:t>5- همه اتفاقات داستان باید محسوس باشد.(مسائلی که احساس آنها برای کودکان ممکن است.)</a:t>
            </a:r>
          </a:p>
          <a:p>
            <a:r>
              <a:rPr lang="fa-IR" dirty="0" smtClean="0"/>
              <a:t>6- خاطرات و افکار اطلاعات و تجارب مفید را به کودکان الهام کند.</a:t>
            </a:r>
          </a:p>
          <a:p>
            <a:r>
              <a:rPr lang="fa-IR" dirty="0" smtClean="0"/>
              <a:t>7-دارای رنگ عاطفی باشد.</a:t>
            </a:r>
            <a:endParaRPr lang="fa-IR" dirty="0"/>
          </a:p>
        </p:txBody>
      </p:sp>
    </p:spTree>
    <p:extLst>
      <p:ext uri="{BB962C8B-B14F-4D97-AF65-F5344CB8AC3E}">
        <p14:creationId xmlns:p14="http://schemas.microsoft.com/office/powerpoint/2010/main" val="1697366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در انشای هر داستانی سه عنصر اساسی لازم است</a:t>
            </a:r>
            <a:endParaRPr lang="fa-IR" dirty="0"/>
          </a:p>
        </p:txBody>
      </p:sp>
      <p:sp>
        <p:nvSpPr>
          <p:cNvPr id="3" name="Content Placeholder 2"/>
          <p:cNvSpPr>
            <a:spLocks noGrp="1"/>
          </p:cNvSpPr>
          <p:nvPr>
            <p:ph idx="1"/>
          </p:nvPr>
        </p:nvSpPr>
        <p:spPr/>
        <p:txBody>
          <a:bodyPr/>
          <a:lstStyle/>
          <a:p>
            <a:r>
              <a:rPr lang="fa-IR" dirty="0" smtClean="0"/>
              <a:t>1- فکری که داستان متضمن آن است.</a:t>
            </a:r>
          </a:p>
          <a:p>
            <a:r>
              <a:rPr lang="fa-IR" dirty="0" smtClean="0"/>
              <a:t>2 ترتیب و تنظیم عناصر فکر</a:t>
            </a:r>
          </a:p>
          <a:p>
            <a:r>
              <a:rPr lang="fa-IR" dirty="0" smtClean="0"/>
              <a:t>3- زبان و روش و قالبی که فکر با آن تعبیر می شود.</a:t>
            </a:r>
            <a:endParaRPr lang="fa-IR" dirty="0"/>
          </a:p>
        </p:txBody>
      </p:sp>
    </p:spTree>
    <p:extLst>
      <p:ext uri="{BB962C8B-B14F-4D97-AF65-F5344CB8AC3E}">
        <p14:creationId xmlns:p14="http://schemas.microsoft.com/office/powerpoint/2010/main" val="3266834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قواعد عمومی در آماده ساختن مراحل داستان</a:t>
            </a:r>
            <a:endParaRPr lang="fa-IR" dirty="0"/>
          </a:p>
        </p:txBody>
      </p:sp>
      <p:sp>
        <p:nvSpPr>
          <p:cNvPr id="3" name="Content Placeholder 2"/>
          <p:cNvSpPr>
            <a:spLocks noGrp="1"/>
          </p:cNvSpPr>
          <p:nvPr>
            <p:ph idx="1"/>
          </p:nvPr>
        </p:nvSpPr>
        <p:spPr/>
        <p:txBody>
          <a:bodyPr/>
          <a:lstStyle/>
          <a:p>
            <a:r>
              <a:rPr lang="fa-IR" dirty="0" smtClean="0"/>
              <a:t>الف) تعادل و توازن میان مراحل داستان</a:t>
            </a:r>
          </a:p>
          <a:p>
            <a:r>
              <a:rPr lang="fa-IR" dirty="0" smtClean="0"/>
              <a:t>ب)حفط وحدت فنی داستان و رابطه عناصر</a:t>
            </a:r>
          </a:p>
          <a:p>
            <a:r>
              <a:rPr lang="fa-IR" dirty="0" smtClean="0"/>
              <a:t>ج) طبیعی بودن شخصیت های داستان</a:t>
            </a:r>
          </a:p>
          <a:p>
            <a:r>
              <a:rPr lang="fa-IR" dirty="0" smtClean="0"/>
              <a:t>د) داستانگونباید تمام حوادث را با عبارتی صریح بیان کند بلکه فقط به اشاره بگذرد.</a:t>
            </a:r>
          </a:p>
          <a:p>
            <a:r>
              <a:rPr lang="fa-IR" dirty="0" smtClean="0"/>
              <a:t>ه) گفتگو میان شخصیت ها باید طبیعی و بی تناقض باشد.</a:t>
            </a:r>
          </a:p>
          <a:p>
            <a:r>
              <a:rPr lang="fa-IR" dirty="0" smtClean="0"/>
              <a:t>و) داستانگو در اثنای داستان به صورت واعظ جلوه گر نشود.</a:t>
            </a:r>
          </a:p>
          <a:p>
            <a:r>
              <a:rPr lang="fa-IR" dirty="0" smtClean="0"/>
              <a:t>ز) وقوع حوادث داستان باید تدریجی باشد.</a:t>
            </a:r>
            <a:endParaRPr lang="fa-IR" dirty="0"/>
          </a:p>
        </p:txBody>
      </p:sp>
    </p:spTree>
    <p:extLst>
      <p:ext uri="{BB962C8B-B14F-4D97-AF65-F5344CB8AC3E}">
        <p14:creationId xmlns:p14="http://schemas.microsoft.com/office/powerpoint/2010/main" val="1569447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چگونه باید داستان گفت؟</a:t>
            </a:r>
            <a:endParaRPr lang="fa-IR" dirty="0"/>
          </a:p>
        </p:txBody>
      </p:sp>
      <p:sp>
        <p:nvSpPr>
          <p:cNvPr id="3" name="Content Placeholder 2"/>
          <p:cNvSpPr>
            <a:spLocks noGrp="1"/>
          </p:cNvSpPr>
          <p:nvPr>
            <p:ph idx="1"/>
          </p:nvPr>
        </p:nvSpPr>
        <p:spPr/>
        <p:txBody>
          <a:bodyPr>
            <a:normAutofit lnSpcReduction="10000"/>
          </a:bodyPr>
          <a:lstStyle/>
          <a:p>
            <a:r>
              <a:rPr lang="fa-IR" dirty="0" smtClean="0"/>
              <a:t>1- جای داستان سرایی: ضروری نیست داستان در کلاس درس گفته شود بلکه می توان در هر جایی که معلم صلاح بداند اگر چه بیرون از کلاس هم باشد به داستانگویی پرداخت و هر قدر در هوای آزاد و زیر سایه درختان یا کناردیوار داستانگویی انجام گیرد.</a:t>
            </a:r>
          </a:p>
          <a:p>
            <a:r>
              <a:rPr lang="fa-IR" dirty="0" smtClean="0"/>
              <a:t>2- جلسه داستان: دانش آموزان در جای مناسبی بنشیند، معلم حین شروع داستان ایستاده باشد و بعد از کمی به طرف صندلی اش حرکت کرده و بنشیند. </a:t>
            </a:r>
          </a:p>
          <a:p>
            <a:r>
              <a:rPr lang="fa-IR" dirty="0" smtClean="0"/>
              <a:t>3- زبان داستان: یکی از اهداف داستان گسترش دایره لغات کود است از این رو معلم باید در اثنای داستان از لغات و عبارات جدید ولی قابل فهم استفاده کند.</a:t>
            </a:r>
          </a:p>
          <a:p>
            <a:r>
              <a:rPr lang="fa-IR" dirty="0" smtClean="0"/>
              <a:t>4- صدای معلم: مقدمه داستان باید با صدای آهسته آغاز شود سپس به تدریج صدا افزایش یابد.بلندی و پایینی و آهنگ صدا بر حسن مناسباتی که حوادث داستان ایجاب می کند تنطیم شود.</a:t>
            </a:r>
            <a:endParaRPr lang="fa-IR" dirty="0"/>
          </a:p>
        </p:txBody>
      </p:sp>
    </p:spTree>
    <p:extLst>
      <p:ext uri="{BB962C8B-B14F-4D97-AF65-F5344CB8AC3E}">
        <p14:creationId xmlns:p14="http://schemas.microsoft.com/office/powerpoint/2010/main" val="922802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ادامه چگونه باید داستان گفت؟</a:t>
            </a:r>
            <a:endParaRPr lang="fa-IR" dirty="0"/>
          </a:p>
        </p:txBody>
      </p:sp>
      <p:sp>
        <p:nvSpPr>
          <p:cNvPr id="3" name="Content Placeholder 2"/>
          <p:cNvSpPr>
            <a:spLocks noGrp="1"/>
          </p:cNvSpPr>
          <p:nvPr>
            <p:ph idx="1"/>
          </p:nvPr>
        </p:nvSpPr>
        <p:spPr/>
        <p:txBody>
          <a:bodyPr>
            <a:normAutofit/>
          </a:bodyPr>
          <a:lstStyle/>
          <a:p>
            <a:r>
              <a:rPr lang="fa-IR" dirty="0" smtClean="0"/>
              <a:t>5- نشان دادن شخصیت ها به صورت حقیقی: معلم باید قبل از کلاس داستان را مطالعه کند تا بتواند آنها را به صورت حقیقی عرضه کند. معلم باید حوادث داستان را با توضیح عملی و بدون اضطراب و تردید بگوید یعنی خود همان عمل را انجام دهد که شخصیت های انجام داده اند. (تفاوت معلمان در گفتن داستان بیشتر مربوط به این جنبه است)</a:t>
            </a:r>
          </a:p>
          <a:p>
            <a:r>
              <a:rPr lang="fa-IR" dirty="0" smtClean="0"/>
              <a:t>6- حالات هیجانی: معلم حین نقل داستان باید حالات هیجانی داستان را آشکار سازد.</a:t>
            </a:r>
          </a:p>
          <a:p>
            <a:r>
              <a:rPr lang="fa-IR" dirty="0" smtClean="0"/>
              <a:t>7- تقلید صداها: بعضی ها استعداد خاصی در تقلید صدای حیوانات مثل شیر، گربه، ...و جمادات مثل ریزش سنگ ... دارند. لکن اکثر اینها از تقلید این صداها خحالت میکشند در صورتی که این رفتار برای معلم ضرورت دارد و او هرگز نباید از تقلید رفتار حیوانات پیش دانش آموزان خجالت بکشد. و بداند که داستانگویی به شکل زیبا و موثر جزیی از این شغل است.</a:t>
            </a:r>
          </a:p>
          <a:p>
            <a:endParaRPr lang="fa-IR" dirty="0"/>
          </a:p>
          <a:p>
            <a:endParaRPr lang="fa-IR" dirty="0" smtClean="0"/>
          </a:p>
          <a:p>
            <a:endParaRPr lang="fa-IR" dirty="0"/>
          </a:p>
        </p:txBody>
      </p:sp>
    </p:spTree>
    <p:extLst>
      <p:ext uri="{BB962C8B-B14F-4D97-AF65-F5344CB8AC3E}">
        <p14:creationId xmlns:p14="http://schemas.microsoft.com/office/powerpoint/2010/main" val="1563833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ادامه چگونه باید داستان گفت؟</a:t>
            </a:r>
            <a:endParaRPr lang="fa-IR" dirty="0"/>
          </a:p>
        </p:txBody>
      </p:sp>
      <p:sp>
        <p:nvSpPr>
          <p:cNvPr id="3" name="Content Placeholder 2"/>
          <p:cNvSpPr>
            <a:spLocks noGrp="1"/>
          </p:cNvSpPr>
          <p:nvPr>
            <p:ph idx="1"/>
          </p:nvPr>
        </p:nvSpPr>
        <p:spPr/>
        <p:txBody>
          <a:bodyPr/>
          <a:lstStyle/>
          <a:p>
            <a:r>
              <a:rPr lang="fa-IR" dirty="0" smtClean="0"/>
              <a:t>8- جلوگیری از حرکتهای بیجا و بیهوده دانش آموزان در اثنای داستان گفتن: </a:t>
            </a:r>
          </a:p>
          <a:p>
            <a:r>
              <a:rPr lang="fa-IR" dirty="0" smtClean="0"/>
              <a:t>دانش آموزان وقتی به داستان توجه میکنند که موضوع و طرز گفتن آن جالب و مهیج باشد. بنابراین وقتی معلم در ایشان ناراحتی یا ملال و حرکتهای زاید مشاهده کرد. باید فورا درباره علت ان فکر کند چه بسا ممکن است موجب همین وضع خود معلم باشد. شاید کل داستان را به یک آهنگ تعریف کرده است یا حالتهای هیجانی را خوب منعکس نکرده است.. اگر چنانچه معلمی ببیند که دانش آموز به او توجه ندارد نباید داستان را قطع کند بلکه بهتر است با کمال آرامی داستان گویان به سمت دانش اموز رفته دستش را بگیرد و به نزد خود بیاورد پیش خودش بنشاند یا سر پا نگه دارد. یا اینکه فقط نام او را صدا کند یا اینکه نگاه معناداری به او بیاندازد.</a:t>
            </a:r>
            <a:endParaRPr lang="fa-IR" dirty="0"/>
          </a:p>
        </p:txBody>
      </p:sp>
    </p:spTree>
    <p:extLst>
      <p:ext uri="{BB962C8B-B14F-4D97-AF65-F5344CB8AC3E}">
        <p14:creationId xmlns:p14="http://schemas.microsoft.com/office/powerpoint/2010/main" val="3799687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ادامه چگونه باید داستان گفت؟</a:t>
            </a:r>
            <a:endParaRPr lang="fa-IR" dirty="0"/>
          </a:p>
        </p:txBody>
      </p:sp>
      <p:sp>
        <p:nvSpPr>
          <p:cNvPr id="3" name="Content Placeholder 2"/>
          <p:cNvSpPr>
            <a:spLocks noGrp="1"/>
          </p:cNvSpPr>
          <p:nvPr>
            <p:ph idx="1"/>
          </p:nvPr>
        </p:nvSpPr>
        <p:spPr/>
        <p:txBody>
          <a:bodyPr/>
          <a:lstStyle/>
          <a:p>
            <a:r>
              <a:rPr lang="fa-IR" dirty="0" smtClean="0"/>
              <a:t>9- خودداری از تکرار ماشینی عبارتها: بعضی از معلمان عبارتها و تکیه کلامهای محفوظی دارند که همواره به تکرار آن می پردازند مانند «عرض کنم»«بلی»«به اصطلاح» و... </a:t>
            </a:r>
            <a:r>
              <a:rPr lang="fa-IR" smtClean="0"/>
              <a:t>این عادت نکوهیده علاوه بر اینکه بی جهت حوادث را قطع میکند سبب ملال و دلسردی شنونده می شود.</a:t>
            </a:r>
            <a:endParaRPr lang="fa-IR" dirty="0"/>
          </a:p>
        </p:txBody>
      </p:sp>
    </p:spTree>
    <p:extLst>
      <p:ext uri="{BB962C8B-B14F-4D97-AF65-F5344CB8AC3E}">
        <p14:creationId xmlns:p14="http://schemas.microsoft.com/office/powerpoint/2010/main" val="2705093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dirty="0" smtClean="0"/>
              <a:t>بازگویی داستان به وسیله دانش آموز</a:t>
            </a:r>
            <a:endParaRPr lang="fa-IR" dirty="0"/>
          </a:p>
        </p:txBody>
      </p:sp>
      <p:sp>
        <p:nvSpPr>
          <p:cNvPr id="3" name="Content Placeholder 2"/>
          <p:cNvSpPr>
            <a:spLocks noGrp="1"/>
          </p:cNvSpPr>
          <p:nvPr>
            <p:ph idx="1"/>
          </p:nvPr>
        </p:nvSpPr>
        <p:spPr/>
        <p:txBody>
          <a:bodyPr/>
          <a:lstStyle/>
          <a:p>
            <a:r>
              <a:rPr lang="fa-IR" dirty="0" smtClean="0"/>
              <a:t>1- تعبیر گفتاری</a:t>
            </a:r>
          </a:p>
          <a:p>
            <a:r>
              <a:rPr lang="fa-IR" dirty="0" smtClean="0"/>
              <a:t>2- نمایش</a:t>
            </a:r>
          </a:p>
          <a:p>
            <a:endParaRPr lang="fa-IR" dirty="0"/>
          </a:p>
          <a:p>
            <a:r>
              <a:rPr lang="fa-IR" dirty="0" smtClean="0"/>
              <a:t>-</a:t>
            </a:r>
            <a:endParaRPr lang="fa-IR" dirty="0"/>
          </a:p>
        </p:txBody>
      </p:sp>
    </p:spTree>
    <p:extLst>
      <p:ext uri="{BB962C8B-B14F-4D97-AF65-F5344CB8AC3E}">
        <p14:creationId xmlns:p14="http://schemas.microsoft.com/office/powerpoint/2010/main" val="2040183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228</TotalTime>
  <Words>1821</Words>
  <Application>Microsoft Office PowerPoint</Application>
  <PresentationFormat>Widescreen</PresentationFormat>
  <Paragraphs>79</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Times New Roman</vt:lpstr>
      <vt:lpstr>Office Theme</vt:lpstr>
      <vt:lpstr>بسم الله الرحمن الرحیم </vt:lpstr>
      <vt:lpstr>صفات یک داستان خوب</vt:lpstr>
      <vt:lpstr>در انشای هر داستانی سه عنصر اساسی لازم است</vt:lpstr>
      <vt:lpstr>قواعد عمومی در آماده ساختن مراحل داستان</vt:lpstr>
      <vt:lpstr>چگونه باید داستان گفت؟</vt:lpstr>
      <vt:lpstr>ادامه چگونه باید داستان گفت؟</vt:lpstr>
      <vt:lpstr>ادامه چگونه باید داستان گفت؟</vt:lpstr>
      <vt:lpstr>ادامه چگونه باید داستان گفت؟</vt:lpstr>
      <vt:lpstr>بازگویی داستان به وسیله دانش آموز</vt:lpstr>
      <vt:lpstr>تعبیر گفتاری: </vt:lpstr>
      <vt:lpstr>نمایش:</vt:lpstr>
      <vt:lpstr>آموزش نگاه کردن:</vt:lpstr>
      <vt:lpstr>آموزش گوش دادن:</vt:lpstr>
      <vt:lpstr>PowerPoint Presentation</vt:lpstr>
      <vt:lpstr>PowerPoint Presentation</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MRT www.Win2Farsi.com</dc:creator>
  <cp:lastModifiedBy>MRT www.Win2Farsi.com</cp:lastModifiedBy>
  <cp:revision>16</cp:revision>
  <dcterms:created xsi:type="dcterms:W3CDTF">2020-06-03T15:57:24Z</dcterms:created>
  <dcterms:modified xsi:type="dcterms:W3CDTF">2020-06-06T09:21:20Z</dcterms:modified>
</cp:coreProperties>
</file>