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 id="2147484071" r:id="rId2"/>
    <p:sldMasterId id="2147484144" r:id="rId3"/>
    <p:sldMasterId id="2147484168" r:id="rId4"/>
    <p:sldMasterId id="2147484192" r:id="rId5"/>
    <p:sldMasterId id="2147484216" r:id="rId6"/>
    <p:sldMasterId id="2147484300" r:id="rId7"/>
  </p:sldMasterIdLst>
  <p:notesMasterIdLst>
    <p:notesMasterId r:id="rId25"/>
  </p:notesMasterIdLst>
  <p:sldIdLst>
    <p:sldId id="286" r:id="rId8"/>
    <p:sldId id="256" r:id="rId9"/>
    <p:sldId id="262" r:id="rId10"/>
    <p:sldId id="289" r:id="rId11"/>
    <p:sldId id="290" r:id="rId12"/>
    <p:sldId id="291" r:id="rId13"/>
    <p:sldId id="292" r:id="rId14"/>
    <p:sldId id="293" r:id="rId15"/>
    <p:sldId id="294" r:id="rId16"/>
    <p:sldId id="295" r:id="rId17"/>
    <p:sldId id="296" r:id="rId18"/>
    <p:sldId id="297" r:id="rId19"/>
    <p:sldId id="298" r:id="rId20"/>
    <p:sldId id="299" r:id="rId21"/>
    <p:sldId id="301" r:id="rId22"/>
    <p:sldId id="302" r:id="rId23"/>
    <p:sldId id="2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60F5B82-AAF5-45AD-8864-B7FCBEBC484D}">
          <p14:sldIdLst>
            <p14:sldId id="286"/>
            <p14:sldId id="256"/>
            <p14:sldId id="262"/>
            <p14:sldId id="289"/>
            <p14:sldId id="290"/>
            <p14:sldId id="291"/>
            <p14:sldId id="292"/>
            <p14:sldId id="293"/>
            <p14:sldId id="294"/>
            <p14:sldId id="295"/>
            <p14:sldId id="296"/>
            <p14:sldId id="297"/>
            <p14:sldId id="298"/>
            <p14:sldId id="299"/>
            <p14:sldId id="301"/>
            <p14:sldId id="302"/>
          </p14:sldIdLst>
        </p14:section>
        <p14:section name="Untitled Section" id="{6778F19B-D530-412C-9406-AFB77827A0E3}">
          <p14:sldIdLst>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3E14"/>
    <a:srgbClr val="C19817"/>
    <a:srgbClr val="476407"/>
    <a:srgbClr val="88AC0C"/>
    <a:srgbClr val="2C3A03"/>
    <a:srgbClr val="D3842D"/>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9" autoAdjust="0"/>
    <p:restoredTop sz="94660"/>
  </p:normalViewPr>
  <p:slideViewPr>
    <p:cSldViewPr snapToGrid="0">
      <p:cViewPr varScale="1">
        <p:scale>
          <a:sx n="77" d="100"/>
          <a:sy n="77" d="100"/>
        </p:scale>
        <p:origin x="3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74B4B-D3D3-41D4-8DBA-6E31F344D1F9}" type="datetimeFigureOut">
              <a:rPr lang="en-US" smtClean="0"/>
              <a:t>6/15/2020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39F0D-E0B1-4708-9977-A7A696448608}" type="slidenum">
              <a:rPr lang="en-US" smtClean="0"/>
              <a:t>‹#›</a:t>
            </a:fld>
            <a:endParaRPr lang="en-US"/>
          </a:p>
        </p:txBody>
      </p:sp>
    </p:spTree>
    <p:extLst>
      <p:ext uri="{BB962C8B-B14F-4D97-AF65-F5344CB8AC3E}">
        <p14:creationId xmlns:p14="http://schemas.microsoft.com/office/powerpoint/2010/main" val="97911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39F0D-E0B1-4708-9977-A7A696448608}" type="slidenum">
              <a:rPr lang="en-US" smtClean="0"/>
              <a:t>3</a:t>
            </a:fld>
            <a:endParaRPr lang="en-US"/>
          </a:p>
        </p:txBody>
      </p:sp>
    </p:spTree>
    <p:extLst>
      <p:ext uri="{BB962C8B-B14F-4D97-AF65-F5344CB8AC3E}">
        <p14:creationId xmlns:p14="http://schemas.microsoft.com/office/powerpoint/2010/main" val="3011437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08000" y="304800"/>
            <a:ext cx="10363200" cy="704850"/>
          </a:xfrm>
          <a:extLst>
            <a:ext uri="{AF507438-7753-43E0-B8FC-AC1667EBCBE1}">
              <a14:hiddenEffects xmlns:a14="http://schemas.microsoft.com/office/drawing/2010/main">
                <a:effectLst>
                  <a:outerShdw dist="28398" dir="1593903" algn="ctr" rotWithShape="0">
                    <a:schemeClr val="bg2"/>
                  </a:outerShdw>
                </a:effectLst>
              </a14:hiddenEffects>
            </a:ext>
          </a:extLst>
        </p:spPr>
        <p:txBody>
          <a:bodyPr/>
          <a:lstStyle>
            <a:lvl1pPr>
              <a:defRPr sz="3600"/>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508000" y="990600"/>
            <a:ext cx="10363200" cy="685800"/>
          </a:xfrm>
          <a:extLst>
            <a:ext uri="{AF507438-7753-43E0-B8FC-AC1667EBCBE1}">
              <a14:hiddenEffects xmlns:a14="http://schemas.microsoft.com/office/drawing/2010/main">
                <a:effectLst>
                  <a:outerShdw dist="28398" dir="1593903" algn="ctr" rotWithShape="0">
                    <a:schemeClr val="bg2"/>
                  </a:outerShdw>
                </a:effectLst>
              </a14:hiddenEffects>
            </a:ext>
          </a:extLst>
        </p:spPr>
        <p:txBody>
          <a:bodyPr/>
          <a:lstStyle>
            <a:lvl1pPr marL="0" indent="0">
              <a:buFontTx/>
              <a:buNone/>
              <a:defRPr sz="2400"/>
            </a:lvl1pPr>
          </a:lstStyle>
          <a:p>
            <a:pPr lvl="0"/>
            <a:r>
              <a:rPr lang="en-US" altLang="en-US" noProof="0" smtClean="0"/>
              <a:t>Click to edit Master subtitle style</a:t>
            </a:r>
          </a:p>
        </p:txBody>
      </p:sp>
    </p:spTree>
    <p:extLst>
      <p:ext uri="{BB962C8B-B14F-4D97-AF65-F5344CB8AC3E}">
        <p14:creationId xmlns:p14="http://schemas.microsoft.com/office/powerpoint/2010/main" val="1342201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06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676400"/>
            <a:ext cx="24384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676400"/>
            <a:ext cx="7112000" cy="5029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0938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34320970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27316064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2103397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3443382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pPr/>
              <a:t>6/15/2020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4107926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pPr/>
              <a:t>6/15/2020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2523063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6/15/2020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3125332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386300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6533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821532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2030848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2770699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425708491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213303916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198844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1040684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pPr/>
              <a:t>6/15/2020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4038957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pPr/>
              <a:t>6/15/2020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3470787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6/15/2020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396858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19921928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3553654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57288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2217493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3298982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16713321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420901689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1809604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38257684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pPr/>
              <a:t>6/15/2020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27265958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pPr/>
              <a:t>6/15/2020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178966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438400"/>
            <a:ext cx="4775200" cy="4267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50000" y="2438400"/>
            <a:ext cx="4775200" cy="4267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18729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6/15/2020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14619480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41457022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2727056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4400547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extLst>
      <p:ext uri="{BB962C8B-B14F-4D97-AF65-F5344CB8AC3E}">
        <p14:creationId xmlns:p14="http://schemas.microsoft.com/office/powerpoint/2010/main" val="13197904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12800" y="565150"/>
            <a:ext cx="101600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4000"/>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812800" y="1311276"/>
            <a:ext cx="10160000" cy="441325"/>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800"/>
            </a:lvl1pPr>
          </a:lstStyle>
          <a:p>
            <a:pPr lvl="0"/>
            <a:r>
              <a:rPr lang="en-US" altLang="en-US" noProof="0" smtClean="0"/>
              <a:t>Click to edit Master subtitle style</a:t>
            </a:r>
          </a:p>
        </p:txBody>
      </p:sp>
    </p:spTree>
    <p:extLst>
      <p:ext uri="{BB962C8B-B14F-4D97-AF65-F5344CB8AC3E}">
        <p14:creationId xmlns:p14="http://schemas.microsoft.com/office/powerpoint/2010/main" val="14335719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74261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15638609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25600" y="1447800"/>
            <a:ext cx="4775200" cy="4267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4000" y="1447800"/>
            <a:ext cx="4775200" cy="4267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47698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6663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89353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78495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5892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7848825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654001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93291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1" y="219076"/>
            <a:ext cx="2908300" cy="549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1" y="219076"/>
            <a:ext cx="8521700" cy="54959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74936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12800" y="5181600"/>
            <a:ext cx="10058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defRPr sz="4000"/>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812800" y="5791200"/>
            <a:ext cx="10058400" cy="6858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buFontTx/>
              <a:buNone/>
              <a:defRPr sz="2800"/>
            </a:lvl1pPr>
          </a:lstStyle>
          <a:p>
            <a:pPr lvl="0"/>
            <a:r>
              <a:rPr lang="en-US" altLang="en-US" noProof="0" smtClean="0"/>
              <a:t>Click to edit Master subtitle style</a:t>
            </a:r>
          </a:p>
        </p:txBody>
      </p:sp>
    </p:spTree>
    <p:extLst>
      <p:ext uri="{BB962C8B-B14F-4D97-AF65-F5344CB8AC3E}">
        <p14:creationId xmlns:p14="http://schemas.microsoft.com/office/powerpoint/2010/main" val="27465771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54520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10876550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20800" y="2133600"/>
            <a:ext cx="4775200" cy="4267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9200" y="2133600"/>
            <a:ext cx="4775200" cy="4267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085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6326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10675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38990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8580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6646356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9804452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15054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58200" y="381000"/>
            <a:ext cx="26162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81000"/>
            <a:ext cx="7645400" cy="6019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55411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08000" y="2895600"/>
            <a:ext cx="103632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defRPr sz="4000">
                <a:solidFill>
                  <a:schemeClr val="tx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508000" y="3505200"/>
            <a:ext cx="10363200" cy="6858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buFontTx/>
              <a:buNone/>
              <a:defRPr sz="2800"/>
            </a:lvl1pPr>
          </a:lstStyle>
          <a:p>
            <a:pPr lvl="0"/>
            <a:r>
              <a:rPr lang="en-US" altLang="en-US" noProof="0" smtClean="0"/>
              <a:t>Click to edit Master subtitle style</a:t>
            </a:r>
          </a:p>
        </p:txBody>
      </p:sp>
      <p:sp>
        <p:nvSpPr>
          <p:cNvPr id="4" name="Rounded Rectangle 3"/>
          <p:cNvSpPr/>
          <p:nvPr userDrawn="1"/>
        </p:nvSpPr>
        <p:spPr>
          <a:xfrm>
            <a:off x="11550201" y="6386513"/>
            <a:ext cx="523084" cy="560386"/>
          </a:xfrm>
          <a:prstGeom prst="roundRect">
            <a:avLst>
              <a:gd name="adj" fmla="val 73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white"/>
              </a:solidFill>
              <a:effectLst/>
              <a:uLnTx/>
              <a:uFillTx/>
              <a:latin typeface="Roboto"/>
              <a:ea typeface="+mn-ea"/>
              <a:cs typeface="+mn-cs"/>
            </a:endParaRPr>
          </a:p>
        </p:txBody>
      </p:sp>
    </p:spTree>
    <p:extLst>
      <p:ext uri="{BB962C8B-B14F-4D97-AF65-F5344CB8AC3E}">
        <p14:creationId xmlns:p14="http://schemas.microsoft.com/office/powerpoint/2010/main" val="42944335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2431450"/>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162488140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4282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20800" y="1143000"/>
            <a:ext cx="5130800" cy="5410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54800" y="1143000"/>
            <a:ext cx="5130800" cy="5410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7456396"/>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7341406"/>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2430157"/>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3899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47998008"/>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475888021"/>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827193"/>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9400" y="152400"/>
            <a:ext cx="26162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20800" y="152400"/>
            <a:ext cx="7645400" cy="6400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8817094"/>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400" b="0" baseline="0">
                <a:solidFill>
                  <a:schemeClr val="bg1">
                    <a:lumMod val="75000"/>
                  </a:schemeClr>
                </a:solidFill>
                <a:latin typeface="Roboto Light" panose="02000000000000000000" pitchFamily="2" charset="0"/>
                <a:ea typeface="Roboto Light"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smtClean="0"/>
              <a:t>CLICK TO EDITE SUBTITLE</a:t>
            </a:r>
          </a:p>
        </p:txBody>
      </p:sp>
      <p:sp>
        <p:nvSpPr>
          <p:cNvPr id="8" name="Title 2"/>
          <p:cNvSpPr>
            <a:spLocks noGrp="1"/>
          </p:cNvSpPr>
          <p:nvPr>
            <p:ph type="title" hasCustomPrompt="1"/>
          </p:nvPr>
        </p:nvSpPr>
        <p:spPr>
          <a:xfrm>
            <a:off x="508001" y="455085"/>
            <a:ext cx="11157817" cy="660511"/>
          </a:xfrm>
          <a:prstGeom prst="rect">
            <a:avLst/>
          </a:prstGeom>
        </p:spPr>
        <p:txBody>
          <a:bodyPr lIns="0" tIns="0" rIns="0" bIns="0" anchor="ctr"/>
          <a:lstStyle>
            <a:lvl1pPr algn="ctr">
              <a:defRPr sz="4267">
                <a:solidFill>
                  <a:schemeClr val="bg1">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0332337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ounded Rectangle 6"/>
          <p:cNvSpPr/>
          <p:nvPr userDrawn="1"/>
        </p:nvSpPr>
        <p:spPr>
          <a:xfrm>
            <a:off x="11550201" y="6386513"/>
            <a:ext cx="523084" cy="560386"/>
          </a:xfrm>
          <a:prstGeom prst="roundRect">
            <a:avLst>
              <a:gd name="adj" fmla="val 73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white"/>
              </a:solidFill>
              <a:effectLst/>
              <a:uLnTx/>
              <a:uFillTx/>
              <a:latin typeface="Roboto"/>
              <a:ea typeface="+mn-ea"/>
              <a:cs typeface="+mn-cs"/>
            </a:endParaRPr>
          </a:p>
        </p:txBody>
      </p:sp>
      <p:sp>
        <p:nvSpPr>
          <p:cNvPr id="9" name="Slide Number Placeholder 4"/>
          <p:cNvSpPr>
            <a:spLocks noGrp="1"/>
          </p:cNvSpPr>
          <p:nvPr>
            <p:ph type="sldNum" sz="quarter" idx="16"/>
          </p:nvPr>
        </p:nvSpPr>
        <p:spPr>
          <a:xfrm>
            <a:off x="11587117" y="6473934"/>
            <a:ext cx="449250" cy="338712"/>
          </a:xfrm>
          <a:prstGeom prst="rect">
            <a:avLst/>
          </a:prstGeom>
        </p:spPr>
        <p:txBody>
          <a:bodyPr/>
          <a:lstStyle>
            <a:lvl1pPr algn="ctr" rtl="0">
              <a:defRPr sz="1200" b="1" smtClean="0">
                <a:solidFill>
                  <a:schemeClr val="tx1">
                    <a:lumMod val="50000"/>
                    <a:lumOff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4E0A6AB-449E-4F6C-AA85-160DA8B532EA}" type="slidenum">
              <a:rPr kumimoji="0" lang="en-US" sz="1200" b="1" i="0" u="none" strike="noStrike" kern="1200" cap="none" spc="0" normalizeH="0" baseline="0" noProof="0" smtClean="0">
                <a:ln>
                  <a:noFill/>
                </a:ln>
                <a:solidFill>
                  <a:prstClr val="black">
                    <a:lumMod val="50000"/>
                    <a:lumOff val="50000"/>
                  </a:prstClr>
                </a:solidFill>
                <a:effectLst/>
                <a:uLnTx/>
                <a:uFillTx/>
                <a:latin typeface="Robot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black">
                  <a:lumMod val="50000"/>
                  <a:lumOff val="50000"/>
                </a:prstClr>
              </a:solidFill>
              <a:effectLst/>
              <a:uLnTx/>
              <a:uFillTx/>
              <a:latin typeface="Roboto"/>
              <a:ea typeface="+mn-ea"/>
              <a:cs typeface="+mn-cs"/>
            </a:endParaRPr>
          </a:p>
        </p:txBody>
      </p:sp>
      <p:sp>
        <p:nvSpPr>
          <p:cNvPr id="22"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400" b="0" baseline="0">
                <a:solidFill>
                  <a:schemeClr val="bg1">
                    <a:lumMod val="75000"/>
                  </a:schemeClr>
                </a:solidFill>
                <a:latin typeface="Roboto Light" panose="02000000000000000000" pitchFamily="2" charset="0"/>
                <a:ea typeface="Roboto Light"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smtClean="0"/>
              <a:t>CLICK TO EDITE SUBTITLE</a:t>
            </a:r>
          </a:p>
        </p:txBody>
      </p:sp>
      <p:sp>
        <p:nvSpPr>
          <p:cNvPr id="23" name="Title 2"/>
          <p:cNvSpPr>
            <a:spLocks noGrp="1"/>
          </p:cNvSpPr>
          <p:nvPr>
            <p:ph type="title"/>
          </p:nvPr>
        </p:nvSpPr>
        <p:spPr>
          <a:xfrm>
            <a:off x="508001" y="455085"/>
            <a:ext cx="11157817" cy="660511"/>
          </a:xfrm>
          <a:prstGeom prst="rect">
            <a:avLst/>
          </a:prstGeom>
        </p:spPr>
        <p:txBody>
          <a:bodyPr lIns="0" tIns="0" rIns="0" bIns="0" anchor="ctr"/>
          <a:lstStyle>
            <a:lvl1pPr algn="ctr">
              <a:defRPr sz="4267">
                <a:solidFill>
                  <a:schemeClr val="bg1">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62924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69607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60655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9.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1676400"/>
            <a:ext cx="97536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371600" y="2438400"/>
            <a:ext cx="9753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98061612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1" fontAlgn="base" hangingPunct="1">
        <a:spcBef>
          <a:spcPct val="0"/>
        </a:spcBef>
        <a:spcAft>
          <a:spcPct val="0"/>
        </a:spcAft>
        <a:defRPr sz="4400" kern="1200">
          <a:solidFill>
            <a:srgbClr val="367DB1"/>
          </a:solidFill>
          <a:latin typeface="+mj-lt"/>
          <a:ea typeface="+mj-ea"/>
          <a:cs typeface="+mj-cs"/>
        </a:defRPr>
      </a:lvl1pPr>
      <a:lvl2pPr algn="l" rtl="0" eaLnBrk="1" fontAlgn="base" hangingPunct="1">
        <a:spcBef>
          <a:spcPct val="0"/>
        </a:spcBef>
        <a:spcAft>
          <a:spcPct val="0"/>
        </a:spcAft>
        <a:defRPr sz="4400">
          <a:solidFill>
            <a:srgbClr val="367DB1"/>
          </a:solidFill>
          <a:latin typeface="Microsoft Sans Serif" panose="020B0604020202020204" pitchFamily="34" charset="0"/>
        </a:defRPr>
      </a:lvl2pPr>
      <a:lvl3pPr algn="l" rtl="0" eaLnBrk="1" fontAlgn="base" hangingPunct="1">
        <a:spcBef>
          <a:spcPct val="0"/>
        </a:spcBef>
        <a:spcAft>
          <a:spcPct val="0"/>
        </a:spcAft>
        <a:defRPr sz="4400">
          <a:solidFill>
            <a:srgbClr val="367DB1"/>
          </a:solidFill>
          <a:latin typeface="Microsoft Sans Serif" panose="020B0604020202020204" pitchFamily="34" charset="0"/>
        </a:defRPr>
      </a:lvl3pPr>
      <a:lvl4pPr algn="l" rtl="0" eaLnBrk="1" fontAlgn="base" hangingPunct="1">
        <a:spcBef>
          <a:spcPct val="0"/>
        </a:spcBef>
        <a:spcAft>
          <a:spcPct val="0"/>
        </a:spcAft>
        <a:defRPr sz="4400">
          <a:solidFill>
            <a:srgbClr val="367DB1"/>
          </a:solidFill>
          <a:latin typeface="Microsoft Sans Serif" panose="020B0604020202020204" pitchFamily="34" charset="0"/>
        </a:defRPr>
      </a:lvl4pPr>
      <a:lvl5pPr algn="l" rtl="0" eaLnBrk="1" fontAlgn="base" hangingPunct="1">
        <a:spcBef>
          <a:spcPct val="0"/>
        </a:spcBef>
        <a:spcAft>
          <a:spcPct val="0"/>
        </a:spcAft>
        <a:defRPr sz="4400">
          <a:solidFill>
            <a:srgbClr val="367DB1"/>
          </a:solidFill>
          <a:latin typeface="Microsoft Sans Serif" panose="020B0604020202020204" pitchFamily="34" charset="0"/>
        </a:defRPr>
      </a:lvl5pPr>
      <a:lvl6pPr marL="457200" algn="l" rtl="0" eaLnBrk="1" fontAlgn="base" hangingPunct="1">
        <a:spcBef>
          <a:spcPct val="0"/>
        </a:spcBef>
        <a:spcAft>
          <a:spcPct val="0"/>
        </a:spcAft>
        <a:defRPr sz="4400">
          <a:solidFill>
            <a:srgbClr val="367DB1"/>
          </a:solidFill>
          <a:latin typeface="Microsoft Sans Serif" panose="020B0604020202020204" pitchFamily="34" charset="0"/>
        </a:defRPr>
      </a:lvl6pPr>
      <a:lvl7pPr marL="914400" algn="l" rtl="0" eaLnBrk="1" fontAlgn="base" hangingPunct="1">
        <a:spcBef>
          <a:spcPct val="0"/>
        </a:spcBef>
        <a:spcAft>
          <a:spcPct val="0"/>
        </a:spcAft>
        <a:defRPr sz="4400">
          <a:solidFill>
            <a:srgbClr val="367DB1"/>
          </a:solidFill>
          <a:latin typeface="Microsoft Sans Serif" panose="020B0604020202020204" pitchFamily="34" charset="0"/>
        </a:defRPr>
      </a:lvl7pPr>
      <a:lvl8pPr marL="1371600" algn="l" rtl="0" eaLnBrk="1" fontAlgn="base" hangingPunct="1">
        <a:spcBef>
          <a:spcPct val="0"/>
        </a:spcBef>
        <a:spcAft>
          <a:spcPct val="0"/>
        </a:spcAft>
        <a:defRPr sz="4400">
          <a:solidFill>
            <a:srgbClr val="367DB1"/>
          </a:solidFill>
          <a:latin typeface="Microsoft Sans Serif" panose="020B0604020202020204" pitchFamily="34" charset="0"/>
        </a:defRPr>
      </a:lvl8pPr>
      <a:lvl9pPr marL="1828800" algn="l" rtl="0" eaLnBrk="1" fontAlgn="base" hangingPunct="1">
        <a:spcBef>
          <a:spcPct val="0"/>
        </a:spcBef>
        <a:spcAft>
          <a:spcPct val="0"/>
        </a:spcAft>
        <a:defRPr sz="4400">
          <a:solidFill>
            <a:srgbClr val="367DB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rgbClr val="367DB1"/>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367DB1"/>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367DB1"/>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367DB1"/>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367DB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6/15/2020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a:p>
        </p:txBody>
      </p:sp>
    </p:spTree>
    <p:extLst>
      <p:ext uri="{BB962C8B-B14F-4D97-AF65-F5344CB8AC3E}">
        <p14:creationId xmlns:p14="http://schemas.microsoft.com/office/powerpoint/2010/main" val="666074622"/>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6/15/2020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a:p>
        </p:txBody>
      </p:sp>
    </p:spTree>
    <p:extLst>
      <p:ext uri="{BB962C8B-B14F-4D97-AF65-F5344CB8AC3E}">
        <p14:creationId xmlns:p14="http://schemas.microsoft.com/office/powerpoint/2010/main" val="56811326"/>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6/15/2020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a:p>
        </p:txBody>
      </p:sp>
    </p:spTree>
    <p:extLst>
      <p:ext uri="{BB962C8B-B14F-4D97-AF65-F5344CB8AC3E}">
        <p14:creationId xmlns:p14="http://schemas.microsoft.com/office/powerpoint/2010/main" val="895756298"/>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7500" y="219076"/>
            <a:ext cx="11633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625600" y="1447800"/>
            <a:ext cx="9753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828136398"/>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81001"/>
            <a:ext cx="97536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320800" y="2133600"/>
            <a:ext cx="9753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709206759"/>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1"/>
            <a:ext cx="104648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320800" y="1143000"/>
            <a:ext cx="1046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136861076"/>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033" r:id="rId12"/>
    <p:sldLayoutId id="2147484034" r:id="rId13"/>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156377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117" y="4321479"/>
            <a:ext cx="11521860" cy="2680570"/>
          </a:xfrm>
        </p:spPr>
        <p:txBody>
          <a:bodyPr>
            <a:normAutofit fontScale="90000"/>
          </a:bodyPr>
          <a:lstStyle/>
          <a:p>
            <a:pPr lvl="0" algn="r">
              <a:spcBef>
                <a:spcPct val="20000"/>
              </a:spcBef>
            </a:pPr>
            <a:r>
              <a:rPr lang="fa-IR" sz="3200" dirty="0">
                <a:solidFill>
                  <a:srgbClr val="002060"/>
                </a:solidFill>
                <a:ea typeface="+mn-ea"/>
                <a:cs typeface="+mn-cs"/>
              </a:rPr>
              <a:t>بنابراين سيره های پيامبر (ص) و اهل بيت (ع) را می توان به دو دسته تقسيم کرد</a:t>
            </a:r>
            <a:r>
              <a:rPr lang="fa-IR" sz="3200" dirty="0" smtClean="0">
                <a:solidFill>
                  <a:srgbClr val="002060"/>
                </a:solidFill>
                <a:ea typeface="+mn-ea"/>
                <a:cs typeface="+mn-cs"/>
              </a:rPr>
              <a:t>:</a:t>
            </a:r>
            <a:br>
              <a:rPr lang="fa-IR" sz="3200" dirty="0" smtClean="0">
                <a:solidFill>
                  <a:srgbClr val="002060"/>
                </a:solidFill>
                <a:ea typeface="+mn-ea"/>
                <a:cs typeface="+mn-cs"/>
              </a:rPr>
            </a:br>
            <a:r>
              <a:rPr lang="fa-IR" sz="3200" dirty="0">
                <a:solidFill>
                  <a:srgbClr val="4D4D4D"/>
                </a:solidFill>
                <a:ea typeface="+mn-ea"/>
                <a:cs typeface="+mn-cs"/>
              </a:rPr>
              <a:t/>
            </a:r>
            <a:br>
              <a:rPr lang="fa-IR" sz="3200" dirty="0">
                <a:solidFill>
                  <a:srgbClr val="4D4D4D"/>
                </a:solidFill>
                <a:ea typeface="+mn-ea"/>
                <a:cs typeface="+mn-cs"/>
              </a:rPr>
            </a:br>
            <a:r>
              <a:rPr lang="fa-IR" sz="3200" dirty="0">
                <a:solidFill>
                  <a:schemeClr val="bg1"/>
                </a:solidFill>
                <a:ea typeface="+mn-ea"/>
                <a:cs typeface="+mn-cs"/>
              </a:rPr>
              <a:t>1- سيره های تربيتی ؛ </a:t>
            </a:r>
            <a:r>
              <a:rPr lang="fa-IR" sz="3200" dirty="0">
                <a:ea typeface="+mn-ea"/>
                <a:cs typeface="+mn-cs"/>
              </a:rPr>
              <a:t>اين سيره ها در مقام تربيت ديگران از آنان صادر شده است</a:t>
            </a:r>
            <a:r>
              <a:rPr lang="fa-IR" sz="3200" dirty="0" smtClean="0">
                <a:ea typeface="+mn-ea"/>
                <a:cs typeface="+mn-cs"/>
              </a:rPr>
              <a:t>.</a:t>
            </a:r>
            <a:br>
              <a:rPr lang="fa-IR" sz="3200" dirty="0" smtClean="0">
                <a:ea typeface="+mn-ea"/>
                <a:cs typeface="+mn-cs"/>
              </a:rPr>
            </a:br>
            <a:r>
              <a:rPr lang="fa-IR" sz="3200" dirty="0">
                <a:ea typeface="+mn-ea"/>
                <a:cs typeface="+mn-cs"/>
              </a:rPr>
              <a:t/>
            </a:r>
            <a:br>
              <a:rPr lang="fa-IR" sz="3200" dirty="0">
                <a:ea typeface="+mn-ea"/>
                <a:cs typeface="+mn-cs"/>
              </a:rPr>
            </a:br>
            <a:r>
              <a:rPr lang="fa-IR" sz="3200" dirty="0">
                <a:solidFill>
                  <a:schemeClr val="bg1"/>
                </a:solidFill>
                <a:ea typeface="+mn-ea"/>
                <a:cs typeface="+mn-cs"/>
              </a:rPr>
              <a:t>2- سيره های غير تربيتی ؛ </a:t>
            </a:r>
            <a:r>
              <a:rPr lang="fa-IR" sz="3200" dirty="0">
                <a:ea typeface="+mn-ea"/>
                <a:cs typeface="+mn-cs"/>
              </a:rPr>
              <a:t>در اين سيره ها معصومان (ع) در مقام تربيت ديگران نبوده </a:t>
            </a:r>
            <a:r>
              <a:rPr lang="fa-IR" sz="3200" dirty="0" smtClean="0">
                <a:ea typeface="+mn-ea"/>
                <a:cs typeface="+mn-cs"/>
              </a:rPr>
              <a:t>اند.</a:t>
            </a:r>
            <a:r>
              <a:rPr lang="en-US" sz="3200" dirty="0">
                <a:solidFill>
                  <a:srgbClr val="4D4D4D"/>
                </a:solidFill>
                <a:ea typeface="+mn-ea"/>
                <a:cs typeface="+mn-cs"/>
              </a:rPr>
              <a:t/>
            </a:r>
            <a:br>
              <a:rPr lang="en-US" sz="3200" dirty="0">
                <a:solidFill>
                  <a:srgbClr val="4D4D4D"/>
                </a:solidFill>
                <a:ea typeface="+mn-ea"/>
                <a:cs typeface="+mn-cs"/>
              </a:rPr>
            </a:br>
            <a:endParaRPr lang="en-US" dirty="0"/>
          </a:p>
        </p:txBody>
      </p:sp>
      <p:sp>
        <p:nvSpPr>
          <p:cNvPr id="3" name="Content Placeholder 2"/>
          <p:cNvSpPr>
            <a:spLocks noGrp="1"/>
          </p:cNvSpPr>
          <p:nvPr>
            <p:ph idx="1"/>
          </p:nvPr>
        </p:nvSpPr>
        <p:spPr>
          <a:xfrm>
            <a:off x="321501" y="0"/>
            <a:ext cx="11870499" cy="3162822"/>
          </a:xfrm>
        </p:spPr>
        <p:txBody>
          <a:bodyPr>
            <a:noAutofit/>
          </a:bodyPr>
          <a:lstStyle/>
          <a:p>
            <a:pPr marL="0" indent="0" algn="r">
              <a:buNone/>
            </a:pPr>
            <a:r>
              <a:rPr lang="fa-IR" dirty="0"/>
              <a:t>اما </a:t>
            </a:r>
            <a:r>
              <a:rPr lang="fa-IR" dirty="0" smtClean="0"/>
              <a:t>غير </a:t>
            </a:r>
            <a:r>
              <a:rPr lang="fa-IR" dirty="0"/>
              <a:t>تربيتی بودن سيره به اين معنا نيست که انها هيچ ارزشی </a:t>
            </a:r>
            <a:r>
              <a:rPr lang="fa-IR" dirty="0" smtClean="0"/>
              <a:t>و</a:t>
            </a:r>
          </a:p>
          <a:p>
            <a:pPr marL="0" indent="0" algn="r">
              <a:buNone/>
            </a:pPr>
            <a:r>
              <a:rPr lang="fa-IR" dirty="0" smtClean="0"/>
              <a:t> </a:t>
            </a:r>
            <a:r>
              <a:rPr lang="fa-IR" dirty="0"/>
              <a:t>اثر تربيتی ندارند؛ انسان بسياری </a:t>
            </a:r>
            <a:r>
              <a:rPr lang="fa-IR" dirty="0" smtClean="0"/>
              <a:t>از رفتارها،گرايشها </a:t>
            </a:r>
            <a:r>
              <a:rPr lang="fa-IR" dirty="0"/>
              <a:t>و اگاهيها را </a:t>
            </a:r>
            <a:endParaRPr lang="fa-IR" dirty="0" smtClean="0"/>
          </a:p>
          <a:p>
            <a:pPr marL="0" indent="0" algn="r">
              <a:buNone/>
            </a:pPr>
            <a:r>
              <a:rPr lang="fa-IR" dirty="0" smtClean="0"/>
              <a:t>از </a:t>
            </a:r>
            <a:r>
              <a:rPr lang="fa-IR" dirty="0"/>
              <a:t>ديگران کسب می کند،بدون اينکه يگری يا حتی خود فرد چنين </a:t>
            </a:r>
            <a:r>
              <a:rPr lang="fa-IR" dirty="0" smtClean="0"/>
              <a:t>قصدی</a:t>
            </a:r>
          </a:p>
          <a:p>
            <a:pPr marL="0" indent="0" algn="r">
              <a:buNone/>
            </a:pPr>
            <a:r>
              <a:rPr lang="fa-IR" dirty="0" smtClean="0"/>
              <a:t> </a:t>
            </a:r>
            <a:r>
              <a:rPr lang="fa-IR" dirty="0"/>
              <a:t>داشته باشد. </a:t>
            </a:r>
            <a:r>
              <a:rPr lang="fa-IR" dirty="0">
                <a:solidFill>
                  <a:schemeClr val="bg1"/>
                </a:solidFill>
              </a:rPr>
              <a:t>سيره های </a:t>
            </a:r>
            <a:r>
              <a:rPr lang="fa-IR" dirty="0" smtClean="0">
                <a:solidFill>
                  <a:schemeClr val="bg1"/>
                </a:solidFill>
              </a:rPr>
              <a:t>غیر تربيتی </a:t>
            </a:r>
            <a:r>
              <a:rPr lang="fa-IR" dirty="0" smtClean="0"/>
              <a:t>پيامبر </a:t>
            </a:r>
            <a:r>
              <a:rPr lang="fa-IR" dirty="0"/>
              <a:t>(ص) و اهل بيت (ع) نيز به </a:t>
            </a:r>
            <a:endParaRPr lang="fa-IR" dirty="0" smtClean="0"/>
          </a:p>
          <a:p>
            <a:pPr marL="0" indent="0" algn="r">
              <a:buNone/>
            </a:pPr>
            <a:r>
              <a:rPr lang="fa-IR" dirty="0" smtClean="0"/>
              <a:t>عنوان </a:t>
            </a:r>
            <a:r>
              <a:rPr lang="fa-IR" dirty="0">
                <a:solidFill>
                  <a:schemeClr val="bg1"/>
                </a:solidFill>
              </a:rPr>
              <a:t>الگويی برای مسلمانان </a:t>
            </a:r>
            <a:r>
              <a:rPr lang="fa-IR" dirty="0"/>
              <a:t>،همين نقش را دارند و بر ابعاد </a:t>
            </a:r>
            <a:r>
              <a:rPr lang="fa-IR" dirty="0" smtClean="0"/>
              <a:t>مختلف وجودی آنان تاثیر می گذارند.</a:t>
            </a:r>
            <a:endParaRPr lang="fa-IR" dirty="0"/>
          </a:p>
        </p:txBody>
      </p:sp>
    </p:spTree>
    <p:extLst>
      <p:ext uri="{BB962C8B-B14F-4D97-AF65-F5344CB8AC3E}">
        <p14:creationId xmlns:p14="http://schemas.microsoft.com/office/powerpoint/2010/main" val="16702613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7392" y="274638"/>
            <a:ext cx="8025008" cy="1143000"/>
          </a:xfrm>
        </p:spPr>
        <p:txBody>
          <a:bodyPr>
            <a:normAutofit/>
          </a:bodyPr>
          <a:lstStyle/>
          <a:p>
            <a:pPr algn="r"/>
            <a:r>
              <a:rPr lang="fa-IR" sz="4800" dirty="0" smtClean="0">
                <a:solidFill>
                  <a:schemeClr val="accent3"/>
                </a:solidFill>
              </a:rPr>
              <a:t>تربیت دینی</a:t>
            </a:r>
            <a:endParaRPr lang="en-US" sz="4800" dirty="0">
              <a:solidFill>
                <a:schemeClr val="accent3"/>
              </a:solidFill>
            </a:endParaRPr>
          </a:p>
        </p:txBody>
      </p:sp>
      <p:sp>
        <p:nvSpPr>
          <p:cNvPr id="3" name="Content Placeholder 2"/>
          <p:cNvSpPr>
            <a:spLocks noGrp="1"/>
          </p:cNvSpPr>
          <p:nvPr>
            <p:ph idx="1"/>
          </p:nvPr>
        </p:nvSpPr>
        <p:spPr>
          <a:xfrm>
            <a:off x="0" y="1417638"/>
            <a:ext cx="12192000" cy="5580345"/>
          </a:xfrm>
        </p:spPr>
        <p:txBody>
          <a:bodyPr>
            <a:normAutofit fontScale="92500" lnSpcReduction="10000"/>
          </a:bodyPr>
          <a:lstStyle/>
          <a:p>
            <a:pPr marL="0" indent="0" algn="r">
              <a:buNone/>
            </a:pPr>
            <a:r>
              <a:rPr lang="fa-IR" dirty="0" smtClean="0">
                <a:solidFill>
                  <a:srgbClr val="002060"/>
                </a:solidFill>
                <a:latin typeface="Arial" panose="020B0604020202020204" pitchFamily="34" charset="0"/>
              </a:rPr>
              <a:t>برای </a:t>
            </a:r>
            <a:r>
              <a:rPr lang="fa-IR" dirty="0">
                <a:solidFill>
                  <a:srgbClr val="002060"/>
                </a:solidFill>
                <a:latin typeface="Arial" panose="020B0604020202020204" pitchFamily="34" charset="0"/>
              </a:rPr>
              <a:t>دست يافتن به تعريفی از تربيت دينی لازم است تصوری از «دين</a:t>
            </a:r>
            <a:r>
              <a:rPr lang="fa-IR" dirty="0" smtClean="0">
                <a:solidFill>
                  <a:srgbClr val="002060"/>
                </a:solidFill>
                <a:latin typeface="Arial" panose="020B0604020202020204" pitchFamily="34" charset="0"/>
              </a:rPr>
              <a:t>»</a:t>
            </a:r>
          </a:p>
          <a:p>
            <a:pPr marL="0" indent="0" algn="r">
              <a:buNone/>
            </a:pPr>
            <a:r>
              <a:rPr lang="fa-IR" dirty="0" smtClean="0">
                <a:solidFill>
                  <a:srgbClr val="002060"/>
                </a:solidFill>
                <a:latin typeface="Arial" panose="020B0604020202020204" pitchFamily="34" charset="0"/>
              </a:rPr>
              <a:t> و«تربيت </a:t>
            </a:r>
            <a:r>
              <a:rPr lang="fa-IR" dirty="0">
                <a:solidFill>
                  <a:srgbClr val="002060"/>
                </a:solidFill>
                <a:latin typeface="Arial" panose="020B0604020202020204" pitchFamily="34" charset="0"/>
              </a:rPr>
              <a:t>» داشته باشيم</a:t>
            </a:r>
            <a:r>
              <a:rPr lang="fa-IR" dirty="0" smtClean="0">
                <a:solidFill>
                  <a:srgbClr val="002060"/>
                </a:solidFill>
                <a:latin typeface="Arial" panose="020B0604020202020204" pitchFamily="34" charset="0"/>
              </a:rPr>
              <a:t>.</a:t>
            </a:r>
          </a:p>
          <a:p>
            <a:pPr marL="0" indent="0" algn="r">
              <a:buNone/>
            </a:pPr>
            <a:endParaRPr lang="fa-IR" dirty="0" smtClean="0">
              <a:solidFill>
                <a:srgbClr val="000000"/>
              </a:solidFill>
              <a:latin typeface="Arial" panose="020B0604020202020204" pitchFamily="34" charset="0"/>
            </a:endParaRPr>
          </a:p>
          <a:p>
            <a:pPr marL="0" indent="0" algn="r">
              <a:buNone/>
            </a:pPr>
            <a:r>
              <a:rPr lang="fa-IR" dirty="0" smtClean="0">
                <a:solidFill>
                  <a:srgbClr val="000000"/>
                </a:solidFill>
                <a:latin typeface="Arial" panose="020B0604020202020204" pitchFamily="34" charset="0"/>
              </a:rPr>
              <a:t>قبلا </a:t>
            </a:r>
            <a:r>
              <a:rPr lang="fa-IR" dirty="0">
                <a:solidFill>
                  <a:srgbClr val="000000"/>
                </a:solidFill>
                <a:latin typeface="Arial" panose="020B0604020202020204" pitchFamily="34" charset="0"/>
              </a:rPr>
              <a:t>درباره </a:t>
            </a:r>
            <a:r>
              <a:rPr lang="fa-IR" dirty="0">
                <a:solidFill>
                  <a:schemeClr val="bg1"/>
                </a:solidFill>
                <a:latin typeface="Arial" panose="020B0604020202020204" pitchFamily="34" charset="0"/>
              </a:rPr>
              <a:t>تربيت</a:t>
            </a:r>
            <a:r>
              <a:rPr lang="fa-IR" dirty="0">
                <a:solidFill>
                  <a:srgbClr val="000000"/>
                </a:solidFill>
                <a:latin typeface="Arial" panose="020B0604020202020204" pitchFamily="34" charset="0"/>
              </a:rPr>
              <a:t> و </a:t>
            </a:r>
            <a:r>
              <a:rPr lang="fa-IR" dirty="0" smtClean="0">
                <a:solidFill>
                  <a:srgbClr val="000000"/>
                </a:solidFill>
                <a:latin typeface="Arial" panose="020B0604020202020204" pitchFamily="34" charset="0"/>
              </a:rPr>
              <a:t>تعريف </a:t>
            </a:r>
            <a:r>
              <a:rPr lang="fa-IR" dirty="0">
                <a:solidFill>
                  <a:srgbClr val="000000"/>
                </a:solidFill>
                <a:latin typeface="Arial" panose="020B0604020202020204" pitchFamily="34" charset="0"/>
              </a:rPr>
              <a:t>آن بحث کرديم و گفتيم که </a:t>
            </a:r>
            <a:r>
              <a:rPr lang="fa-IR" dirty="0" smtClean="0">
                <a:solidFill>
                  <a:srgbClr val="000000"/>
                </a:solidFill>
                <a:latin typeface="Arial" panose="020B0604020202020204" pitchFamily="34" charset="0"/>
              </a:rPr>
              <a:t>تعريف مورد </a:t>
            </a:r>
            <a:r>
              <a:rPr lang="fa-IR" dirty="0">
                <a:solidFill>
                  <a:srgbClr val="000000"/>
                </a:solidFill>
                <a:latin typeface="Arial" panose="020B0604020202020204" pitchFamily="34" charset="0"/>
              </a:rPr>
              <a:t>نظر ما از </a:t>
            </a:r>
            <a:r>
              <a:rPr lang="fa-IR" dirty="0" smtClean="0">
                <a:solidFill>
                  <a:srgbClr val="000000"/>
                </a:solidFill>
                <a:latin typeface="Arial" panose="020B0604020202020204" pitchFamily="34" charset="0"/>
              </a:rPr>
              <a:t>تربيت عبارت </a:t>
            </a:r>
            <a:r>
              <a:rPr lang="fa-IR" dirty="0">
                <a:solidFill>
                  <a:srgbClr val="000000"/>
                </a:solidFill>
                <a:latin typeface="Arial" panose="020B0604020202020204" pitchFamily="34" charset="0"/>
              </a:rPr>
              <a:t>است از «مجموعه اعمالی که يک فرد به عمد، به منظور اثرگذاری بر </a:t>
            </a:r>
            <a:r>
              <a:rPr lang="fa-IR" dirty="0" smtClean="0">
                <a:solidFill>
                  <a:srgbClr val="000000"/>
                </a:solidFill>
                <a:latin typeface="Arial" panose="020B0604020202020204" pitchFamily="34" charset="0"/>
              </a:rPr>
              <a:t>شناخت،اعتقادات،احساسات، عواطف </a:t>
            </a:r>
            <a:r>
              <a:rPr lang="fa-IR" dirty="0">
                <a:solidFill>
                  <a:srgbClr val="000000"/>
                </a:solidFill>
                <a:latin typeface="Arial" panose="020B0604020202020204" pitchFamily="34" charset="0"/>
              </a:rPr>
              <a:t>و رفتارهای انسان يا </a:t>
            </a:r>
            <a:r>
              <a:rPr lang="fa-IR" dirty="0" smtClean="0">
                <a:solidFill>
                  <a:srgbClr val="000000"/>
                </a:solidFill>
                <a:latin typeface="Arial" panose="020B0604020202020204" pitchFamily="34" charset="0"/>
              </a:rPr>
              <a:t>انسان های </a:t>
            </a:r>
            <a:r>
              <a:rPr lang="fa-IR" dirty="0">
                <a:solidFill>
                  <a:srgbClr val="000000"/>
                </a:solidFill>
                <a:latin typeface="Arial" panose="020B0604020202020204" pitchFamily="34" charset="0"/>
              </a:rPr>
              <a:t>ديگر،براساس برنامه ای سنجيده ا</a:t>
            </a:r>
            <a:r>
              <a:rPr lang="fa-IR" dirty="0" smtClean="0">
                <a:solidFill>
                  <a:srgbClr val="000000"/>
                </a:solidFill>
                <a:latin typeface="Arial" panose="020B0604020202020204" pitchFamily="34" charset="0"/>
              </a:rPr>
              <a:t>نجام </a:t>
            </a:r>
            <a:r>
              <a:rPr lang="fa-IR" dirty="0">
                <a:solidFill>
                  <a:srgbClr val="000000"/>
                </a:solidFill>
                <a:latin typeface="Arial" panose="020B0604020202020204" pitchFamily="34" charset="0"/>
              </a:rPr>
              <a:t>می دهد</a:t>
            </a:r>
            <a:r>
              <a:rPr lang="fa-IR" dirty="0" smtClean="0">
                <a:solidFill>
                  <a:srgbClr val="000000"/>
                </a:solidFill>
                <a:latin typeface="Arial" panose="020B0604020202020204" pitchFamily="34" charset="0"/>
              </a:rPr>
              <a:t>.»</a:t>
            </a:r>
          </a:p>
          <a:p>
            <a:pPr marL="0" indent="0" algn="r">
              <a:buNone/>
            </a:pPr>
            <a:r>
              <a:rPr lang="fa-IR" dirty="0">
                <a:solidFill>
                  <a:srgbClr val="000000"/>
                </a:solidFill>
                <a:latin typeface="Arial" panose="020B0604020202020204" pitchFamily="34" charset="0"/>
              </a:rPr>
              <a:t/>
            </a:r>
            <a:br>
              <a:rPr lang="fa-IR" dirty="0">
                <a:solidFill>
                  <a:srgbClr val="000000"/>
                </a:solidFill>
                <a:latin typeface="Arial" panose="020B0604020202020204" pitchFamily="34" charset="0"/>
              </a:rPr>
            </a:br>
            <a:r>
              <a:rPr lang="fa-IR" dirty="0">
                <a:solidFill>
                  <a:srgbClr val="000000"/>
                </a:solidFill>
                <a:latin typeface="Arial" panose="020B0604020202020204" pitchFamily="34" charset="0"/>
              </a:rPr>
              <a:t>اما </a:t>
            </a:r>
            <a:r>
              <a:rPr lang="fa-IR" dirty="0">
                <a:solidFill>
                  <a:schemeClr val="bg1"/>
                </a:solidFill>
                <a:latin typeface="Arial" panose="020B0604020202020204" pitchFamily="34" charset="0"/>
              </a:rPr>
              <a:t>«دين » </a:t>
            </a:r>
            <a:r>
              <a:rPr lang="fa-IR" dirty="0">
                <a:solidFill>
                  <a:srgbClr val="000000"/>
                </a:solidFill>
                <a:latin typeface="Arial" panose="020B0604020202020204" pitchFamily="34" charset="0"/>
              </a:rPr>
              <a:t>در زبان فارسی به معنای کيش ،آيين و طريقت است</a:t>
            </a:r>
            <a:r>
              <a:rPr lang="fa-IR" dirty="0" smtClean="0">
                <a:solidFill>
                  <a:srgbClr val="000000"/>
                </a:solidFill>
                <a:latin typeface="Arial" panose="020B0604020202020204" pitchFamily="34" charset="0"/>
              </a:rPr>
              <a:t>.</a:t>
            </a:r>
            <a:r>
              <a:rPr lang="fa-IR" sz="1600" dirty="0" smtClean="0">
                <a:solidFill>
                  <a:srgbClr val="000000"/>
                </a:solidFill>
                <a:latin typeface="Arial" panose="020B0604020202020204" pitchFamily="34" charset="0"/>
              </a:rPr>
              <a:t> </a:t>
            </a:r>
            <a:r>
              <a:rPr lang="fa-IR" dirty="0" smtClean="0">
                <a:solidFill>
                  <a:srgbClr val="000000"/>
                </a:solidFill>
                <a:latin typeface="Arial" panose="020B0604020202020204" pitchFamily="34" charset="0"/>
              </a:rPr>
              <a:t>در </a:t>
            </a:r>
            <a:r>
              <a:rPr lang="fa-IR" dirty="0">
                <a:solidFill>
                  <a:srgbClr val="000000"/>
                </a:solidFill>
                <a:latin typeface="Arial" panose="020B0604020202020204" pitchFamily="34" charset="0"/>
              </a:rPr>
              <a:t>زبان عربی نيز اين واژه به معنای </a:t>
            </a:r>
            <a:r>
              <a:rPr lang="fa-IR" dirty="0" smtClean="0">
                <a:solidFill>
                  <a:srgbClr val="000000"/>
                </a:solidFill>
                <a:latin typeface="Arial" panose="020B0604020202020204" pitchFamily="34" charset="0"/>
              </a:rPr>
              <a:t>اطاعت،آيين </a:t>
            </a:r>
            <a:r>
              <a:rPr lang="fa-IR" dirty="0">
                <a:solidFill>
                  <a:srgbClr val="000000"/>
                </a:solidFill>
                <a:latin typeface="Arial" panose="020B0604020202020204" pitchFamily="34" charset="0"/>
              </a:rPr>
              <a:t>و شريعت آمده </a:t>
            </a:r>
            <a:r>
              <a:rPr lang="fa-IR" dirty="0" smtClean="0">
                <a:solidFill>
                  <a:srgbClr val="000000"/>
                </a:solidFill>
                <a:latin typeface="Arial" panose="020B0604020202020204" pitchFamily="34" charset="0"/>
              </a:rPr>
              <a:t>است. </a:t>
            </a:r>
            <a:r>
              <a:rPr lang="fa-IR" dirty="0">
                <a:solidFill>
                  <a:srgbClr val="000000"/>
                </a:solidFill>
                <a:latin typeface="Arial" panose="020B0604020202020204" pitchFamily="34" charset="0"/>
              </a:rPr>
              <a:t/>
            </a:r>
            <a:br>
              <a:rPr lang="fa-IR" dirty="0">
                <a:solidFill>
                  <a:srgbClr val="000000"/>
                </a:solidFill>
                <a:latin typeface="Arial" panose="020B0604020202020204" pitchFamily="34" charset="0"/>
              </a:rPr>
            </a:br>
            <a:r>
              <a:rPr lang="fa-IR" dirty="0">
                <a:solidFill>
                  <a:srgbClr val="000000"/>
                </a:solidFill>
                <a:latin typeface="Arial" panose="020B0604020202020204" pitchFamily="34" charset="0"/>
              </a:rPr>
              <a:t>دين عبارت است از مجموعه گزاره های معتبر به جا مانده از مرجع يا مراجع فوق سوال يک دين.اين گزاره ها </a:t>
            </a:r>
            <a:r>
              <a:rPr lang="fa-IR" dirty="0" smtClean="0">
                <a:solidFill>
                  <a:srgbClr val="000000"/>
                </a:solidFill>
                <a:latin typeface="Arial" panose="020B0604020202020204" pitchFamily="34" charset="0"/>
              </a:rPr>
              <a:t>می توانند </a:t>
            </a:r>
            <a:r>
              <a:rPr lang="fa-IR" dirty="0">
                <a:solidFill>
                  <a:srgbClr val="000000"/>
                </a:solidFill>
                <a:latin typeface="Arial" panose="020B0604020202020204" pitchFamily="34" charset="0"/>
              </a:rPr>
              <a:t>در يک متن مشخص مکتوب باشند(مانند قرآن ،تورات و انجيل)و يا به صورت شفاهی از طريق </a:t>
            </a:r>
            <a:r>
              <a:rPr lang="fa-IR" dirty="0" smtClean="0">
                <a:solidFill>
                  <a:srgbClr val="000000"/>
                </a:solidFill>
                <a:latin typeface="Arial" panose="020B0604020202020204" pitchFamily="34" charset="0"/>
              </a:rPr>
              <a:t>افراد معتبر نقل شده باشند.</a:t>
            </a:r>
            <a:endParaRPr lang="en-US" dirty="0"/>
          </a:p>
        </p:txBody>
      </p:sp>
    </p:spTree>
    <p:extLst>
      <p:ext uri="{BB962C8B-B14F-4D97-AF65-F5344CB8AC3E}">
        <p14:creationId xmlns:p14="http://schemas.microsoft.com/office/powerpoint/2010/main" val="31069495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3699" y="388307"/>
            <a:ext cx="5782850" cy="1143000"/>
          </a:xfrm>
        </p:spPr>
        <p:txBody>
          <a:bodyPr/>
          <a:lstStyle/>
          <a:p>
            <a:r>
              <a:rPr lang="fa-IR" dirty="0" smtClean="0">
                <a:solidFill>
                  <a:schemeClr val="accent3"/>
                </a:solidFill>
              </a:rPr>
              <a:t>تعریف تربیت دینی</a:t>
            </a:r>
            <a:endParaRPr lang="en-US" dirty="0">
              <a:solidFill>
                <a:schemeClr val="accent3"/>
              </a:solidFill>
            </a:endParaRPr>
          </a:p>
        </p:txBody>
      </p:sp>
      <p:sp>
        <p:nvSpPr>
          <p:cNvPr id="3" name="Content Placeholder 2"/>
          <p:cNvSpPr>
            <a:spLocks noGrp="1"/>
          </p:cNvSpPr>
          <p:nvPr>
            <p:ph idx="1"/>
          </p:nvPr>
        </p:nvSpPr>
        <p:spPr>
          <a:xfrm>
            <a:off x="317327" y="2367420"/>
            <a:ext cx="11724361" cy="4947781"/>
          </a:xfrm>
        </p:spPr>
        <p:txBody>
          <a:bodyPr>
            <a:normAutofit lnSpcReduction="10000"/>
          </a:bodyPr>
          <a:lstStyle/>
          <a:p>
            <a:pPr marL="0" indent="0" algn="r">
              <a:buNone/>
            </a:pPr>
            <a:r>
              <a:rPr lang="fa-IR" sz="3400" dirty="0">
                <a:solidFill>
                  <a:srgbClr val="000000"/>
                </a:solidFill>
                <a:latin typeface="Arial" panose="020B0604020202020204" pitchFamily="34" charset="0"/>
              </a:rPr>
              <a:t>«تربيت دينی » عبارت است از مجموعه اعمال عمدی و هدفدار،به </a:t>
            </a:r>
            <a:r>
              <a:rPr lang="fa-IR" sz="3400" dirty="0" smtClean="0">
                <a:solidFill>
                  <a:srgbClr val="000000"/>
                </a:solidFill>
                <a:latin typeface="Arial" panose="020B0604020202020204" pitchFamily="34" charset="0"/>
              </a:rPr>
              <a:t>منظورآموزش </a:t>
            </a:r>
            <a:r>
              <a:rPr lang="fa-IR" sz="3400" dirty="0">
                <a:solidFill>
                  <a:srgbClr val="000000"/>
                </a:solidFill>
                <a:latin typeface="Arial" panose="020B0604020202020204" pitchFamily="34" charset="0"/>
              </a:rPr>
              <a:t>گزاره های معتبر يک دين </a:t>
            </a:r>
            <a:r>
              <a:rPr lang="fa-IR" sz="3400" dirty="0" smtClean="0">
                <a:solidFill>
                  <a:srgbClr val="000000"/>
                </a:solidFill>
                <a:latin typeface="Arial" panose="020B0604020202020204" pitchFamily="34" charset="0"/>
              </a:rPr>
              <a:t>به افراد </a:t>
            </a:r>
            <a:r>
              <a:rPr lang="fa-IR" sz="3400" dirty="0">
                <a:solidFill>
                  <a:srgbClr val="000000"/>
                </a:solidFill>
                <a:latin typeface="Arial" panose="020B0604020202020204" pitchFamily="34" charset="0"/>
              </a:rPr>
              <a:t>ديگر،به </a:t>
            </a:r>
            <a:r>
              <a:rPr lang="fa-IR" sz="3400" dirty="0" smtClean="0">
                <a:solidFill>
                  <a:srgbClr val="000000"/>
                </a:solidFill>
                <a:latin typeface="Arial" panose="020B0604020202020204" pitchFamily="34" charset="0"/>
              </a:rPr>
              <a:t>نوعی </a:t>
            </a:r>
            <a:r>
              <a:rPr lang="fa-IR" sz="3400" dirty="0">
                <a:solidFill>
                  <a:srgbClr val="000000"/>
                </a:solidFill>
                <a:latin typeface="Arial" panose="020B0604020202020204" pitchFamily="34" charset="0"/>
              </a:rPr>
              <a:t>که آن افراد در عمل و نظر به آن آموزه ها متعهد و پايبند گردند</a:t>
            </a:r>
            <a:r>
              <a:rPr lang="fa-IR" sz="3400" dirty="0" smtClean="0">
                <a:solidFill>
                  <a:srgbClr val="000000"/>
                </a:solidFill>
                <a:latin typeface="Arial" panose="020B0604020202020204" pitchFamily="34" charset="0"/>
              </a:rPr>
              <a:t>.</a:t>
            </a:r>
          </a:p>
          <a:p>
            <a:pPr marL="0" indent="0" algn="r">
              <a:buNone/>
            </a:pPr>
            <a:endParaRPr lang="fa-IR" dirty="0">
              <a:solidFill>
                <a:srgbClr val="000000"/>
              </a:solidFill>
              <a:latin typeface="Arial" panose="020B0604020202020204" pitchFamily="34" charset="0"/>
            </a:endParaRPr>
          </a:p>
          <a:p>
            <a:pPr marL="0" indent="0" algn="r">
              <a:buNone/>
            </a:pPr>
            <a:endParaRPr lang="fa-IR" dirty="0" smtClean="0">
              <a:solidFill>
                <a:srgbClr val="000000"/>
              </a:solidFill>
              <a:latin typeface="Arial" panose="020B0604020202020204" pitchFamily="34" charset="0"/>
            </a:endParaRPr>
          </a:p>
          <a:p>
            <a:pPr marL="0" indent="0" algn="r">
              <a:buNone/>
            </a:pPr>
            <a:r>
              <a:rPr lang="fa-IR" dirty="0">
                <a:solidFill>
                  <a:srgbClr val="000000"/>
                </a:solidFill>
                <a:latin typeface="Arial" panose="020B0604020202020204" pitchFamily="34" charset="0"/>
              </a:rPr>
              <a:t/>
            </a:r>
            <a:br>
              <a:rPr lang="fa-IR" dirty="0">
                <a:solidFill>
                  <a:srgbClr val="000000"/>
                </a:solidFill>
                <a:latin typeface="Arial" panose="020B0604020202020204" pitchFamily="34" charset="0"/>
              </a:rPr>
            </a:br>
            <a:r>
              <a:rPr lang="fa-IR" sz="3400" dirty="0">
                <a:solidFill>
                  <a:srgbClr val="000000"/>
                </a:solidFill>
                <a:latin typeface="Arial" panose="020B0604020202020204" pitchFamily="34" charset="0"/>
              </a:rPr>
              <a:t>براساس اين </a:t>
            </a:r>
            <a:r>
              <a:rPr lang="fa-IR" sz="3400" dirty="0" smtClean="0">
                <a:solidFill>
                  <a:srgbClr val="000000"/>
                </a:solidFill>
                <a:latin typeface="Arial" panose="020B0604020202020204" pitchFamily="34" charset="0"/>
              </a:rPr>
              <a:t>تعريف،تربيت </a:t>
            </a:r>
            <a:r>
              <a:rPr lang="fa-IR" sz="3400" dirty="0">
                <a:solidFill>
                  <a:srgbClr val="000000"/>
                </a:solidFill>
                <a:latin typeface="Arial" panose="020B0604020202020204" pitchFamily="34" charset="0"/>
              </a:rPr>
              <a:t>دينی منحصر به مسجد،کليسا يا مدرسه علميه نيست؛بلکه در هر جايی ممکن است </a:t>
            </a:r>
            <a:r>
              <a:rPr lang="fa-IR" sz="3400" dirty="0" smtClean="0">
                <a:solidFill>
                  <a:srgbClr val="000000"/>
                </a:solidFill>
                <a:latin typeface="Arial" panose="020B0604020202020204" pitchFamily="34" charset="0"/>
              </a:rPr>
              <a:t>تلاشی هدفدار </a:t>
            </a:r>
            <a:r>
              <a:rPr lang="fa-IR" sz="3400" dirty="0">
                <a:solidFill>
                  <a:srgbClr val="000000"/>
                </a:solidFill>
                <a:latin typeface="Arial" panose="020B0604020202020204" pitchFamily="34" charset="0"/>
              </a:rPr>
              <a:t>به منظور آموزش </a:t>
            </a:r>
            <a:r>
              <a:rPr lang="fa-IR" sz="3400" dirty="0" smtClean="0">
                <a:solidFill>
                  <a:srgbClr val="000000"/>
                </a:solidFill>
                <a:latin typeface="Arial" panose="020B0604020202020204" pitchFamily="34" charset="0"/>
              </a:rPr>
              <a:t>معارف دينی </a:t>
            </a:r>
            <a:r>
              <a:rPr lang="fa-IR" sz="3400" dirty="0">
                <a:solidFill>
                  <a:srgbClr val="000000"/>
                </a:solidFill>
                <a:latin typeface="Arial" panose="020B0604020202020204" pitchFamily="34" charset="0"/>
              </a:rPr>
              <a:t>صورت گيرد؛خواه مسجد باشد يا خيابان يا منزل يا هر جای </a:t>
            </a:r>
            <a:r>
              <a:rPr lang="fa-IR" sz="3400" dirty="0" smtClean="0">
                <a:solidFill>
                  <a:srgbClr val="000000"/>
                </a:solidFill>
                <a:latin typeface="Arial" panose="020B0604020202020204" pitchFamily="34" charset="0"/>
              </a:rPr>
              <a:t>ديگر.</a:t>
            </a:r>
            <a:r>
              <a:rPr lang="fa-IR" sz="3400" dirty="0" smtClean="0"/>
              <a:t> </a:t>
            </a:r>
            <a:r>
              <a:rPr lang="fa-IR" dirty="0"/>
              <a:t/>
            </a:r>
            <a:br>
              <a:rPr lang="fa-IR" dirty="0"/>
            </a:br>
            <a:endParaRPr lang="en-US" dirty="0"/>
          </a:p>
        </p:txBody>
      </p:sp>
    </p:spTree>
    <p:extLst>
      <p:ext uri="{BB962C8B-B14F-4D97-AF65-F5344CB8AC3E}">
        <p14:creationId xmlns:p14="http://schemas.microsoft.com/office/powerpoint/2010/main" val="13709492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6817" y="14297"/>
            <a:ext cx="5697286" cy="1143000"/>
          </a:xfrm>
        </p:spPr>
        <p:txBody>
          <a:bodyPr/>
          <a:lstStyle/>
          <a:p>
            <a:pPr algn="r"/>
            <a:r>
              <a:rPr lang="fa-IR" dirty="0" smtClean="0">
                <a:solidFill>
                  <a:schemeClr val="accent3"/>
                </a:solidFill>
              </a:rPr>
              <a:t>ساختار دین اسلام</a:t>
            </a:r>
            <a:endParaRPr lang="en-US" dirty="0">
              <a:solidFill>
                <a:schemeClr val="accent3"/>
              </a:solidFill>
            </a:endParaRPr>
          </a:p>
        </p:txBody>
      </p:sp>
      <p:sp>
        <p:nvSpPr>
          <p:cNvPr id="3" name="Content Placeholder 2"/>
          <p:cNvSpPr>
            <a:spLocks noGrp="1"/>
          </p:cNvSpPr>
          <p:nvPr>
            <p:ph idx="1"/>
          </p:nvPr>
        </p:nvSpPr>
        <p:spPr>
          <a:xfrm>
            <a:off x="463463" y="2787692"/>
            <a:ext cx="11728537" cy="1368588"/>
          </a:xfrm>
        </p:spPr>
        <p:txBody>
          <a:bodyPr>
            <a:normAutofit fontScale="25000" lnSpcReduction="20000"/>
          </a:bodyPr>
          <a:lstStyle/>
          <a:p>
            <a:pPr marL="0" indent="0" algn="r">
              <a:buNone/>
            </a:pPr>
            <a:r>
              <a:rPr lang="fa-IR" sz="16000" b="1" dirty="0" smtClean="0">
                <a:solidFill>
                  <a:schemeClr val="accent3"/>
                </a:solidFill>
                <a:latin typeface="Arial" panose="020B0604020202020204" pitchFamily="34" charset="0"/>
              </a:rPr>
              <a:t>الف)اعتقادات:</a:t>
            </a:r>
            <a:r>
              <a:rPr lang="fa-IR" sz="16000" dirty="0" smtClean="0">
                <a:solidFill>
                  <a:schemeClr val="accent3"/>
                </a:solidFill>
              </a:rPr>
              <a:t> </a:t>
            </a:r>
            <a:r>
              <a:rPr lang="fa-IR" sz="11200" dirty="0">
                <a:solidFill>
                  <a:srgbClr val="000000"/>
                </a:solidFill>
                <a:latin typeface="Arial" panose="020B0604020202020204" pitchFamily="34" charset="0"/>
              </a:rPr>
              <a:t>اعتقادات گزاره هايی هستند که وضعيت کلی جهان و وضعيت انسان را در جهان مشخص می کنند و هر </a:t>
            </a:r>
            <a:r>
              <a:rPr lang="fa-IR" sz="11200" dirty="0" smtClean="0">
                <a:solidFill>
                  <a:srgbClr val="000000"/>
                </a:solidFill>
                <a:latin typeface="Arial" panose="020B0604020202020204" pitchFamily="34" charset="0"/>
              </a:rPr>
              <a:t>مسلمانی بايد </a:t>
            </a:r>
            <a:r>
              <a:rPr lang="fa-IR" sz="11200" dirty="0">
                <a:solidFill>
                  <a:srgbClr val="000000"/>
                </a:solidFill>
                <a:latin typeface="Arial" panose="020B0604020202020204" pitchFamily="34" charset="0"/>
              </a:rPr>
              <a:t>نسبت به ان گزاره ها شناخت و اعتقادات کافی داشته باشد</a:t>
            </a:r>
            <a:r>
              <a:rPr lang="fa-IR" sz="4400" dirty="0" smtClean="0">
                <a:solidFill>
                  <a:srgbClr val="000000"/>
                </a:solidFill>
                <a:latin typeface="Arial" panose="020B0604020202020204" pitchFamily="34" charset="0"/>
              </a:rPr>
              <a:t>.</a:t>
            </a:r>
          </a:p>
          <a:p>
            <a:pPr marL="0" indent="0" algn="r">
              <a:buNone/>
            </a:pPr>
            <a:r>
              <a:rPr lang="fa-IR" dirty="0"/>
              <a:t/>
            </a:r>
            <a:br>
              <a:rPr lang="fa-IR" dirty="0"/>
            </a:br>
            <a:r>
              <a:rPr lang="fa-IR" dirty="0"/>
              <a:t/>
            </a:r>
            <a:br>
              <a:rPr lang="fa-IR" dirty="0"/>
            </a:br>
            <a:r>
              <a:rPr lang="fa-IR" dirty="0"/>
              <a:t/>
            </a:r>
            <a:br>
              <a:rPr lang="fa-IR" dirty="0"/>
            </a:br>
            <a:r>
              <a:rPr lang="fa-IR" dirty="0"/>
              <a:t/>
            </a:r>
            <a:br>
              <a:rPr lang="fa-IR" dirty="0"/>
            </a:br>
            <a:endParaRPr lang="en-US" dirty="0"/>
          </a:p>
        </p:txBody>
      </p:sp>
      <p:sp>
        <p:nvSpPr>
          <p:cNvPr id="4" name="Title 1"/>
          <p:cNvSpPr txBox="1">
            <a:spLocks/>
          </p:cNvSpPr>
          <p:nvPr/>
        </p:nvSpPr>
        <p:spPr>
          <a:xfrm>
            <a:off x="-106325" y="3609142"/>
            <a:ext cx="1206674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r">
              <a:spcBef>
                <a:spcPct val="20000"/>
              </a:spcBef>
            </a:pPr>
            <a:r>
              <a:rPr lang="fa-IR" sz="3200" dirty="0">
                <a:solidFill>
                  <a:srgbClr val="000000"/>
                </a:solidFill>
                <a:latin typeface="Arial" panose="020B0604020202020204" pitchFamily="34" charset="0"/>
                <a:ea typeface="+mn-ea"/>
                <a:cs typeface="Arial" panose="020B0604020202020204" pitchFamily="34" charset="0"/>
              </a:rPr>
              <a:t>آيا آفرينش انسان عبث بوده يا آفريدگار انسان از آفرينش او هدفی را تعقيب می کرده است؟</a:t>
            </a:r>
            <a:r>
              <a:rPr lang="fa-IR" sz="3200" dirty="0">
                <a:solidFill>
                  <a:srgbClr val="262626"/>
                </a:solidFill>
                <a:ea typeface="+mn-ea"/>
                <a:cs typeface="Arial" panose="020B0604020202020204" pitchFamily="34" charset="0"/>
              </a:rPr>
              <a:t> </a:t>
            </a:r>
          </a:p>
        </p:txBody>
      </p:sp>
      <p:sp>
        <p:nvSpPr>
          <p:cNvPr id="5" name="Rectangle 4"/>
          <p:cNvSpPr/>
          <p:nvPr/>
        </p:nvSpPr>
        <p:spPr>
          <a:xfrm>
            <a:off x="6995786" y="4625887"/>
            <a:ext cx="4996881" cy="584775"/>
          </a:xfrm>
          <a:prstGeom prst="rect">
            <a:avLst/>
          </a:prstGeom>
        </p:spPr>
        <p:txBody>
          <a:bodyPr wrap="none">
            <a:spAutoFit/>
          </a:bodyPr>
          <a:lstStyle/>
          <a:p>
            <a:pPr lvl="0" algn="r">
              <a:spcBef>
                <a:spcPct val="20000"/>
              </a:spcBef>
            </a:pPr>
            <a:r>
              <a:rPr lang="fa-IR" sz="3200" dirty="0" smtClean="0">
                <a:solidFill>
                  <a:srgbClr val="000000"/>
                </a:solidFill>
                <a:latin typeface="Arial" panose="020B0604020202020204" pitchFamily="34" charset="0"/>
              </a:rPr>
              <a:t> </a:t>
            </a:r>
            <a:r>
              <a:rPr lang="fa-IR" sz="3200" dirty="0">
                <a:solidFill>
                  <a:srgbClr val="000000"/>
                </a:solidFill>
                <a:latin typeface="Arial" panose="020B0604020202020204" pitchFamily="34" charset="0"/>
              </a:rPr>
              <a:t>آيا جهان را آفريدگاری هست يا نه ؟</a:t>
            </a:r>
          </a:p>
        </p:txBody>
      </p:sp>
      <p:sp>
        <p:nvSpPr>
          <p:cNvPr id="6" name="Rectangle 5"/>
          <p:cNvSpPr/>
          <p:nvPr/>
        </p:nvSpPr>
        <p:spPr>
          <a:xfrm>
            <a:off x="8845460" y="5446438"/>
            <a:ext cx="3114955" cy="584775"/>
          </a:xfrm>
          <a:prstGeom prst="rect">
            <a:avLst/>
          </a:prstGeom>
        </p:spPr>
        <p:txBody>
          <a:bodyPr wrap="none">
            <a:spAutoFit/>
          </a:bodyPr>
          <a:lstStyle/>
          <a:p>
            <a:pPr lvl="0" algn="r">
              <a:spcBef>
                <a:spcPct val="20000"/>
              </a:spcBef>
            </a:pPr>
            <a:r>
              <a:rPr lang="fa-IR" sz="3200" dirty="0">
                <a:solidFill>
                  <a:srgbClr val="000000"/>
                </a:solidFill>
                <a:latin typeface="Arial" panose="020B0604020202020204" pitchFamily="34" charset="0"/>
              </a:rPr>
              <a:t>آفريدگار جهان کيست؟</a:t>
            </a:r>
          </a:p>
        </p:txBody>
      </p:sp>
      <p:sp>
        <p:nvSpPr>
          <p:cNvPr id="7" name="Rectangle 6"/>
          <p:cNvSpPr/>
          <p:nvPr/>
        </p:nvSpPr>
        <p:spPr>
          <a:xfrm>
            <a:off x="4977006" y="6266989"/>
            <a:ext cx="7736909" cy="584775"/>
          </a:xfrm>
          <a:prstGeom prst="rect">
            <a:avLst/>
          </a:prstGeom>
        </p:spPr>
        <p:txBody>
          <a:bodyPr wrap="square">
            <a:spAutoFit/>
          </a:bodyPr>
          <a:lstStyle/>
          <a:p>
            <a:r>
              <a:rPr lang="fa-IR" sz="3200" dirty="0">
                <a:solidFill>
                  <a:srgbClr val="000000"/>
                </a:solidFill>
                <a:latin typeface="Arial" panose="020B0604020202020204" pitchFamily="34" charset="0"/>
              </a:rPr>
              <a:t>انسان در مقابل خدا و ديگران چگونه بايد رفتار کند؟ </a:t>
            </a:r>
            <a:endParaRPr lang="en-US" dirty="0"/>
          </a:p>
        </p:txBody>
      </p:sp>
      <p:sp>
        <p:nvSpPr>
          <p:cNvPr id="8" name="Rectangle 7"/>
          <p:cNvSpPr/>
          <p:nvPr/>
        </p:nvSpPr>
        <p:spPr>
          <a:xfrm>
            <a:off x="1799573" y="1284932"/>
            <a:ext cx="10392427" cy="1384995"/>
          </a:xfrm>
          <a:prstGeom prst="rect">
            <a:avLst/>
          </a:prstGeom>
        </p:spPr>
        <p:txBody>
          <a:bodyPr wrap="square">
            <a:spAutoFit/>
          </a:bodyPr>
          <a:lstStyle/>
          <a:p>
            <a:pPr lvl="0" algn="r">
              <a:spcBef>
                <a:spcPct val="20000"/>
              </a:spcBef>
            </a:pPr>
            <a:r>
              <a:rPr lang="fa-IR" sz="3600" dirty="0">
                <a:solidFill>
                  <a:srgbClr val="002060"/>
                </a:solidFill>
                <a:latin typeface="Arial" panose="020B0604020202020204" pitchFamily="34" charset="0"/>
              </a:rPr>
              <a:t>گزاره های معتبر اسلام عمدتا در سه مقوله کلی قرار می گيرند</a:t>
            </a:r>
            <a:r>
              <a:rPr lang="fa-IR" sz="3600" dirty="0" smtClean="0">
                <a:solidFill>
                  <a:srgbClr val="002060"/>
                </a:solidFill>
                <a:latin typeface="Arial" panose="020B0604020202020204" pitchFamily="34" charset="0"/>
              </a:rPr>
              <a:t>:</a:t>
            </a:r>
            <a:endParaRPr lang="fa-IR" sz="3200" dirty="0">
              <a:solidFill>
                <a:srgbClr val="002060"/>
              </a:solidFill>
              <a:latin typeface="Arial" panose="020B0604020202020204" pitchFamily="34" charset="0"/>
            </a:endParaRPr>
          </a:p>
          <a:p>
            <a:pPr lvl="0" algn="r">
              <a:spcBef>
                <a:spcPct val="20000"/>
              </a:spcBef>
            </a:pPr>
            <a:r>
              <a:rPr lang="fa-IR" sz="4000" dirty="0" smtClean="0">
                <a:solidFill>
                  <a:schemeClr val="accent3"/>
                </a:solidFill>
                <a:latin typeface="Arial" panose="020B0604020202020204" pitchFamily="34" charset="0"/>
              </a:rPr>
              <a:t>اعتقادات </a:t>
            </a:r>
            <a:r>
              <a:rPr lang="fa-IR" sz="4000" dirty="0">
                <a:solidFill>
                  <a:schemeClr val="accent3"/>
                </a:solidFill>
                <a:latin typeface="Arial" panose="020B0604020202020204" pitchFamily="34" charset="0"/>
              </a:rPr>
              <a:t>،اخلاقيات و احکام</a:t>
            </a:r>
          </a:p>
        </p:txBody>
      </p:sp>
    </p:spTree>
    <p:extLst>
      <p:ext uri="{BB962C8B-B14F-4D97-AF65-F5344CB8AC3E}">
        <p14:creationId xmlns:p14="http://schemas.microsoft.com/office/powerpoint/2010/main" val="167210905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134" y="149377"/>
            <a:ext cx="10972800" cy="1143000"/>
          </a:xfrm>
        </p:spPr>
        <p:txBody>
          <a:bodyPr/>
          <a:lstStyle/>
          <a:p>
            <a:pPr algn="r"/>
            <a:r>
              <a:rPr lang="fa-IR" dirty="0" smtClean="0">
                <a:solidFill>
                  <a:schemeClr val="accent3"/>
                </a:solidFill>
              </a:rPr>
              <a:t>اصول </a:t>
            </a:r>
            <a:r>
              <a:rPr lang="fa-IR" dirty="0">
                <a:solidFill>
                  <a:schemeClr val="accent3"/>
                </a:solidFill>
              </a:rPr>
              <a:t>اعتقادی سه گانه دين </a:t>
            </a:r>
            <a:r>
              <a:rPr lang="fa-IR" dirty="0" smtClean="0">
                <a:solidFill>
                  <a:schemeClr val="accent3"/>
                </a:solidFill>
              </a:rPr>
              <a:t>اسلام </a:t>
            </a:r>
            <a:endParaRPr lang="en-US" dirty="0">
              <a:solidFill>
                <a:schemeClr val="accent3"/>
              </a:solidFill>
            </a:endParaRPr>
          </a:p>
        </p:txBody>
      </p:sp>
      <p:sp>
        <p:nvSpPr>
          <p:cNvPr id="3" name="Content Placeholder 2"/>
          <p:cNvSpPr>
            <a:spLocks noGrp="1"/>
          </p:cNvSpPr>
          <p:nvPr>
            <p:ph idx="1"/>
          </p:nvPr>
        </p:nvSpPr>
        <p:spPr>
          <a:xfrm>
            <a:off x="200416" y="1595417"/>
            <a:ext cx="11799518" cy="2404998"/>
          </a:xfrm>
        </p:spPr>
        <p:txBody>
          <a:bodyPr>
            <a:noAutofit/>
          </a:bodyPr>
          <a:lstStyle/>
          <a:p>
            <a:pPr marL="0" indent="0" algn="r">
              <a:buNone/>
            </a:pPr>
            <a:r>
              <a:rPr lang="fa-IR" dirty="0" smtClean="0">
                <a:solidFill>
                  <a:schemeClr val="accent3"/>
                </a:solidFill>
                <a:latin typeface="Arial" panose="020B0604020202020204" pitchFamily="34" charset="0"/>
              </a:rPr>
              <a:t>1-توحيد:</a:t>
            </a:r>
            <a:r>
              <a:rPr lang="fa-IR" dirty="0" smtClean="0">
                <a:solidFill>
                  <a:srgbClr val="000000"/>
                </a:solidFill>
                <a:latin typeface="Arial" panose="020B0604020202020204" pitchFamily="34" charset="0"/>
              </a:rPr>
              <a:t>يعنی </a:t>
            </a:r>
            <a:r>
              <a:rPr lang="fa-IR" dirty="0">
                <a:solidFill>
                  <a:srgbClr val="000000"/>
                </a:solidFill>
                <a:latin typeface="Arial" panose="020B0604020202020204" pitchFamily="34" charset="0"/>
              </a:rPr>
              <a:t>اعتقاد به اينکه جهان و همه پديده های آن آفريننده ای </a:t>
            </a:r>
            <a:r>
              <a:rPr lang="fa-IR" dirty="0" smtClean="0">
                <a:solidFill>
                  <a:srgbClr val="000000"/>
                </a:solidFill>
                <a:latin typeface="Arial" panose="020B0604020202020204" pitchFamily="34" charset="0"/>
              </a:rPr>
              <a:t>دارند. </a:t>
            </a:r>
          </a:p>
          <a:p>
            <a:pPr marL="0" indent="0" algn="r">
              <a:buNone/>
            </a:pPr>
            <a:r>
              <a:rPr lang="fa-IR" dirty="0" smtClean="0">
                <a:solidFill>
                  <a:srgbClr val="000000"/>
                </a:solidFill>
                <a:latin typeface="Arial" panose="020B0604020202020204" pitchFamily="34" charset="0"/>
              </a:rPr>
              <a:t>خدای يگانه ای </a:t>
            </a:r>
            <a:r>
              <a:rPr lang="fa-IR" dirty="0">
                <a:solidFill>
                  <a:srgbClr val="000000"/>
                </a:solidFill>
                <a:latin typeface="Arial" panose="020B0604020202020204" pitchFamily="34" charset="0"/>
              </a:rPr>
              <a:t>که هيچ شريک و نظيری ندارد </a:t>
            </a:r>
            <a:r>
              <a:rPr lang="fa-IR" dirty="0" smtClean="0">
                <a:solidFill>
                  <a:srgbClr val="000000"/>
                </a:solidFill>
                <a:latin typeface="Arial" panose="020B0604020202020204" pitchFamily="34" charset="0"/>
              </a:rPr>
              <a:t>وانسان </a:t>
            </a:r>
            <a:r>
              <a:rPr lang="fa-IR" dirty="0">
                <a:solidFill>
                  <a:srgbClr val="000000"/>
                </a:solidFill>
                <a:latin typeface="Arial" panose="020B0604020202020204" pitchFamily="34" charset="0"/>
              </a:rPr>
              <a:t>بايد فقط او را بپرستد.اين اولين چيزی است که </a:t>
            </a:r>
            <a:r>
              <a:rPr lang="fa-IR" dirty="0" smtClean="0">
                <a:solidFill>
                  <a:srgbClr val="000000"/>
                </a:solidFill>
                <a:latin typeface="Arial" panose="020B0604020202020204" pitchFamily="34" charset="0"/>
              </a:rPr>
              <a:t>پيامبر(ص</a:t>
            </a:r>
            <a:r>
              <a:rPr lang="fa-IR" dirty="0">
                <a:solidFill>
                  <a:srgbClr val="000000"/>
                </a:solidFill>
                <a:latin typeface="Arial" panose="020B0604020202020204" pitchFamily="34" charset="0"/>
              </a:rPr>
              <a:t>) پس از بعثت،مردم را به </a:t>
            </a:r>
            <a:r>
              <a:rPr lang="fa-IR" dirty="0" smtClean="0">
                <a:solidFill>
                  <a:srgbClr val="000000"/>
                </a:solidFill>
                <a:latin typeface="Arial" panose="020B0604020202020204" pitchFamily="34" charset="0"/>
              </a:rPr>
              <a:t>آن </a:t>
            </a:r>
            <a:r>
              <a:rPr lang="fa-IR" dirty="0">
                <a:solidFill>
                  <a:srgbClr val="000000"/>
                </a:solidFill>
                <a:latin typeface="Arial" panose="020B0604020202020204" pitchFamily="34" charset="0"/>
              </a:rPr>
              <a:t>فراخواند و </a:t>
            </a:r>
            <a:r>
              <a:rPr lang="fa-IR" dirty="0" smtClean="0">
                <a:solidFill>
                  <a:srgbClr val="000000"/>
                </a:solidFill>
                <a:latin typeface="Arial" panose="020B0604020202020204" pitchFamily="34" charset="0"/>
              </a:rPr>
              <a:t>فرمود: بگوييد </a:t>
            </a:r>
            <a:r>
              <a:rPr lang="fa-IR" dirty="0">
                <a:solidFill>
                  <a:srgbClr val="000000"/>
                </a:solidFill>
                <a:latin typeface="Arial" panose="020B0604020202020204" pitchFamily="34" charset="0"/>
              </a:rPr>
              <a:t>هيچ معبودی و خدايی جز الله نيست تا رستگار </a:t>
            </a:r>
            <a:r>
              <a:rPr lang="fa-IR" dirty="0" smtClean="0">
                <a:solidFill>
                  <a:srgbClr val="000000"/>
                </a:solidFill>
                <a:latin typeface="Arial" panose="020B0604020202020204" pitchFamily="34" charset="0"/>
              </a:rPr>
              <a:t>شويد.</a:t>
            </a:r>
            <a:r>
              <a:rPr lang="fa-IR" dirty="0">
                <a:solidFill>
                  <a:srgbClr val="000000"/>
                </a:solidFill>
                <a:latin typeface="Arial" panose="020B0604020202020204" pitchFamily="34" charset="0"/>
              </a:rPr>
              <a:t/>
            </a:r>
            <a:br>
              <a:rPr lang="fa-IR" dirty="0">
                <a:solidFill>
                  <a:srgbClr val="000000"/>
                </a:solidFill>
                <a:latin typeface="Arial" panose="020B0604020202020204" pitchFamily="34" charset="0"/>
              </a:rPr>
            </a:br>
            <a:r>
              <a:rPr lang="fa-IR" dirty="0" smtClean="0"/>
              <a:t> </a:t>
            </a:r>
            <a:r>
              <a:rPr lang="fa-IR" dirty="0"/>
              <a:t/>
            </a:r>
            <a:br>
              <a:rPr lang="fa-IR" dirty="0"/>
            </a:br>
            <a:r>
              <a:rPr lang="fa-IR" dirty="0"/>
              <a:t/>
            </a:r>
            <a:br>
              <a:rPr lang="fa-IR" dirty="0"/>
            </a:br>
            <a:endParaRPr lang="en-US" dirty="0"/>
          </a:p>
        </p:txBody>
      </p:sp>
      <p:sp>
        <p:nvSpPr>
          <p:cNvPr id="4" name="Rectangle 3"/>
          <p:cNvSpPr/>
          <p:nvPr/>
        </p:nvSpPr>
        <p:spPr>
          <a:xfrm>
            <a:off x="200417" y="3749894"/>
            <a:ext cx="11799518" cy="1569660"/>
          </a:xfrm>
          <a:prstGeom prst="rect">
            <a:avLst/>
          </a:prstGeom>
        </p:spPr>
        <p:txBody>
          <a:bodyPr wrap="square">
            <a:spAutoFit/>
          </a:bodyPr>
          <a:lstStyle/>
          <a:p>
            <a:pPr lvl="0" algn="r">
              <a:spcBef>
                <a:spcPct val="20000"/>
              </a:spcBef>
            </a:pPr>
            <a:r>
              <a:rPr lang="fa-IR" sz="3200" dirty="0">
                <a:solidFill>
                  <a:srgbClr val="92EF15"/>
                </a:solidFill>
                <a:latin typeface="Arial" panose="020B0604020202020204" pitchFamily="34" charset="0"/>
              </a:rPr>
              <a:t>2-نبوت:</a:t>
            </a:r>
            <a:r>
              <a:rPr lang="fa-IR" sz="3200" dirty="0">
                <a:solidFill>
                  <a:srgbClr val="000000"/>
                </a:solidFill>
                <a:latin typeface="Arial" panose="020B0604020202020204" pitchFamily="34" charset="0"/>
              </a:rPr>
              <a:t>يعنی اعتقاد به پيامبری حضرت محمد (ص) و اينکه او از جانب خدا مبعوث شده تا دستورها و هدايتهای الهی را در قالب دين اسلام – که کامل ترين و آخرين دين الهی است- در اختيار انسانها قرار دهد.</a:t>
            </a:r>
          </a:p>
        </p:txBody>
      </p:sp>
      <p:sp>
        <p:nvSpPr>
          <p:cNvPr id="5" name="Rectangle 4"/>
          <p:cNvSpPr/>
          <p:nvPr/>
        </p:nvSpPr>
        <p:spPr>
          <a:xfrm>
            <a:off x="100208" y="5288340"/>
            <a:ext cx="11999934" cy="1569660"/>
          </a:xfrm>
          <a:prstGeom prst="rect">
            <a:avLst/>
          </a:prstGeom>
        </p:spPr>
        <p:txBody>
          <a:bodyPr wrap="square">
            <a:spAutoFit/>
          </a:bodyPr>
          <a:lstStyle/>
          <a:p>
            <a:pPr algn="r"/>
            <a:r>
              <a:rPr lang="fa-IR" sz="3200" dirty="0" smtClean="0">
                <a:solidFill>
                  <a:schemeClr val="accent3"/>
                </a:solidFill>
                <a:latin typeface="Arial" panose="020B0604020202020204" pitchFamily="34" charset="0"/>
              </a:rPr>
              <a:t>3-معاد:</a:t>
            </a:r>
            <a:r>
              <a:rPr lang="fa-IR" sz="3200" dirty="0" smtClean="0">
                <a:solidFill>
                  <a:srgbClr val="000000"/>
                </a:solidFill>
                <a:latin typeface="Arial" panose="020B0604020202020204" pitchFamily="34" charset="0"/>
              </a:rPr>
              <a:t>يعنی </a:t>
            </a:r>
            <a:r>
              <a:rPr lang="fa-IR" sz="3200" dirty="0">
                <a:solidFill>
                  <a:srgbClr val="000000"/>
                </a:solidFill>
                <a:latin typeface="Arial" panose="020B0604020202020204" pitchFamily="34" charset="0"/>
              </a:rPr>
              <a:t>اعتقاد به اينکه انسان، با مرگ از ميان نمی رود؛ بلکه بعد از مرگ هم از نوعی حيات برخوردار است.همه انسانها در روز رستاخيز برانگيخته می شوند و در محضر خدواند، کارنامه آنان مورد بررسی قرار می </a:t>
            </a:r>
            <a:r>
              <a:rPr lang="fa-IR" sz="3200" dirty="0" smtClean="0">
                <a:solidFill>
                  <a:srgbClr val="000000"/>
                </a:solidFill>
                <a:latin typeface="Arial" panose="020B0604020202020204" pitchFamily="34" charset="0"/>
              </a:rPr>
              <a:t>گيرد. </a:t>
            </a:r>
            <a:endParaRPr lang="en-US" dirty="0"/>
          </a:p>
        </p:txBody>
      </p:sp>
    </p:spTree>
    <p:extLst>
      <p:ext uri="{BB962C8B-B14F-4D97-AF65-F5344CB8AC3E}">
        <p14:creationId xmlns:p14="http://schemas.microsoft.com/office/powerpoint/2010/main" val="2816150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274638"/>
            <a:ext cx="5181600" cy="1143000"/>
          </a:xfrm>
        </p:spPr>
        <p:txBody>
          <a:bodyPr>
            <a:normAutofit/>
          </a:bodyPr>
          <a:lstStyle/>
          <a:p>
            <a:pPr algn="r"/>
            <a:r>
              <a:rPr lang="fa-IR" sz="4800" dirty="0" smtClean="0">
                <a:solidFill>
                  <a:schemeClr val="accent3"/>
                </a:solidFill>
              </a:rPr>
              <a:t>ب)اخلاقیات</a:t>
            </a:r>
            <a:endParaRPr lang="en-US" sz="4800" dirty="0">
              <a:solidFill>
                <a:schemeClr val="accent3"/>
              </a:solidFill>
            </a:endParaRPr>
          </a:p>
        </p:txBody>
      </p:sp>
      <p:sp>
        <p:nvSpPr>
          <p:cNvPr id="3" name="Content Placeholder 2"/>
          <p:cNvSpPr>
            <a:spLocks noGrp="1"/>
          </p:cNvSpPr>
          <p:nvPr>
            <p:ph idx="1"/>
          </p:nvPr>
        </p:nvSpPr>
        <p:spPr>
          <a:xfrm>
            <a:off x="0" y="1753644"/>
            <a:ext cx="11962356" cy="5392455"/>
          </a:xfrm>
        </p:spPr>
        <p:txBody>
          <a:bodyPr>
            <a:normAutofit/>
          </a:bodyPr>
          <a:lstStyle/>
          <a:p>
            <a:pPr marL="0" indent="0" algn="r">
              <a:buNone/>
            </a:pPr>
            <a:r>
              <a:rPr lang="fa-IR" b="1" dirty="0">
                <a:solidFill>
                  <a:srgbClr val="000000"/>
                </a:solidFill>
                <a:latin typeface="Arial" panose="020B0604020202020204" pitchFamily="34" charset="0"/>
              </a:rPr>
              <a:t/>
            </a:r>
            <a:br>
              <a:rPr lang="fa-IR" b="1" dirty="0">
                <a:solidFill>
                  <a:srgbClr val="000000"/>
                </a:solidFill>
                <a:latin typeface="Arial" panose="020B0604020202020204" pitchFamily="34" charset="0"/>
              </a:rPr>
            </a:br>
            <a:r>
              <a:rPr lang="fa-IR" dirty="0">
                <a:solidFill>
                  <a:srgbClr val="000000"/>
                </a:solidFill>
                <a:latin typeface="Arial" panose="020B0604020202020204" pitchFamily="34" charset="0"/>
              </a:rPr>
              <a:t>مجموعه گزاره هايی که نحوه تعامل يک فرد مسلمان با ديگران را در زندگی مشخص می کند،اخلاقيات اسلامی </a:t>
            </a:r>
            <a:r>
              <a:rPr lang="fa-IR" dirty="0" smtClean="0">
                <a:solidFill>
                  <a:srgbClr val="000000"/>
                </a:solidFill>
                <a:latin typeface="Arial" panose="020B0604020202020204" pitchFamily="34" charset="0"/>
              </a:rPr>
              <a:t>را تشکيل </a:t>
            </a:r>
            <a:r>
              <a:rPr lang="fa-IR" dirty="0">
                <a:solidFill>
                  <a:srgbClr val="000000"/>
                </a:solidFill>
                <a:latin typeface="Arial" panose="020B0604020202020204" pitchFamily="34" charset="0"/>
              </a:rPr>
              <a:t>می دهد</a:t>
            </a:r>
            <a:r>
              <a:rPr lang="fa-IR" dirty="0" smtClean="0">
                <a:solidFill>
                  <a:srgbClr val="000000"/>
                </a:solidFill>
                <a:latin typeface="Arial" panose="020B0604020202020204" pitchFamily="34" charset="0"/>
              </a:rPr>
              <a:t>. صفاتی </a:t>
            </a:r>
            <a:r>
              <a:rPr lang="fa-IR" dirty="0">
                <a:solidFill>
                  <a:srgbClr val="000000"/>
                </a:solidFill>
                <a:latin typeface="Arial" panose="020B0604020202020204" pitchFamily="34" charset="0"/>
              </a:rPr>
              <a:t>مانند صداقت ،پشتکار ،</a:t>
            </a:r>
            <a:r>
              <a:rPr lang="fa-IR" dirty="0" smtClean="0">
                <a:solidFill>
                  <a:srgbClr val="000000"/>
                </a:solidFill>
                <a:latin typeface="Arial" panose="020B0604020202020204" pitchFamily="34" charset="0"/>
              </a:rPr>
              <a:t>اخلاص ،خيرخواهی </a:t>
            </a:r>
            <a:r>
              <a:rPr lang="fa-IR" dirty="0">
                <a:solidFill>
                  <a:srgbClr val="000000"/>
                </a:solidFill>
                <a:latin typeface="Arial" panose="020B0604020202020204" pitchFamily="34" charset="0"/>
              </a:rPr>
              <a:t>،محبت و ... معيارهايی هستن که </a:t>
            </a:r>
            <a:r>
              <a:rPr lang="fa-IR" dirty="0" smtClean="0">
                <a:solidFill>
                  <a:srgbClr val="000000"/>
                </a:solidFill>
                <a:latin typeface="Arial" panose="020B0604020202020204" pitchFamily="34" charset="0"/>
              </a:rPr>
              <a:t>يک فرد مسلمان </a:t>
            </a:r>
            <a:r>
              <a:rPr lang="fa-IR" dirty="0">
                <a:solidFill>
                  <a:srgbClr val="000000"/>
                </a:solidFill>
                <a:latin typeface="Arial" panose="020B0604020202020204" pitchFamily="34" charset="0"/>
              </a:rPr>
              <a:t>بايد آنها را در رابطه با ديگران رعايت کند</a:t>
            </a:r>
            <a:r>
              <a:rPr lang="fa-IR" dirty="0" smtClean="0">
                <a:solidFill>
                  <a:srgbClr val="000000"/>
                </a:solidFill>
                <a:latin typeface="Arial" panose="020B0604020202020204" pitchFamily="34" charset="0"/>
              </a:rPr>
              <a:t>.</a:t>
            </a:r>
          </a:p>
          <a:p>
            <a:pPr marL="0" indent="0" algn="r">
              <a:buNone/>
            </a:pPr>
            <a:endParaRPr lang="fa-IR" dirty="0" smtClean="0">
              <a:solidFill>
                <a:srgbClr val="000000"/>
              </a:solidFill>
              <a:latin typeface="Arial" panose="020B0604020202020204" pitchFamily="34" charset="0"/>
            </a:endParaRPr>
          </a:p>
          <a:p>
            <a:pPr marL="0" indent="0" algn="r">
              <a:buNone/>
            </a:pPr>
            <a:r>
              <a:rPr lang="fa-IR" dirty="0" smtClean="0">
                <a:solidFill>
                  <a:srgbClr val="000000"/>
                </a:solidFill>
                <a:latin typeface="Arial" panose="020B0604020202020204" pitchFamily="34" charset="0"/>
              </a:rPr>
              <a:t> </a:t>
            </a:r>
            <a:r>
              <a:rPr lang="fa-IR" dirty="0">
                <a:solidFill>
                  <a:srgbClr val="000000"/>
                </a:solidFill>
                <a:latin typeface="Arial" panose="020B0604020202020204" pitchFamily="34" charset="0"/>
              </a:rPr>
              <a:t>اخلاقيات گاه به دسته های کوچک تری تقسيم می </a:t>
            </a:r>
            <a:r>
              <a:rPr lang="fa-IR" dirty="0" smtClean="0">
                <a:solidFill>
                  <a:srgbClr val="000000"/>
                </a:solidFill>
                <a:latin typeface="Arial" panose="020B0604020202020204" pitchFamily="34" charset="0"/>
              </a:rPr>
              <a:t>شوند،مانند اخلاق </a:t>
            </a:r>
            <a:r>
              <a:rPr lang="fa-IR" dirty="0">
                <a:solidFill>
                  <a:srgbClr val="000000"/>
                </a:solidFill>
                <a:latin typeface="Arial" panose="020B0604020202020204" pitchFamily="34" charset="0"/>
              </a:rPr>
              <a:t>فردی و اخلاق اجتماعی؛گاه نيزبا توجه به حيطه عمل ، به اخلاق خانوادگی ، اخلاق تحصيلی ،اخلاق </a:t>
            </a:r>
            <a:r>
              <a:rPr lang="fa-IR" dirty="0" smtClean="0">
                <a:solidFill>
                  <a:srgbClr val="000000"/>
                </a:solidFill>
                <a:latin typeface="Arial" panose="020B0604020202020204" pitchFamily="34" charset="0"/>
              </a:rPr>
              <a:t>سياسی و </a:t>
            </a:r>
            <a:r>
              <a:rPr lang="fa-IR" dirty="0">
                <a:solidFill>
                  <a:srgbClr val="000000"/>
                </a:solidFill>
                <a:latin typeface="Arial" panose="020B0604020202020204" pitchFamily="34" charset="0"/>
              </a:rPr>
              <a:t>... تقسيم می </a:t>
            </a:r>
            <a:r>
              <a:rPr lang="fa-IR" dirty="0" smtClean="0">
                <a:solidFill>
                  <a:srgbClr val="000000"/>
                </a:solidFill>
                <a:latin typeface="Arial" panose="020B0604020202020204" pitchFamily="34" charset="0"/>
              </a:rPr>
              <a:t>شوند.</a:t>
            </a:r>
            <a:r>
              <a:rPr lang="fa-IR" dirty="0" smtClean="0"/>
              <a:t> </a:t>
            </a:r>
            <a:r>
              <a:rPr lang="fa-IR" dirty="0"/>
              <a:t/>
            </a:r>
            <a:br>
              <a:rPr lang="fa-IR" dirty="0"/>
            </a:br>
            <a:endParaRPr lang="en-US" dirty="0"/>
          </a:p>
        </p:txBody>
      </p:sp>
    </p:spTree>
    <p:extLst>
      <p:ext uri="{BB962C8B-B14F-4D97-AF65-F5344CB8AC3E}">
        <p14:creationId xmlns:p14="http://schemas.microsoft.com/office/powerpoint/2010/main" val="27536164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800" dirty="0" smtClean="0">
                <a:solidFill>
                  <a:schemeClr val="accent3"/>
                </a:solidFill>
              </a:rPr>
              <a:t>ج)احکام</a:t>
            </a:r>
            <a:endParaRPr lang="en-US" sz="4800" dirty="0">
              <a:solidFill>
                <a:schemeClr val="accent3"/>
              </a:solidFill>
            </a:endParaRPr>
          </a:p>
        </p:txBody>
      </p:sp>
      <p:sp>
        <p:nvSpPr>
          <p:cNvPr id="3" name="Content Placeholder 2"/>
          <p:cNvSpPr>
            <a:spLocks noGrp="1"/>
          </p:cNvSpPr>
          <p:nvPr>
            <p:ph idx="1"/>
          </p:nvPr>
        </p:nvSpPr>
        <p:spPr>
          <a:xfrm>
            <a:off x="0" y="1891430"/>
            <a:ext cx="12192000" cy="5329825"/>
          </a:xfrm>
        </p:spPr>
        <p:txBody>
          <a:bodyPr>
            <a:normAutofit fontScale="92500" lnSpcReduction="20000"/>
          </a:bodyPr>
          <a:lstStyle/>
          <a:p>
            <a:pPr marL="0" indent="0" algn="r">
              <a:buNone/>
            </a:pPr>
            <a:r>
              <a:rPr lang="fa-IR" dirty="0">
                <a:solidFill>
                  <a:srgbClr val="000000"/>
                </a:solidFill>
                <a:latin typeface="Arial" panose="020B0604020202020204" pitchFamily="34" charset="0"/>
              </a:rPr>
              <a:t>احکام،بخشی از </a:t>
            </a:r>
            <a:r>
              <a:rPr lang="fa-IR" dirty="0" smtClean="0">
                <a:solidFill>
                  <a:srgbClr val="000000"/>
                </a:solidFill>
                <a:latin typeface="Arial" panose="020B0604020202020204" pitchFamily="34" charset="0"/>
              </a:rPr>
              <a:t>معارف </a:t>
            </a:r>
            <a:r>
              <a:rPr lang="fa-IR" dirty="0">
                <a:solidFill>
                  <a:srgbClr val="000000"/>
                </a:solidFill>
                <a:latin typeface="Arial" panose="020B0604020202020204" pitchFamily="34" charset="0"/>
              </a:rPr>
              <a:t>اسلامی است که در قالب واجب،مستحب ،</a:t>
            </a:r>
            <a:r>
              <a:rPr lang="fa-IR" dirty="0" smtClean="0">
                <a:solidFill>
                  <a:srgbClr val="000000"/>
                </a:solidFill>
                <a:latin typeface="Arial" panose="020B0604020202020204" pitchFamily="34" charset="0"/>
              </a:rPr>
              <a:t>مباح،مکروه،</a:t>
            </a:r>
          </a:p>
          <a:p>
            <a:pPr marL="0" indent="0" algn="r">
              <a:buNone/>
            </a:pPr>
            <a:r>
              <a:rPr lang="fa-IR" dirty="0" smtClean="0">
                <a:solidFill>
                  <a:srgbClr val="000000"/>
                </a:solidFill>
                <a:latin typeface="Arial" panose="020B0604020202020204" pitchFamily="34" charset="0"/>
              </a:rPr>
              <a:t>حرام </a:t>
            </a:r>
            <a:r>
              <a:rPr lang="fa-IR" dirty="0">
                <a:solidFill>
                  <a:srgbClr val="000000"/>
                </a:solidFill>
                <a:latin typeface="Arial" panose="020B0604020202020204" pitchFamily="34" charset="0"/>
              </a:rPr>
              <a:t>،يا صحيح و باطل بيان </a:t>
            </a:r>
            <a:r>
              <a:rPr lang="fa-IR" dirty="0" smtClean="0">
                <a:solidFill>
                  <a:srgbClr val="000000"/>
                </a:solidFill>
                <a:latin typeface="Arial" panose="020B0604020202020204" pitchFamily="34" charset="0"/>
              </a:rPr>
              <a:t>می شود</a:t>
            </a:r>
            <a:r>
              <a:rPr lang="fa-IR" dirty="0">
                <a:solidFill>
                  <a:srgbClr val="000000"/>
                </a:solidFill>
                <a:latin typeface="Arial" panose="020B0604020202020204" pitchFamily="34" charset="0"/>
              </a:rPr>
              <a:t>. به عنوان مثال ،بر هر مسلمانی واجب است که در شبانه روز پنج </a:t>
            </a:r>
            <a:r>
              <a:rPr lang="fa-IR" dirty="0" smtClean="0">
                <a:solidFill>
                  <a:srgbClr val="000000"/>
                </a:solidFill>
                <a:latin typeface="Arial" panose="020B0604020202020204" pitchFamily="34" charset="0"/>
              </a:rPr>
              <a:t>مرتبه نماز </a:t>
            </a:r>
            <a:r>
              <a:rPr lang="fa-IR" dirty="0">
                <a:solidFill>
                  <a:srgbClr val="000000"/>
                </a:solidFill>
                <a:latin typeface="Arial" panose="020B0604020202020204" pitchFamily="34" charset="0"/>
              </a:rPr>
              <a:t>بخواند؛ واجب است نماز صبح </a:t>
            </a:r>
            <a:r>
              <a:rPr lang="fa-IR" dirty="0" smtClean="0">
                <a:solidFill>
                  <a:srgbClr val="000000"/>
                </a:solidFill>
                <a:latin typeface="Arial" panose="020B0604020202020204" pitchFamily="34" charset="0"/>
              </a:rPr>
              <a:t>دو رکعت </a:t>
            </a:r>
            <a:r>
              <a:rPr lang="fa-IR" dirty="0">
                <a:solidFill>
                  <a:srgbClr val="000000"/>
                </a:solidFill>
                <a:latin typeface="Arial" panose="020B0604020202020204" pitchFamily="34" charset="0"/>
              </a:rPr>
              <a:t>خوانده شود؛ دفاع از </a:t>
            </a:r>
            <a:r>
              <a:rPr lang="fa-IR" dirty="0" smtClean="0">
                <a:solidFill>
                  <a:srgbClr val="000000"/>
                </a:solidFill>
                <a:latin typeface="Arial" panose="020B0604020202020204" pitchFamily="34" charset="0"/>
              </a:rPr>
              <a:t>کشور اسلامی </a:t>
            </a:r>
            <a:r>
              <a:rPr lang="fa-IR" dirty="0">
                <a:solidFill>
                  <a:srgbClr val="000000"/>
                </a:solidFill>
                <a:latin typeface="Arial" panose="020B0604020202020204" pitchFamily="34" charset="0"/>
              </a:rPr>
              <a:t>بر هر مسلمانی واجب است. اين گزاره ها بخشی ازاحکام هستند؛ </a:t>
            </a:r>
            <a:r>
              <a:rPr lang="fa-IR" dirty="0" smtClean="0">
                <a:solidFill>
                  <a:srgbClr val="000000"/>
                </a:solidFill>
                <a:latin typeface="Arial" panose="020B0604020202020204" pitchFamily="34" charset="0"/>
              </a:rPr>
              <a:t>زيرا در </a:t>
            </a:r>
            <a:r>
              <a:rPr lang="fa-IR" dirty="0">
                <a:solidFill>
                  <a:srgbClr val="000000"/>
                </a:solidFill>
                <a:latin typeface="Arial" panose="020B0604020202020204" pitchFamily="34" charset="0"/>
              </a:rPr>
              <a:t>انها حکم </a:t>
            </a:r>
            <a:r>
              <a:rPr lang="fa-IR" dirty="0" smtClean="0">
                <a:solidFill>
                  <a:srgbClr val="000000"/>
                </a:solidFill>
                <a:latin typeface="Arial" panose="020B0604020202020204" pitchFamily="34" charset="0"/>
              </a:rPr>
              <a:t>(</a:t>
            </a:r>
            <a:r>
              <a:rPr lang="fa-IR" dirty="0">
                <a:solidFill>
                  <a:srgbClr val="000000"/>
                </a:solidFill>
                <a:latin typeface="Arial" panose="020B0604020202020204" pitchFamily="34" charset="0"/>
              </a:rPr>
              <a:t>واجب،حرام و .. )به کار رفته </a:t>
            </a:r>
            <a:r>
              <a:rPr lang="fa-IR" dirty="0" smtClean="0">
                <a:solidFill>
                  <a:srgbClr val="000000"/>
                </a:solidFill>
                <a:latin typeface="Arial" panose="020B0604020202020204" pitchFamily="34" charset="0"/>
              </a:rPr>
              <a:t>است.</a:t>
            </a:r>
          </a:p>
          <a:p>
            <a:pPr marL="0" indent="0" algn="r">
              <a:buNone/>
            </a:pPr>
            <a:endParaRPr lang="fa-IR" dirty="0" smtClean="0">
              <a:solidFill>
                <a:srgbClr val="000000"/>
              </a:solidFill>
              <a:latin typeface="Arial" panose="020B0604020202020204" pitchFamily="34" charset="0"/>
            </a:endParaRPr>
          </a:p>
          <a:p>
            <a:pPr marL="0" indent="0" algn="r">
              <a:buNone/>
            </a:pPr>
            <a:r>
              <a:rPr lang="fa-IR" dirty="0" smtClean="0"/>
              <a:t> </a:t>
            </a:r>
            <a:r>
              <a:rPr lang="fa-IR" dirty="0">
                <a:solidFill>
                  <a:schemeClr val="accent3"/>
                </a:solidFill>
                <a:latin typeface="Arial" panose="020B0604020202020204" pitchFamily="34" charset="0"/>
              </a:rPr>
              <a:t>احکم اسلامی به دو دسته عبادات و معاملات تقسيم می شود</a:t>
            </a:r>
            <a:r>
              <a:rPr lang="fa-IR" dirty="0" smtClean="0">
                <a:solidFill>
                  <a:schemeClr val="accent3"/>
                </a:solidFill>
                <a:latin typeface="Arial" panose="020B0604020202020204" pitchFamily="34" charset="0"/>
              </a:rPr>
              <a:t>.</a:t>
            </a:r>
          </a:p>
          <a:p>
            <a:pPr marL="0" indent="0" algn="r">
              <a:buNone/>
            </a:pPr>
            <a:r>
              <a:rPr lang="fa-IR" dirty="0" smtClean="0">
                <a:solidFill>
                  <a:srgbClr val="000000"/>
                </a:solidFill>
                <a:latin typeface="Arial" panose="020B0604020202020204" pitchFamily="34" charset="0"/>
              </a:rPr>
              <a:t> </a:t>
            </a:r>
            <a:r>
              <a:rPr lang="fa-IR" dirty="0">
                <a:solidFill>
                  <a:srgbClr val="002060"/>
                </a:solidFill>
                <a:latin typeface="Arial" panose="020B0604020202020204" pitchFamily="34" charset="0"/>
              </a:rPr>
              <a:t>عبادات </a:t>
            </a:r>
            <a:r>
              <a:rPr lang="fa-IR" dirty="0">
                <a:solidFill>
                  <a:srgbClr val="000000"/>
                </a:solidFill>
                <a:latin typeface="Arial" panose="020B0604020202020204" pitchFamily="34" charset="0"/>
              </a:rPr>
              <a:t>بخشی از احکام است که انواع عبادات </a:t>
            </a:r>
            <a:r>
              <a:rPr lang="fa-IR" dirty="0" smtClean="0">
                <a:solidFill>
                  <a:srgbClr val="000000"/>
                </a:solidFill>
                <a:latin typeface="Arial" panose="020B0604020202020204" pitchFamily="34" charset="0"/>
              </a:rPr>
              <a:t>اسلامی و </a:t>
            </a:r>
            <a:r>
              <a:rPr lang="fa-IR" dirty="0">
                <a:solidFill>
                  <a:srgbClr val="000000"/>
                </a:solidFill>
                <a:latin typeface="Arial" panose="020B0604020202020204" pitchFamily="34" charset="0"/>
              </a:rPr>
              <a:t>کيفيت آنها را بيان می کند.عبادات مهم در اسلام عبارتند از نماز، روزه ،خمس ،زکات و </a:t>
            </a:r>
            <a:r>
              <a:rPr lang="fa-IR" dirty="0" smtClean="0">
                <a:solidFill>
                  <a:srgbClr val="000000"/>
                </a:solidFill>
                <a:latin typeface="Arial" panose="020B0604020202020204" pitchFamily="34" charset="0"/>
              </a:rPr>
              <a:t>صدقه،حج </a:t>
            </a:r>
            <a:r>
              <a:rPr lang="fa-IR" dirty="0">
                <a:solidFill>
                  <a:srgbClr val="000000"/>
                </a:solidFill>
                <a:latin typeface="Arial" panose="020B0604020202020204" pitchFamily="34" charset="0"/>
              </a:rPr>
              <a:t>،ذکر خدا، نظافات و بهداشت، حفظ حريم خود و احترام به حريم ديگران، دعا و تلاوت </a:t>
            </a:r>
            <a:r>
              <a:rPr lang="fa-IR" dirty="0" smtClean="0">
                <a:solidFill>
                  <a:srgbClr val="000000"/>
                </a:solidFill>
                <a:latin typeface="Arial" panose="020B0604020202020204" pitchFamily="34" charset="0"/>
              </a:rPr>
              <a:t>قرآن و...</a:t>
            </a:r>
          </a:p>
          <a:p>
            <a:pPr marL="0" indent="0" algn="r">
              <a:buNone/>
            </a:pPr>
            <a:r>
              <a:rPr lang="fa-IR" dirty="0" smtClean="0">
                <a:solidFill>
                  <a:srgbClr val="000000"/>
                </a:solidFill>
                <a:latin typeface="Arial" panose="020B0604020202020204" pitchFamily="34" charset="0"/>
              </a:rPr>
              <a:t> </a:t>
            </a:r>
            <a:r>
              <a:rPr lang="fa-IR" dirty="0" smtClean="0">
                <a:solidFill>
                  <a:srgbClr val="002060"/>
                </a:solidFill>
                <a:latin typeface="Arial" panose="020B0604020202020204" pitchFamily="34" charset="0"/>
              </a:rPr>
              <a:t>معاملات</a:t>
            </a:r>
            <a:r>
              <a:rPr lang="fa-IR" dirty="0" smtClean="0">
                <a:solidFill>
                  <a:srgbClr val="000000"/>
                </a:solidFill>
                <a:latin typeface="Arial" panose="020B0604020202020204" pitchFamily="34" charset="0"/>
              </a:rPr>
              <a:t> بخشی </a:t>
            </a:r>
            <a:r>
              <a:rPr lang="fa-IR" dirty="0">
                <a:solidFill>
                  <a:srgbClr val="000000"/>
                </a:solidFill>
                <a:latin typeface="Arial" panose="020B0604020202020204" pitchFamily="34" charset="0"/>
              </a:rPr>
              <a:t>از احکام است که ناظر به امور سياسی ،اجتماعی ،آقتصادی ،تجاری و احوالات شخصيه مردم </a:t>
            </a:r>
            <a:r>
              <a:rPr lang="fa-IR" dirty="0" smtClean="0">
                <a:solidFill>
                  <a:srgbClr val="000000"/>
                </a:solidFill>
                <a:latin typeface="Arial" panose="020B0604020202020204" pitchFamily="34" charset="0"/>
              </a:rPr>
              <a:t>است؛مانند ازدواج </a:t>
            </a:r>
            <a:r>
              <a:rPr lang="fa-IR" dirty="0">
                <a:solidFill>
                  <a:srgbClr val="000000"/>
                </a:solidFill>
                <a:latin typeface="Arial" panose="020B0604020202020204" pitchFamily="34" charset="0"/>
              </a:rPr>
              <a:t>،طلاق ،خريد و فروش ،رهن و اجاره آبياری </a:t>
            </a:r>
            <a:r>
              <a:rPr lang="fa-IR" dirty="0" smtClean="0">
                <a:solidFill>
                  <a:srgbClr val="000000"/>
                </a:solidFill>
                <a:latin typeface="Arial" panose="020B0604020202020204" pitchFamily="34" charset="0"/>
              </a:rPr>
              <a:t>و...</a:t>
            </a:r>
            <a:r>
              <a:rPr lang="fa-IR" dirty="0"/>
              <a:t/>
            </a:r>
            <a:br>
              <a:rPr lang="fa-IR" dirty="0"/>
            </a:br>
            <a:endParaRPr lang="en-US" dirty="0"/>
          </a:p>
        </p:txBody>
      </p:sp>
    </p:spTree>
    <p:extLst>
      <p:ext uri="{BB962C8B-B14F-4D97-AF65-F5344CB8AC3E}">
        <p14:creationId xmlns:p14="http://schemas.microsoft.com/office/powerpoint/2010/main" val="190733576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742738" y="6473825"/>
            <a:ext cx="449262" cy="33813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4E0A6AB-449E-4F6C-AA85-160DA8B532EA}" type="slidenum">
              <a:rPr kumimoji="0" lang="en-US" sz="1200" b="1" i="0" u="none" strike="noStrike" kern="1200" cap="none" spc="0" normalizeH="0" baseline="0" noProof="0" smtClean="0">
                <a:ln>
                  <a:noFill/>
                </a:ln>
                <a:solidFill>
                  <a:prstClr val="black">
                    <a:lumMod val="50000"/>
                    <a:lumOff val="50000"/>
                  </a:prstClr>
                </a:solidFill>
                <a:effectLst/>
                <a:uLnTx/>
                <a:uFillTx/>
                <a:latin typeface="Robot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prstClr val="black">
                  <a:lumMod val="50000"/>
                  <a:lumOff val="50000"/>
                </a:prstClr>
              </a:solidFill>
              <a:effectLst/>
              <a:uLnTx/>
              <a:uFillTx/>
              <a:latin typeface="Roboto"/>
              <a:ea typeface="+mn-ea"/>
              <a:cs typeface="+mn-cs"/>
            </a:endParaRPr>
          </a:p>
        </p:txBody>
      </p:sp>
      <p:pic>
        <p:nvPicPr>
          <p:cNvPr id="5" name="Picture 4"/>
          <p:cNvPicPr>
            <a:picLocks noChangeAspect="1"/>
          </p:cNvPicPr>
          <p:nvPr/>
        </p:nvPicPr>
        <p:blipFill>
          <a:blip r:embed="rId2"/>
          <a:stretch>
            <a:fillRect/>
          </a:stretch>
        </p:blipFill>
        <p:spPr>
          <a:xfrm>
            <a:off x="0" y="-110971"/>
            <a:ext cx="12192000" cy="6968971"/>
          </a:xfrm>
          <a:prstGeom prst="rect">
            <a:avLst/>
          </a:prstGeom>
        </p:spPr>
      </p:pic>
    </p:spTree>
    <p:extLst>
      <p:ext uri="{BB962C8B-B14F-4D97-AF65-F5344CB8AC3E}">
        <p14:creationId xmlns:p14="http://schemas.microsoft.com/office/powerpoint/2010/main" val="36966105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5233" y="176945"/>
            <a:ext cx="10608912" cy="704850"/>
          </a:xfrm>
        </p:spPr>
        <p:txBody>
          <a:bodyPr/>
          <a:lstStyle/>
          <a:p>
            <a:pPr algn="r"/>
            <a:r>
              <a:rPr lang="fa-IR" dirty="0" smtClean="0"/>
              <a:t> </a:t>
            </a:r>
            <a:r>
              <a:rPr lang="fa-IR" dirty="0" smtClean="0">
                <a:latin typeface="Yu Gothic Light" panose="020B0300000000000000" pitchFamily="34" charset="-128"/>
                <a:ea typeface="Yu Gothic Light" panose="020B0300000000000000" pitchFamily="34" charset="-128"/>
              </a:rPr>
              <a:t>نظام تربیتی اسلام براساس قرآن و روایات پیامبر(ص) و اهل بیت(ع)</a:t>
            </a:r>
            <a:endParaRPr lang="en-US" dirty="0">
              <a:latin typeface="Yu Gothic Light" panose="020B0300000000000000" pitchFamily="34" charset="-128"/>
              <a:ea typeface="Yu Gothic Light" panose="020B0300000000000000" pitchFamily="34" charset="-128"/>
            </a:endParaRPr>
          </a:p>
        </p:txBody>
      </p:sp>
      <p:sp>
        <p:nvSpPr>
          <p:cNvPr id="3" name="Subtitle 2"/>
          <p:cNvSpPr>
            <a:spLocks noGrp="1"/>
          </p:cNvSpPr>
          <p:nvPr>
            <p:ph type="subTitle" idx="1"/>
          </p:nvPr>
        </p:nvSpPr>
        <p:spPr>
          <a:xfrm>
            <a:off x="4110182" y="1592574"/>
            <a:ext cx="7813963" cy="685800"/>
          </a:xfrm>
        </p:spPr>
        <p:txBody>
          <a:bodyPr/>
          <a:lstStyle/>
          <a:p>
            <a:pPr algn="r"/>
            <a:r>
              <a:rPr lang="fa-IR" sz="3400" dirty="0" smtClean="0"/>
              <a:t>موضوع: خلاصه و تحلیل جلسات اول تا چهارم</a:t>
            </a:r>
            <a:endParaRPr lang="en-US" sz="3400"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FilmGrain/>
                    </a14:imgEffect>
                    <a14:imgEffect>
                      <a14:colorTemperature colorTemp="4700"/>
                    </a14:imgEffect>
                  </a14:imgLayer>
                </a14:imgProps>
              </a:ext>
            </a:extLst>
          </a:blip>
          <a:stretch>
            <a:fillRect/>
          </a:stretch>
        </p:blipFill>
        <p:spPr>
          <a:xfrm>
            <a:off x="-138545" y="1136142"/>
            <a:ext cx="5985165" cy="6001897"/>
          </a:xfrm>
          <a:prstGeom prst="ellipse">
            <a:avLst/>
          </a:prstGeom>
          <a:ln>
            <a:noFill/>
          </a:ln>
          <a:effectLst>
            <a:softEdge rad="112500"/>
          </a:effectLst>
        </p:spPr>
      </p:pic>
      <p:sp>
        <p:nvSpPr>
          <p:cNvPr id="10" name="Subtitle 2"/>
          <p:cNvSpPr txBox="1">
            <a:spLocks/>
          </p:cNvSpPr>
          <p:nvPr/>
        </p:nvSpPr>
        <p:spPr bwMode="auto">
          <a:xfrm>
            <a:off x="5043055" y="4137090"/>
            <a:ext cx="688109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kern="1200">
                <a:solidFill>
                  <a:srgbClr val="367DB1"/>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367DB1"/>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367DB1"/>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367DB1"/>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367DB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fa-IR" sz="3600" dirty="0" smtClean="0">
                <a:solidFill>
                  <a:schemeClr val="bg1"/>
                </a:solidFill>
              </a:rPr>
              <a:t>گردآورنده مطالب:</a:t>
            </a:r>
          </a:p>
          <a:p>
            <a:pPr algn="r"/>
            <a:endParaRPr lang="fa-IR" sz="3600" dirty="0" smtClean="0">
              <a:solidFill>
                <a:schemeClr val="bg1"/>
              </a:solidFill>
            </a:endParaRPr>
          </a:p>
          <a:p>
            <a:pPr algn="r"/>
            <a:r>
              <a:rPr lang="fa-IR" sz="3600" dirty="0" smtClean="0">
                <a:solidFill>
                  <a:schemeClr val="bg1"/>
                </a:solidFill>
              </a:rPr>
              <a:t>سوران محمدامین پور</a:t>
            </a:r>
          </a:p>
        </p:txBody>
      </p:sp>
      <p:sp>
        <p:nvSpPr>
          <p:cNvPr id="11" name="Subtitle 2"/>
          <p:cNvSpPr txBox="1">
            <a:spLocks/>
          </p:cNvSpPr>
          <p:nvPr/>
        </p:nvSpPr>
        <p:spPr bwMode="auto">
          <a:xfrm>
            <a:off x="5043055" y="2750148"/>
            <a:ext cx="688109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kern="1200">
                <a:solidFill>
                  <a:srgbClr val="367DB1"/>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367DB1"/>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367DB1"/>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367DB1"/>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367DB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fa-IR" sz="3600" dirty="0" smtClean="0"/>
              <a:t>استاد مربوطه: دکتر دهقانی</a:t>
            </a:r>
            <a:endParaRPr lang="en-US" sz="3600" dirty="0"/>
          </a:p>
        </p:txBody>
      </p:sp>
    </p:spTree>
    <p:extLst>
      <p:ext uri="{BB962C8B-B14F-4D97-AF65-F5344CB8AC3E}">
        <p14:creationId xmlns:p14="http://schemas.microsoft.com/office/powerpoint/2010/main" val="587474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389" y="438412"/>
            <a:ext cx="6150280" cy="1152394"/>
          </a:xfrm>
        </p:spPr>
        <p:txBody>
          <a:bodyPr/>
          <a:lstStyle/>
          <a:p>
            <a:pPr algn="r"/>
            <a:r>
              <a:rPr lang="fa-IR" sz="3600" b="1" dirty="0" smtClean="0">
                <a:solidFill>
                  <a:srgbClr val="92D050"/>
                </a:solidFill>
                <a:cs typeface="+mn-cs"/>
              </a:rPr>
              <a:t>و</a:t>
            </a:r>
            <a:r>
              <a:rPr lang="fa-IR" sz="3600" b="1" dirty="0" smtClean="0">
                <a:solidFill>
                  <a:srgbClr val="92D050"/>
                </a:solidFill>
                <a:latin typeface="+mn-lt"/>
                <a:cs typeface="+mn-cs"/>
              </a:rPr>
              <a:t>اقعیت و حقیقت و تفاوت های آن ها</a:t>
            </a:r>
            <a:r>
              <a:rPr lang="fa-IR" sz="3800" dirty="0">
                <a:solidFill>
                  <a:schemeClr val="tx1">
                    <a:lumMod val="50000"/>
                  </a:schemeClr>
                </a:solidFill>
                <a:latin typeface="Arial" panose="020B0604020202020204" pitchFamily="34" charset="0"/>
                <a:cs typeface="Arial" panose="020B0604020202020204" pitchFamily="34" charset="0"/>
              </a:rPr>
              <a:t/>
            </a:r>
            <a:br>
              <a:rPr lang="fa-IR" sz="3800" dirty="0">
                <a:solidFill>
                  <a:schemeClr val="tx1">
                    <a:lumMod val="50000"/>
                  </a:schemeClr>
                </a:solidFill>
                <a:latin typeface="Arial" panose="020B0604020202020204" pitchFamily="34" charset="0"/>
                <a:cs typeface="Arial" panose="020B0604020202020204" pitchFamily="34" charset="0"/>
              </a:rPr>
            </a:br>
            <a:endParaRPr lang="en-US" sz="3800" dirty="0">
              <a:solidFill>
                <a:schemeClr val="tx1">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7682" y="1877778"/>
            <a:ext cx="12059906" cy="4710912"/>
          </a:xfrm>
        </p:spPr>
        <p:txBody>
          <a:bodyPr/>
          <a:lstStyle/>
          <a:p>
            <a:pPr marL="0" indent="0" algn="r">
              <a:buNone/>
            </a:pPr>
            <a:r>
              <a:rPr lang="fa-IR" sz="2800" dirty="0">
                <a:solidFill>
                  <a:schemeClr val="accent4">
                    <a:lumMod val="50000"/>
                  </a:schemeClr>
                </a:solidFill>
                <a:latin typeface="Arial" panose="020B0604020202020204" pitchFamily="34" charset="0"/>
              </a:rPr>
              <a:t>دو کلمه واقعیت و حقیقت در بسیاری از موارد هم معنا و مترادف‌اند و هر یک جای دیگری به کار می‌رود. اما در برخی موارد بین این دو فرق گذاشته می‌شود. </a:t>
            </a:r>
            <a:endParaRPr lang="fa-IR" sz="2800" dirty="0" smtClean="0">
              <a:solidFill>
                <a:schemeClr val="accent4">
                  <a:lumMod val="50000"/>
                </a:schemeClr>
              </a:solidFill>
              <a:latin typeface="Arial" panose="020B0604020202020204" pitchFamily="34" charset="0"/>
            </a:endParaRPr>
          </a:p>
          <a:p>
            <a:pPr marL="0" indent="0" algn="r">
              <a:buNone/>
            </a:pPr>
            <a:endParaRPr lang="fa-IR" sz="2800" dirty="0" smtClean="0">
              <a:solidFill>
                <a:schemeClr val="accent4">
                  <a:lumMod val="50000"/>
                </a:schemeClr>
              </a:solidFill>
              <a:latin typeface="Arial" panose="020B0604020202020204" pitchFamily="34" charset="0"/>
            </a:endParaRPr>
          </a:p>
          <a:p>
            <a:pPr marL="0" indent="0" algn="r">
              <a:buNone/>
            </a:pPr>
            <a:r>
              <a:rPr lang="fa-IR" sz="2800" dirty="0" smtClean="0">
                <a:solidFill>
                  <a:schemeClr val="accent4">
                    <a:lumMod val="50000"/>
                  </a:schemeClr>
                </a:solidFill>
                <a:latin typeface="Arial" panose="020B0604020202020204" pitchFamily="34" charset="0"/>
              </a:rPr>
              <a:t>در </a:t>
            </a:r>
            <a:r>
              <a:rPr lang="fa-IR" sz="2800" dirty="0">
                <a:solidFill>
                  <a:schemeClr val="accent4">
                    <a:lumMod val="50000"/>
                  </a:schemeClr>
                </a:solidFill>
                <a:latin typeface="Arial" panose="020B0604020202020204" pitchFamily="34" charset="0"/>
              </a:rPr>
              <a:t>اصطلاح جدید معمولاً به خود واقعیت و نفس الامر «واقعیت» اطلاق می‌شود. اما «حقیقت» به ادراکی که با واقع مطابقت دارد گفته </a:t>
            </a:r>
            <a:r>
              <a:rPr lang="fa-IR" sz="2800" dirty="0" smtClean="0">
                <a:solidFill>
                  <a:schemeClr val="accent4">
                    <a:lumMod val="50000"/>
                  </a:schemeClr>
                </a:solidFill>
                <a:latin typeface="Arial" panose="020B0604020202020204" pitchFamily="34" charset="0"/>
              </a:rPr>
              <a:t>می‌شود.</a:t>
            </a:r>
          </a:p>
          <a:p>
            <a:pPr marL="0" indent="0" algn="r">
              <a:buNone/>
            </a:pPr>
            <a:endParaRPr lang="fa-IR" sz="2800" dirty="0" smtClean="0">
              <a:solidFill>
                <a:schemeClr val="accent4">
                  <a:lumMod val="50000"/>
                </a:schemeClr>
              </a:solidFill>
              <a:latin typeface="Arial" panose="020B0604020202020204" pitchFamily="34" charset="0"/>
            </a:endParaRPr>
          </a:p>
          <a:p>
            <a:pPr marL="0" indent="0" algn="r">
              <a:buNone/>
            </a:pPr>
            <a:r>
              <a:rPr lang="fa-IR" sz="2800" dirty="0" smtClean="0">
                <a:solidFill>
                  <a:schemeClr val="accent4">
                    <a:lumMod val="50000"/>
                  </a:schemeClr>
                </a:solidFill>
                <a:latin typeface="Arial" panose="020B0604020202020204" pitchFamily="34" charset="0"/>
              </a:rPr>
              <a:t>ریشه ی کلمه ی واقعیت «وقع» به معنای رویدادن و اتفاق افتادن است. ریشه کلمه حقیقت «حق» به معنای راستی و درستی است.</a:t>
            </a:r>
          </a:p>
          <a:p>
            <a:pPr marL="0" indent="0" algn="r">
              <a:buNone/>
            </a:pPr>
            <a:r>
              <a:rPr lang="fa-IR" sz="2800" dirty="0" smtClean="0">
                <a:solidFill>
                  <a:schemeClr val="accent4">
                    <a:lumMod val="50000"/>
                  </a:schemeClr>
                </a:solidFill>
                <a:latin typeface="Arial" panose="020B0604020202020204" pitchFamily="34" charset="0"/>
              </a:rPr>
              <a:t> </a:t>
            </a:r>
          </a:p>
          <a:p>
            <a:pPr marL="0" indent="0" algn="r">
              <a:buNone/>
            </a:pPr>
            <a:r>
              <a:rPr lang="fa-IR" sz="2800" dirty="0" smtClean="0">
                <a:solidFill>
                  <a:schemeClr val="accent4">
                    <a:lumMod val="50000"/>
                  </a:schemeClr>
                </a:solidFill>
                <a:latin typeface="Arial" panose="020B0604020202020204" pitchFamily="34" charset="0"/>
              </a:rPr>
              <a:t>حقیقت را «چیزى </a:t>
            </a:r>
            <a:r>
              <a:rPr lang="fa-IR" sz="2800" dirty="0">
                <a:solidFill>
                  <a:schemeClr val="accent4">
                    <a:lumMod val="50000"/>
                  </a:schemeClr>
                </a:solidFill>
                <a:latin typeface="Arial" panose="020B0604020202020204" pitchFamily="34" charset="0"/>
              </a:rPr>
              <a:t>که باید باشد» </a:t>
            </a:r>
            <a:r>
              <a:rPr lang="fa-IR" sz="2800" dirty="0" smtClean="0">
                <a:solidFill>
                  <a:schemeClr val="accent4">
                    <a:lumMod val="50000"/>
                  </a:schemeClr>
                </a:solidFill>
                <a:latin typeface="Arial" panose="020B0604020202020204" pitchFamily="34" charset="0"/>
              </a:rPr>
              <a:t>می گویند.در </a:t>
            </a:r>
            <a:r>
              <a:rPr lang="fa-IR" sz="2800" dirty="0">
                <a:solidFill>
                  <a:schemeClr val="accent4">
                    <a:lumMod val="50000"/>
                  </a:schemeClr>
                </a:solidFill>
                <a:latin typeface="Arial" panose="020B0604020202020204" pitchFamily="34" charset="0"/>
              </a:rPr>
              <a:t>مقابل واقعیت را «</a:t>
            </a:r>
            <a:r>
              <a:rPr lang="fa-IR" sz="2800" dirty="0" smtClean="0">
                <a:solidFill>
                  <a:schemeClr val="accent4">
                    <a:lumMod val="50000"/>
                  </a:schemeClr>
                </a:solidFill>
                <a:latin typeface="Arial" panose="020B0604020202020204" pitchFamily="34" charset="0"/>
              </a:rPr>
              <a:t>چیزى </a:t>
            </a:r>
            <a:r>
              <a:rPr lang="fa-IR" sz="2800" dirty="0">
                <a:solidFill>
                  <a:schemeClr val="accent4">
                    <a:lumMod val="50000"/>
                  </a:schemeClr>
                </a:solidFill>
                <a:latin typeface="Arial" panose="020B0604020202020204" pitchFamily="34" charset="0"/>
              </a:rPr>
              <a:t>که </a:t>
            </a:r>
            <a:r>
              <a:rPr lang="fa-IR" sz="2800" dirty="0" smtClean="0">
                <a:solidFill>
                  <a:schemeClr val="accent4">
                    <a:lumMod val="50000"/>
                  </a:schemeClr>
                </a:solidFill>
                <a:latin typeface="Arial" panose="020B0604020202020204" pitchFamily="34" charset="0"/>
              </a:rPr>
              <a:t>هست» </a:t>
            </a:r>
            <a:r>
              <a:rPr lang="fa-IR" sz="2800" dirty="0">
                <a:solidFill>
                  <a:schemeClr val="accent4">
                    <a:lumMod val="50000"/>
                  </a:schemeClr>
                </a:solidFill>
                <a:latin typeface="Arial" panose="020B0604020202020204" pitchFamily="34" charset="0"/>
              </a:rPr>
              <a:t>معنى کرده </a:t>
            </a:r>
            <a:r>
              <a:rPr lang="fa-IR" sz="2800" dirty="0" smtClean="0">
                <a:solidFill>
                  <a:schemeClr val="accent4">
                    <a:lumMod val="50000"/>
                  </a:schemeClr>
                </a:solidFill>
                <a:latin typeface="Arial" panose="020B0604020202020204" pitchFamily="34" charset="0"/>
              </a:rPr>
              <a:t>اند.</a:t>
            </a:r>
          </a:p>
          <a:p>
            <a:pPr marL="0" indent="0" algn="r">
              <a:buNone/>
            </a:pPr>
            <a:endParaRPr lang="en-US" sz="2800" dirty="0">
              <a:latin typeface="Arial" panose="020B0604020202020204" pitchFamily="34" charset="0"/>
              <a:cs typeface="Arial" panose="020B0604020202020204" pitchFamily="34" charset="0"/>
            </a:endParaRPr>
          </a:p>
          <a:p>
            <a:pPr marL="0" indent="0" algn="r">
              <a:buNone/>
            </a:pPr>
            <a:endParaRPr lang="en-US" sz="3000"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7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261" y="513567"/>
            <a:ext cx="11862148" cy="5336088"/>
          </a:xfrm>
        </p:spPr>
        <p:txBody>
          <a:bodyPr/>
          <a:lstStyle/>
          <a:p>
            <a:pPr marL="0" indent="0" algn="r">
              <a:buNone/>
            </a:pPr>
            <a:r>
              <a:rPr lang="fa-IR" dirty="0">
                <a:solidFill>
                  <a:schemeClr val="accent4">
                    <a:lumMod val="50000"/>
                  </a:schemeClr>
                </a:solidFill>
                <a:latin typeface="Arial" panose="020B0604020202020204" pitchFamily="34" charset="0"/>
              </a:rPr>
              <a:t>واقعیت" چیزی است که رخ می دهد چه در عین (دنیای بیرونی) و چه در عالم ذهنی. ما هیچگاه امکان درک واقعیت را نداریم مگر از طریق حقایق، چون ما واقعیت را مستقل و بدون ابزارهایی که در اختیار بشر است (مثل حواس و عقل) نمی توانیم بفهمیم</a:t>
            </a:r>
            <a:r>
              <a:rPr lang="fa-IR" dirty="0" smtClean="0">
                <a:solidFill>
                  <a:schemeClr val="accent4">
                    <a:lumMod val="50000"/>
                  </a:schemeClr>
                </a:solidFill>
                <a:latin typeface="Arial" panose="020B0604020202020204" pitchFamily="34" charset="0"/>
              </a:rPr>
              <a:t>.</a:t>
            </a:r>
          </a:p>
          <a:p>
            <a:pPr marL="0" indent="0" algn="r">
              <a:buNone/>
            </a:pPr>
            <a:endParaRPr lang="fa-IR" dirty="0">
              <a:solidFill>
                <a:schemeClr val="accent4">
                  <a:lumMod val="50000"/>
                </a:schemeClr>
              </a:solidFill>
              <a:latin typeface="Arial" panose="020B0604020202020204" pitchFamily="34" charset="0"/>
            </a:endParaRPr>
          </a:p>
          <a:p>
            <a:pPr marL="0" lvl="0" indent="0" algn="r">
              <a:buNone/>
            </a:pPr>
            <a:r>
              <a:rPr lang="fa-IR" dirty="0" smtClean="0">
                <a:solidFill>
                  <a:schemeClr val="accent4">
                    <a:lumMod val="50000"/>
                  </a:schemeClr>
                </a:solidFill>
              </a:rPr>
              <a:t>برای مثال </a:t>
            </a:r>
            <a:r>
              <a:rPr lang="fa-IR" dirty="0">
                <a:solidFill>
                  <a:schemeClr val="accent4">
                    <a:lumMod val="50000"/>
                  </a:schemeClr>
                </a:solidFill>
              </a:rPr>
              <a:t>اگر یک صندلی را در نظر بگیریم خود صندلی واقعیت است حال یک نفر می گوید "این صندلی است" و نفر دیگر می گوید "این صندلی نیست" </a:t>
            </a:r>
            <a:r>
              <a:rPr lang="fa-IR" dirty="0" smtClean="0">
                <a:solidFill>
                  <a:schemeClr val="accent4">
                    <a:lumMod val="50000"/>
                  </a:schemeClr>
                </a:solidFill>
              </a:rPr>
              <a:t>این ها </a:t>
            </a:r>
            <a:r>
              <a:rPr lang="fa-IR" dirty="0">
                <a:solidFill>
                  <a:schemeClr val="accent4">
                    <a:lumMod val="50000"/>
                  </a:schemeClr>
                </a:solidFill>
              </a:rPr>
              <a:t>هر دو حقیقت اند اینجاست که ما </a:t>
            </a:r>
            <a:r>
              <a:rPr lang="fa-IR" dirty="0" smtClean="0">
                <a:solidFill>
                  <a:schemeClr val="accent4">
                    <a:lumMod val="50000"/>
                  </a:schemeClr>
                </a:solidFill>
              </a:rPr>
              <a:t>باید </a:t>
            </a:r>
            <a:r>
              <a:rPr lang="fa-IR" dirty="0">
                <a:solidFill>
                  <a:schemeClr val="accent4">
                    <a:lumMod val="50000"/>
                  </a:schemeClr>
                </a:solidFill>
              </a:rPr>
              <a:t>حقیقت یابی کنیم. پس تحقیق باید به حقیقت یابی منتهی شود.انتظار می رود حقیقت در نقطه غایی اش به واقعیت مطابقت کند یعنی اگر واقعیت را ثابت و مطلق فرض کنیم می توانیم بگوییم حقیقت مطابق با واقع در نهایت وجود خواهد داشت.</a:t>
            </a:r>
          </a:p>
          <a:p>
            <a:pPr marL="0" indent="0">
              <a:buNone/>
            </a:pPr>
            <a:endParaRPr lang="en-US" dirty="0"/>
          </a:p>
        </p:txBody>
      </p:sp>
    </p:spTree>
    <p:extLst>
      <p:ext uri="{BB962C8B-B14F-4D97-AF65-F5344CB8AC3E}">
        <p14:creationId xmlns:p14="http://schemas.microsoft.com/office/powerpoint/2010/main" val="23916354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05" y="439799"/>
            <a:ext cx="9753600" cy="715963"/>
          </a:xfrm>
        </p:spPr>
        <p:txBody>
          <a:bodyPr/>
          <a:lstStyle/>
          <a:p>
            <a:r>
              <a:rPr lang="fa-IR" sz="4000" dirty="0" smtClean="0">
                <a:solidFill>
                  <a:srgbClr val="92D050"/>
                </a:solidFill>
              </a:rPr>
              <a:t>دلالیلی بر لزوم استفاده«از بسم الله الرحمن الرحیم»</a:t>
            </a:r>
            <a:endParaRPr lang="en-US" sz="4000" dirty="0">
              <a:solidFill>
                <a:srgbClr val="92D050"/>
              </a:solidFill>
            </a:endParaRPr>
          </a:p>
        </p:txBody>
      </p:sp>
      <p:sp>
        <p:nvSpPr>
          <p:cNvPr id="3" name="Content Placeholder 2"/>
          <p:cNvSpPr>
            <a:spLocks noGrp="1"/>
          </p:cNvSpPr>
          <p:nvPr>
            <p:ph idx="1"/>
          </p:nvPr>
        </p:nvSpPr>
        <p:spPr>
          <a:xfrm>
            <a:off x="137786" y="5757702"/>
            <a:ext cx="11862148" cy="1022032"/>
          </a:xfrm>
        </p:spPr>
        <p:txBody>
          <a:bodyPr>
            <a:noAutofit/>
          </a:bodyPr>
          <a:lstStyle/>
          <a:p>
            <a:pPr marL="0" indent="0" algn="r">
              <a:buNone/>
            </a:pPr>
            <a:r>
              <a:rPr lang="fa-IR" dirty="0" smtClean="0">
                <a:solidFill>
                  <a:srgbClr val="0070C0"/>
                </a:solidFill>
                <a:latin typeface="Arial" panose="020B0604020202020204" pitchFamily="34" charset="0"/>
              </a:rPr>
              <a:t>4-دلیل حقوقی: </a:t>
            </a:r>
            <a:r>
              <a:rPr lang="fa-IR" dirty="0">
                <a:solidFill>
                  <a:schemeClr val="accent4">
                    <a:lumMod val="50000"/>
                  </a:schemeClr>
                </a:solidFill>
              </a:rPr>
              <a:t>در منظرحقوقی وفقه اسلامی بخواهند کسی را قسم دهند در دادگاه فقط به لفظ </a:t>
            </a:r>
            <a:r>
              <a:rPr lang="fa-IR" dirty="0" smtClean="0">
                <a:solidFill>
                  <a:schemeClr val="accent4">
                    <a:lumMod val="50000"/>
                  </a:schemeClr>
                </a:solidFill>
              </a:rPr>
              <a:t>الله </a:t>
            </a:r>
            <a:r>
              <a:rPr lang="fa-IR" dirty="0">
                <a:solidFill>
                  <a:schemeClr val="accent4">
                    <a:lumMod val="50000"/>
                  </a:schemeClr>
                </a:solidFill>
              </a:rPr>
              <a:t>مقبول است وديگر لفظ </a:t>
            </a:r>
            <a:r>
              <a:rPr lang="fa-IR" dirty="0" smtClean="0">
                <a:solidFill>
                  <a:schemeClr val="accent4">
                    <a:lumMod val="50000"/>
                  </a:schemeClr>
                </a:solidFill>
              </a:rPr>
              <a:t>ها معنايی ندارد. </a:t>
            </a:r>
            <a:r>
              <a:rPr lang="fa-IR" sz="1050" dirty="0"/>
              <a:t/>
            </a:r>
            <a:br>
              <a:rPr lang="fa-IR" sz="1050" dirty="0"/>
            </a:br>
            <a:r>
              <a:rPr lang="fa-IR" sz="1050" dirty="0"/>
              <a:t> </a:t>
            </a:r>
            <a:br>
              <a:rPr lang="fa-IR" sz="1050" dirty="0"/>
            </a:br>
            <a:endParaRPr lang="en-US" sz="1050" dirty="0"/>
          </a:p>
        </p:txBody>
      </p:sp>
      <p:sp>
        <p:nvSpPr>
          <p:cNvPr id="5" name="Title 1"/>
          <p:cNvSpPr txBox="1">
            <a:spLocks/>
          </p:cNvSpPr>
          <p:nvPr/>
        </p:nvSpPr>
        <p:spPr bwMode="auto">
          <a:xfrm>
            <a:off x="0" y="1557399"/>
            <a:ext cx="11899726"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a:lstStyle>
          <a:p>
            <a:pPr lvl="0" algn="r">
              <a:spcBef>
                <a:spcPct val="20000"/>
              </a:spcBef>
            </a:pPr>
            <a:r>
              <a:rPr lang="fa-IR" sz="3200">
                <a:solidFill>
                  <a:srgbClr val="0070C0"/>
                </a:solidFill>
                <a:ea typeface="+mn-ea"/>
                <a:cs typeface="+mn-cs"/>
              </a:rPr>
              <a:t>1-دلیل قرآنی: </a:t>
            </a:r>
            <a:r>
              <a:rPr lang="fa-IR" sz="3200">
                <a:solidFill>
                  <a:srgbClr val="000000"/>
                </a:solidFill>
                <a:latin typeface="Arial" panose="020B0604020202020204" pitchFamily="34" charset="0"/>
                <a:ea typeface="+mn-ea"/>
                <a:cs typeface="+mn-cs"/>
              </a:rPr>
              <a:t>بيشترين آيه ای است که در قرآن آمده و 114با تکرار شده است.</a:t>
            </a:r>
            <a:endParaRPr lang="fa-IR" sz="3200" dirty="0">
              <a:solidFill>
                <a:srgbClr val="000000"/>
              </a:solidFill>
              <a:latin typeface="Arial" panose="020B0604020202020204" pitchFamily="34" charset="0"/>
              <a:ea typeface="+mn-ea"/>
              <a:cs typeface="+mn-cs"/>
            </a:endParaRPr>
          </a:p>
        </p:txBody>
      </p:sp>
      <p:sp>
        <p:nvSpPr>
          <p:cNvPr id="6" name="Title 1"/>
          <p:cNvSpPr txBox="1">
            <a:spLocks/>
          </p:cNvSpPr>
          <p:nvPr/>
        </p:nvSpPr>
        <p:spPr bwMode="auto">
          <a:xfrm>
            <a:off x="100208" y="2674999"/>
            <a:ext cx="11899726"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a:lstStyle>
          <a:p>
            <a:pPr lvl="0" algn="r">
              <a:spcBef>
                <a:spcPct val="20000"/>
              </a:spcBef>
            </a:pPr>
            <a:r>
              <a:rPr lang="fa-IR" sz="3200" dirty="0">
                <a:solidFill>
                  <a:srgbClr val="0070C0"/>
                </a:solidFill>
                <a:latin typeface="Arial" panose="020B0604020202020204" pitchFamily="34" charset="0"/>
                <a:ea typeface="+mn-ea"/>
                <a:cs typeface="+mn-cs"/>
              </a:rPr>
              <a:t>2-دلیل دینی:</a:t>
            </a:r>
            <a:r>
              <a:rPr lang="fa-IR" sz="3200" dirty="0">
                <a:solidFill>
                  <a:srgbClr val="000000"/>
                </a:solidFill>
                <a:latin typeface="Arial" panose="020B0604020202020204" pitchFamily="34" charset="0"/>
                <a:ea typeface="+mn-ea"/>
                <a:cs typeface="+mn-cs"/>
              </a:rPr>
              <a:t> با جاری شدن لفظ( ّالله،بسم ّالله)معنويت،نور و روشنايی برهمه چيز وهمه کس جاری می شود.</a:t>
            </a:r>
          </a:p>
        </p:txBody>
      </p:sp>
      <p:sp>
        <p:nvSpPr>
          <p:cNvPr id="7" name="Title 1"/>
          <p:cNvSpPr txBox="1">
            <a:spLocks/>
          </p:cNvSpPr>
          <p:nvPr/>
        </p:nvSpPr>
        <p:spPr bwMode="auto">
          <a:xfrm>
            <a:off x="724421" y="1557399"/>
            <a:ext cx="11275513"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a:lstStyle>
          <a:p>
            <a:endParaRPr lang="en-US" sz="4000" dirty="0">
              <a:solidFill>
                <a:srgbClr val="92D050"/>
              </a:solidFill>
            </a:endParaRPr>
          </a:p>
        </p:txBody>
      </p:sp>
      <p:sp>
        <p:nvSpPr>
          <p:cNvPr id="8" name="Rectangle 7"/>
          <p:cNvSpPr/>
          <p:nvPr/>
        </p:nvSpPr>
        <p:spPr>
          <a:xfrm>
            <a:off x="405008" y="3756123"/>
            <a:ext cx="11594926" cy="1569660"/>
          </a:xfrm>
          <a:prstGeom prst="rect">
            <a:avLst/>
          </a:prstGeom>
        </p:spPr>
        <p:txBody>
          <a:bodyPr wrap="square">
            <a:spAutoFit/>
          </a:bodyPr>
          <a:lstStyle/>
          <a:p>
            <a:pPr lvl="0" algn="r" fontAlgn="base">
              <a:spcBef>
                <a:spcPct val="20000"/>
              </a:spcBef>
              <a:spcAft>
                <a:spcPct val="0"/>
              </a:spcAft>
            </a:pPr>
            <a:r>
              <a:rPr lang="fa-IR" sz="3200" dirty="0">
                <a:solidFill>
                  <a:srgbClr val="0070C0"/>
                </a:solidFill>
                <a:latin typeface="Arial" panose="020B0604020202020204" pitchFamily="34" charset="0"/>
              </a:rPr>
              <a:t>3-دلیل عقلی: </a:t>
            </a:r>
            <a:r>
              <a:rPr lang="fa-IR" sz="3200" dirty="0">
                <a:solidFill>
                  <a:srgbClr val="000000"/>
                </a:solidFill>
                <a:latin typeface="Arial" panose="020B0604020202020204" pitchFamily="34" charset="0"/>
              </a:rPr>
              <a:t>هر کس یا هر چیزی اسم خاص خودش را دارد و نمی توان آن را به اسم دیگری صدا کرد. در قرآن کریم خداوند متعال با نام الله نام گذاری شده و بالاترین و زیباترین نام هاست و حق نداریم با اسم دیگری خداوند را خطاب قرار دهیم.</a:t>
            </a:r>
          </a:p>
        </p:txBody>
      </p:sp>
    </p:spTree>
    <p:extLst>
      <p:ext uri="{BB962C8B-B14F-4D97-AF65-F5344CB8AC3E}">
        <p14:creationId xmlns:p14="http://schemas.microsoft.com/office/powerpoint/2010/main" val="78998505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620" y="355949"/>
            <a:ext cx="5866356" cy="715963"/>
          </a:xfrm>
        </p:spPr>
        <p:txBody>
          <a:bodyPr>
            <a:normAutofit fontScale="90000"/>
          </a:bodyPr>
          <a:lstStyle/>
          <a:p>
            <a:r>
              <a:rPr lang="fa-IR" dirty="0" smtClean="0">
                <a:solidFill>
                  <a:srgbClr val="92D050"/>
                </a:solidFill>
              </a:rPr>
              <a:t>سیره در لغت و اصطلاح</a:t>
            </a:r>
            <a:endParaRPr lang="en-US" dirty="0">
              <a:solidFill>
                <a:srgbClr val="92D050"/>
              </a:solidFill>
            </a:endParaRPr>
          </a:p>
        </p:txBody>
      </p:sp>
      <p:sp>
        <p:nvSpPr>
          <p:cNvPr id="3" name="Content Placeholder 2"/>
          <p:cNvSpPr>
            <a:spLocks noGrp="1"/>
          </p:cNvSpPr>
          <p:nvPr>
            <p:ph idx="1"/>
          </p:nvPr>
        </p:nvSpPr>
        <p:spPr>
          <a:xfrm>
            <a:off x="125261" y="1770345"/>
            <a:ext cx="11851014" cy="5200389"/>
          </a:xfrm>
        </p:spPr>
        <p:txBody>
          <a:bodyPr/>
          <a:lstStyle/>
          <a:p>
            <a:pPr marL="0" indent="0" algn="r">
              <a:buNone/>
            </a:pPr>
            <a:r>
              <a:rPr lang="fa-IR" dirty="0">
                <a:solidFill>
                  <a:srgbClr val="0070C0"/>
                </a:solidFill>
              </a:rPr>
              <a:t>معني «سيره » : </a:t>
            </a:r>
            <a:r>
              <a:rPr lang="fa-IR" dirty="0">
                <a:solidFill>
                  <a:schemeClr val="accent4">
                    <a:lumMod val="50000"/>
                  </a:schemeClr>
                </a:solidFill>
              </a:rPr>
              <a:t>سيره يا سيرت در فارسي به معناي طريقه ، روش ، سنت ، مذهب ، خو ، عادت ، خلق ، </a:t>
            </a:r>
            <a:r>
              <a:rPr lang="fa-IR" dirty="0" smtClean="0">
                <a:solidFill>
                  <a:schemeClr val="accent4">
                    <a:lumMod val="50000"/>
                  </a:schemeClr>
                </a:solidFill>
              </a:rPr>
              <a:t>ترتيب و </a:t>
            </a:r>
            <a:r>
              <a:rPr lang="fa-IR" dirty="0">
                <a:solidFill>
                  <a:schemeClr val="accent4">
                    <a:lumMod val="50000"/>
                  </a:schemeClr>
                </a:solidFill>
              </a:rPr>
              <a:t>انتظام است.</a:t>
            </a:r>
          </a:p>
          <a:p>
            <a:pPr marL="0" indent="0" algn="r">
              <a:buNone/>
            </a:pPr>
            <a:r>
              <a:rPr lang="fa-IR" dirty="0">
                <a:solidFill>
                  <a:schemeClr val="accent4">
                    <a:lumMod val="50000"/>
                  </a:schemeClr>
                </a:solidFill>
              </a:rPr>
              <a:t>واژه ي «سيره » در زبان عربي ، در اصل ، از ماده « </a:t>
            </a:r>
            <a:r>
              <a:rPr lang="fa-IR" dirty="0" smtClean="0">
                <a:solidFill>
                  <a:schemeClr val="accent4">
                    <a:lumMod val="50000"/>
                  </a:schemeClr>
                </a:solidFill>
              </a:rPr>
              <a:t>سير» (حركت </a:t>
            </a:r>
            <a:r>
              <a:rPr lang="fa-IR" dirty="0">
                <a:solidFill>
                  <a:schemeClr val="accent4">
                    <a:lumMod val="50000"/>
                  </a:schemeClr>
                </a:solidFill>
              </a:rPr>
              <a:t>و راه </a:t>
            </a:r>
            <a:r>
              <a:rPr lang="fa-IR" dirty="0" smtClean="0">
                <a:solidFill>
                  <a:schemeClr val="accent4">
                    <a:lumMod val="50000"/>
                  </a:schemeClr>
                </a:solidFill>
              </a:rPr>
              <a:t>رفتن) بوده </a:t>
            </a:r>
            <a:r>
              <a:rPr lang="fa-IR" dirty="0">
                <a:solidFill>
                  <a:schemeClr val="accent4">
                    <a:lumMod val="50000"/>
                  </a:schemeClr>
                </a:solidFill>
              </a:rPr>
              <a:t>و به معناي سبك </a:t>
            </a:r>
            <a:r>
              <a:rPr lang="fa-IR" dirty="0" smtClean="0">
                <a:solidFill>
                  <a:schemeClr val="accent4">
                    <a:lumMod val="50000"/>
                  </a:schemeClr>
                </a:solidFill>
              </a:rPr>
              <a:t>و شيوۀ </a:t>
            </a:r>
            <a:r>
              <a:rPr lang="fa-IR" dirty="0">
                <a:solidFill>
                  <a:schemeClr val="accent4">
                    <a:lumMod val="50000"/>
                  </a:schemeClr>
                </a:solidFill>
              </a:rPr>
              <a:t>راه رفتن </a:t>
            </a:r>
            <a:r>
              <a:rPr lang="fa-IR" dirty="0" smtClean="0">
                <a:solidFill>
                  <a:schemeClr val="accent4">
                    <a:lumMod val="50000"/>
                  </a:schemeClr>
                </a:solidFill>
              </a:rPr>
              <a:t>است.</a:t>
            </a:r>
          </a:p>
          <a:p>
            <a:pPr marL="0" indent="0" algn="r">
              <a:buNone/>
            </a:pPr>
            <a:endParaRPr lang="fa-IR" dirty="0" smtClean="0">
              <a:solidFill>
                <a:schemeClr val="accent4">
                  <a:lumMod val="50000"/>
                </a:schemeClr>
              </a:solidFill>
            </a:endParaRPr>
          </a:p>
          <a:p>
            <a:pPr marL="0" indent="0" algn="r">
              <a:buNone/>
            </a:pPr>
            <a:r>
              <a:rPr lang="fa-IR" dirty="0">
                <a:solidFill>
                  <a:schemeClr val="accent4">
                    <a:lumMod val="50000"/>
                  </a:schemeClr>
                </a:solidFill>
              </a:rPr>
              <a:t> </a:t>
            </a:r>
            <a:r>
              <a:rPr lang="fa-IR" dirty="0">
                <a:solidFill>
                  <a:srgbClr val="0070C0"/>
                </a:solidFill>
              </a:rPr>
              <a:t>سيره در </a:t>
            </a:r>
            <a:r>
              <a:rPr lang="fa-IR" dirty="0" smtClean="0">
                <a:solidFill>
                  <a:srgbClr val="0070C0"/>
                </a:solidFill>
              </a:rPr>
              <a:t>اصطلاح: </a:t>
            </a:r>
            <a:r>
              <a:rPr lang="fa-IR" dirty="0">
                <a:solidFill>
                  <a:schemeClr val="accent4">
                    <a:lumMod val="50000"/>
                  </a:schemeClr>
                </a:solidFill>
              </a:rPr>
              <a:t>به نحوه و شيوه ي سلوك و رفتار و سبك و اخلاقيات </a:t>
            </a:r>
            <a:r>
              <a:rPr lang="fa-IR" dirty="0" smtClean="0">
                <a:solidFill>
                  <a:schemeClr val="accent4">
                    <a:lumMod val="50000"/>
                  </a:schemeClr>
                </a:solidFill>
              </a:rPr>
              <a:t>پیامبر اسلام </a:t>
            </a:r>
            <a:r>
              <a:rPr lang="fa-IR" dirty="0">
                <a:solidFill>
                  <a:schemeClr val="accent4">
                    <a:lumMod val="50000"/>
                  </a:schemeClr>
                </a:solidFill>
              </a:rPr>
              <a:t>در عرصه هاي </a:t>
            </a:r>
            <a:r>
              <a:rPr lang="fa-IR" dirty="0" smtClean="0">
                <a:solidFill>
                  <a:schemeClr val="accent4">
                    <a:lumMod val="50000"/>
                  </a:schemeClr>
                </a:solidFill>
              </a:rPr>
              <a:t>گوناگون حيات </a:t>
            </a:r>
            <a:r>
              <a:rPr lang="fa-IR" dirty="0">
                <a:solidFill>
                  <a:schemeClr val="accent4">
                    <a:lumMod val="50000"/>
                  </a:schemeClr>
                </a:solidFill>
              </a:rPr>
              <a:t>فردي و اجتماعي ، سياسي ،عبادي </a:t>
            </a:r>
            <a:r>
              <a:rPr lang="fa-IR" dirty="0" smtClean="0">
                <a:solidFill>
                  <a:schemeClr val="accent4">
                    <a:lumMod val="50000"/>
                  </a:schemeClr>
                </a:solidFill>
              </a:rPr>
              <a:t>و.... گفته می شود.</a:t>
            </a:r>
          </a:p>
          <a:p>
            <a:pPr marL="0" indent="0" algn="r">
              <a:buNone/>
            </a:pPr>
            <a:r>
              <a:rPr lang="fa-IR" dirty="0" smtClean="0">
                <a:solidFill>
                  <a:schemeClr val="accent4">
                    <a:lumMod val="50000"/>
                  </a:schemeClr>
                </a:solidFill>
              </a:rPr>
              <a:t>وقتي </a:t>
            </a:r>
            <a:r>
              <a:rPr lang="fa-IR" dirty="0">
                <a:solidFill>
                  <a:schemeClr val="accent4">
                    <a:lumMod val="50000"/>
                  </a:schemeClr>
                </a:solidFill>
              </a:rPr>
              <a:t>از سيره پيامبر </a:t>
            </a:r>
            <a:r>
              <a:rPr lang="fa-IR" dirty="0" smtClean="0">
                <a:solidFill>
                  <a:schemeClr val="accent4">
                    <a:lumMod val="50000"/>
                  </a:schemeClr>
                </a:solidFill>
              </a:rPr>
              <a:t>اكرم (ص</a:t>
            </a:r>
            <a:r>
              <a:rPr lang="fa-IR" dirty="0">
                <a:solidFill>
                  <a:schemeClr val="accent4">
                    <a:lumMod val="50000"/>
                  </a:schemeClr>
                </a:solidFill>
              </a:rPr>
              <a:t>) سخن گفته ميشود ؛ توجه به تمام زواياي زندگي پربار آن حضرت اعم از رفتار و كردار و جرياناتي كه </a:t>
            </a:r>
            <a:r>
              <a:rPr lang="fa-IR" dirty="0" smtClean="0">
                <a:solidFill>
                  <a:schemeClr val="accent4">
                    <a:lumMod val="50000"/>
                  </a:schemeClr>
                </a:solidFill>
              </a:rPr>
              <a:t>در طول </a:t>
            </a:r>
            <a:r>
              <a:rPr lang="fa-IR" dirty="0">
                <a:solidFill>
                  <a:schemeClr val="accent4">
                    <a:lumMod val="50000"/>
                  </a:schemeClr>
                </a:solidFill>
              </a:rPr>
              <a:t>زندگيش اتفاق افتاده است</a:t>
            </a:r>
            <a:endParaRPr lang="en-US" dirty="0">
              <a:solidFill>
                <a:schemeClr val="accent4">
                  <a:lumMod val="50000"/>
                </a:schemeClr>
              </a:solidFill>
            </a:endParaRPr>
          </a:p>
        </p:txBody>
      </p:sp>
    </p:spTree>
    <p:extLst>
      <p:ext uri="{BB962C8B-B14F-4D97-AF65-F5344CB8AC3E}">
        <p14:creationId xmlns:p14="http://schemas.microsoft.com/office/powerpoint/2010/main" val="1573846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8324" y="305844"/>
            <a:ext cx="3068876" cy="834024"/>
          </a:xfrm>
        </p:spPr>
        <p:txBody>
          <a:bodyPr>
            <a:noAutofit/>
          </a:bodyPr>
          <a:lstStyle/>
          <a:p>
            <a:r>
              <a:rPr lang="fa-IR" sz="6000" dirty="0" smtClean="0">
                <a:solidFill>
                  <a:srgbClr val="92D050"/>
                </a:solidFill>
                <a:latin typeface="Microsoft Himalaya" panose="01010100010101010101" pitchFamily="2" charset="0"/>
                <a:ea typeface="Microsoft Himalaya" panose="01010100010101010101" pitchFamily="2" charset="0"/>
              </a:rPr>
              <a:t>تربیت</a:t>
            </a:r>
            <a:endParaRPr lang="en-US" sz="6000" dirty="0">
              <a:solidFill>
                <a:srgbClr val="92D050"/>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3" name="Content Placeholder 2"/>
          <p:cNvSpPr>
            <a:spLocks noGrp="1"/>
          </p:cNvSpPr>
          <p:nvPr>
            <p:ph idx="1"/>
          </p:nvPr>
        </p:nvSpPr>
        <p:spPr>
          <a:xfrm>
            <a:off x="0" y="1503122"/>
            <a:ext cx="12192000" cy="5455086"/>
          </a:xfrm>
        </p:spPr>
        <p:txBody>
          <a:bodyPr>
            <a:noAutofit/>
          </a:bodyPr>
          <a:lstStyle/>
          <a:p>
            <a:pPr marL="0" indent="0" algn="r">
              <a:buNone/>
            </a:pPr>
            <a:r>
              <a:rPr lang="fa-IR" sz="2800" dirty="0"/>
              <a:t>«تربيت » </a:t>
            </a:r>
            <a:r>
              <a:rPr lang="fa-IR" sz="2800" dirty="0" smtClean="0"/>
              <a:t>از «</a:t>
            </a:r>
            <a:r>
              <a:rPr lang="fa-IR" sz="2800" dirty="0"/>
              <a:t>ربو» به معنای </a:t>
            </a:r>
            <a:r>
              <a:rPr lang="fa-IR" sz="2800" dirty="0">
                <a:solidFill>
                  <a:srgbClr val="0070C0"/>
                </a:solidFill>
              </a:rPr>
              <a:t>افزودن و رشد و نمو کردن </a:t>
            </a:r>
            <a:r>
              <a:rPr lang="fa-IR" sz="2800" dirty="0" smtClean="0"/>
              <a:t>است.</a:t>
            </a:r>
            <a:endParaRPr lang="en-US" sz="2800" dirty="0" smtClean="0"/>
          </a:p>
          <a:p>
            <a:pPr marL="0" indent="0" algn="r">
              <a:buNone/>
            </a:pPr>
            <a:endParaRPr lang="fa-IR" sz="2800" dirty="0" smtClean="0"/>
          </a:p>
          <a:p>
            <a:pPr marL="0" indent="0" algn="r">
              <a:buNone/>
            </a:pPr>
            <a:r>
              <a:rPr lang="fa-IR" sz="2800" dirty="0" smtClean="0"/>
              <a:t> </a:t>
            </a:r>
            <a:r>
              <a:rPr lang="fa-IR" sz="2800" dirty="0"/>
              <a:t>تعليم و تربيت عبارت است از مجموعه ای اعمال يا </a:t>
            </a:r>
            <a:r>
              <a:rPr lang="fa-IR" sz="2800" dirty="0" smtClean="0"/>
              <a:t>تاثيرات </a:t>
            </a:r>
            <a:r>
              <a:rPr lang="fa-IR" sz="2800" dirty="0"/>
              <a:t>عمدی و هدفدار يک انسان</a:t>
            </a:r>
          </a:p>
          <a:p>
            <a:pPr marL="0" indent="0" algn="r">
              <a:buNone/>
            </a:pPr>
            <a:r>
              <a:rPr lang="fa-IR" sz="2800" dirty="0"/>
              <a:t>(مربی) به منظور اثرگذاری بر </a:t>
            </a:r>
            <a:r>
              <a:rPr lang="fa-IR" sz="2800" dirty="0" smtClean="0"/>
              <a:t>شناختها،اعتقادات،احساسات،عواطف و </a:t>
            </a:r>
            <a:r>
              <a:rPr lang="fa-IR" sz="2800" dirty="0"/>
              <a:t>رفتارهای انسان يا انسانهای ديگر (متربّی </a:t>
            </a:r>
            <a:r>
              <a:rPr lang="fa-IR" sz="2800" dirty="0" smtClean="0"/>
              <a:t>يا متربّيان </a:t>
            </a:r>
            <a:r>
              <a:rPr lang="fa-IR" sz="2800" dirty="0"/>
              <a:t>) براساس برنامه ای </a:t>
            </a:r>
            <a:r>
              <a:rPr lang="fa-IR" sz="2800" dirty="0" smtClean="0"/>
              <a:t>سنجيده.</a:t>
            </a:r>
            <a:endParaRPr lang="en-US" sz="2800" dirty="0" smtClean="0"/>
          </a:p>
          <a:p>
            <a:pPr marL="0" indent="0" algn="r">
              <a:buNone/>
            </a:pPr>
            <a:endParaRPr lang="fa-IR" sz="2800" dirty="0" smtClean="0"/>
          </a:p>
          <a:p>
            <a:pPr marL="0" indent="0" algn="r">
              <a:buNone/>
            </a:pPr>
            <a:r>
              <a:rPr lang="fa-IR" sz="2800" dirty="0"/>
              <a:t>بنابراين </a:t>
            </a:r>
            <a:r>
              <a:rPr lang="fa-IR" sz="2800" dirty="0" smtClean="0"/>
              <a:t>تعريف،</a:t>
            </a:r>
            <a:r>
              <a:rPr lang="fa-IR" sz="2800" dirty="0" smtClean="0">
                <a:solidFill>
                  <a:srgbClr val="0070C0"/>
                </a:solidFill>
              </a:rPr>
              <a:t>اولا </a:t>
            </a:r>
            <a:r>
              <a:rPr lang="fa-IR" sz="2800" dirty="0">
                <a:solidFill>
                  <a:srgbClr val="0070C0"/>
                </a:solidFill>
              </a:rPr>
              <a:t>تنها معلم يا استاد مربی نيست</a:t>
            </a:r>
            <a:r>
              <a:rPr lang="fa-IR" sz="2800" dirty="0"/>
              <a:t>؛ بلکه هر فردی که براساس برنامه ای سنجيده به عمد، </a:t>
            </a:r>
            <a:r>
              <a:rPr lang="fa-IR" sz="2800" dirty="0" smtClean="0"/>
              <a:t>اعمالی انجام </a:t>
            </a:r>
            <a:r>
              <a:rPr lang="fa-IR" sz="2800" dirty="0"/>
              <a:t>دهد تا در شناخت ها ،اعتقادات ،احساسات و </a:t>
            </a:r>
            <a:r>
              <a:rPr lang="fa-IR" sz="2800" dirty="0" smtClean="0"/>
              <a:t>عواطف یا </a:t>
            </a:r>
            <a:r>
              <a:rPr lang="fa-IR" sz="2800" dirty="0"/>
              <a:t>رفتار ديگری </a:t>
            </a:r>
            <a:r>
              <a:rPr lang="fa-IR" sz="2800" dirty="0" smtClean="0"/>
              <a:t>تاثير </a:t>
            </a:r>
            <a:r>
              <a:rPr lang="fa-IR" sz="2800" dirty="0"/>
              <a:t>بگذارد، مربی است.</a:t>
            </a:r>
          </a:p>
          <a:p>
            <a:pPr marL="0" indent="0" algn="r">
              <a:buNone/>
            </a:pPr>
            <a:r>
              <a:rPr lang="fa-IR" sz="2800" dirty="0">
                <a:solidFill>
                  <a:srgbClr val="0070C0"/>
                </a:solidFill>
              </a:rPr>
              <a:t>ثانيا، محيط تربيت محدود به مدرسه و دانشگاه نيست</a:t>
            </a:r>
            <a:r>
              <a:rPr lang="fa-IR" sz="2800" dirty="0"/>
              <a:t>؛ هر محيطی که اين فرايند در ان اتفاق بيفتد محيط </a:t>
            </a:r>
            <a:r>
              <a:rPr lang="fa-IR" sz="2800" dirty="0" smtClean="0"/>
              <a:t>تربیتی است.</a:t>
            </a:r>
            <a:r>
              <a:rPr lang="fa-IR" sz="2800" dirty="0"/>
              <a:t/>
            </a:r>
            <a:br>
              <a:rPr lang="fa-IR" sz="2800" dirty="0"/>
            </a:br>
            <a:endParaRPr lang="en-US" sz="2800" dirty="0"/>
          </a:p>
        </p:txBody>
      </p:sp>
    </p:spTree>
    <p:extLst>
      <p:ext uri="{BB962C8B-B14F-4D97-AF65-F5344CB8AC3E}">
        <p14:creationId xmlns:p14="http://schemas.microsoft.com/office/powerpoint/2010/main" val="25647387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0487" y="164100"/>
            <a:ext cx="5720218" cy="1143000"/>
          </a:xfrm>
        </p:spPr>
        <p:txBody>
          <a:bodyPr/>
          <a:lstStyle/>
          <a:p>
            <a:r>
              <a:rPr lang="fa-IR" dirty="0" smtClean="0">
                <a:solidFill>
                  <a:srgbClr val="92D050"/>
                </a:solidFill>
              </a:rPr>
              <a:t>سیره تربیتی پیامبر(ص)</a:t>
            </a:r>
            <a:endParaRPr lang="en-US" dirty="0">
              <a:solidFill>
                <a:srgbClr val="92D050"/>
              </a:solidFill>
            </a:endParaRPr>
          </a:p>
        </p:txBody>
      </p:sp>
      <p:sp>
        <p:nvSpPr>
          <p:cNvPr id="3" name="Content Placeholder 2"/>
          <p:cNvSpPr>
            <a:spLocks noGrp="1"/>
          </p:cNvSpPr>
          <p:nvPr>
            <p:ph idx="1"/>
          </p:nvPr>
        </p:nvSpPr>
        <p:spPr>
          <a:xfrm>
            <a:off x="0" y="1891431"/>
            <a:ext cx="11970705" cy="5298509"/>
          </a:xfrm>
        </p:spPr>
        <p:txBody>
          <a:bodyPr/>
          <a:lstStyle/>
          <a:p>
            <a:pPr marL="0" indent="0" algn="r">
              <a:buNone/>
            </a:pPr>
            <a:r>
              <a:rPr lang="fa-IR" dirty="0" smtClean="0"/>
              <a:t>رفتارهايي </a:t>
            </a:r>
            <a:r>
              <a:rPr lang="fa-IR" dirty="0"/>
              <a:t>كه </a:t>
            </a:r>
            <a:r>
              <a:rPr lang="fa-IR" dirty="0" smtClean="0"/>
              <a:t>پيامبر(ص) در </a:t>
            </a:r>
            <a:r>
              <a:rPr lang="fa-IR" dirty="0"/>
              <a:t>مقام تربيت </a:t>
            </a:r>
            <a:r>
              <a:rPr lang="fa-IR" dirty="0" smtClean="0"/>
              <a:t>ديگران انجام </a:t>
            </a:r>
            <a:r>
              <a:rPr lang="fa-IR" dirty="0"/>
              <a:t>داده است </a:t>
            </a:r>
            <a:r>
              <a:rPr lang="fa-IR" dirty="0" smtClean="0"/>
              <a:t>؛</a:t>
            </a:r>
          </a:p>
          <a:p>
            <a:pPr marL="0" indent="0" algn="r">
              <a:buNone/>
            </a:pPr>
            <a:r>
              <a:rPr lang="fa-IR" dirty="0" smtClean="0"/>
              <a:t> </a:t>
            </a:r>
            <a:r>
              <a:rPr lang="fa-IR" dirty="0"/>
              <a:t>بنابراين ، هر رفتاري كه پيامبر </a:t>
            </a:r>
            <a:r>
              <a:rPr lang="fa-IR" dirty="0" smtClean="0"/>
              <a:t>به منظور </a:t>
            </a:r>
            <a:r>
              <a:rPr lang="fa-IR" dirty="0"/>
              <a:t>اثر گذاري بر شناختها ، باورها ، احساسات ، </a:t>
            </a:r>
            <a:r>
              <a:rPr lang="fa-IR" dirty="0" smtClean="0"/>
              <a:t>عواطف یا رفتارهاي </a:t>
            </a:r>
            <a:r>
              <a:rPr lang="fa-IR" dirty="0"/>
              <a:t>ديگران انجام داده است ، سيره تربيتي آن حضرت را تشكيل مي </a:t>
            </a:r>
            <a:r>
              <a:rPr lang="fa-IR" dirty="0" smtClean="0"/>
              <a:t>دهد.</a:t>
            </a:r>
          </a:p>
          <a:p>
            <a:pPr marL="0" indent="0" algn="r">
              <a:buNone/>
            </a:pPr>
            <a:endParaRPr lang="fa-IR" dirty="0" smtClean="0"/>
          </a:p>
          <a:p>
            <a:pPr marL="0" indent="0" algn="r">
              <a:buNone/>
            </a:pPr>
            <a:endParaRPr lang="fa-IR" dirty="0"/>
          </a:p>
          <a:p>
            <a:pPr marL="0" indent="0" algn="r">
              <a:buNone/>
            </a:pPr>
            <a:r>
              <a:rPr lang="fa-IR" dirty="0"/>
              <a:t>با توجه به مطالب گذشته سيره تربيتی پيامبر (ص) و اهل بيت (ع) عبارت است از رفتارهايی که انان در </a:t>
            </a:r>
            <a:r>
              <a:rPr lang="fa-IR" dirty="0" smtClean="0"/>
              <a:t>مقام تربيت </a:t>
            </a:r>
            <a:r>
              <a:rPr lang="fa-IR" dirty="0"/>
              <a:t>ديگران انجام داده اند .بنابراين هر فتاری که انان به منظور اثرگذاری بر شناختها ،</a:t>
            </a:r>
            <a:r>
              <a:rPr lang="fa-IR" dirty="0" smtClean="0"/>
              <a:t>باورها،احساسات،عواطف </a:t>
            </a:r>
            <a:r>
              <a:rPr lang="fa-IR" dirty="0"/>
              <a:t>يا رفتارهای ديگران انجام داده اند، سيره تربيتی آنان را تکشيل می </a:t>
            </a:r>
            <a:r>
              <a:rPr lang="fa-IR" dirty="0" smtClean="0"/>
              <a:t>دهد.</a:t>
            </a:r>
            <a:endParaRPr lang="en-US" dirty="0"/>
          </a:p>
        </p:txBody>
      </p:sp>
    </p:spTree>
    <p:extLst>
      <p:ext uri="{BB962C8B-B14F-4D97-AF65-F5344CB8AC3E}">
        <p14:creationId xmlns:p14="http://schemas.microsoft.com/office/powerpoint/2010/main" val="2872748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78905"/>
            <a:ext cx="11975923" cy="2855934"/>
          </a:xfrm>
        </p:spPr>
        <p:txBody>
          <a:bodyPr>
            <a:normAutofit fontScale="25000" lnSpcReduction="20000"/>
          </a:bodyPr>
          <a:lstStyle/>
          <a:p>
            <a:pPr marL="0" indent="0" algn="r">
              <a:buNone/>
            </a:pPr>
            <a:endParaRPr lang="fa-IR" dirty="0" smtClean="0">
              <a:latin typeface="Arial" panose="020B0604020202020204" pitchFamily="34" charset="0"/>
              <a:cs typeface="Arial" panose="020B0604020202020204" pitchFamily="34" charset="0"/>
            </a:endParaRPr>
          </a:p>
          <a:p>
            <a:pPr marL="0" indent="0" algn="r">
              <a:buNone/>
            </a:pPr>
            <a:endParaRPr lang="fa-IR" dirty="0" smtClean="0">
              <a:latin typeface="Arial" panose="020B0604020202020204" pitchFamily="34" charset="0"/>
              <a:cs typeface="Arial" panose="020B0604020202020204" pitchFamily="34" charset="0"/>
            </a:endParaRPr>
          </a:p>
          <a:p>
            <a:pPr marL="0" indent="0" algn="r">
              <a:buNone/>
            </a:pPr>
            <a:r>
              <a:rPr lang="fa-IR" sz="11200" dirty="0">
                <a:solidFill>
                  <a:schemeClr val="accent6"/>
                </a:solidFill>
                <a:latin typeface="Arial" panose="020B0604020202020204" pitchFamily="34" charset="0"/>
                <a:cs typeface="Arial" panose="020B0604020202020204" pitchFamily="34" charset="0"/>
              </a:rPr>
              <a:t>پيامبر (ص) خيار را با خرما و با نمک می خورد.محبوب ترين ميوه ها در نزد او خربزه و انگور بود. </a:t>
            </a:r>
            <a:r>
              <a:rPr lang="fa-IR" sz="11200" dirty="0" smtClean="0">
                <a:solidFill>
                  <a:schemeClr val="accent6"/>
                </a:solidFill>
                <a:latin typeface="Arial" panose="020B0604020202020204" pitchFamily="34" charset="0"/>
                <a:cs typeface="Arial" panose="020B0604020202020204" pitchFamily="34" charset="0"/>
              </a:rPr>
              <a:t>بيشتر غذای </a:t>
            </a:r>
            <a:r>
              <a:rPr lang="fa-IR" sz="11200" dirty="0">
                <a:solidFill>
                  <a:schemeClr val="accent6"/>
                </a:solidFill>
                <a:latin typeface="Arial" panose="020B0604020202020204" pitchFamily="34" charset="0"/>
                <a:cs typeface="Arial" panose="020B0604020202020204" pitchFamily="34" charset="0"/>
              </a:rPr>
              <a:t>او آب و خرما </a:t>
            </a:r>
            <a:r>
              <a:rPr lang="fa-IR" sz="11200" dirty="0" smtClean="0">
                <a:solidFill>
                  <a:schemeClr val="accent6"/>
                </a:solidFill>
                <a:latin typeface="Arial" panose="020B0604020202020204" pitchFamily="34" charset="0"/>
                <a:cs typeface="Arial" panose="020B0604020202020204" pitchFamily="34" charset="0"/>
              </a:rPr>
              <a:t>بود.</a:t>
            </a:r>
          </a:p>
          <a:p>
            <a:pPr marL="0" indent="0" algn="r">
              <a:buNone/>
            </a:pPr>
            <a:endParaRPr lang="fa-IR" sz="11200" dirty="0" smtClean="0">
              <a:solidFill>
                <a:schemeClr val="accent6"/>
              </a:solidFill>
              <a:latin typeface="Arial" panose="020B0604020202020204" pitchFamily="34" charset="0"/>
              <a:cs typeface="Arial" panose="020B0604020202020204" pitchFamily="34" charset="0"/>
            </a:endParaRPr>
          </a:p>
          <a:p>
            <a:pPr marL="0" indent="0" algn="r">
              <a:buNone/>
            </a:pPr>
            <a:r>
              <a:rPr lang="fa-IR" sz="11200" dirty="0">
                <a:solidFill>
                  <a:schemeClr val="accent6"/>
                </a:solidFill>
                <a:latin typeface="Arial" panose="020B0604020202020204" pitchFamily="34" charset="0"/>
                <a:cs typeface="Arial" panose="020B0604020202020204" pitchFamily="34" charset="0"/>
              </a:rPr>
              <a:t>پيامبر (ص) هرگاه سخن می گفت، تبّسم می </a:t>
            </a:r>
            <a:r>
              <a:rPr lang="fa-IR" sz="11200" dirty="0" smtClean="0">
                <a:solidFill>
                  <a:schemeClr val="accent6"/>
                </a:solidFill>
                <a:latin typeface="Arial" panose="020B0604020202020204" pitchFamily="34" charset="0"/>
                <a:cs typeface="Arial" panose="020B0604020202020204" pitchFamily="34" charset="0"/>
              </a:rPr>
              <a:t>کرد.</a:t>
            </a:r>
          </a:p>
          <a:p>
            <a:pPr marL="0" indent="0" algn="r">
              <a:buNone/>
            </a:pPr>
            <a:endParaRPr lang="fa-IR" sz="11200" dirty="0" smtClean="0">
              <a:solidFill>
                <a:schemeClr val="accent6"/>
              </a:solidFill>
              <a:latin typeface="Arial" panose="020B0604020202020204" pitchFamily="34" charset="0"/>
              <a:cs typeface="Arial" panose="020B0604020202020204" pitchFamily="34" charset="0"/>
            </a:endParaRPr>
          </a:p>
          <a:p>
            <a:pPr marL="0" indent="0" algn="r">
              <a:buNone/>
            </a:pPr>
            <a:r>
              <a:rPr lang="fa-IR" sz="11200" dirty="0">
                <a:solidFill>
                  <a:schemeClr val="accent6"/>
                </a:solidFill>
                <a:latin typeface="Arial" panose="020B0604020202020204" pitchFamily="34" charset="0"/>
                <a:cs typeface="Arial" panose="020B0604020202020204" pitchFamily="34" charset="0"/>
              </a:rPr>
              <a:t>پيامبر (ص) هديه را می پذيرفت،اما از صدقه استفاده نمی </a:t>
            </a:r>
            <a:r>
              <a:rPr lang="fa-IR" sz="11200" dirty="0" smtClean="0">
                <a:solidFill>
                  <a:schemeClr val="accent6"/>
                </a:solidFill>
                <a:latin typeface="Arial" panose="020B0604020202020204" pitchFamily="34" charset="0"/>
                <a:cs typeface="Arial" panose="020B0604020202020204" pitchFamily="34" charset="0"/>
              </a:rPr>
              <a:t>کرد.</a:t>
            </a:r>
          </a:p>
          <a:p>
            <a:pPr marL="0" indent="0" algn="r">
              <a:buNone/>
            </a:pPr>
            <a:r>
              <a:rPr lang="fa-IR" sz="6400" dirty="0" smtClean="0"/>
              <a:t> </a:t>
            </a:r>
            <a:r>
              <a:rPr lang="fa-IR" sz="6400" dirty="0"/>
              <a:t/>
            </a:r>
            <a:br>
              <a:rPr lang="fa-IR" sz="6400" dirty="0"/>
            </a:br>
            <a:endParaRPr lang="en-US" sz="6400" dirty="0"/>
          </a:p>
        </p:txBody>
      </p:sp>
      <p:sp>
        <p:nvSpPr>
          <p:cNvPr id="4" name="Content Placeholder 2"/>
          <p:cNvSpPr txBox="1">
            <a:spLocks/>
          </p:cNvSpPr>
          <p:nvPr/>
        </p:nvSpPr>
        <p:spPr>
          <a:xfrm>
            <a:off x="0" y="5089745"/>
            <a:ext cx="9768215" cy="179330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fa-IR" dirty="0" smtClean="0"/>
              <a:t> </a:t>
            </a:r>
            <a:br>
              <a:rPr lang="fa-IR" dirty="0" smtClean="0"/>
            </a:br>
            <a:r>
              <a:rPr lang="fa-IR" sz="3500" dirty="0" smtClean="0">
                <a:solidFill>
                  <a:srgbClr val="0070C0"/>
                </a:solidFill>
              </a:rPr>
              <a:t>آيا اين رفتارهای پيامبر (ص) برای اين بود که در فتار ،گفتار ،باور يا شناخت ديگران تاثير بگذارد؟ به نظر می رسد چنين قصدی در کار نبوده است .از اين رو اين سيره ها تربيتی نيستند.</a:t>
            </a:r>
            <a:endParaRPr lang="en-US" sz="3500" dirty="0">
              <a:solidFill>
                <a:srgbClr val="0070C0"/>
              </a:solidFill>
            </a:endParaRPr>
          </a:p>
        </p:txBody>
      </p:sp>
      <p:sp>
        <p:nvSpPr>
          <p:cNvPr id="5" name="Content Placeholder 2"/>
          <p:cNvSpPr txBox="1">
            <a:spLocks/>
          </p:cNvSpPr>
          <p:nvPr/>
        </p:nvSpPr>
        <p:spPr>
          <a:xfrm>
            <a:off x="57930" y="112733"/>
            <a:ext cx="11860061" cy="16158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fa-IR" dirty="0" smtClean="0">
                <a:solidFill>
                  <a:schemeClr val="bg1"/>
                </a:solidFill>
                <a:latin typeface="Arial" panose="020B0604020202020204" pitchFamily="34" charset="0"/>
                <a:cs typeface="Arial" panose="020B0604020202020204" pitchFamily="34" charset="0"/>
              </a:rPr>
              <a:t>همه سيره های پيامبر (ص) و اهل بيت (ع) ،سيره های تربيتی نيستند؛ زيرا هر رفتاری که از انان سر زده به قصد تاثير گذاری بر ديگران و تربيت آنان نبوده است. به عنوان نمونه به اين سيره ها توجه کنيد:</a:t>
            </a:r>
          </a:p>
          <a:p>
            <a:pPr marL="0" indent="0" algn="r">
              <a:buFont typeface="Arial" pitchFamily="34" charset="0"/>
              <a:buNone/>
            </a:pPr>
            <a:endParaRPr lang="fa-IR" dirty="0" smtClean="0">
              <a:latin typeface="Arial" panose="020B0604020202020204" pitchFamily="34" charset="0"/>
              <a:cs typeface="Arial" panose="020B0604020202020204" pitchFamily="34" charset="0"/>
            </a:endParaRPr>
          </a:p>
          <a:p>
            <a:pPr marL="0" indent="0" algn="r">
              <a:buFont typeface="Arial" pitchFamily="34" charset="0"/>
              <a:buNone/>
            </a:pPr>
            <a:endParaRPr lang="fa-IR" dirty="0" smtClean="0">
              <a:latin typeface="Arial" panose="020B0604020202020204" pitchFamily="34" charset="0"/>
              <a:cs typeface="Arial" panose="020B0604020202020204" pitchFamily="34" charset="0"/>
            </a:endParaRPr>
          </a:p>
          <a:p>
            <a:pPr marL="0" indent="0" algn="r">
              <a:buFont typeface="Arial" pitchFamily="34" charset="0"/>
              <a:buNone/>
            </a:pPr>
            <a:r>
              <a:rPr lang="fa-IR" dirty="0" smtClean="0"/>
              <a:t/>
            </a:r>
            <a:br>
              <a:rPr lang="fa-IR" dirty="0" smtClean="0"/>
            </a:br>
            <a:endParaRPr lang="en-US" dirty="0"/>
          </a:p>
        </p:txBody>
      </p:sp>
    </p:spTree>
    <p:extLst>
      <p:ext uri="{BB962C8B-B14F-4D97-AF65-F5344CB8AC3E}">
        <p14:creationId xmlns:p14="http://schemas.microsoft.com/office/powerpoint/2010/main" val="16534250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theme/theme1.xml><?xml version="1.0" encoding="utf-8"?>
<a:theme xmlns:a="http://schemas.openxmlformats.org/drawingml/2006/main" name="Theme10">
  <a:themeElements>
    <a:clrScheme name="powerpoint-template 6">
      <a:dk1>
        <a:srgbClr val="4D4D4D"/>
      </a:dk1>
      <a:lt1>
        <a:srgbClr val="FFFFFF"/>
      </a:lt1>
      <a:dk2>
        <a:srgbClr val="4D4D4D"/>
      </a:dk2>
      <a:lt2>
        <a:srgbClr val="367DB1"/>
      </a:lt2>
      <a:accent1>
        <a:srgbClr val="448DC0"/>
      </a:accent1>
      <a:accent2>
        <a:srgbClr val="4D93C4"/>
      </a:accent2>
      <a:accent3>
        <a:srgbClr val="FFFFFF"/>
      </a:accent3>
      <a:accent4>
        <a:srgbClr val="404040"/>
      </a:accent4>
      <a:accent5>
        <a:srgbClr val="B0C5DC"/>
      </a:accent5>
      <a:accent6>
        <a:srgbClr val="4585B1"/>
      </a:accent6>
      <a:hlink>
        <a:srgbClr val="71B0DB"/>
      </a:hlink>
      <a:folHlink>
        <a:srgbClr val="DDDDDD"/>
      </a:folHlink>
    </a:clrScheme>
    <a:fontScheme name="powerpoint-template">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 1">
        <a:dk1>
          <a:srgbClr val="4D4D4D"/>
        </a:dk1>
        <a:lt1>
          <a:srgbClr val="FFFFFF"/>
        </a:lt1>
        <a:dk2>
          <a:srgbClr val="4D4D4D"/>
        </a:dk2>
        <a:lt2>
          <a:srgbClr val="80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2">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 3">
        <a:dk1>
          <a:srgbClr val="4D4D4D"/>
        </a:dk1>
        <a:lt1>
          <a:srgbClr val="FFFFFF"/>
        </a:lt1>
        <a:dk2>
          <a:srgbClr val="4D4D4D"/>
        </a:dk2>
        <a:lt2>
          <a:srgbClr val="17593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 4">
        <a:dk1>
          <a:srgbClr val="4D4D4D"/>
        </a:dk1>
        <a:lt1>
          <a:srgbClr val="FFFFFF"/>
        </a:lt1>
        <a:dk2>
          <a:srgbClr val="4D4D4D"/>
        </a:dk2>
        <a:lt2>
          <a:srgbClr val="574E4F"/>
        </a:lt2>
        <a:accent1>
          <a:srgbClr val="E54126"/>
        </a:accent1>
        <a:accent2>
          <a:srgbClr val="F04B4A"/>
        </a:accent2>
        <a:accent3>
          <a:srgbClr val="FFFFFF"/>
        </a:accent3>
        <a:accent4>
          <a:srgbClr val="404040"/>
        </a:accent4>
        <a:accent5>
          <a:srgbClr val="F0B0AC"/>
        </a:accent5>
        <a:accent6>
          <a:srgbClr val="D94342"/>
        </a:accent6>
        <a:hlink>
          <a:srgbClr val="E54126"/>
        </a:hlink>
        <a:folHlink>
          <a:srgbClr val="DDDDDD"/>
        </a:folHlink>
      </a:clrScheme>
      <a:clrMap bg1="lt1" tx1="dk1" bg2="lt2" tx2="dk2" accent1="accent1" accent2="accent2" accent3="accent3" accent4="accent4" accent5="accent5" accent6="accent6" hlink="hlink" folHlink="folHlink"/>
    </a:extraClrScheme>
    <a:extraClrScheme>
      <a:clrScheme name="powerpoint-template 5">
        <a:dk1>
          <a:srgbClr val="4D4D4D"/>
        </a:dk1>
        <a:lt1>
          <a:srgbClr val="FFFFFF"/>
        </a:lt1>
        <a:dk2>
          <a:srgbClr val="4D4D4D"/>
        </a:dk2>
        <a:lt2>
          <a:srgbClr val="574E4F"/>
        </a:lt2>
        <a:accent1>
          <a:srgbClr val="E54126"/>
        </a:accent1>
        <a:accent2>
          <a:srgbClr val="F04B4A"/>
        </a:accent2>
        <a:accent3>
          <a:srgbClr val="FFFFFF"/>
        </a:accent3>
        <a:accent4>
          <a:srgbClr val="404040"/>
        </a:accent4>
        <a:accent5>
          <a:srgbClr val="F0B0AC"/>
        </a:accent5>
        <a:accent6>
          <a:srgbClr val="D94342"/>
        </a:accent6>
        <a:hlink>
          <a:srgbClr val="6E6C7F"/>
        </a:hlink>
        <a:folHlink>
          <a:srgbClr val="DDDDDD"/>
        </a:folHlink>
      </a:clrScheme>
      <a:clrMap bg1="lt1" tx1="dk1" bg2="lt2" tx2="dk2" accent1="accent1" accent2="accent2" accent3="accent3" accent4="accent4" accent5="accent5" accent6="accent6" hlink="hlink" folHlink="folHlink"/>
    </a:extraClrScheme>
    <a:extraClrScheme>
      <a:clrScheme name="powerpoint-template 6">
        <a:dk1>
          <a:srgbClr val="4D4D4D"/>
        </a:dk1>
        <a:lt1>
          <a:srgbClr val="FFFFFF"/>
        </a:lt1>
        <a:dk2>
          <a:srgbClr val="4D4D4D"/>
        </a:dk2>
        <a:lt2>
          <a:srgbClr val="367DB1"/>
        </a:lt2>
        <a:accent1>
          <a:srgbClr val="448DC0"/>
        </a:accent1>
        <a:accent2>
          <a:srgbClr val="4D93C4"/>
        </a:accent2>
        <a:accent3>
          <a:srgbClr val="FFFFFF"/>
        </a:accent3>
        <a:accent4>
          <a:srgbClr val="404040"/>
        </a:accent4>
        <a:accent5>
          <a:srgbClr val="B0C5DC"/>
        </a:accent5>
        <a:accent6>
          <a:srgbClr val="4585B1"/>
        </a:accent6>
        <a:hlink>
          <a:srgbClr val="71B0DB"/>
        </a:hlink>
        <a:folHlink>
          <a:srgbClr val="DDDDDD"/>
        </a:folHlink>
      </a:clrScheme>
      <a:clrMap bg1="lt1" tx1="dk1" bg2="lt2" tx2="dk2" accent1="accent1" accent2="accent2" accent3="accent3" accent4="accent4" accent5="accent5" accent6="accent6" hlink="hlink" folHlink="folHlink"/>
    </a:extraClrScheme>
    <a:extraClrScheme>
      <a:clrScheme name="powerpoint-template 7">
        <a:dk1>
          <a:srgbClr val="4D4D4D"/>
        </a:dk1>
        <a:lt1>
          <a:srgbClr val="FFFFFF"/>
        </a:lt1>
        <a:dk2>
          <a:srgbClr val="4D4D4D"/>
        </a:dk2>
        <a:lt2>
          <a:srgbClr val="A40018"/>
        </a:lt2>
        <a:accent1>
          <a:srgbClr val="448DC0"/>
        </a:accent1>
        <a:accent2>
          <a:srgbClr val="4D93C4"/>
        </a:accent2>
        <a:accent3>
          <a:srgbClr val="FFFFFF"/>
        </a:accent3>
        <a:accent4>
          <a:srgbClr val="404040"/>
        </a:accent4>
        <a:accent5>
          <a:srgbClr val="B0C5DC"/>
        </a:accent5>
        <a:accent6>
          <a:srgbClr val="4585B1"/>
        </a:accent6>
        <a:hlink>
          <a:srgbClr val="BD1D43"/>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0" id="{CB2F1219-D92A-4F03-8463-AFBF80BC6788}" vid="{6C369996-C5B5-40E9-943C-BDDA00DE84E8}"/>
    </a:ext>
  </a:extLst>
</a:theme>
</file>

<file path=ppt/theme/theme2.xml><?xml version="1.0" encoding="utf-8"?>
<a:theme xmlns:a="http://schemas.openxmlformats.org/drawingml/2006/main" name="1_Theme11">
  <a:themeElements>
    <a:clrScheme name="Custom 16">
      <a:dk1>
        <a:srgbClr val="262626"/>
      </a:dk1>
      <a:lt1>
        <a:srgbClr val="FFFFFF"/>
      </a:lt1>
      <a:dk2>
        <a:srgbClr val="1F497D"/>
      </a:dk2>
      <a:lt2>
        <a:srgbClr val="EEECE1"/>
      </a:lt2>
      <a:accent1>
        <a:srgbClr val="FFC000"/>
      </a:accent1>
      <a:accent2>
        <a:srgbClr val="0070C0"/>
      </a:accent2>
      <a:accent3>
        <a:srgbClr val="92EF15"/>
      </a:accent3>
      <a:accent4>
        <a:srgbClr val="59A513"/>
      </a:accent4>
      <a:accent5>
        <a:srgbClr val="FFC000"/>
      </a:accent5>
      <a:accent6>
        <a:srgbClr val="59A5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1" id="{6F0B4BC1-18A4-4EA0-9F25-080BD661447D}" vid="{6BE8AFAD-EE1F-43B2-AF31-3BF875E14ABA}"/>
    </a:ext>
  </a:extLst>
</a:theme>
</file>

<file path=ppt/theme/theme3.xml><?xml version="1.0" encoding="utf-8"?>
<a:theme xmlns:a="http://schemas.openxmlformats.org/drawingml/2006/main" name="2_Theme11">
  <a:themeElements>
    <a:clrScheme name="Custom 16">
      <a:dk1>
        <a:srgbClr val="262626"/>
      </a:dk1>
      <a:lt1>
        <a:srgbClr val="FFFFFF"/>
      </a:lt1>
      <a:dk2>
        <a:srgbClr val="1F497D"/>
      </a:dk2>
      <a:lt2>
        <a:srgbClr val="EEECE1"/>
      </a:lt2>
      <a:accent1>
        <a:srgbClr val="FFC000"/>
      </a:accent1>
      <a:accent2>
        <a:srgbClr val="0070C0"/>
      </a:accent2>
      <a:accent3>
        <a:srgbClr val="92EF15"/>
      </a:accent3>
      <a:accent4>
        <a:srgbClr val="59A513"/>
      </a:accent4>
      <a:accent5>
        <a:srgbClr val="FFC000"/>
      </a:accent5>
      <a:accent6>
        <a:srgbClr val="59A5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1" id="{6F0B4BC1-18A4-4EA0-9F25-080BD661447D}" vid="{6BE8AFAD-EE1F-43B2-AF31-3BF875E14ABA}"/>
    </a:ext>
  </a:extLst>
</a:theme>
</file>

<file path=ppt/theme/theme4.xml><?xml version="1.0" encoding="utf-8"?>
<a:theme xmlns:a="http://schemas.openxmlformats.org/drawingml/2006/main" name="Theme9">
  <a:themeElements>
    <a:clrScheme name="Другая 0">
      <a:dk1>
        <a:srgbClr val="262626"/>
      </a:dk1>
      <a:lt1>
        <a:srgbClr val="FFFFFF"/>
      </a:lt1>
      <a:dk2>
        <a:srgbClr val="4E4E4E"/>
      </a:dk2>
      <a:lt2>
        <a:srgbClr val="FFFFFF"/>
      </a:lt2>
      <a:accent1>
        <a:srgbClr val="2D7F1F"/>
      </a:accent1>
      <a:accent2>
        <a:srgbClr val="68DC28"/>
      </a:accent2>
      <a:accent3>
        <a:srgbClr val="1A90D8"/>
      </a:accent3>
      <a:accent4>
        <a:srgbClr val="5EB7F4"/>
      </a:accent4>
      <a:accent5>
        <a:srgbClr val="2D7F1F"/>
      </a:accent5>
      <a:accent6>
        <a:srgbClr val="68DC28"/>
      </a:accent6>
      <a:hlink>
        <a:srgbClr val="5DBED5"/>
      </a:hlink>
      <a:folHlink>
        <a:srgbClr val="B8B8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9" id="{02D464F2-7206-4433-BCF4-22B464EC157E}" vid="{4DEF15FB-FAE6-42BB-B42D-4154F486DE03}"/>
    </a:ext>
  </a:extLst>
</a:theme>
</file>

<file path=ppt/theme/theme5.xml><?xml version="1.0" encoding="utf-8"?>
<a:theme xmlns:a="http://schemas.openxmlformats.org/drawingml/2006/main" name="Theme5">
  <a:themeElements>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1E14F"/>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467F20"/>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51873B"/>
        </a:lt2>
        <a:accent1>
          <a:srgbClr val="669E4B"/>
        </a:accent1>
        <a:accent2>
          <a:srgbClr val="79B25C"/>
        </a:accent2>
        <a:accent3>
          <a:srgbClr val="FFFFFF"/>
        </a:accent3>
        <a:accent4>
          <a:srgbClr val="404040"/>
        </a:accent4>
        <a:accent5>
          <a:srgbClr val="B8CCB1"/>
        </a:accent5>
        <a:accent6>
          <a:srgbClr val="6DA153"/>
        </a:accent6>
        <a:hlink>
          <a:srgbClr val="92CB6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015802"/>
        </a:lt2>
        <a:accent1>
          <a:srgbClr val="016E01"/>
        </a:accent1>
        <a:accent2>
          <a:srgbClr val="019003"/>
        </a:accent2>
        <a:accent3>
          <a:srgbClr val="FFFFFF"/>
        </a:accent3>
        <a:accent4>
          <a:srgbClr val="404040"/>
        </a:accent4>
        <a:accent5>
          <a:srgbClr val="AABAAA"/>
        </a:accent5>
        <a:accent6>
          <a:srgbClr val="018202"/>
        </a:accent6>
        <a:hlink>
          <a:srgbClr val="01A6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5" id="{3DE30D22-C7AC-444F-B989-28D6BB3F349F}" vid="{D4A2BBC5-8800-466D-9747-82ACC5CA2E27}"/>
    </a:ext>
  </a:extLst>
</a:theme>
</file>

<file path=ppt/theme/theme6.xml><?xml version="1.0" encoding="utf-8"?>
<a:theme xmlns:a="http://schemas.openxmlformats.org/drawingml/2006/main" name="1_Theme1">
  <a:themeElements>
    <a:clrScheme name="powerpoint-template-24 11">
      <a:dk1>
        <a:srgbClr val="4D4D4D"/>
      </a:dk1>
      <a:lt1>
        <a:srgbClr val="FFFFFF"/>
      </a:lt1>
      <a:dk2>
        <a:srgbClr val="4D4D4D"/>
      </a:dk2>
      <a:lt2>
        <a:srgbClr val="00629E"/>
      </a:lt2>
      <a:accent1>
        <a:srgbClr val="0077C0"/>
      </a:accent1>
      <a:accent2>
        <a:srgbClr val="0082D2"/>
      </a:accent2>
      <a:accent3>
        <a:srgbClr val="FFFFFF"/>
      </a:accent3>
      <a:accent4>
        <a:srgbClr val="404040"/>
      </a:accent4>
      <a:accent5>
        <a:srgbClr val="AABDDC"/>
      </a:accent5>
      <a:accent6>
        <a:srgbClr val="0075BE"/>
      </a:accent6>
      <a:hlink>
        <a:srgbClr val="008CE2"/>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C75F06"/>
        </a:lt2>
        <a:accent1>
          <a:srgbClr val="E07D06"/>
        </a:accent1>
        <a:accent2>
          <a:srgbClr val="F2A016"/>
        </a:accent2>
        <a:accent3>
          <a:srgbClr val="FFFFFF"/>
        </a:accent3>
        <a:accent4>
          <a:srgbClr val="404040"/>
        </a:accent4>
        <a:accent5>
          <a:srgbClr val="EDBFAA"/>
        </a:accent5>
        <a:accent6>
          <a:srgbClr val="DB9113"/>
        </a:accent6>
        <a:hlink>
          <a:srgbClr val="F7C91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CD5B12"/>
        </a:lt2>
        <a:accent1>
          <a:srgbClr val="E6721D"/>
        </a:accent1>
        <a:accent2>
          <a:srgbClr val="F09125"/>
        </a:accent2>
        <a:accent3>
          <a:srgbClr val="FFFFFF"/>
        </a:accent3>
        <a:accent4>
          <a:srgbClr val="404040"/>
        </a:accent4>
        <a:accent5>
          <a:srgbClr val="F0BCAB"/>
        </a:accent5>
        <a:accent6>
          <a:srgbClr val="D98320"/>
        </a:accent6>
        <a:hlink>
          <a:srgbClr val="F0973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BB5206"/>
        </a:lt2>
        <a:accent1>
          <a:srgbClr val="622C0A"/>
        </a:accent1>
        <a:accent2>
          <a:srgbClr val="E58218"/>
        </a:accent2>
        <a:accent3>
          <a:srgbClr val="FFFFFF"/>
        </a:accent3>
        <a:accent4>
          <a:srgbClr val="404040"/>
        </a:accent4>
        <a:accent5>
          <a:srgbClr val="B7ACAA"/>
        </a:accent5>
        <a:accent6>
          <a:srgbClr val="CF7515"/>
        </a:accent6>
        <a:hlink>
          <a:srgbClr val="8B35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6C362C"/>
        </a:lt2>
        <a:accent1>
          <a:srgbClr val="CA7920"/>
        </a:accent1>
        <a:accent2>
          <a:srgbClr val="E4980F"/>
        </a:accent2>
        <a:accent3>
          <a:srgbClr val="FFFFFF"/>
        </a:accent3>
        <a:accent4>
          <a:srgbClr val="404040"/>
        </a:accent4>
        <a:accent5>
          <a:srgbClr val="E1BEAB"/>
        </a:accent5>
        <a:accent6>
          <a:srgbClr val="CF890C"/>
        </a:accent6>
        <a:hlink>
          <a:srgbClr val="F1AD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C28E32"/>
        </a:lt2>
        <a:accent1>
          <a:srgbClr val="D89306"/>
        </a:accent1>
        <a:accent2>
          <a:srgbClr val="E19E06"/>
        </a:accent2>
        <a:accent3>
          <a:srgbClr val="FFFFFF"/>
        </a:accent3>
        <a:accent4>
          <a:srgbClr val="404040"/>
        </a:accent4>
        <a:accent5>
          <a:srgbClr val="E9C8AA"/>
        </a:accent5>
        <a:accent6>
          <a:srgbClr val="CC8F05"/>
        </a:accent6>
        <a:hlink>
          <a:srgbClr val="EFB206"/>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00629E"/>
        </a:lt2>
        <a:accent1>
          <a:srgbClr val="0077C0"/>
        </a:accent1>
        <a:accent2>
          <a:srgbClr val="E4980F"/>
        </a:accent2>
        <a:accent3>
          <a:srgbClr val="FFFFFF"/>
        </a:accent3>
        <a:accent4>
          <a:srgbClr val="404040"/>
        </a:accent4>
        <a:accent5>
          <a:srgbClr val="AABDDC"/>
        </a:accent5>
        <a:accent6>
          <a:srgbClr val="CF890C"/>
        </a:accent6>
        <a:hlink>
          <a:srgbClr val="F1AD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0629E"/>
        </a:lt2>
        <a:accent1>
          <a:srgbClr val="0077C0"/>
        </a:accent1>
        <a:accent2>
          <a:srgbClr val="0082D2"/>
        </a:accent2>
        <a:accent3>
          <a:srgbClr val="FFFFFF"/>
        </a:accent3>
        <a:accent4>
          <a:srgbClr val="404040"/>
        </a:accent4>
        <a:accent5>
          <a:srgbClr val="AABDDC"/>
        </a:accent5>
        <a:accent6>
          <a:srgbClr val="0075BE"/>
        </a:accent6>
        <a:hlink>
          <a:srgbClr val="008CE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9FD15048-796C-4001-83F9-A13DDCA0598B}" vid="{3045C55E-079E-426A-93EF-405038158B00}"/>
    </a:ext>
  </a:extLst>
</a:theme>
</file>

<file path=ppt/theme/theme7.xml><?xml version="1.0" encoding="utf-8"?>
<a:theme xmlns:a="http://schemas.openxmlformats.org/drawingml/2006/main" name="Theme13">
  <a:themeElements>
    <a:clrScheme name="powerpoint-template-24 12">
      <a:dk1>
        <a:srgbClr val="4D4D4D"/>
      </a:dk1>
      <a:lt1>
        <a:srgbClr val="FFFFFF"/>
      </a:lt1>
      <a:dk2>
        <a:srgbClr val="4D4D4D"/>
      </a:dk2>
      <a:lt2>
        <a:srgbClr val="916100"/>
      </a:lt2>
      <a:accent1>
        <a:srgbClr val="BE9C03"/>
      </a:accent1>
      <a:accent2>
        <a:srgbClr val="A8A6A8"/>
      </a:accent2>
      <a:accent3>
        <a:srgbClr val="FFFFFF"/>
      </a:accent3>
      <a:accent4>
        <a:srgbClr val="404040"/>
      </a:accent4>
      <a:accent5>
        <a:srgbClr val="DBCBAA"/>
      </a:accent5>
      <a:accent6>
        <a:srgbClr val="989698"/>
      </a:accent6>
      <a:hlink>
        <a:srgbClr val="E8CE0E"/>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C75F06"/>
        </a:lt2>
        <a:accent1>
          <a:srgbClr val="E07D06"/>
        </a:accent1>
        <a:accent2>
          <a:srgbClr val="F2A016"/>
        </a:accent2>
        <a:accent3>
          <a:srgbClr val="FFFFFF"/>
        </a:accent3>
        <a:accent4>
          <a:srgbClr val="404040"/>
        </a:accent4>
        <a:accent5>
          <a:srgbClr val="EDBFAA"/>
        </a:accent5>
        <a:accent6>
          <a:srgbClr val="DB9113"/>
        </a:accent6>
        <a:hlink>
          <a:srgbClr val="F7C91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CE5C16"/>
        </a:lt2>
        <a:accent1>
          <a:srgbClr val="E3852B"/>
        </a:accent1>
        <a:accent2>
          <a:srgbClr val="E79235"/>
        </a:accent2>
        <a:accent3>
          <a:srgbClr val="FFFFFF"/>
        </a:accent3>
        <a:accent4>
          <a:srgbClr val="404040"/>
        </a:accent4>
        <a:accent5>
          <a:srgbClr val="EFC2AC"/>
        </a:accent5>
        <a:accent6>
          <a:srgbClr val="D1842F"/>
        </a:accent6>
        <a:hlink>
          <a:srgbClr val="F09E3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BD5D16"/>
        </a:lt2>
        <a:accent1>
          <a:srgbClr val="ED5B10"/>
        </a:accent1>
        <a:accent2>
          <a:srgbClr val="F5A526"/>
        </a:accent2>
        <a:accent3>
          <a:srgbClr val="FFFFFF"/>
        </a:accent3>
        <a:accent4>
          <a:srgbClr val="404040"/>
        </a:accent4>
        <a:accent5>
          <a:srgbClr val="F4B5AA"/>
        </a:accent5>
        <a:accent6>
          <a:srgbClr val="DE9521"/>
        </a:accent6>
        <a:hlink>
          <a:srgbClr val="FABD4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B33617"/>
        </a:lt2>
        <a:accent1>
          <a:srgbClr val="DC6900"/>
        </a:accent1>
        <a:accent2>
          <a:srgbClr val="ED9500"/>
        </a:accent2>
        <a:accent3>
          <a:srgbClr val="FFFFFF"/>
        </a:accent3>
        <a:accent4>
          <a:srgbClr val="404040"/>
        </a:accent4>
        <a:accent5>
          <a:srgbClr val="EBB9AA"/>
        </a:accent5>
        <a:accent6>
          <a:srgbClr val="D78700"/>
        </a:accent6>
        <a:hlink>
          <a:srgbClr val="F8BE1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916100"/>
        </a:lt2>
        <a:accent1>
          <a:srgbClr val="BE9C03"/>
        </a:accent1>
        <a:accent2>
          <a:srgbClr val="A8A6A8"/>
        </a:accent2>
        <a:accent3>
          <a:srgbClr val="FFFFFF"/>
        </a:accent3>
        <a:accent4>
          <a:srgbClr val="404040"/>
        </a:accent4>
        <a:accent5>
          <a:srgbClr val="DBCBAA"/>
        </a:accent5>
        <a:accent6>
          <a:srgbClr val="989698"/>
        </a:accent6>
        <a:hlink>
          <a:srgbClr val="E8CE0E"/>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3" id="{0CDAE293-1C49-4363-8F23-DCF032CDBCC3}" vid="{E89B4418-9D12-4C77-8D01-95BA6D9B77A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6">
    <a:dk1>
      <a:srgbClr val="262626"/>
    </a:dk1>
    <a:lt1>
      <a:srgbClr val="FFFFFF"/>
    </a:lt1>
    <a:dk2>
      <a:srgbClr val="1F497D"/>
    </a:dk2>
    <a:lt2>
      <a:srgbClr val="EEECE1"/>
    </a:lt2>
    <a:accent1>
      <a:srgbClr val="FFC000"/>
    </a:accent1>
    <a:accent2>
      <a:srgbClr val="0070C0"/>
    </a:accent2>
    <a:accent3>
      <a:srgbClr val="92EF15"/>
    </a:accent3>
    <a:accent4>
      <a:srgbClr val="59A513"/>
    </a:accent4>
    <a:accent5>
      <a:srgbClr val="FFC000"/>
    </a:accent5>
    <a:accent6>
      <a:srgbClr val="59A513"/>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Theme1</Template>
  <TotalTime>845</TotalTime>
  <Words>1558</Words>
  <Application>Microsoft Office PowerPoint</Application>
  <PresentationFormat>Widescreen</PresentationFormat>
  <Paragraphs>99</Paragraphs>
  <Slides>17</Slides>
  <Notes>1</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17</vt:i4>
      </vt:variant>
    </vt:vector>
  </HeadingPairs>
  <TitlesOfParts>
    <vt:vector size="32" baseType="lpstr">
      <vt:lpstr>Yu Gothic Light</vt:lpstr>
      <vt:lpstr>Arial</vt:lpstr>
      <vt:lpstr>Calibri</vt:lpstr>
      <vt:lpstr>Microsoft Himalaya</vt:lpstr>
      <vt:lpstr>Microsoft Sans Serif</vt:lpstr>
      <vt:lpstr>Roboto</vt:lpstr>
      <vt:lpstr>Roboto Light</vt:lpstr>
      <vt:lpstr>Times New Roman</vt:lpstr>
      <vt:lpstr>Theme10</vt:lpstr>
      <vt:lpstr>1_Theme11</vt:lpstr>
      <vt:lpstr>2_Theme11</vt:lpstr>
      <vt:lpstr>Theme9</vt:lpstr>
      <vt:lpstr>Theme5</vt:lpstr>
      <vt:lpstr>1_Theme1</vt:lpstr>
      <vt:lpstr>Theme13</vt:lpstr>
      <vt:lpstr>PowerPoint Presentation</vt:lpstr>
      <vt:lpstr> نظام تربیتی اسلام براساس قرآن و روایات پیامبر(ص) و اهل بیت(ع)</vt:lpstr>
      <vt:lpstr>واقعیت و حقیقت و تفاوت های آن ها </vt:lpstr>
      <vt:lpstr>PowerPoint Presentation</vt:lpstr>
      <vt:lpstr>دلالیلی بر لزوم استفاده«از بسم الله الرحمن الرحیم»</vt:lpstr>
      <vt:lpstr>سیره در لغت و اصطلاح</vt:lpstr>
      <vt:lpstr>تربیت</vt:lpstr>
      <vt:lpstr>سیره تربیتی پیامبر(ص)</vt:lpstr>
      <vt:lpstr>PowerPoint Presentation</vt:lpstr>
      <vt:lpstr>بنابراين سيره های پيامبر (ص) و اهل بيت (ع) را می توان به دو دسته تقسيم کرد:  1- سيره های تربيتی ؛ اين سيره ها در مقام تربيت ديگران از آنان صادر شده است.  2- سيره های غير تربيتی ؛ در اين سيره ها معصومان (ع) در مقام تربيت ديگران نبوده اند. </vt:lpstr>
      <vt:lpstr>تربیت دینی</vt:lpstr>
      <vt:lpstr>تعریف تربیت دینی</vt:lpstr>
      <vt:lpstr>ساختار دین اسلام</vt:lpstr>
      <vt:lpstr>اصول اعتقادی سه گانه دين اسلام </vt:lpstr>
      <vt:lpstr>ب)اخلاقیات</vt:lpstr>
      <vt:lpstr>ج)احکام</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RGS CO</dc:creator>
  <cp:lastModifiedBy>RGS CO</cp:lastModifiedBy>
  <cp:revision>118</cp:revision>
  <dcterms:created xsi:type="dcterms:W3CDTF">2020-05-02T09:02:48Z</dcterms:created>
  <dcterms:modified xsi:type="dcterms:W3CDTF">2020-06-15T17:16:31Z</dcterms:modified>
</cp:coreProperties>
</file>