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theme" Target="theme/theme1.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viewProps" Target="viewProps.xml" /><Relationship Id="rId2" Type="http://schemas.openxmlformats.org/officeDocument/2006/relationships/slide" Target="slides/slide1.xml" /><Relationship Id="rId16" Type="http://schemas.openxmlformats.org/officeDocument/2006/relationships/presProps" Target="pres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10" Type="http://schemas.openxmlformats.org/officeDocument/2006/relationships/slide" Target="slides/slide9.xml" /><Relationship Id="rId19" Type="http://schemas.openxmlformats.org/officeDocument/2006/relationships/tableStyles" Target="tableStyle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عنوان اسلاید">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a-IR"/>
              <a:t>برای ویرایش نسخه اصلی سبک عنوان کلیک کنید</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a-IR"/>
              <a:t>برای ویرایش نسخه اصلی سبک زیرنویس کلیک کنید</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عنوان و زیرنویس">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a-IR"/>
              <a:t>برای ویرایش نسخه اصلی سبک عنوان کلیک کنید</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a-IR"/>
              <a:t>برای ویرایش سبک‌های متن اصلی، کلیک کنید</a:t>
            </a:r>
          </a:p>
        </p:txBody>
      </p:sp>
      <p:sp>
        <p:nvSpPr>
          <p:cNvPr id="4" name="Date Placeholder 3"/>
          <p:cNvSpPr>
            <a:spLocks noGrp="1"/>
          </p:cNvSpPr>
          <p:nvPr>
            <p:ph type="dt" sz="half" idx="10"/>
          </p:nvPr>
        </p:nvSpPr>
        <p:spPr/>
        <p:txBody>
          <a:bodyPr/>
          <a:lstStyle/>
          <a:p>
            <a:fld id="{B61BEF0D-F0BB-DE4B-95CE-6DB70DBA9567}" type="datetimeFigureOut">
              <a:rPr lang="en-US" dirty="0"/>
              <a:pPr/>
              <a:t>6/8/2020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نقل قول با زیرنویس">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a-IR"/>
              <a:t>برای ویرایش نسخه اصلی سبک عنوان کلیک کنید</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a-IR"/>
              <a:t>برای ویرایش سبک‌های متن اصلی، کلیک کنید</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a-IR"/>
              <a:t>برای ویرایش سبک‌های متن اصلی، کلیک کنید</a:t>
            </a:r>
          </a:p>
        </p:txBody>
      </p:sp>
      <p:sp>
        <p:nvSpPr>
          <p:cNvPr id="4" name="Date Placeholder 3"/>
          <p:cNvSpPr>
            <a:spLocks noGrp="1"/>
          </p:cNvSpPr>
          <p:nvPr>
            <p:ph type="dt" sz="half" idx="10"/>
          </p:nvPr>
        </p:nvSpPr>
        <p:spPr/>
        <p:txBody>
          <a:bodyPr/>
          <a:lstStyle/>
          <a:p>
            <a:fld id="{B61BEF0D-F0BB-DE4B-95CE-6DB70DBA9567}" type="datetimeFigureOut">
              <a:rPr lang="en-US" dirty="0"/>
              <a:pPr/>
              <a:t>6/8/2020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کارت نام">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a-IR"/>
              <a:t>برای ویرایش نسخه اصلی سبک عنوان کلیک کنید</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a-IR"/>
              <a:t>برای ویرایش سبک‌های متن اصلی، کلیک کنید</a:t>
            </a:r>
          </a:p>
        </p:txBody>
      </p:sp>
      <p:sp>
        <p:nvSpPr>
          <p:cNvPr id="4" name="Date Placeholder 3"/>
          <p:cNvSpPr>
            <a:spLocks noGrp="1"/>
          </p:cNvSpPr>
          <p:nvPr>
            <p:ph type="dt" sz="half" idx="10"/>
          </p:nvPr>
        </p:nvSpPr>
        <p:spPr/>
        <p:txBody>
          <a:bodyPr/>
          <a:lstStyle/>
          <a:p>
            <a:fld id="{B61BEF0D-F0BB-DE4B-95CE-6DB70DBA9567}" type="datetimeFigureOut">
              <a:rPr lang="en-US" dirty="0"/>
              <a:pPr/>
              <a:t>6/8/2020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کارت نام نقل قول">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a-IR"/>
              <a:t>برای ویرایش نسخه اصلی سبک عنوان کلیک کنید</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a-IR"/>
              <a:t>برای ویرایش سبک‌های متن اصلی، کلیک کنید</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a-IR"/>
              <a:t>برای ویرایش سبک‌های متن اصلی، کلیک کنید</a:t>
            </a:r>
          </a:p>
        </p:txBody>
      </p:sp>
      <p:sp>
        <p:nvSpPr>
          <p:cNvPr id="4" name="Date Placeholder 3"/>
          <p:cNvSpPr>
            <a:spLocks noGrp="1"/>
          </p:cNvSpPr>
          <p:nvPr>
            <p:ph type="dt" sz="half" idx="10"/>
          </p:nvPr>
        </p:nvSpPr>
        <p:spPr/>
        <p:txBody>
          <a:bodyPr/>
          <a:lstStyle/>
          <a:p>
            <a:fld id="{B61BEF0D-F0BB-DE4B-95CE-6DB70DBA9567}" type="datetimeFigureOut">
              <a:rPr lang="en-US" dirty="0"/>
              <a:pPr/>
              <a:t>6/8/2020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صحیح یا اشتباه">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a-IR"/>
              <a:t>برای ویرایش نسخه اصلی سبک عنوان کلیک کنید</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a-IR"/>
              <a:t>برای ویرایش سبک‌های متن اصلی، کلیک کنید</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a-IR"/>
              <a:t>برای ویرایش سبک‌های متن اصلی، کلیک کنید</a:t>
            </a:r>
          </a:p>
        </p:txBody>
      </p:sp>
      <p:sp>
        <p:nvSpPr>
          <p:cNvPr id="4" name="Date Placeholder 3"/>
          <p:cNvSpPr>
            <a:spLocks noGrp="1"/>
          </p:cNvSpPr>
          <p:nvPr>
            <p:ph type="dt" sz="half" idx="10"/>
          </p:nvPr>
        </p:nvSpPr>
        <p:spPr/>
        <p:txBody>
          <a:bodyPr/>
          <a:lstStyle/>
          <a:p>
            <a:fld id="{B61BEF0D-F0BB-DE4B-95CE-6DB70DBA9567}" type="datetimeFigureOut">
              <a:rPr lang="en-US" dirty="0"/>
              <a:pPr/>
              <a:t>6/8/2020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عنوان و متن عمود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a:t>برای ویرایش نسخه اصلی سبک عنوان کلیک کنید</a:t>
            </a:r>
            <a:endParaRPr lang="en-US" dirty="0"/>
          </a:p>
        </p:txBody>
      </p:sp>
      <p:sp>
        <p:nvSpPr>
          <p:cNvPr id="3" name="Vertical Text Placeholder 2"/>
          <p:cNvSpPr>
            <a:spLocks noGrp="1"/>
          </p:cNvSpPr>
          <p:nvPr>
            <p:ph type="body" orient="vert" idx="1"/>
          </p:nvPr>
        </p:nvSpPr>
        <p:spPr/>
        <p:txBody>
          <a:bodyPr vert="eaVert"/>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6/8/2020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عنوان عمودی و مت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a-IR"/>
              <a:t>برای ویرایش نسخه اصلی سبک عنوان کلیک کنید</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 محتوی">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a-IR"/>
              <a:t>برای ویرایش نسخه اصلی سبک عنوان کلیک کنید</a:t>
            </a:r>
            <a:endParaRPr lang="en-US" dirty="0"/>
          </a:p>
        </p:txBody>
      </p:sp>
      <p:sp>
        <p:nvSpPr>
          <p:cNvPr id="3" name="Content Placeholder 2"/>
          <p:cNvSpPr>
            <a:spLocks noGrp="1"/>
          </p:cNvSpPr>
          <p:nvPr>
            <p:ph idx="1"/>
          </p:nvPr>
        </p:nvSpPr>
        <p:spPr/>
        <p:txBody>
          <a:bodyPr/>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سربرگ بخش">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a-IR"/>
              <a:t>برای ویرایش نسخه اصلی سبک عنوان کلیک کنید</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a-IR"/>
              <a:t>برای ویرایش سبک‌های متن اصلی، کلیک کنید</a:t>
            </a:r>
          </a:p>
        </p:txBody>
      </p:sp>
      <p:sp>
        <p:nvSpPr>
          <p:cNvPr id="4" name="Date Placeholder 3"/>
          <p:cNvSpPr>
            <a:spLocks noGrp="1"/>
          </p:cNvSpPr>
          <p:nvPr>
            <p:ph type="dt" sz="half" idx="10"/>
          </p:nvPr>
        </p:nvSpPr>
        <p:spPr/>
        <p:txBody>
          <a:bodyPr/>
          <a:lstStyle/>
          <a:p>
            <a:fld id="{B61BEF0D-F0BB-DE4B-95CE-6DB70DBA9567}" type="datetimeFigureOut">
              <a:rPr lang="en-US" dirty="0"/>
              <a:pPr/>
              <a:t>6/8/2020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دو محتوا">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a:t>برای ویرایش نسخه اصلی سبک عنوان کلیک کنید</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6/8/2020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یس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a-IR"/>
              <a:t>برای ویرایش نسخه اصلی سبک عنوان کلیک کنید</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a-IR"/>
              <a:t>برای ویرایش سبک‌های متن اصلی، کلیک کنید</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a-IR"/>
              <a:t>برای ویرایش سبک‌های متن اصلی، کلیک کنید</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تنها عنوان">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a-IR"/>
              <a:t>برای ویرایش نسخه اصلی سبک عنوان کلیک کنید</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خال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ا با عنوان">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a-IR"/>
              <a:t>برای ویرایش نسخه اصلی سبک عنوان کلیک کنید</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a-IR"/>
              <a:t>برای ویرایش سبک‌های متن اصلی، کلیک کنید</a:t>
            </a:r>
          </a:p>
        </p:txBody>
      </p:sp>
      <p:sp>
        <p:nvSpPr>
          <p:cNvPr id="5" name="Date Placeholder 4"/>
          <p:cNvSpPr>
            <a:spLocks noGrp="1"/>
          </p:cNvSpPr>
          <p:nvPr>
            <p:ph type="dt" sz="half" idx="10"/>
          </p:nvPr>
        </p:nvSpPr>
        <p:spPr/>
        <p:txBody>
          <a:bodyPr/>
          <a:lstStyle/>
          <a:p>
            <a:fld id="{42A54C80-263E-416B-A8E0-580EDEADCBDC}" type="datetimeFigureOut">
              <a:rPr lang="en-US" dirty="0"/>
              <a:t>6/8/2020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تصویر با عنوان">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a-IR"/>
              <a:t>برای ویرایش نسخه اصلی سبک عنوان کلیک کنید</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a-IR"/>
              <a:t>برای افزودن تصویر نماد را کلیک کنید</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a-IR"/>
              <a:t>برای ویرایش سبک‌های متن اصلی، کلیک کنید</a:t>
            </a:r>
          </a:p>
        </p:txBody>
      </p:sp>
      <p:sp>
        <p:nvSpPr>
          <p:cNvPr id="5" name="Date Placeholder 4"/>
          <p:cNvSpPr>
            <a:spLocks noGrp="1"/>
          </p:cNvSpPr>
          <p:nvPr>
            <p:ph type="dt" sz="half" idx="10"/>
          </p:nvPr>
        </p:nvSpPr>
        <p:spPr/>
        <p:txBody>
          <a:bodyPr/>
          <a:lstStyle/>
          <a:p>
            <a:fld id="{B61BEF0D-F0BB-DE4B-95CE-6DB70DBA9567}" type="datetimeFigureOut">
              <a:rPr lang="en-US" dirty="0"/>
              <a:pPr/>
              <a:t>6/8/2020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theme" Target="../theme/theme1.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a-IR"/>
              <a:t>برای ویرایش نسخه اصلی سبک عنوان کلیک کنید</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6/8/2020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1" eaLnBrk="1" latinLnBrk="0" hangingPunct="1">
        <a:spcBef>
          <a:spcPct val="0"/>
        </a:spcBef>
        <a:buNone/>
        <a:defRPr sz="3600" kern="1200">
          <a:solidFill>
            <a:schemeClr val="accent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68226610-92B5-0A45-AD5A-D689A418A39F}"/>
              </a:ext>
            </a:extLst>
          </p:cNvPr>
          <p:cNvSpPr>
            <a:spLocks noGrp="1"/>
          </p:cNvSpPr>
          <p:nvPr>
            <p:ph type="ctrTitle"/>
          </p:nvPr>
        </p:nvSpPr>
        <p:spPr>
          <a:xfrm>
            <a:off x="1021478" y="280148"/>
            <a:ext cx="8111315" cy="4650441"/>
          </a:xfrm>
        </p:spPr>
        <p:txBody>
          <a:bodyPr/>
          <a:lstStyle/>
          <a:p>
            <a:r>
              <a:rPr lang="fa-IR" b="1"/>
              <a:t>قالب ها ونوشته ها</a:t>
            </a:r>
          </a:p>
        </p:txBody>
      </p:sp>
      <p:sp>
        <p:nvSpPr>
          <p:cNvPr id="3" name="زیر نویس 2">
            <a:extLst>
              <a:ext uri="{FF2B5EF4-FFF2-40B4-BE49-F238E27FC236}">
                <a16:creationId xmlns:a16="http://schemas.microsoft.com/office/drawing/2014/main" id="{5C8A9372-0870-0649-86FD-B57D37DEE746}"/>
              </a:ext>
            </a:extLst>
          </p:cNvPr>
          <p:cNvSpPr>
            <a:spLocks noGrp="1"/>
          </p:cNvSpPr>
          <p:nvPr>
            <p:ph type="subTitle" idx="1"/>
          </p:nvPr>
        </p:nvSpPr>
        <p:spPr>
          <a:xfrm>
            <a:off x="1170891" y="1045882"/>
            <a:ext cx="6579844" cy="4058646"/>
          </a:xfrm>
        </p:spPr>
        <p:txBody>
          <a:bodyPr>
            <a:normAutofit/>
          </a:bodyPr>
          <a:lstStyle/>
          <a:p>
            <a:r>
              <a:rPr lang="fa-IR" sz="6600" b="1">
                <a:solidFill>
                  <a:schemeClr val="accent1"/>
                </a:solidFill>
              </a:rPr>
              <a:t>به نام خدا</a:t>
            </a:r>
          </a:p>
        </p:txBody>
      </p:sp>
    </p:spTree>
    <p:extLst>
      <p:ext uri="{BB962C8B-B14F-4D97-AF65-F5344CB8AC3E}">
        <p14:creationId xmlns:p14="http://schemas.microsoft.com/office/powerpoint/2010/main" val="2334425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23154901-0BCB-6B4D-8541-D848BD2A349A}"/>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a16="http://schemas.microsoft.com/office/drawing/2014/main" id="{5A150647-6386-854B-BE43-6786F0C0D5ED}"/>
              </a:ext>
            </a:extLst>
          </p:cNvPr>
          <p:cNvSpPr>
            <a:spLocks noGrp="1"/>
          </p:cNvSpPr>
          <p:nvPr>
            <p:ph idx="1"/>
          </p:nvPr>
        </p:nvSpPr>
        <p:spPr>
          <a:xfrm>
            <a:off x="0" y="0"/>
            <a:ext cx="10346766" cy="6857999"/>
          </a:xfrm>
        </p:spPr>
        <p:txBody>
          <a:bodyPr>
            <a:normAutofit/>
          </a:bodyPr>
          <a:lstStyle/>
          <a:p>
            <a:pPr marL="0" indent="0">
              <a:buNone/>
            </a:pPr>
            <a:r>
              <a:rPr lang="fa-IR" sz="3600" b="1"/>
              <a:t>داستان کوتاه:</a:t>
            </a:r>
            <a:r>
              <a:rPr lang="fa-IR" sz="3600"/>
              <a:t>اثری است کوتاه که درآن نویسنده با</a:t>
            </a:r>
          </a:p>
          <a:p>
            <a:pPr marL="0" indent="0">
              <a:buNone/>
            </a:pPr>
            <a:r>
              <a:rPr lang="fa-IR" sz="3600"/>
              <a:t>طرح منظم ،یک شخصیت اصلی رادریک واقعه اصلی نشان دهدوداستان برروی هم تاثیر واحدی را القا کند.</a:t>
            </a:r>
          </a:p>
          <a:p>
            <a:pPr marL="0" indent="0">
              <a:buNone/>
            </a:pPr>
            <a:r>
              <a:rPr lang="fa-IR" sz="3600"/>
              <a:t>درفرق داستان کوتاه بارمان باید گفت رمان مجموعه </a:t>
            </a:r>
          </a:p>
          <a:p>
            <a:pPr marL="0" indent="0">
              <a:buNone/>
            </a:pPr>
            <a:r>
              <a:rPr lang="fa-IR" sz="3600"/>
              <a:t>زندگی شخصیتی تجسم می یابدواشخاص یاشخص</a:t>
            </a:r>
          </a:p>
          <a:p>
            <a:pPr marL="0" indent="0">
              <a:buNone/>
            </a:pPr>
            <a:r>
              <a:rPr lang="fa-IR" sz="3600"/>
              <a:t>مهم داستان درطول زمانی که داستان جریان دارد پرورده می شود،ولی درداستان کوتاه چنین فرصتی وجود ندارد.درداستان کوتاه شخصیت قوام گرفته وپیش چشم خواننده منتظر،درگیر ودار کاری است که آن کار</a:t>
            </a:r>
          </a:p>
          <a:p>
            <a:pPr marL="0" indent="0">
              <a:buNone/>
            </a:pPr>
            <a:r>
              <a:rPr lang="fa-IR" sz="3600"/>
              <a:t>محتملا به اوج خود رسیده وبادرجریان کاری است که به نتیجه نرسیده است.</a:t>
            </a:r>
          </a:p>
        </p:txBody>
      </p:sp>
    </p:spTree>
    <p:extLst>
      <p:ext uri="{BB962C8B-B14F-4D97-AF65-F5344CB8AC3E}">
        <p14:creationId xmlns:p14="http://schemas.microsoft.com/office/powerpoint/2010/main" val="16117154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6CDBF849-3E6D-3549-B141-5EBAA3F56D57}"/>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a16="http://schemas.microsoft.com/office/drawing/2014/main" id="{3F552598-4B19-8E4C-B500-BBD7BC4FABBB}"/>
              </a:ext>
            </a:extLst>
          </p:cNvPr>
          <p:cNvSpPr>
            <a:spLocks noGrp="1"/>
          </p:cNvSpPr>
          <p:nvPr>
            <p:ph idx="1"/>
          </p:nvPr>
        </p:nvSpPr>
        <p:spPr>
          <a:xfrm>
            <a:off x="1" y="0"/>
            <a:ext cx="10440146" cy="6857999"/>
          </a:xfrm>
        </p:spPr>
        <p:txBody>
          <a:bodyPr>
            <a:normAutofit lnSpcReduction="10000"/>
          </a:bodyPr>
          <a:lstStyle/>
          <a:p>
            <a:pPr marL="0" indent="0">
              <a:buNone/>
            </a:pPr>
            <a:r>
              <a:rPr lang="fa-IR" sz="3600" b="1"/>
              <a:t>رمان:</a:t>
            </a:r>
          </a:p>
          <a:p>
            <a:pPr marL="0" indent="0">
              <a:buNone/>
            </a:pPr>
            <a:r>
              <a:rPr lang="fa-IR" sz="3600"/>
              <a:t>رمان به داستان بلندیاداستان دراز اطلاق می شود.رمان</a:t>
            </a:r>
          </a:p>
          <a:p>
            <a:pPr marL="0" indent="0">
              <a:buNone/>
            </a:pPr>
            <a:r>
              <a:rPr lang="fa-IR" sz="3600"/>
              <a:t>با"دون کیشوت"اثرسروانتس اسپانیایی تولدیافت و با</a:t>
            </a:r>
          </a:p>
          <a:p>
            <a:pPr marL="0" indent="0">
              <a:buNone/>
            </a:pPr>
            <a:r>
              <a:rPr lang="fa-IR" sz="3600"/>
              <a:t>رمان های معروفی چون هنری فیلدینگ انگلیسی روبه</a:t>
            </a:r>
          </a:p>
          <a:p>
            <a:pPr marL="0" indent="0">
              <a:buNone/>
            </a:pPr>
            <a:r>
              <a:rPr lang="fa-IR" sz="3600"/>
              <a:t>تکامل گذاشت.</a:t>
            </a:r>
          </a:p>
          <a:p>
            <a:pPr marL="0" indent="0">
              <a:buNone/>
            </a:pPr>
            <a:r>
              <a:rPr lang="fa-IR" sz="3600"/>
              <a:t>رمان داستان بلندی است که بر اساس تقلیدی نزدیک به واقعیت از آدمی وعادات وحالات بشری نوشته شده</a:t>
            </a:r>
          </a:p>
          <a:p>
            <a:pPr marL="0" indent="0">
              <a:buNone/>
            </a:pPr>
            <a:r>
              <a:rPr lang="fa-IR" sz="3600"/>
              <a:t>باشدوبه نحوی حوادث ووقایع جامعه رادرخودمنعکس کند.رمان از نظر محتوا انواع مختلفی دارد:حادثه ای،</a:t>
            </a:r>
          </a:p>
          <a:p>
            <a:pPr marL="0" indent="0">
              <a:buNone/>
            </a:pPr>
            <a:r>
              <a:rPr lang="fa-IR" sz="3600"/>
              <a:t>خیالی،اجتماعی،واقعی،پلیسی،علمی،تمثیلی ورمان های غیر تخیلی.</a:t>
            </a:r>
          </a:p>
        </p:txBody>
      </p:sp>
    </p:spTree>
    <p:extLst>
      <p:ext uri="{BB962C8B-B14F-4D97-AF65-F5344CB8AC3E}">
        <p14:creationId xmlns:p14="http://schemas.microsoft.com/office/powerpoint/2010/main" val="108963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0164063B-8F22-F141-96CA-0E5912B8F615}"/>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a16="http://schemas.microsoft.com/office/drawing/2014/main" id="{22B8E4A3-E321-4944-AB7D-5FB0481EB4A5}"/>
              </a:ext>
            </a:extLst>
          </p:cNvPr>
          <p:cNvSpPr>
            <a:spLocks noGrp="1"/>
          </p:cNvSpPr>
          <p:nvPr>
            <p:ph idx="1"/>
          </p:nvPr>
        </p:nvSpPr>
        <p:spPr>
          <a:xfrm>
            <a:off x="1" y="0"/>
            <a:ext cx="10365440" cy="6857999"/>
          </a:xfrm>
        </p:spPr>
        <p:txBody>
          <a:bodyPr>
            <a:normAutofit/>
          </a:bodyPr>
          <a:lstStyle/>
          <a:p>
            <a:pPr marL="0" indent="0">
              <a:buNone/>
            </a:pPr>
            <a:r>
              <a:rPr lang="fa-IR" sz="3600" b="1"/>
              <a:t>ویژگی های داستان نویسی:</a:t>
            </a:r>
          </a:p>
          <a:p>
            <a:pPr marL="0" indent="0">
              <a:buNone/>
            </a:pPr>
            <a:r>
              <a:rPr lang="fa-IR" sz="3600"/>
              <a:t>طرح داستان</a:t>
            </a:r>
          </a:p>
          <a:p>
            <a:pPr marL="0" indent="0">
              <a:buNone/>
            </a:pPr>
            <a:r>
              <a:rPr lang="fa-IR" sz="3600"/>
              <a:t>شخصیت پردازی درداستان</a:t>
            </a:r>
          </a:p>
          <a:p>
            <a:pPr marL="0" indent="0">
              <a:buNone/>
            </a:pPr>
            <a:r>
              <a:rPr lang="fa-IR" sz="3600"/>
              <a:t>پیام داستان</a:t>
            </a:r>
          </a:p>
          <a:p>
            <a:pPr marL="0" indent="0">
              <a:buNone/>
            </a:pPr>
            <a:r>
              <a:rPr lang="fa-IR" sz="3600"/>
              <a:t>زاویه دید</a:t>
            </a:r>
          </a:p>
          <a:p>
            <a:pPr marL="0" indent="0">
              <a:buNone/>
            </a:pPr>
            <a:r>
              <a:rPr lang="fa-IR" sz="3600"/>
              <a:t>سمبل وکنایه</a:t>
            </a:r>
          </a:p>
          <a:p>
            <a:pPr marL="0" indent="0">
              <a:buNone/>
            </a:pPr>
            <a:r>
              <a:rPr lang="fa-IR" sz="3600"/>
              <a:t>احساس وطنز</a:t>
            </a:r>
          </a:p>
          <a:p>
            <a:pPr marL="0" indent="0">
              <a:buNone/>
            </a:pPr>
            <a:r>
              <a:rPr lang="fa-IR" sz="3600"/>
              <a:t>خیال پردازی درداستان</a:t>
            </a:r>
          </a:p>
          <a:p>
            <a:pPr marL="0" indent="0">
              <a:buNone/>
            </a:pPr>
            <a:endParaRPr lang="fa-IR" sz="3600"/>
          </a:p>
        </p:txBody>
      </p:sp>
    </p:spTree>
    <p:extLst>
      <p:ext uri="{BB962C8B-B14F-4D97-AF65-F5344CB8AC3E}">
        <p14:creationId xmlns:p14="http://schemas.microsoft.com/office/powerpoint/2010/main" val="8812521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728F410E-7907-3A4C-B750-1AAD2090BABC}"/>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a16="http://schemas.microsoft.com/office/drawing/2014/main" id="{2FC5A169-6F38-0546-9842-6B80595DE3A4}"/>
              </a:ext>
            </a:extLst>
          </p:cNvPr>
          <p:cNvSpPr>
            <a:spLocks noGrp="1"/>
          </p:cNvSpPr>
          <p:nvPr>
            <p:ph idx="1"/>
          </p:nvPr>
        </p:nvSpPr>
        <p:spPr>
          <a:xfrm>
            <a:off x="0" y="0"/>
            <a:ext cx="9525000" cy="6857999"/>
          </a:xfrm>
        </p:spPr>
        <p:txBody>
          <a:bodyPr>
            <a:normAutofit fontScale="92500" lnSpcReduction="10000"/>
          </a:bodyPr>
          <a:lstStyle/>
          <a:p>
            <a:pPr marL="0" indent="0">
              <a:buNone/>
            </a:pPr>
            <a:r>
              <a:rPr lang="fa-IR" sz="3600" b="1"/>
              <a:t>نمایشنامه وفیلمنامه:</a:t>
            </a:r>
          </a:p>
          <a:p>
            <a:pPr marL="0" indent="0">
              <a:buNone/>
            </a:pPr>
            <a:r>
              <a:rPr lang="fa-IR" sz="3600"/>
              <a:t>یکی دیگرازانواع ادبی نمایشنامه وفیلمنامه است.</a:t>
            </a:r>
          </a:p>
          <a:p>
            <a:pPr marL="0" indent="0">
              <a:buNone/>
            </a:pPr>
            <a:r>
              <a:rPr lang="fa-IR" sz="3600"/>
              <a:t>نمایشنامه نویسی درادبیات اروپایی سابقه ای</a:t>
            </a:r>
          </a:p>
          <a:p>
            <a:pPr marL="0" indent="0">
              <a:buNone/>
            </a:pPr>
            <a:r>
              <a:rPr lang="fa-IR" sz="3600"/>
              <a:t>بسیار طولانی داردودرقرن های پیش ازمیلاد نمایشنامه های شاعران یونانی مشهور بود.در</a:t>
            </a:r>
          </a:p>
          <a:p>
            <a:pPr marL="0" indent="0">
              <a:buNone/>
            </a:pPr>
            <a:r>
              <a:rPr lang="fa-IR" sz="3600"/>
              <a:t>ایران بااینکه نمایش خاص مذهبی(تعزیه)سابقه ای طولانی دارد،نمایشنامه نویسی هنری جدید </a:t>
            </a:r>
          </a:p>
          <a:p>
            <a:pPr marL="0" indent="0">
              <a:buNone/>
            </a:pPr>
            <a:r>
              <a:rPr lang="fa-IR" sz="3600"/>
              <a:t>است وسابقه چندانی ندارد.زبانی که درنمایشنامه</a:t>
            </a:r>
          </a:p>
          <a:p>
            <a:pPr marL="0" indent="0">
              <a:buNone/>
            </a:pPr>
            <a:r>
              <a:rPr lang="fa-IR" sz="3600"/>
              <a:t>به کار می رود ،اهمیت بسیار دارد.نویسنده باید زبان مناسب اشخاص رابا ظرافت خاص به کار برد،</a:t>
            </a:r>
          </a:p>
          <a:p>
            <a:pPr marL="0" indent="0">
              <a:buNone/>
            </a:pPr>
            <a:r>
              <a:rPr lang="fa-IR" sz="3600"/>
              <a:t>بی آنکه تصنعی وغیرواقعی بنماید،مناسب صحنه باشد.</a:t>
            </a:r>
          </a:p>
          <a:p>
            <a:pPr marL="0" indent="0">
              <a:buNone/>
            </a:pPr>
            <a:endParaRPr lang="fa-IR" sz="3600"/>
          </a:p>
        </p:txBody>
      </p:sp>
    </p:spTree>
    <p:extLst>
      <p:ext uri="{BB962C8B-B14F-4D97-AF65-F5344CB8AC3E}">
        <p14:creationId xmlns:p14="http://schemas.microsoft.com/office/powerpoint/2010/main" val="28466687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591DB52-FDF8-844D-8194-FB1018FB7616}"/>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a16="http://schemas.microsoft.com/office/drawing/2014/main" id="{DEF24755-B6A0-6B45-BB23-1C1FB12399A9}"/>
              </a:ext>
            </a:extLst>
          </p:cNvPr>
          <p:cNvSpPr>
            <a:spLocks noGrp="1"/>
          </p:cNvSpPr>
          <p:nvPr>
            <p:ph idx="1"/>
          </p:nvPr>
        </p:nvSpPr>
        <p:spPr>
          <a:xfrm>
            <a:off x="0" y="0"/>
            <a:ext cx="9917206" cy="6857999"/>
          </a:xfrm>
        </p:spPr>
        <p:txBody>
          <a:bodyPr>
            <a:normAutofit/>
          </a:bodyPr>
          <a:lstStyle/>
          <a:p>
            <a:pPr marL="0" indent="0">
              <a:buNone/>
            </a:pPr>
            <a:r>
              <a:rPr lang="fa-IR" sz="3600"/>
              <a:t>فیلمنامه یا سناریو نوشته ای است که ازروی آن فیلم ساخته می شود.فرق آن با نمایشنامه درآن است که گذشته ازتوصیف وضعیت صحنه وگفتگوهای</a:t>
            </a:r>
          </a:p>
          <a:p>
            <a:pPr marL="0" indent="0">
              <a:buNone/>
            </a:pPr>
            <a:r>
              <a:rPr lang="fa-IR" sz="3600"/>
              <a:t>اشخاص داستان چگونگی حرکت دوربین فیلمبرداری</a:t>
            </a:r>
          </a:p>
          <a:p>
            <a:pPr marL="0" indent="0">
              <a:buNone/>
            </a:pPr>
            <a:r>
              <a:rPr lang="fa-IR" sz="3600"/>
              <a:t>نیز توضیح داده می شود.</a:t>
            </a:r>
          </a:p>
        </p:txBody>
      </p:sp>
    </p:spTree>
    <p:extLst>
      <p:ext uri="{BB962C8B-B14F-4D97-AF65-F5344CB8AC3E}">
        <p14:creationId xmlns:p14="http://schemas.microsoft.com/office/powerpoint/2010/main" val="3730413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AF20525B-EFD5-2445-957F-49F43BB938B5}"/>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a16="http://schemas.microsoft.com/office/drawing/2014/main" id="{05BEFCE3-F6BE-B440-9950-FE89DB0C6378}"/>
              </a:ext>
            </a:extLst>
          </p:cNvPr>
          <p:cNvSpPr>
            <a:spLocks noGrp="1"/>
          </p:cNvSpPr>
          <p:nvPr>
            <p:ph idx="1"/>
          </p:nvPr>
        </p:nvSpPr>
        <p:spPr>
          <a:xfrm>
            <a:off x="0" y="149413"/>
            <a:ext cx="9002059" cy="6872940"/>
          </a:xfrm>
        </p:spPr>
        <p:txBody>
          <a:bodyPr>
            <a:normAutofit/>
          </a:bodyPr>
          <a:lstStyle/>
          <a:p>
            <a:pPr marL="0" indent="0">
              <a:buNone/>
            </a:pPr>
            <a:r>
              <a:rPr lang="fa-IR" sz="3600">
                <a:solidFill>
                  <a:schemeClr val="tx1"/>
                </a:solidFill>
              </a:rPr>
              <a:t>نویسندگان برای بیان موضوع های گوناگون از</a:t>
            </a:r>
          </a:p>
          <a:p>
            <a:pPr marL="0" indent="0">
              <a:buNone/>
            </a:pPr>
            <a:r>
              <a:rPr lang="fa-IR" sz="3600">
                <a:solidFill>
                  <a:schemeClr val="tx1"/>
                </a:solidFill>
              </a:rPr>
              <a:t>قالب های گوناگون استفاده می کنند.به همین </a:t>
            </a:r>
          </a:p>
          <a:p>
            <a:pPr marL="0" indent="0">
              <a:buNone/>
            </a:pPr>
            <a:r>
              <a:rPr lang="fa-IR" sz="3600">
                <a:solidFill>
                  <a:schemeClr val="tx1"/>
                </a:solidFill>
              </a:rPr>
              <a:t>سبب است که گونه های ادبی پدید آمده اند.در</a:t>
            </a:r>
          </a:p>
          <a:p>
            <a:pPr marL="0" indent="0">
              <a:buNone/>
            </a:pPr>
            <a:r>
              <a:rPr lang="fa-IR" sz="3600">
                <a:solidFill>
                  <a:schemeClr val="tx1"/>
                </a:solidFill>
              </a:rPr>
              <a:t>زیر،به اختصار،به شرح ویژگی های برخی ازآنها</a:t>
            </a:r>
          </a:p>
          <a:p>
            <a:pPr marL="0" indent="0">
              <a:buNone/>
            </a:pPr>
            <a:r>
              <a:rPr lang="fa-IR" sz="3600">
                <a:solidFill>
                  <a:schemeClr val="tx1"/>
                </a:solidFill>
              </a:rPr>
              <a:t>می پردازیم:</a:t>
            </a:r>
          </a:p>
          <a:p>
            <a:pPr marL="0" indent="0">
              <a:buNone/>
            </a:pPr>
            <a:r>
              <a:rPr lang="fa-IR" sz="3600">
                <a:solidFill>
                  <a:schemeClr val="tx1"/>
                </a:solidFill>
              </a:rPr>
              <a:t>گزارش</a:t>
            </a:r>
          </a:p>
          <a:p>
            <a:pPr marL="0" indent="0">
              <a:buNone/>
            </a:pPr>
            <a:r>
              <a:rPr lang="fa-IR" sz="3600">
                <a:solidFill>
                  <a:schemeClr val="tx1"/>
                </a:solidFill>
              </a:rPr>
              <a:t>مقاله</a:t>
            </a:r>
          </a:p>
          <a:p>
            <a:pPr marL="0" indent="0">
              <a:buNone/>
            </a:pPr>
            <a:r>
              <a:rPr lang="fa-IR" sz="3600">
                <a:solidFill>
                  <a:schemeClr val="tx1"/>
                </a:solidFill>
              </a:rPr>
              <a:t>طنز</a:t>
            </a:r>
          </a:p>
          <a:p>
            <a:pPr marL="0" indent="0">
              <a:buNone/>
            </a:pPr>
            <a:r>
              <a:rPr lang="fa-IR" sz="3600">
                <a:solidFill>
                  <a:schemeClr val="tx1"/>
                </a:solidFill>
              </a:rPr>
              <a:t>اساطیروافسانه</a:t>
            </a:r>
          </a:p>
          <a:p>
            <a:pPr marL="0" indent="0">
              <a:buNone/>
            </a:pPr>
            <a:endParaRPr lang="fa-IR" sz="3600">
              <a:solidFill>
                <a:schemeClr val="tx1"/>
              </a:solidFill>
            </a:endParaRPr>
          </a:p>
        </p:txBody>
      </p:sp>
    </p:spTree>
    <p:extLst>
      <p:ext uri="{BB962C8B-B14F-4D97-AF65-F5344CB8AC3E}">
        <p14:creationId xmlns:p14="http://schemas.microsoft.com/office/powerpoint/2010/main" val="18656065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C4CD8A5B-503C-9344-B5FE-3AD9888D4212}"/>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a16="http://schemas.microsoft.com/office/drawing/2014/main" id="{37B2820E-43BB-A74E-A9D5-F7B7384D4E95}"/>
              </a:ext>
            </a:extLst>
          </p:cNvPr>
          <p:cNvSpPr>
            <a:spLocks noGrp="1"/>
          </p:cNvSpPr>
          <p:nvPr>
            <p:ph idx="1"/>
          </p:nvPr>
        </p:nvSpPr>
        <p:spPr>
          <a:xfrm>
            <a:off x="0" y="0"/>
            <a:ext cx="9823824" cy="6686175"/>
          </a:xfrm>
        </p:spPr>
        <p:txBody>
          <a:bodyPr>
            <a:normAutofit/>
          </a:bodyPr>
          <a:lstStyle/>
          <a:p>
            <a:pPr marL="0" indent="0">
              <a:buNone/>
            </a:pPr>
            <a:r>
              <a:rPr lang="fa-IR" sz="3600"/>
              <a:t>داستان کوتاه</a:t>
            </a:r>
          </a:p>
          <a:p>
            <a:pPr marL="0" indent="0">
              <a:buNone/>
            </a:pPr>
            <a:r>
              <a:rPr lang="fa-IR" sz="3600"/>
              <a:t>رمان</a:t>
            </a:r>
          </a:p>
          <a:p>
            <a:pPr marL="0" indent="0">
              <a:buNone/>
            </a:pPr>
            <a:r>
              <a:rPr lang="fa-IR" sz="3600"/>
              <a:t>نمایشنامه وفیلمنامه</a:t>
            </a:r>
          </a:p>
          <a:p>
            <a:pPr marL="0" indent="0">
              <a:buNone/>
            </a:pPr>
            <a:r>
              <a:rPr lang="fa-IR" sz="3600" b="1"/>
              <a:t>گزارش:</a:t>
            </a:r>
            <a:r>
              <a:rPr lang="fa-IR" sz="3600"/>
              <a:t>گزارش عبارت است ازنوشته ای که درآن</a:t>
            </a:r>
            <a:endParaRPr lang="fa-IR" sz="3600" b="1"/>
          </a:p>
          <a:p>
            <a:pPr marL="0" indent="0">
              <a:buNone/>
            </a:pPr>
            <a:r>
              <a:rPr lang="fa-IR" sz="3600"/>
              <a:t>ازفعالیت های خوددرامری یاازوظیفه ای که انجام</a:t>
            </a:r>
          </a:p>
          <a:p>
            <a:pPr marL="0" indent="0">
              <a:buNone/>
            </a:pPr>
            <a:r>
              <a:rPr lang="fa-IR" sz="3600"/>
              <a:t>دادن آن رابرعهده گرفته ایم یاازپدیده یاوضعیت </a:t>
            </a:r>
          </a:p>
          <a:p>
            <a:pPr marL="0" indent="0">
              <a:buNone/>
            </a:pPr>
            <a:r>
              <a:rPr lang="fa-IR" sz="3600"/>
              <a:t>خاصی سخن بگوییم ویادرموضوعی آگاهی های لازم رابه اطلاع فردیاگروهی یاهمه مردم برسانیم</a:t>
            </a:r>
          </a:p>
          <a:p>
            <a:pPr marL="0" indent="0">
              <a:buNone/>
            </a:pPr>
            <a:r>
              <a:rPr lang="fa-IR" sz="3600"/>
              <a:t>دربیشترمواردگزارش وسیله ای است برای برقراری </a:t>
            </a:r>
          </a:p>
          <a:p>
            <a:pPr marL="0" indent="0">
              <a:buNone/>
            </a:pPr>
            <a:r>
              <a:rPr lang="fa-IR" sz="3600"/>
              <a:t>ارتباط میان کسی که درموضوعی آگاهی هایی</a:t>
            </a:r>
          </a:p>
        </p:txBody>
      </p:sp>
      <p:sp>
        <p:nvSpPr>
          <p:cNvPr id="4" name="کادر متن 3">
            <a:extLst>
              <a:ext uri="{FF2B5EF4-FFF2-40B4-BE49-F238E27FC236}">
                <a16:creationId xmlns:a16="http://schemas.microsoft.com/office/drawing/2014/main" id="{6BA3B73B-864C-6A4A-95AC-2A2C398FCB32}"/>
              </a:ext>
            </a:extLst>
          </p:cNvPr>
          <p:cNvSpPr txBox="1"/>
          <p:nvPr/>
        </p:nvSpPr>
        <p:spPr>
          <a:xfrm>
            <a:off x="5205317" y="2496322"/>
            <a:ext cx="1828800" cy="1828800"/>
          </a:xfrm>
          <a:prstGeom prst="rect">
            <a:avLst/>
          </a:prstGeom>
          <a:noFill/>
        </p:spPr>
        <p:txBody>
          <a:bodyPr wrap="square" rtlCol="1">
            <a:spAutoFit/>
          </a:bodyPr>
          <a:lstStyle/>
          <a:p>
            <a:pPr algn="r"/>
            <a:endParaRPr lang="fa-IR"/>
          </a:p>
        </p:txBody>
      </p:sp>
    </p:spTree>
    <p:extLst>
      <p:ext uri="{BB962C8B-B14F-4D97-AF65-F5344CB8AC3E}">
        <p14:creationId xmlns:p14="http://schemas.microsoft.com/office/powerpoint/2010/main" val="30371215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9555C3A4-3127-764F-A990-D9F5A1831423}"/>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a16="http://schemas.microsoft.com/office/drawing/2014/main" id="{5789904A-A175-BD45-8E33-FE55534F3679}"/>
              </a:ext>
            </a:extLst>
          </p:cNvPr>
          <p:cNvSpPr>
            <a:spLocks noGrp="1"/>
          </p:cNvSpPr>
          <p:nvPr>
            <p:ph idx="1"/>
          </p:nvPr>
        </p:nvSpPr>
        <p:spPr>
          <a:xfrm>
            <a:off x="1756" y="1"/>
            <a:ext cx="9784715" cy="6857999"/>
          </a:xfrm>
        </p:spPr>
        <p:txBody>
          <a:bodyPr>
            <a:normAutofit/>
          </a:bodyPr>
          <a:lstStyle/>
          <a:p>
            <a:pPr marL="0" indent="0">
              <a:buNone/>
            </a:pPr>
            <a:r>
              <a:rPr lang="fa-IR" sz="3600"/>
              <a:t>وکسی که به آن آگاهی ها نیازمنداست و</a:t>
            </a:r>
          </a:p>
          <a:p>
            <a:pPr marL="0" indent="0">
              <a:buNone/>
            </a:pPr>
            <a:r>
              <a:rPr lang="fa-IR" sz="3600"/>
              <a:t>می خواهدبر مبنای آن آگاهی هاتصمیمی بگیردو</a:t>
            </a:r>
          </a:p>
          <a:p>
            <a:pPr marL="0" indent="0">
              <a:buNone/>
            </a:pPr>
            <a:r>
              <a:rPr lang="fa-IR" sz="3600"/>
              <a:t>کاری انجام دهد.گزارش رابه شفاهی وکتبی تقسیم کرده اند:گزارش شفاهی به آسانی داده</a:t>
            </a:r>
          </a:p>
          <a:p>
            <a:pPr marL="0" indent="0">
              <a:buNone/>
            </a:pPr>
            <a:r>
              <a:rPr lang="fa-IR" sz="3600"/>
              <a:t>می شودودرآن جای بحث نیست .اما تهیه گزارش کتبی کار ساده ای نیست.برای تهیه گزارش،لازم </a:t>
            </a:r>
          </a:p>
          <a:p>
            <a:pPr marL="0" indent="0">
              <a:buNone/>
            </a:pPr>
            <a:r>
              <a:rPr lang="fa-IR" sz="3600"/>
              <a:t>است به این چهار مورد توجه شود:</a:t>
            </a:r>
          </a:p>
          <a:p>
            <a:pPr marL="0" indent="0">
              <a:buNone/>
            </a:pPr>
            <a:r>
              <a:rPr lang="fa-IR" sz="3600"/>
              <a:t>1)انتخاب موضوع،  2)گردآوری اطلاعات</a:t>
            </a:r>
          </a:p>
          <a:p>
            <a:pPr marL="0" indent="0">
              <a:buNone/>
            </a:pPr>
            <a:r>
              <a:rPr lang="fa-IR" sz="3600"/>
              <a:t>3)طرح ریزی مطالب 4)عرضه کردن اطلاعات </a:t>
            </a:r>
          </a:p>
          <a:p>
            <a:pPr marL="0" indent="0">
              <a:buNone/>
            </a:pPr>
            <a:r>
              <a:rPr lang="fa-IR" sz="3600"/>
              <a:t>جمع آوری شده</a:t>
            </a:r>
          </a:p>
          <a:p>
            <a:pPr marL="0" indent="0">
              <a:buNone/>
            </a:pPr>
            <a:endParaRPr lang="fa-IR" sz="3600"/>
          </a:p>
        </p:txBody>
      </p:sp>
    </p:spTree>
    <p:extLst>
      <p:ext uri="{BB962C8B-B14F-4D97-AF65-F5344CB8AC3E}">
        <p14:creationId xmlns:p14="http://schemas.microsoft.com/office/powerpoint/2010/main" val="15589821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68208BB2-0C40-8046-9218-AD92E3DA30E8}"/>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a16="http://schemas.microsoft.com/office/drawing/2014/main" id="{0979965D-B3F3-4E40-AFAC-CC91B71C7905}"/>
              </a:ext>
            </a:extLst>
          </p:cNvPr>
          <p:cNvSpPr>
            <a:spLocks noGrp="1"/>
          </p:cNvSpPr>
          <p:nvPr>
            <p:ph idx="1"/>
          </p:nvPr>
        </p:nvSpPr>
        <p:spPr>
          <a:xfrm>
            <a:off x="0" y="0"/>
            <a:ext cx="9842500" cy="6857999"/>
          </a:xfrm>
        </p:spPr>
        <p:txBody>
          <a:bodyPr>
            <a:normAutofit/>
          </a:bodyPr>
          <a:lstStyle/>
          <a:p>
            <a:r>
              <a:rPr lang="fa-IR" sz="3600" b="1"/>
              <a:t>مشخصات یک گزارش خوب</a:t>
            </a:r>
          </a:p>
          <a:p>
            <a:pPr marL="0" indent="0">
              <a:buNone/>
            </a:pPr>
            <a:r>
              <a:rPr lang="fa-IR" sz="3600"/>
              <a:t>-گزارش بایدصرفا منعکس کننده حقایق باشد.</a:t>
            </a:r>
          </a:p>
          <a:p>
            <a:pPr marL="0" indent="0">
              <a:buNone/>
            </a:pPr>
            <a:r>
              <a:rPr lang="fa-IR" sz="3600"/>
              <a:t>-گزارش بایدسرشارازاطلاعات لازم وکافی باشد.</a:t>
            </a:r>
          </a:p>
          <a:p>
            <a:pPr marL="0" indent="0">
              <a:buNone/>
            </a:pPr>
            <a:r>
              <a:rPr lang="fa-IR" sz="3600"/>
              <a:t>-گزارش بایدنه خیلی طولانی ومفصل ونه خیلی</a:t>
            </a:r>
          </a:p>
          <a:p>
            <a:pPr marL="0" indent="0">
              <a:buNone/>
            </a:pPr>
            <a:r>
              <a:rPr lang="fa-IR" sz="3600"/>
              <a:t>کوتاه ومختصرباشد.</a:t>
            </a:r>
          </a:p>
          <a:p>
            <a:pPr marL="0" indent="0">
              <a:buNone/>
            </a:pPr>
            <a:r>
              <a:rPr lang="fa-IR" sz="3600"/>
              <a:t>-گزارش بایدازدوصفت تازگی وابتکار برخوردار باشد.</a:t>
            </a:r>
          </a:p>
          <a:p>
            <a:pPr marL="0" indent="0">
              <a:buNone/>
            </a:pPr>
            <a:r>
              <a:rPr lang="fa-IR" sz="3600"/>
              <a:t>گزارش بایدبراساس تفکری صحیح ومنطقی تدوین</a:t>
            </a:r>
          </a:p>
          <a:p>
            <a:pPr marL="0" indent="0">
              <a:buNone/>
            </a:pPr>
            <a:r>
              <a:rPr lang="fa-IR" sz="3600"/>
              <a:t>شده باشدوازحدس واحتمال به دورباشد.</a:t>
            </a:r>
          </a:p>
          <a:p>
            <a:pPr marL="0" indent="0">
              <a:buNone/>
            </a:pPr>
            <a:r>
              <a:rPr lang="fa-IR" sz="3600"/>
              <a:t>-نقل قول هاباید بدون تحریف وبادقت تمام آورده شود.</a:t>
            </a:r>
          </a:p>
        </p:txBody>
      </p:sp>
    </p:spTree>
    <p:extLst>
      <p:ext uri="{BB962C8B-B14F-4D97-AF65-F5344CB8AC3E}">
        <p14:creationId xmlns:p14="http://schemas.microsoft.com/office/powerpoint/2010/main" val="37386984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E3E41BD1-7F7D-5846-AD78-09B442433F04}"/>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a16="http://schemas.microsoft.com/office/drawing/2014/main" id="{00CDE570-2A4D-AA4A-B99E-0F68AFFC32A3}"/>
              </a:ext>
            </a:extLst>
          </p:cNvPr>
          <p:cNvSpPr>
            <a:spLocks noGrp="1"/>
          </p:cNvSpPr>
          <p:nvPr>
            <p:ph idx="1"/>
          </p:nvPr>
        </p:nvSpPr>
        <p:spPr>
          <a:xfrm>
            <a:off x="1" y="1"/>
            <a:ext cx="10122646" cy="6723528"/>
          </a:xfrm>
        </p:spPr>
        <p:txBody>
          <a:bodyPr>
            <a:normAutofit/>
          </a:bodyPr>
          <a:lstStyle/>
          <a:p>
            <a:pPr marL="0" indent="0">
              <a:buNone/>
            </a:pPr>
            <a:r>
              <a:rPr lang="fa-IR" sz="3600" b="1"/>
              <a:t>مقاله</a:t>
            </a:r>
          </a:p>
          <a:p>
            <a:pPr marL="0" indent="0">
              <a:buNone/>
            </a:pPr>
            <a:r>
              <a:rPr lang="fa-IR" sz="3600"/>
              <a:t>مقاله ازریشه "قول"به معنی گفتن؛ودراصطلاح</a:t>
            </a:r>
          </a:p>
          <a:p>
            <a:pPr marL="0" indent="0">
              <a:buNone/>
            </a:pPr>
            <a:r>
              <a:rPr lang="fa-IR" sz="3600"/>
              <a:t>نوشته ای درباره موضوعی خاص است وشامل انواعی ازنوشته های علمی وادبی وتحقیق ومذهبی وانتقادی وجز آنهاست.انواع مقاله عبارتنداز:</a:t>
            </a:r>
          </a:p>
          <a:p>
            <a:pPr marL="0" indent="0">
              <a:buNone/>
            </a:pPr>
            <a:r>
              <a:rPr lang="fa-IR" sz="3600"/>
              <a:t>-مقاله پژوهشی</a:t>
            </a:r>
          </a:p>
          <a:p>
            <a:pPr marL="0" indent="0">
              <a:buNone/>
            </a:pPr>
            <a:r>
              <a:rPr lang="fa-IR" sz="3600"/>
              <a:t>-مقاله اخلاقی</a:t>
            </a:r>
          </a:p>
          <a:p>
            <a:pPr marL="0" indent="0">
              <a:buNone/>
            </a:pPr>
            <a:r>
              <a:rPr lang="fa-IR" sz="3600"/>
              <a:t>-مقاله دینی</a:t>
            </a:r>
          </a:p>
          <a:p>
            <a:pPr marL="0" indent="0">
              <a:buNone/>
            </a:pPr>
            <a:r>
              <a:rPr lang="fa-IR" sz="3600"/>
              <a:t>-مقاله تربیتی</a:t>
            </a:r>
          </a:p>
        </p:txBody>
      </p:sp>
    </p:spTree>
    <p:extLst>
      <p:ext uri="{BB962C8B-B14F-4D97-AF65-F5344CB8AC3E}">
        <p14:creationId xmlns:p14="http://schemas.microsoft.com/office/powerpoint/2010/main" val="41006402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035FB20E-55D3-884A-9FBA-C5FB462084E8}"/>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a16="http://schemas.microsoft.com/office/drawing/2014/main" id="{10ADE459-22B2-DA47-A295-E4CAAB9DF847}"/>
              </a:ext>
            </a:extLst>
          </p:cNvPr>
          <p:cNvSpPr>
            <a:spLocks noGrp="1"/>
          </p:cNvSpPr>
          <p:nvPr>
            <p:ph idx="1"/>
          </p:nvPr>
        </p:nvSpPr>
        <p:spPr>
          <a:xfrm>
            <a:off x="1" y="0"/>
            <a:ext cx="10346764" cy="6857999"/>
          </a:xfrm>
        </p:spPr>
        <p:txBody>
          <a:bodyPr>
            <a:normAutofit/>
          </a:bodyPr>
          <a:lstStyle/>
          <a:p>
            <a:pPr marL="0" indent="0">
              <a:buNone/>
            </a:pPr>
            <a:r>
              <a:rPr lang="fa-IR" sz="3600" b="1"/>
              <a:t>شیوه نگارش درانواع مقاله ها</a:t>
            </a:r>
          </a:p>
          <a:p>
            <a:pPr marL="0" indent="0">
              <a:buNone/>
            </a:pPr>
            <a:r>
              <a:rPr lang="fa-IR" sz="3600"/>
              <a:t>1)درنوشته های طنز،هدف اصلی،انتقاداست.ولی این</a:t>
            </a:r>
          </a:p>
          <a:p>
            <a:pPr marL="0" indent="0">
              <a:buNone/>
            </a:pPr>
            <a:r>
              <a:rPr lang="fa-IR" sz="3600"/>
              <a:t>انتقاد،آمیخته به شوخی ومسخره است وگاهی مسائل به طور معکوس طرح وبیان می شود.</a:t>
            </a:r>
          </a:p>
          <a:p>
            <a:pPr marL="0" indent="0">
              <a:buNone/>
            </a:pPr>
            <a:r>
              <a:rPr lang="fa-IR" sz="3600"/>
              <a:t>2)درنوشته های تحقیقی وعلمی واستدلالی،اساس</a:t>
            </a:r>
          </a:p>
          <a:p>
            <a:pPr marL="0" indent="0">
              <a:buNone/>
            </a:pPr>
            <a:r>
              <a:rPr lang="fa-IR" sz="3600"/>
              <a:t>کاربر پایه منطق وبرهان استوار است نه تخیل وعاطفه.</a:t>
            </a:r>
          </a:p>
          <a:p>
            <a:pPr marL="0" indent="0">
              <a:buNone/>
            </a:pPr>
            <a:r>
              <a:rPr lang="fa-IR" sz="3600"/>
              <a:t>3)درنوشته های توصیفی وتشریحی،نویسنده توانا </a:t>
            </a:r>
          </a:p>
          <a:p>
            <a:pPr marL="0" indent="0">
              <a:buNone/>
            </a:pPr>
            <a:r>
              <a:rPr lang="fa-IR" sz="3600"/>
              <a:t>صحنه هاراچنان بادقت وموشکافی شرح می دهدکه</a:t>
            </a:r>
          </a:p>
          <a:p>
            <a:pPr marL="0" indent="0">
              <a:buNone/>
            </a:pPr>
            <a:r>
              <a:rPr lang="fa-IR" sz="3600"/>
              <a:t>خواننده یاشنونده می تواندآن صحنه هارادرذهن خود</a:t>
            </a:r>
          </a:p>
          <a:p>
            <a:pPr marL="0" indent="0">
              <a:buNone/>
            </a:pPr>
            <a:r>
              <a:rPr lang="fa-IR" sz="3600"/>
              <a:t>ترسیم کند.</a:t>
            </a:r>
          </a:p>
        </p:txBody>
      </p:sp>
    </p:spTree>
    <p:extLst>
      <p:ext uri="{BB962C8B-B14F-4D97-AF65-F5344CB8AC3E}">
        <p14:creationId xmlns:p14="http://schemas.microsoft.com/office/powerpoint/2010/main" val="19222582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969DA774-DA5B-5640-A1FD-B55C0C1BA215}"/>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a16="http://schemas.microsoft.com/office/drawing/2014/main" id="{1BF4376C-C54B-AE47-80D0-DB1F6740F3B0}"/>
              </a:ext>
            </a:extLst>
          </p:cNvPr>
          <p:cNvSpPr>
            <a:spLocks noGrp="1"/>
          </p:cNvSpPr>
          <p:nvPr>
            <p:ph idx="1"/>
          </p:nvPr>
        </p:nvSpPr>
        <p:spPr>
          <a:xfrm>
            <a:off x="0" y="0"/>
            <a:ext cx="10458824" cy="6857999"/>
          </a:xfrm>
        </p:spPr>
        <p:txBody>
          <a:bodyPr>
            <a:normAutofit/>
          </a:bodyPr>
          <a:lstStyle/>
          <a:p>
            <a:pPr marL="0" indent="0">
              <a:buNone/>
            </a:pPr>
            <a:r>
              <a:rPr lang="fa-IR" sz="3600">
                <a:solidFill>
                  <a:schemeClr val="tx1"/>
                </a:solidFill>
              </a:rPr>
              <a:t>4)درتراجم یاشرح احوال،نویسنده می کوشدبا ذکر شرح حال وفهرست ونمونه های آثارواخلاق وافکار شخص،</a:t>
            </a:r>
          </a:p>
          <a:p>
            <a:pPr marL="0" indent="0">
              <a:buNone/>
            </a:pPr>
            <a:r>
              <a:rPr lang="fa-IR" sz="3600">
                <a:solidFill>
                  <a:schemeClr val="tx1"/>
                </a:solidFill>
              </a:rPr>
              <a:t>خطوط اصلی چهره شخصیت اورا به وضوح وروشنی تمام ترسیم نمای ودرپیش چشم خواننده قراردهد.</a:t>
            </a:r>
          </a:p>
          <a:p>
            <a:pPr marL="0" indent="0">
              <a:buNone/>
            </a:pPr>
            <a:r>
              <a:rPr lang="fa-IR" sz="3600">
                <a:solidFill>
                  <a:schemeClr val="tx1"/>
                </a:solidFill>
              </a:rPr>
              <a:t>5)درمقاله هاونوشته های انتقادی،نویسنده دردهاو</a:t>
            </a:r>
          </a:p>
          <a:p>
            <a:pPr marL="0" indent="0">
              <a:buNone/>
            </a:pPr>
            <a:r>
              <a:rPr lang="fa-IR" sz="3600">
                <a:solidFill>
                  <a:schemeClr val="tx1"/>
                </a:solidFill>
              </a:rPr>
              <a:t>نقطه های ضعف جامعه راباز می نمایدودرمان هاو راه های چاره رانشان می دهد.اگرانتقادازکتاب یانوشته ای</a:t>
            </a:r>
          </a:p>
          <a:p>
            <a:pPr marL="0" indent="0">
              <a:buNone/>
            </a:pPr>
            <a:r>
              <a:rPr lang="fa-IR" sz="3600">
                <a:solidFill>
                  <a:schemeClr val="tx1"/>
                </a:solidFill>
              </a:rPr>
              <a:t>است،بایدآن رابا بی طرفی کامل مورد پژوهش قراردادو</a:t>
            </a:r>
          </a:p>
          <a:p>
            <a:pPr marL="0" indent="0">
              <a:buNone/>
            </a:pPr>
            <a:r>
              <a:rPr lang="fa-IR" sz="3600">
                <a:solidFill>
                  <a:schemeClr val="tx1"/>
                </a:solidFill>
              </a:rPr>
              <a:t>وجوه مثبت ومنفی رایادداشت کرد.وضمن تشریح خطاها ازمحاسن ومزایای نوشته نیز گفتگو نمود.</a:t>
            </a:r>
          </a:p>
        </p:txBody>
      </p:sp>
    </p:spTree>
    <p:extLst>
      <p:ext uri="{BB962C8B-B14F-4D97-AF65-F5344CB8AC3E}">
        <p14:creationId xmlns:p14="http://schemas.microsoft.com/office/powerpoint/2010/main" val="37808617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9074357F-85B5-DA43-BE36-2F564FD39018}"/>
              </a:ext>
            </a:extLst>
          </p:cNvPr>
          <p:cNvSpPr>
            <a:spLocks noGrp="1"/>
          </p:cNvSpPr>
          <p:nvPr>
            <p:ph type="title"/>
          </p:nvPr>
        </p:nvSpPr>
        <p:spPr/>
        <p:txBody>
          <a:bodyPr/>
          <a:lstStyle/>
          <a:p>
            <a:endParaRPr lang="fa-IR"/>
          </a:p>
        </p:txBody>
      </p:sp>
      <p:sp>
        <p:nvSpPr>
          <p:cNvPr id="3" name="نگهدارنده مکان محتوا 2">
            <a:extLst>
              <a:ext uri="{FF2B5EF4-FFF2-40B4-BE49-F238E27FC236}">
                <a16:creationId xmlns:a16="http://schemas.microsoft.com/office/drawing/2014/main" id="{EAB88A06-2C7C-4244-9523-364BA91B9052}"/>
              </a:ext>
            </a:extLst>
          </p:cNvPr>
          <p:cNvSpPr>
            <a:spLocks noGrp="1"/>
          </p:cNvSpPr>
          <p:nvPr>
            <p:ph idx="1"/>
          </p:nvPr>
        </p:nvSpPr>
        <p:spPr>
          <a:xfrm>
            <a:off x="1" y="0"/>
            <a:ext cx="10365440" cy="6857999"/>
          </a:xfrm>
        </p:spPr>
        <p:txBody>
          <a:bodyPr>
            <a:normAutofit lnSpcReduction="10000"/>
          </a:bodyPr>
          <a:lstStyle/>
          <a:p>
            <a:pPr marL="0" indent="0">
              <a:buNone/>
            </a:pPr>
            <a:r>
              <a:rPr lang="fa-IR" sz="3600" b="1"/>
              <a:t>طنز:</a:t>
            </a:r>
            <a:r>
              <a:rPr lang="fa-IR" sz="3600"/>
              <a:t>اثری است که برمبنا شوخی وخنده پدید می آید،اما هدف اصلی آن انتقادزشتی هاوکاستی هاست.</a:t>
            </a:r>
            <a:endParaRPr lang="fa-IR" sz="3600" b="1"/>
          </a:p>
          <a:p>
            <a:pPr marL="0" indent="0">
              <a:buNone/>
            </a:pPr>
            <a:r>
              <a:rPr lang="fa-IR" sz="3600"/>
              <a:t>گاهی نویسنده و نقاد،نقدجدی راغیرموثر می داند.از این رو،نقدرابه شوخی می آرایدوباغیرواقعی جلوه دادن</a:t>
            </a:r>
          </a:p>
          <a:p>
            <a:pPr marL="0" indent="0">
              <a:buNone/>
            </a:pPr>
            <a:r>
              <a:rPr lang="fa-IR" sz="3600"/>
              <a:t>امور،حقیقت راهرچه بیشتردرذهن خواننده می نشاند.</a:t>
            </a:r>
          </a:p>
          <a:p>
            <a:pPr marL="0" indent="0">
              <a:buNone/>
            </a:pPr>
            <a:r>
              <a:rPr lang="fa-IR" sz="3600" b="1"/>
              <a:t>اساطیروافسانه ها:</a:t>
            </a:r>
            <a:r>
              <a:rPr lang="fa-IR" sz="3600"/>
              <a:t>درمیان همه ملت هاداستانهایی</a:t>
            </a:r>
          </a:p>
          <a:p>
            <a:pPr marL="0" indent="0">
              <a:buNone/>
            </a:pPr>
            <a:r>
              <a:rPr lang="fa-IR" sz="3600"/>
              <a:t>هست که ازروزگاران بسیارقدیم بازمانده است.ودراغلب</a:t>
            </a:r>
          </a:p>
          <a:p>
            <a:pPr marL="0" indent="0">
              <a:buNone/>
            </a:pPr>
            <a:r>
              <a:rPr lang="fa-IR" sz="3600"/>
              <a:t>این داستان ها اعمال غیرعادی به قهرمانان نسبت داده</a:t>
            </a:r>
          </a:p>
          <a:p>
            <a:pPr marL="0" indent="0">
              <a:buNone/>
            </a:pPr>
            <a:r>
              <a:rPr lang="fa-IR" sz="3600"/>
              <a:t>می شود،بسیاری ازقهرمانان واشخاص این داستان هاخود موجوداتی خارق العاده اند.ودراین گونه داستان هاگاهی انسان هاباحیوانات نسبت دارندوصفات انسانی بسیاری به حیوانهانسبت داده می شود.</a:t>
            </a:r>
          </a:p>
        </p:txBody>
      </p:sp>
    </p:spTree>
    <p:extLst>
      <p:ext uri="{BB962C8B-B14F-4D97-AF65-F5344CB8AC3E}">
        <p14:creationId xmlns:p14="http://schemas.microsoft.com/office/powerpoint/2010/main" val="2298429224"/>
      </p:ext>
    </p:extLst>
  </p:cSld>
  <p:clrMapOvr>
    <a:masterClrMapping/>
  </p:clrMapOvr>
</p:sld>
</file>

<file path=ppt/theme/theme1.xml><?xml version="1.0" encoding="utf-8"?>
<a:theme xmlns:a="http://schemas.openxmlformats.org/drawingml/2006/main" name="وجه">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صفحه گسترده</PresentationFormat>
  <Slides>14</Slides>
  <Notes>0</Notes>
  <HiddenSlides>0</HiddenSlides>
  <ScaleCrop>false</ScaleCrop>
  <HeadingPairs>
    <vt:vector size="4" baseType="variant">
      <vt:variant>
        <vt:lpstr>طرح زمینه</vt:lpstr>
      </vt:variant>
      <vt:variant>
        <vt:i4>1</vt:i4>
      </vt:variant>
      <vt:variant>
        <vt:lpstr>عنوان های اسلاید</vt:lpstr>
      </vt:variant>
      <vt:variant>
        <vt:i4>14</vt:i4>
      </vt:variant>
    </vt:vector>
  </HeadingPairs>
  <TitlesOfParts>
    <vt:vector size="15" baseType="lpstr">
      <vt:lpstr>وجه</vt:lpstr>
      <vt:lpstr>قالب ها ونوشته ها</vt:lpstr>
      <vt:lpstr>ارائه PowerPoint</vt:lpstr>
      <vt:lpstr>ارائه PowerPoint</vt:lpstr>
      <vt:lpstr>ارائه PowerPoint</vt:lpstr>
      <vt:lpstr>ارائه PowerPoint</vt:lpstr>
      <vt:lpstr>ارائه PowerPoint</vt:lpstr>
      <vt:lpstr>ارائه PowerPoint</vt:lpstr>
      <vt:lpstr>ارائه PowerPoint</vt:lpstr>
      <vt:lpstr>ارائه PowerPoint</vt:lpstr>
      <vt:lpstr>ارائه PowerPoint</vt:lpstr>
      <vt:lpstr>ارائه PowerPoint</vt:lpstr>
      <vt:lpstr>ارائه PowerPoint</vt:lpstr>
      <vt:lpstr>ارائه PowerPoint</vt:lpstr>
      <vt:lpstr>ارائه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قالب ها ونوشته ها</dc:title>
  <dc:creator>کاربر ناشناخته</dc:creator>
  <cp:lastModifiedBy>کاربر ناشناخته</cp:lastModifiedBy>
  <cp:revision>11</cp:revision>
  <dcterms:created xsi:type="dcterms:W3CDTF">2020-06-05T06:23:33Z</dcterms:created>
  <dcterms:modified xsi:type="dcterms:W3CDTF">2020-06-08T10:31:53Z</dcterms:modified>
</cp:coreProperties>
</file>