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98" r:id="rId1"/>
  </p:sldMasterIdLst>
  <p:notesMasterIdLst>
    <p:notesMasterId r:id="rId17"/>
  </p:notesMasterIdLst>
  <p:sldIdLst>
    <p:sldId id="256" r:id="rId2"/>
    <p:sldId id="324" r:id="rId3"/>
    <p:sldId id="263" r:id="rId4"/>
    <p:sldId id="264" r:id="rId5"/>
    <p:sldId id="265" r:id="rId6"/>
    <p:sldId id="289" r:id="rId7"/>
    <p:sldId id="291" r:id="rId8"/>
    <p:sldId id="272" r:id="rId9"/>
    <p:sldId id="326" r:id="rId10"/>
    <p:sldId id="306" r:id="rId11"/>
    <p:sldId id="315" r:id="rId12"/>
    <p:sldId id="327" r:id="rId13"/>
    <p:sldId id="328" r:id="rId14"/>
    <p:sldId id="329"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D5FD"/>
    <a:srgbClr val="FFFF85"/>
    <a:srgbClr val="FFFF99"/>
    <a:srgbClr val="EDFEE2"/>
    <a:srgbClr val="A9FB71"/>
    <a:srgbClr val="DDFFDD"/>
    <a:srgbClr val="FFCCFF"/>
    <a:srgbClr val="B3FFB3"/>
    <a:srgbClr val="BDFFBD"/>
    <a:srgbClr val="FFE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0" autoAdjust="0"/>
    <p:restoredTop sz="98062" autoAdjust="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380DD2-9B2B-47DB-AA79-6D7AED76F3B6}" type="doc">
      <dgm:prSet loTypeId="urn:microsoft.com/office/officeart/2005/8/layout/vList6" loCatId="process" qsTypeId="urn:microsoft.com/office/officeart/2005/8/quickstyle/3d2" qsCatId="3D" csTypeId="urn:microsoft.com/office/officeart/2005/8/colors/colorful5" csCatId="colorful" phldr="1"/>
      <dgm:spPr/>
      <dgm:t>
        <a:bodyPr/>
        <a:lstStyle/>
        <a:p>
          <a:endParaRPr lang="en-US"/>
        </a:p>
      </dgm:t>
    </dgm:pt>
    <dgm:pt modelId="{DBF747DA-94EE-4919-9A95-9473852313B0}" type="pres">
      <dgm:prSet presAssocID="{C2380DD2-9B2B-47DB-AA79-6D7AED76F3B6}" presName="Name0" presStyleCnt="0">
        <dgm:presLayoutVars>
          <dgm:dir val="rev"/>
          <dgm:animLvl val="lvl"/>
          <dgm:resizeHandles/>
        </dgm:presLayoutVars>
      </dgm:prSet>
      <dgm:spPr/>
      <dgm:t>
        <a:bodyPr/>
        <a:lstStyle/>
        <a:p>
          <a:endParaRPr lang="en-US"/>
        </a:p>
      </dgm:t>
    </dgm:pt>
  </dgm:ptLst>
  <dgm:cxnLst>
    <dgm:cxn modelId="{81C84D6C-2709-4019-8BB6-EE8F6EE7819C}" type="presOf" srcId="{C2380DD2-9B2B-47DB-AA79-6D7AED76F3B6}" destId="{DBF747DA-94EE-4919-9A95-9473852313B0}" srcOrd="0" destOrd="0" presId="urn:microsoft.com/office/officeart/2005/8/layout/vList6"/>
  </dgm:cxnLst>
  <dgm:bg>
    <a:solidFill>
      <a:schemeClr val="bg2">
        <a:lumMod val="20000"/>
        <a:lumOff val="80000"/>
        <a:alpha val="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B3539-AA6B-425D-99B0-A2342E2DC0D2}" type="datetimeFigureOut">
              <a:rPr lang="en-US" smtClean="0"/>
              <a:pPr/>
              <a:t>6/7/2020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9C807F-A65E-40BE-89A3-51532C8573B1}" type="slidenum">
              <a:rPr lang="en-US" smtClean="0"/>
              <a:pPr/>
              <a:t>‹#›</a:t>
            </a:fld>
            <a:endParaRPr lang="en-US"/>
          </a:p>
        </p:txBody>
      </p:sp>
    </p:spTree>
    <p:extLst>
      <p:ext uri="{BB962C8B-B14F-4D97-AF65-F5344CB8AC3E}">
        <p14:creationId xmlns:p14="http://schemas.microsoft.com/office/powerpoint/2010/main" val="397441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a:t>
            </a:fld>
            <a:endParaRPr lang="en-US"/>
          </a:p>
        </p:txBody>
      </p:sp>
    </p:spTree>
    <p:extLst>
      <p:ext uri="{BB962C8B-B14F-4D97-AF65-F5344CB8AC3E}">
        <p14:creationId xmlns:p14="http://schemas.microsoft.com/office/powerpoint/2010/main" val="3899493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11</a:t>
            </a:fld>
            <a:endParaRPr lang="en-US"/>
          </a:p>
        </p:txBody>
      </p:sp>
    </p:spTree>
    <p:extLst>
      <p:ext uri="{BB962C8B-B14F-4D97-AF65-F5344CB8AC3E}">
        <p14:creationId xmlns:p14="http://schemas.microsoft.com/office/powerpoint/2010/main" val="4085427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673549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819425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581949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15</a:t>
            </a:fld>
            <a:endParaRPr lang="en-US"/>
          </a:p>
        </p:txBody>
      </p:sp>
    </p:spTree>
    <p:extLst>
      <p:ext uri="{BB962C8B-B14F-4D97-AF65-F5344CB8AC3E}">
        <p14:creationId xmlns:p14="http://schemas.microsoft.com/office/powerpoint/2010/main" val="164455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3</a:t>
            </a:fld>
            <a:endParaRPr lang="en-US"/>
          </a:p>
        </p:txBody>
      </p:sp>
    </p:spTree>
    <p:extLst>
      <p:ext uri="{BB962C8B-B14F-4D97-AF65-F5344CB8AC3E}">
        <p14:creationId xmlns:p14="http://schemas.microsoft.com/office/powerpoint/2010/main" val="2654221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4</a:t>
            </a:fld>
            <a:endParaRPr lang="en-US"/>
          </a:p>
        </p:txBody>
      </p:sp>
    </p:spTree>
    <p:extLst>
      <p:ext uri="{BB962C8B-B14F-4D97-AF65-F5344CB8AC3E}">
        <p14:creationId xmlns:p14="http://schemas.microsoft.com/office/powerpoint/2010/main" val="409913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5</a:t>
            </a:fld>
            <a:endParaRPr lang="en-US"/>
          </a:p>
        </p:txBody>
      </p:sp>
    </p:spTree>
    <p:extLst>
      <p:ext uri="{BB962C8B-B14F-4D97-AF65-F5344CB8AC3E}">
        <p14:creationId xmlns:p14="http://schemas.microsoft.com/office/powerpoint/2010/main" val="1663760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6</a:t>
            </a:fld>
            <a:endParaRPr lang="en-US"/>
          </a:p>
        </p:txBody>
      </p:sp>
    </p:spTree>
    <p:extLst>
      <p:ext uri="{BB962C8B-B14F-4D97-AF65-F5344CB8AC3E}">
        <p14:creationId xmlns:p14="http://schemas.microsoft.com/office/powerpoint/2010/main" val="393783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7</a:t>
            </a:fld>
            <a:endParaRPr lang="en-US"/>
          </a:p>
        </p:txBody>
      </p:sp>
    </p:spTree>
    <p:extLst>
      <p:ext uri="{BB962C8B-B14F-4D97-AF65-F5344CB8AC3E}">
        <p14:creationId xmlns:p14="http://schemas.microsoft.com/office/powerpoint/2010/main" val="276998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8</a:t>
            </a:fld>
            <a:endParaRPr lang="en-US"/>
          </a:p>
        </p:txBody>
      </p:sp>
    </p:spTree>
    <p:extLst>
      <p:ext uri="{BB962C8B-B14F-4D97-AF65-F5344CB8AC3E}">
        <p14:creationId xmlns:p14="http://schemas.microsoft.com/office/powerpoint/2010/main" val="498468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09122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10</a:t>
            </a:fld>
            <a:endParaRPr lang="en-US"/>
          </a:p>
        </p:txBody>
      </p:sp>
    </p:spTree>
    <p:extLst>
      <p:ext uri="{BB962C8B-B14F-4D97-AF65-F5344CB8AC3E}">
        <p14:creationId xmlns:p14="http://schemas.microsoft.com/office/powerpoint/2010/main" val="2571175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479710958"/>
      </p:ext>
    </p:extLst>
  </p:cSld>
  <p:clrMapOvr>
    <a:masterClrMapping/>
  </p:clrMapOvr>
  <p:transition>
    <p:pull dir="l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522489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304981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54771250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004583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25667346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278260612"/>
      </p:ext>
    </p:extLst>
  </p:cSld>
  <p:clrMapOvr>
    <a:masterClrMapping/>
  </p:clrMapOvr>
  <p:transition>
    <p:pull dir="l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872505438"/>
      </p:ext>
    </p:extLst>
  </p:cSld>
  <p:clrMapOvr>
    <a:masterClrMapping/>
  </p:clrMapOvr>
  <p:transition>
    <p:pull dir="l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109813051"/>
      </p:ext>
    </p:extLst>
  </p:cSld>
  <p:clrMapOvr>
    <a:masterClrMapping/>
  </p:clrMapOvr>
  <p:transition>
    <p:pull dir="l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664969824"/>
      </p:ext>
    </p:extLst>
  </p:cSld>
  <p:clrMapOvr>
    <a:masterClrMapping/>
  </p:clrMapOvr>
  <p:transition>
    <p:pull dir="l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386F90-6F1C-4B7A-9BB7-EE1781121A08}"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2611130524"/>
      </p:ext>
    </p:extLst>
  </p:cSld>
  <p:clrMapOvr>
    <a:masterClrMapping/>
  </p:clrMapOvr>
  <p:transition>
    <p:pull dir="l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386F90-6F1C-4B7A-9BB7-EE1781121A08}" type="datetimeFigureOut">
              <a:rPr lang="en-US" smtClean="0"/>
              <a:pPr/>
              <a:t>6/7/2020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029527761"/>
      </p:ext>
    </p:extLst>
  </p:cSld>
  <p:clrMapOvr>
    <a:masterClrMapping/>
  </p:clrMapOvr>
  <p:transition>
    <p:pull dir="l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386F90-6F1C-4B7A-9BB7-EE1781121A08}" type="datetimeFigureOut">
              <a:rPr lang="en-US" smtClean="0"/>
              <a:pPr/>
              <a:t>6/7/2020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719192775"/>
      </p:ext>
    </p:extLst>
  </p:cSld>
  <p:clrMapOvr>
    <a:masterClrMapping/>
  </p:clrMapOvr>
  <p:transition>
    <p:pull dir="l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86F90-6F1C-4B7A-9BB7-EE1781121A08}" type="datetimeFigureOut">
              <a:rPr lang="en-US" smtClean="0"/>
              <a:pPr/>
              <a:t>6/7/2020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2621503854"/>
      </p:ext>
    </p:extLst>
  </p:cSld>
  <p:clrMapOvr>
    <a:masterClrMapping/>
  </p:clrMapOvr>
  <p:transition>
    <p:pull dir="l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86F90-6F1C-4B7A-9BB7-EE1781121A08}"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293581779"/>
      </p:ext>
    </p:extLst>
  </p:cSld>
  <p:clrMapOvr>
    <a:masterClrMapping/>
  </p:clrMapOvr>
  <p:transition>
    <p:pull dir="l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86F90-6F1C-4B7A-9BB7-EE1781121A08}"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77664125"/>
      </p:ext>
    </p:extLst>
  </p:cSld>
  <p:clrMapOvr>
    <a:masterClrMapping/>
  </p:clrMapOvr>
  <p:transition>
    <p:pull dir="l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386F90-6F1C-4B7A-9BB7-EE1781121A08}" type="datetimeFigureOut">
              <a:rPr lang="en-US" smtClean="0"/>
              <a:pPr/>
              <a:t>6/7/2020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2A75017-E456-4177-8111-B6752BB92215}" type="slidenum">
              <a:rPr lang="en-US" smtClean="0"/>
              <a:pPr/>
              <a:t>‹#›</a:t>
            </a:fld>
            <a:endParaRPr lang="en-US"/>
          </a:p>
        </p:txBody>
      </p:sp>
    </p:spTree>
    <p:extLst>
      <p:ext uri="{BB962C8B-B14F-4D97-AF65-F5344CB8AC3E}">
        <p14:creationId xmlns:p14="http://schemas.microsoft.com/office/powerpoint/2010/main" val="844415017"/>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ransition>
    <p:pull dir="ld"/>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fa-IR" dirty="0" smtClean="0"/>
              <a:t>    </a:t>
            </a:r>
            <a:endParaRPr lang="en-US" dirty="0"/>
          </a:p>
        </p:txBody>
      </p:sp>
      <p:pic>
        <p:nvPicPr>
          <p:cNvPr id="6" name="Picture 5" descr="1_00001.gif"/>
          <p:cNvPicPr>
            <a:picLocks noChangeAspect="1"/>
          </p:cNvPicPr>
          <p:nvPr/>
        </p:nvPicPr>
        <p:blipFill>
          <a:blip r:embed="rId3" cstate="print"/>
          <a:stretch>
            <a:fillRect/>
          </a:stretch>
        </p:blipFill>
        <p:spPr>
          <a:xfrm>
            <a:off x="1219200" y="914400"/>
            <a:ext cx="6781800" cy="4292480"/>
          </a:xfrm>
          <a:prstGeom prst="rect">
            <a:avLst/>
          </a:prstGeom>
        </p:spPr>
      </p:pic>
      <p:pic>
        <p:nvPicPr>
          <p:cNvPr id="4" name="Picture 2" descr="C:\Users\Administrator\Desktop\323536_gR0eoBsp.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600" dirty="0">
                <a:solidFill>
                  <a:schemeClr val="tx1"/>
                </a:solidFill>
                <a:latin typeface="Calibri" panose="020F0502020204030204" pitchFamily="34" charset="0"/>
                <a:ea typeface="Calibri" panose="020F0502020204030204" pitchFamily="34" charset="0"/>
                <a:cs typeface="B Zar" panose="00000400000000000000" pitchFamily="2" charset="-78"/>
              </a:rPr>
              <a:t>پیشینه های محتوا، چرا؟</a:t>
            </a:r>
            <a:endParaRPr lang="en-US" sz="3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TextBox 6"/>
          <p:cNvSpPr txBox="1"/>
          <p:nvPr/>
        </p:nvSpPr>
        <p:spPr>
          <a:xfrm>
            <a:off x="0" y="609600"/>
            <a:ext cx="9144000" cy="923330"/>
          </a:xfrm>
          <a:prstGeom prst="rect">
            <a:avLst/>
          </a:prstGeom>
          <a:noFill/>
        </p:spPr>
        <p:txBody>
          <a:bodyPr wrap="square" rtlCol="0">
            <a:spAutoFit/>
          </a:bodyPr>
          <a:lstStyle/>
          <a:p>
            <a:pPr algn="just" rtl="1">
              <a:buFont typeface="Arial" pitchFamily="34" charset="0"/>
              <a:buChar char="•"/>
            </a:pPr>
            <a:endParaRPr lang="fa-IR" sz="2600" b="1" dirty="0" smtClean="0">
              <a:cs typeface="B Nazanin" panose="00000400000000000000" pitchFamily="2" charset="-78"/>
            </a:endParaRPr>
          </a:p>
          <a:p>
            <a:pPr algn="just" rtl="1">
              <a:buFont typeface="Wingdings" pitchFamily="2" charset="2"/>
              <a:buChar char="v"/>
            </a:pPr>
            <a:endParaRPr lang="fa-IR" sz="2800" dirty="0" smtClean="0"/>
          </a:p>
        </p:txBody>
      </p:sp>
      <p:sp>
        <p:nvSpPr>
          <p:cNvPr id="8" name="Rectangle 7"/>
          <p:cNvSpPr/>
          <p:nvPr/>
        </p:nvSpPr>
        <p:spPr>
          <a:xfrm>
            <a:off x="-31124" y="609600"/>
            <a:ext cx="9144000" cy="6248400"/>
          </a:xfrm>
          <a:prstGeom prst="rect">
            <a:avLst/>
          </a:prstGeom>
          <a:solidFill>
            <a:srgbClr val="FFCCFF"/>
          </a:solidFill>
          <a:ln w="92075" cmpd="sng">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07000"/>
              </a:lnSpc>
              <a:spcAft>
                <a:spcPts val="800"/>
              </a:spcAft>
            </a:pP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از نوشتار یا گفتار فرد چه انگیزه ها ، ارزش ها ، عقاید و ایستارهایی آشکار می شود ؟ با بررسی شواهد اسنادی ، چه چیزی را می توان درباره فرهنگ فرا گرفت؟ چه ویژگی های ادبیانه ای برای نویسنده ای خاص ، حالت منحصر به فرد دارد؟ چه ارتباطی بین عرضه اطلاعات و تغییرات شناختی یا ایستاری وجود دارد؟ این ها فقط معدودی از مسائلی است که برای پاسخ به آن ها مکررا از روش تحلیل محتوا استفاده کرده اند</a:t>
            </a:r>
            <a: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t>.</a:t>
            </a:r>
          </a:p>
          <a:p>
            <a:pPr algn="just" rtl="1">
              <a:lnSpc>
                <a:spcPct val="107000"/>
              </a:lnSpc>
              <a:spcAft>
                <a:spcPts val="800"/>
              </a:spcAft>
            </a:pPr>
            <a:endParaRPr lang="en-US" sz="2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بسیاری از دانشمندان علوم اجتماعی و انسانی بر این باورند که رفتار نمادی افراد می تواند اطلاعات روان شناختی مهمی را درباره شخصیت ، ارزش ها ، اعتقادات ، نیات و دیگر ویژگی های برقرار کننده ارتباط به دست دهد.</a:t>
            </a:r>
            <a:endParaRPr lang="en-US" sz="2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برای پی بردن به ویژگی های شخصیتی نویسندگان ، نوشته های آن ها را تحلیل محتوا می کنند</a:t>
            </a:r>
            <a:endParaRPr lang="en-US" sz="2000" dirty="0">
              <a:solidFill>
                <a:schemeClr val="tx1"/>
              </a:solidFill>
              <a:latin typeface="Calibri" panose="020F0502020204030204" pitchFamily="34" charset="0"/>
              <a:ea typeface="Calibri" panose="020F0502020204030204" pitchFamily="34" charset="0"/>
              <a:cs typeface="B Nazanin" panose="00000400000000000000" pitchFamily="2" charset="-78"/>
            </a:endParaRPr>
          </a:p>
        </p:txBody>
      </p:sp>
      <p:sp>
        <p:nvSpPr>
          <p:cNvPr id="74754"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p:checke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533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600" dirty="0" smtClean="0">
                <a:cs typeface="2  Nazanin" pitchFamily="2" charset="-78"/>
              </a:rPr>
              <a:t> </a:t>
            </a: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r" rtl="1"/>
            <a:r>
              <a:rPr lang="en-US" dirty="0" smtClean="0"/>
              <a:t> </a:t>
            </a:r>
            <a:r>
              <a:rPr lang="en-US" sz="2800" dirty="0" smtClean="0"/>
              <a:t> </a:t>
            </a:r>
            <a:endParaRPr lang="en-US" sz="2800" dirty="0">
              <a:cs typeface="2  Nazanin" pitchFamily="2" charset="-78"/>
            </a:endParaRPr>
          </a:p>
        </p:txBody>
      </p:sp>
      <p:sp>
        <p:nvSpPr>
          <p:cNvPr id="11" name="TextBox 10"/>
          <p:cNvSpPr txBox="1"/>
          <p:nvPr/>
        </p:nvSpPr>
        <p:spPr>
          <a:xfrm>
            <a:off x="0" y="3581400"/>
            <a:ext cx="9144000" cy="492443"/>
          </a:xfrm>
          <a:prstGeom prst="rect">
            <a:avLst/>
          </a:prstGeom>
          <a:noFill/>
        </p:spPr>
        <p:txBody>
          <a:bodyPr wrap="square" rtlCol="0">
            <a:spAutoFit/>
          </a:bodyPr>
          <a:lstStyle/>
          <a:p>
            <a:pPr algn="just" rtl="1"/>
            <a:endParaRPr lang="en-US" sz="2600" b="1" dirty="0">
              <a:solidFill>
                <a:srgbClr val="FF0000"/>
              </a:solidFill>
              <a:latin typeface="Times New Roman" pitchFamily="18" charset="0"/>
              <a:cs typeface="B Nazanin" pitchFamily="2" charset="-78"/>
            </a:endParaRPr>
          </a:p>
        </p:txBody>
      </p:sp>
      <p:sp>
        <p:nvSpPr>
          <p:cNvPr id="12" name="TextBox 11"/>
          <p:cNvSpPr txBox="1"/>
          <p:nvPr/>
        </p:nvSpPr>
        <p:spPr>
          <a:xfrm>
            <a:off x="0" y="533400"/>
            <a:ext cx="9139707" cy="6093848"/>
          </a:xfrm>
          <a:prstGeom prst="rect">
            <a:avLst/>
          </a:prstGeom>
          <a:solidFill>
            <a:srgbClr val="A9FB71"/>
          </a:solidFill>
          <a:effectLst>
            <a:innerShdw blurRad="114300">
              <a:prstClr val="black"/>
            </a:innerShdw>
          </a:effectLst>
        </p:spPr>
        <p:txBody>
          <a:bodyPr wrap="square" rtlCol="0">
            <a:spAutoFit/>
          </a:bodyPr>
          <a:lstStyle/>
          <a:p>
            <a:pPr algn="r" rtl="1">
              <a:lnSpc>
                <a:spcPct val="107000"/>
              </a:lnSpc>
              <a:spcAft>
                <a:spcPts val="800"/>
              </a:spcAft>
            </a:pPr>
            <a:r>
              <a:rPr lang="fa-IR" sz="3200" dirty="0">
                <a:latin typeface="Calibri" panose="020F0502020204030204" pitchFamily="34" charset="0"/>
                <a:ea typeface="Calibri" panose="020F0502020204030204" pitchFamily="34" charset="0"/>
                <a:cs typeface="B Zar" panose="00000400000000000000" pitchFamily="2" charset="-78"/>
              </a:rPr>
              <a:t>پژوهش تحلیل محتوا در روان درمانی نتایج نسبتا متفاوتی به بار آورده است. در بعضی موارد ، با استفاده از مقیاس یکسان برای نمونه های مختلف یافته های متناقضی  از موضوع مورد بررسی به دست آمد ، در موارد دیگر ، نمونه های کوچکی از موضوع های مورد بررسی ، سوال هایی را درباره عمومیت یافته ها بر انگیختند.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solidFill>
                  <a:srgbClr val="FF0000"/>
                </a:solidFill>
                <a:latin typeface="Calibri" panose="020F0502020204030204" pitchFamily="34" charset="0"/>
                <a:ea typeface="Calibri" panose="020F0502020204030204" pitchFamily="34" charset="0"/>
                <a:cs typeface="B Zar" panose="00000400000000000000" pitchFamily="2" charset="-78"/>
              </a:rPr>
              <a:t>استنباط جنبه هایی از فرهنگ و تغییرات فرهنگی</a:t>
            </a:r>
            <a:endParaRPr lang="en-US" sz="28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latin typeface="Calibri" panose="020F0502020204030204" pitchFamily="34" charset="0"/>
                <a:ea typeface="Calibri" panose="020F0502020204030204" pitchFamily="34" charset="0"/>
                <a:cs typeface="B Zar" panose="00000400000000000000" pitchFamily="2" charset="-78"/>
              </a:rPr>
              <a:t>انسان شناسان ، جامعه شناسان و دیگر دانشمندان ، به طور معمول ، مصنوعات اجتماعی را برای توصیف خصوصیات ثابت و متغیر فرهنگ ها بررسی کرده اند . روش تحلیل محتوا ، به ویژه ، می تواند در چنین بررسی هایی مفید واقع شود ، زیرا اشکال متنوع اسناد اغلب منبع باقی مانده مهمی از مدارک مربوط به فرهنگ های گذشته است.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solidFill>
                <a:prstClr val="white"/>
              </a:solidFill>
              <a:latin typeface="Times New Roman" pitchFamily="18" charset="0"/>
              <a:cs typeface="2  Nazanin" pitchFamily="2" charset="-78"/>
            </a:endParaRPr>
          </a:p>
        </p:txBody>
      </p:sp>
      <p:sp>
        <p:nvSpPr>
          <p:cNvPr id="7" name="Oval Callout 6"/>
          <p:cNvSpPr/>
          <p:nvPr/>
        </p:nvSpPr>
        <p:spPr>
          <a:xfrm>
            <a:off x="191037" y="7513"/>
            <a:ext cx="8915400" cy="762000"/>
          </a:xfrm>
          <a:prstGeom prst="wedgeEllipseCallout">
            <a:avLst>
              <a:gd name="adj1" fmla="val -48451"/>
              <a:gd name="adj2" fmla="val 34571"/>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600" dirty="0">
                <a:latin typeface="Calibri" panose="020F0502020204030204" pitchFamily="34" charset="0"/>
                <a:ea typeface="Calibri" panose="020F0502020204030204" pitchFamily="34" charset="0"/>
                <a:cs typeface="B Zar" panose="00000400000000000000" pitchFamily="2" charset="-78"/>
              </a:rPr>
              <a:t>مراجع محتوا ، چه کسی؟</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solidFill>
                <a:prstClr val="black"/>
              </a:solidFill>
              <a:latin typeface="Times New Roman" pitchFamily="18" charset="0"/>
              <a:cs typeface="2  Nazanin" pitchFamily="2" charset="-78"/>
            </a:endParaRPr>
          </a:p>
        </p:txBody>
      </p:sp>
      <p:sp>
        <p:nvSpPr>
          <p:cNvPr id="2" name="Rectangle 1"/>
          <p:cNvSpPr/>
          <p:nvPr/>
        </p:nvSpPr>
        <p:spPr>
          <a:xfrm>
            <a:off x="-1" y="914400"/>
            <a:ext cx="9106437" cy="4805418"/>
          </a:xfrm>
          <a:prstGeom prst="rect">
            <a:avLst/>
          </a:prstGeom>
        </p:spPr>
        <p:txBody>
          <a:bodyPr wrap="square">
            <a:spAutoFit/>
          </a:bodyPr>
          <a:lstStyle/>
          <a:p>
            <a:pPr algn="r" rtl="1">
              <a:lnSpc>
                <a:spcPct val="107000"/>
              </a:lnSpc>
              <a:spcAft>
                <a:spcPts val="800"/>
              </a:spcAft>
            </a:pPr>
            <a:r>
              <a:rPr lang="fa-IR" sz="4000" dirty="0">
                <a:latin typeface="Calibri" panose="020F0502020204030204" pitchFamily="34" charset="0"/>
                <a:ea typeface="Calibri" panose="020F0502020204030204" pitchFamily="34" charset="0"/>
                <a:cs typeface="B Zar" panose="00000400000000000000" pitchFamily="2" charset="-78"/>
              </a:rPr>
              <a:t>ابتدایی ترین کاربردهای تحلیل اسنادی منظم ، آن هایی هستند که برای رفع تردید درباره نویسنده یک اثر طرح شده اند. </a:t>
            </a:r>
            <a:endParaRPr lang="fa-IR" sz="4000" dirty="0" smtClean="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4000" dirty="0" smtClean="0">
                <a:latin typeface="Calibri" panose="020F0502020204030204" pitchFamily="34" charset="0"/>
                <a:ea typeface="Calibri" panose="020F0502020204030204" pitchFamily="34" charset="0"/>
                <a:cs typeface="B Zar" panose="00000400000000000000" pitchFamily="2" charset="-78"/>
              </a:rPr>
              <a:t>این </a:t>
            </a:r>
            <a:r>
              <a:rPr lang="fa-IR" sz="4000" dirty="0">
                <a:latin typeface="Calibri" panose="020F0502020204030204" pitchFamily="34" charset="0"/>
                <a:ea typeface="Calibri" panose="020F0502020204030204" pitchFamily="34" charset="0"/>
                <a:cs typeface="B Zar" panose="00000400000000000000" pitchFamily="2" charset="-78"/>
              </a:rPr>
              <a:t>اعتقاد که سبک هر کسی خصوصیات منحصر به فرد معینی دارد، ایده ای قدیمی است و روش های استنباط از طریق توصیف آماری ویژگی های محتوا ، لااقل به سده نوزدهم بر می گردد</a:t>
            </a:r>
            <a:r>
              <a:rPr lang="fa-IR" sz="4000" dirty="0" smtClean="0">
                <a:latin typeface="Calibri" panose="020F0502020204030204" pitchFamily="34" charset="0"/>
                <a:ea typeface="Calibri" panose="020F0502020204030204" pitchFamily="34" charset="0"/>
                <a:cs typeface="B Zar" panose="00000400000000000000" pitchFamily="2" charset="-78"/>
              </a:rPr>
              <a:t>.</a:t>
            </a:r>
            <a:endParaRPr lang="en-US" sz="36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71169785"/>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solidFill>
                <a:prstClr val="white"/>
              </a:solidFill>
              <a:latin typeface="Times New Roman" pitchFamily="18" charset="0"/>
              <a:cs typeface="2  Nazanin" pitchFamily="2" charset="-78"/>
            </a:endParaRPr>
          </a:p>
        </p:txBody>
      </p:sp>
      <p:sp>
        <p:nvSpPr>
          <p:cNvPr id="7" name="Oval Callout 6"/>
          <p:cNvSpPr/>
          <p:nvPr/>
        </p:nvSpPr>
        <p:spPr>
          <a:xfrm>
            <a:off x="191037" y="7513"/>
            <a:ext cx="8915400" cy="762000"/>
          </a:xfrm>
          <a:prstGeom prst="wedgeEllipseCallout">
            <a:avLst>
              <a:gd name="adj1" fmla="val -48451"/>
              <a:gd name="adj2" fmla="val 34571"/>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600" dirty="0">
                <a:solidFill>
                  <a:prstClr val="white"/>
                </a:solidFill>
                <a:latin typeface="Calibri" panose="020F0502020204030204" pitchFamily="34" charset="0"/>
                <a:ea typeface="Calibri" panose="020F0502020204030204" pitchFamily="34" charset="0"/>
                <a:cs typeface="B Zar" panose="00000400000000000000" pitchFamily="2" charset="-78"/>
              </a:rPr>
              <a:t>مراجع محتوا ، چه کسی؟</a:t>
            </a:r>
            <a:endParaRPr lang="en-US" sz="3200" dirty="0">
              <a:solidFill>
                <a:prstClr val="white"/>
              </a:solidFill>
              <a:latin typeface="Calibri" panose="020F0502020204030204" pitchFamily="34" charset="0"/>
              <a:ea typeface="Calibri" panose="020F0502020204030204" pitchFamily="34" charset="0"/>
              <a:cs typeface="Arial" panose="020B0604020202020204" pitchFamily="34" charset="0"/>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solidFill>
                <a:prstClr val="black"/>
              </a:solidFill>
              <a:latin typeface="Times New Roman" pitchFamily="18" charset="0"/>
              <a:cs typeface="2  Nazanin" pitchFamily="2" charset="-78"/>
            </a:endParaRPr>
          </a:p>
        </p:txBody>
      </p:sp>
      <p:sp>
        <p:nvSpPr>
          <p:cNvPr id="2" name="Rectangle 1"/>
          <p:cNvSpPr/>
          <p:nvPr/>
        </p:nvSpPr>
        <p:spPr>
          <a:xfrm>
            <a:off x="-1" y="914400"/>
            <a:ext cx="9106437" cy="5142562"/>
          </a:xfrm>
          <a:prstGeom prst="rect">
            <a:avLst/>
          </a:prstGeom>
        </p:spPr>
        <p:txBody>
          <a:bodyPr wrap="square">
            <a:spAutoFit/>
          </a:bodyPr>
          <a:lstStyle/>
          <a:p>
            <a:pPr algn="r" rtl="1">
              <a:lnSpc>
                <a:spcPct val="107000"/>
              </a:lnSpc>
              <a:spcAft>
                <a:spcPts val="800"/>
              </a:spcAft>
            </a:pPr>
            <a:r>
              <a:rPr lang="fa-IR" sz="3200" dirty="0" smtClean="0">
                <a:solidFill>
                  <a:prstClr val="black"/>
                </a:solidFill>
                <a:latin typeface="Calibri" panose="020F0502020204030204" pitchFamily="34" charset="0"/>
                <a:ea typeface="Calibri" panose="020F0502020204030204" pitchFamily="34" charset="0"/>
                <a:cs typeface="B Zar" panose="00000400000000000000" pitchFamily="2" charset="-78"/>
              </a:rPr>
              <a:t>سنجش </a:t>
            </a:r>
            <a:r>
              <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rPr>
              <a:t>قابلیت خوانایی </a:t>
            </a:r>
            <a:endParaRPr lang="en-US" sz="28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rPr>
              <a:t>منظم ترین پژوهش تحلیل محتوایی که تاثیرات ارتباط را اندازه گیری می کند ، بر شناخت ارتباط بین ویژگی های سبک با سهولت ادراک متمرکز می شود . </a:t>
            </a:r>
            <a:r>
              <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rPr>
              <a:t>در این باره جنبه هایی که از متن مورد آزمون قرار گرفته است ، اغلب عبارت بوده است از : </a:t>
            </a:r>
            <a:endParaRPr lang="fa-IR" sz="3200" dirty="0" smtClean="0">
              <a:solidFill>
                <a:prstClr val="black"/>
              </a:solidFill>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endPar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3200" dirty="0" smtClean="0">
                <a:solidFill>
                  <a:prstClr val="black"/>
                </a:solidFill>
                <a:latin typeface="Calibri" panose="020F0502020204030204" pitchFamily="34" charset="0"/>
                <a:ea typeface="Calibri" panose="020F0502020204030204" pitchFamily="34" charset="0"/>
                <a:cs typeface="B Zar" panose="00000400000000000000" pitchFamily="2" charset="-78"/>
              </a:rPr>
              <a:t>واژگان </a:t>
            </a:r>
            <a:r>
              <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rPr>
              <a:t>(تنوع ، کلمات دشوار ، کلمات طولانی و کلمات خلاصه )، ساختار جمله (طول ، نوع و تعداد ترکیبات اضافی یا قضایای نامعین ) وعناصر علایق انسانی ( ضمایر شخصی و کلمات جلب کننده )</a:t>
            </a:r>
            <a:endParaRPr lang="en-US" sz="28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703780"/>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solidFill>
                <a:prstClr val="white"/>
              </a:solidFill>
              <a:latin typeface="Times New Roman" pitchFamily="18" charset="0"/>
              <a:cs typeface="2  Nazanin" pitchFamily="2" charset="-78"/>
            </a:endParaRPr>
          </a:p>
        </p:txBody>
      </p:sp>
      <p:sp>
        <p:nvSpPr>
          <p:cNvPr id="7" name="Oval Callout 6"/>
          <p:cNvSpPr/>
          <p:nvPr/>
        </p:nvSpPr>
        <p:spPr>
          <a:xfrm>
            <a:off x="191037" y="7513"/>
            <a:ext cx="8915400" cy="762000"/>
          </a:xfrm>
          <a:prstGeom prst="wedgeEllipseCallout">
            <a:avLst>
              <a:gd name="adj1" fmla="val -48451"/>
              <a:gd name="adj2" fmla="val 34571"/>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fa-IR" sz="3200" dirty="0">
                <a:solidFill>
                  <a:prstClr val="black"/>
                </a:solidFill>
                <a:latin typeface="Calibri" panose="020F0502020204030204" pitchFamily="34" charset="0"/>
                <a:ea typeface="Calibri" panose="020F0502020204030204" pitchFamily="34" charset="0"/>
                <a:cs typeface="B Zar" panose="00000400000000000000" pitchFamily="2" charset="-78"/>
              </a:rPr>
              <a:t>تحلیل جریان اطلاعات </a:t>
            </a:r>
            <a:endParaRPr lang="en-US" sz="28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solidFill>
                <a:prstClr val="black"/>
              </a:solidFill>
              <a:latin typeface="Times New Roman" pitchFamily="18" charset="0"/>
              <a:cs typeface="2  Nazanin" pitchFamily="2" charset="-78"/>
            </a:endParaRPr>
          </a:p>
        </p:txBody>
      </p:sp>
      <p:sp>
        <p:nvSpPr>
          <p:cNvPr id="2" name="Rectangle 1"/>
          <p:cNvSpPr/>
          <p:nvPr/>
        </p:nvSpPr>
        <p:spPr>
          <a:xfrm>
            <a:off x="0" y="1219200"/>
            <a:ext cx="9106437" cy="1673150"/>
          </a:xfrm>
          <a:prstGeom prst="rect">
            <a:avLst/>
          </a:prstGeom>
        </p:spPr>
        <p:txBody>
          <a:bodyPr wrap="square">
            <a:spAutoFit/>
          </a:bodyPr>
          <a:lstStyle/>
          <a:p>
            <a:pPr algn="r" rtl="1">
              <a:lnSpc>
                <a:spcPct val="107000"/>
              </a:lnSpc>
              <a:spcAft>
                <a:spcPts val="800"/>
              </a:spcAft>
            </a:pPr>
            <a:r>
              <a:rPr lang="fa-IR" sz="3200" dirty="0" smtClean="0">
                <a:latin typeface="Calibri" panose="020F0502020204030204" pitchFamily="34" charset="0"/>
                <a:ea typeface="Calibri" panose="020F0502020204030204" pitchFamily="34" charset="0"/>
                <a:cs typeface="B Zar" panose="00000400000000000000" pitchFamily="2" charset="-78"/>
              </a:rPr>
              <a:t>گاهی </a:t>
            </a:r>
            <a:r>
              <a:rPr lang="fa-IR" sz="3200" dirty="0">
                <a:latin typeface="Calibri" panose="020F0502020204030204" pitchFamily="34" charset="0"/>
                <a:ea typeface="Calibri" panose="020F0502020204030204" pitchFamily="34" charset="0"/>
                <a:cs typeface="B Zar" panose="00000400000000000000" pitchFamily="2" charset="-78"/>
              </a:rPr>
              <a:t>اوقات ، تاثیر ارتباط از طریق مقایسه منبع و محتوای اطلاعات ورودی با داده های خروجی تحلیل می شود. میزان نمادهای جذب شده از سوی مخاطبان ، یکی از تاثیرات ارتباط است.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6841050"/>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cs typeface="2  Nazanin" pitchFamily="2" charset="-78"/>
              </a:rPr>
              <a:t> </a:t>
            </a:r>
            <a:endParaRPr lang="en-US" sz="3600" dirty="0" smtClean="0">
              <a:cs typeface="2  Nazanin" pitchFamily="2" charset="-78"/>
            </a:endParaRPr>
          </a:p>
          <a:p>
            <a:pPr algn="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r" rtl="1"/>
            <a:r>
              <a:rPr lang="en-US" dirty="0" smtClean="0"/>
              <a:t> </a:t>
            </a:r>
            <a:r>
              <a:rPr lang="en-US" sz="2800" dirty="0" smtClean="0"/>
              <a:t> </a:t>
            </a:r>
            <a:endParaRPr lang="en-US" sz="2800" dirty="0">
              <a:cs typeface="2  Nazanin" pitchFamily="2" charset="-78"/>
            </a:endParaRPr>
          </a:p>
        </p:txBody>
      </p:sp>
      <p:sp>
        <p:nvSpPr>
          <p:cNvPr id="7" name="TextBox 6"/>
          <p:cNvSpPr txBox="1"/>
          <p:nvPr/>
        </p:nvSpPr>
        <p:spPr>
          <a:xfrm>
            <a:off x="304800" y="2515225"/>
            <a:ext cx="6705600" cy="1446550"/>
          </a:xfrm>
          <a:prstGeom prst="rect">
            <a:avLst/>
          </a:prstGeom>
          <a:noFill/>
        </p:spPr>
        <p:txBody>
          <a:bodyPr wrap="square" rtlCol="0">
            <a:spAutoFit/>
          </a:bodyPr>
          <a:lstStyle/>
          <a:p>
            <a:pPr algn="r" rtl="1"/>
            <a:r>
              <a:rPr lang="fa-IR" sz="4400" b="1" dirty="0" smtClean="0">
                <a:cs typeface="B Nazanin" panose="00000400000000000000" pitchFamily="2" charset="-78"/>
              </a:rPr>
              <a:t>با تشکر </a:t>
            </a:r>
          </a:p>
          <a:p>
            <a:pPr algn="r" rtl="1"/>
            <a:r>
              <a:rPr lang="fa-IR" sz="4400" b="1" dirty="0" smtClean="0">
                <a:cs typeface="B Nazanin" panose="00000400000000000000" pitchFamily="2" charset="-78"/>
              </a:rPr>
              <a:t> عبدالعلی پور</a:t>
            </a:r>
          </a:p>
        </p:txBody>
      </p:sp>
      <p:sp>
        <p:nvSpPr>
          <p:cNvPr id="10" name="Half Frame 9"/>
          <p:cNvSpPr/>
          <p:nvPr/>
        </p:nvSpPr>
        <p:spPr>
          <a:xfrm>
            <a:off x="609600" y="1143000"/>
            <a:ext cx="2209800" cy="1752600"/>
          </a:xfrm>
          <a:prstGeom prst="halfFram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Half Frame 10"/>
          <p:cNvSpPr/>
          <p:nvPr/>
        </p:nvSpPr>
        <p:spPr>
          <a:xfrm rot="10800000">
            <a:off x="6477000" y="3505200"/>
            <a:ext cx="2209800" cy="1752600"/>
          </a:xfrm>
          <a:prstGeom prst="halfFram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down)">
                                      <p:cBhvr>
                                        <p:cTn id="1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676400"/>
            <a:ext cx="7162800" cy="3657600"/>
          </a:xfrm>
        </p:spPr>
        <p:txBody>
          <a:bodyPr>
            <a:normAutofit/>
          </a:bodyPr>
          <a:lstStyle/>
          <a:p>
            <a:pPr algn="ctr">
              <a:lnSpc>
                <a:spcPct val="150000"/>
              </a:lnSpc>
            </a:pPr>
            <a:r>
              <a:rPr lang="fa-IR" b="1" dirty="0" smtClean="0">
                <a:solidFill>
                  <a:schemeClr val="tx1"/>
                </a:solidFill>
                <a:cs typeface="2  Titr" panose="00000700000000000000" pitchFamily="2" charset="-78"/>
              </a:rPr>
              <a:t>جلسه </a:t>
            </a:r>
            <a:r>
              <a:rPr lang="fa-IR" b="1" dirty="0" smtClean="0">
                <a:solidFill>
                  <a:schemeClr val="tx1"/>
                </a:solidFill>
                <a:cs typeface="2  Titr" panose="00000700000000000000" pitchFamily="2" charset="-78"/>
              </a:rPr>
              <a:t>ششم وهفتم</a:t>
            </a:r>
            <a:r>
              <a:rPr lang="fa-IR" b="1" dirty="0" smtClean="0">
                <a:cs typeface="2  Nazanin" pitchFamily="2" charset="-78"/>
              </a:rPr>
              <a:t/>
            </a:r>
            <a:br>
              <a:rPr lang="fa-IR" b="1" dirty="0" smtClean="0">
                <a:cs typeface="2  Nazanin" pitchFamily="2" charset="-78"/>
              </a:rPr>
            </a:br>
            <a:r>
              <a:rPr lang="fa-IR" sz="3100" b="1" dirty="0" smtClean="0">
                <a:cs typeface="2  Titr" panose="00000700000000000000" pitchFamily="2" charset="-78"/>
              </a:rPr>
              <a:t/>
            </a:r>
            <a:br>
              <a:rPr lang="fa-IR" sz="3100" b="1" dirty="0" smtClean="0">
                <a:cs typeface="2  Titr" panose="00000700000000000000" pitchFamily="2" charset="-78"/>
              </a:rPr>
            </a:br>
            <a:r>
              <a:rPr lang="fa-IR" sz="5300" b="1" dirty="0" smtClean="0">
                <a:solidFill>
                  <a:srgbClr val="C00000"/>
                </a:solidFill>
                <a:cs typeface="2  Titr" panose="00000700000000000000" pitchFamily="2" charset="-78"/>
              </a:rPr>
              <a:t>مدرس:اکبر عبدالعلی پور</a:t>
            </a:r>
            <a:endParaRPr lang="en-US" sz="3600" b="1" dirty="0">
              <a:solidFill>
                <a:srgbClr val="C00000"/>
              </a:solidFill>
              <a:cs typeface="2  Titr" panose="00000700000000000000" pitchFamily="2" charset="-78"/>
            </a:endParaRPr>
          </a:p>
        </p:txBody>
      </p:sp>
      <p:sp>
        <p:nvSpPr>
          <p:cNvPr id="3" name="Subtitle 2"/>
          <p:cNvSpPr>
            <a:spLocks noGrp="1"/>
          </p:cNvSpPr>
          <p:nvPr>
            <p:ph type="subTitle" idx="1"/>
          </p:nvPr>
        </p:nvSpPr>
        <p:spPr>
          <a:xfrm>
            <a:off x="1130595" y="3352800"/>
            <a:ext cx="6718005" cy="3048000"/>
          </a:xfrm>
        </p:spPr>
        <p:txBody>
          <a:bodyPr>
            <a:noAutofit/>
          </a:bodyPr>
          <a:lstStyle/>
          <a:p>
            <a:pPr algn="ctr"/>
            <a:r>
              <a:rPr lang="fa-IR" sz="4000" dirty="0" smtClean="0">
                <a:solidFill>
                  <a:srgbClr val="C00000"/>
                </a:solidFill>
                <a:cs typeface="B Titr" panose="00000700000000000000" pitchFamily="2" charset="-78"/>
              </a:rPr>
              <a:t>خرداد </a:t>
            </a:r>
            <a:r>
              <a:rPr lang="fa-IR" sz="4000" dirty="0" smtClean="0">
                <a:solidFill>
                  <a:srgbClr val="C00000"/>
                </a:solidFill>
                <a:cs typeface="B Titr" panose="00000700000000000000" pitchFamily="2" charset="-78"/>
              </a:rPr>
              <a:t>ماه 99</a:t>
            </a:r>
            <a:endParaRPr lang="en-US" sz="4000" dirty="0">
              <a:solidFill>
                <a:srgbClr val="C00000"/>
              </a:solidFill>
              <a:cs typeface="B Titr" panose="00000700000000000000" pitchFamily="2" charset="-78"/>
            </a:endParaRPr>
          </a:p>
        </p:txBody>
      </p:sp>
      <p:sp>
        <p:nvSpPr>
          <p:cNvPr id="6" name="Title 1"/>
          <p:cNvSpPr txBox="1">
            <a:spLocks/>
          </p:cNvSpPr>
          <p:nvPr/>
        </p:nvSpPr>
        <p:spPr>
          <a:xfrm>
            <a:off x="1676400" y="34344"/>
            <a:ext cx="5410200" cy="1828800"/>
          </a:xfrm>
          <a:prstGeom prst="rect">
            <a:avLst/>
          </a:prstGeom>
        </p:spPr>
        <p:txBody>
          <a:bodyPr vert="horz" anchor="b">
            <a:normAutofit fontScale="90000"/>
          </a:bodyPr>
          <a:lstStyle/>
          <a:p>
            <a:pPr lvl="0" algn="ctr">
              <a:spcBef>
                <a:spcPct val="0"/>
              </a:spcBef>
              <a:defRPr/>
            </a:pPr>
            <a:r>
              <a:rPr lang="fa-IR" sz="6200" dirty="0">
                <a:latin typeface="Calibri" panose="020F0502020204030204" pitchFamily="34" charset="0"/>
                <a:ea typeface="Calibri" panose="020F0502020204030204" pitchFamily="34" charset="0"/>
                <a:cs typeface="2  Titr" panose="00000700000000000000" pitchFamily="2" charset="-78"/>
              </a:rPr>
              <a:t>روش تحلیل </a:t>
            </a:r>
            <a:r>
              <a:rPr lang="fa-IR" sz="6200" dirty="0" smtClean="0">
                <a:latin typeface="Calibri" panose="020F0502020204030204" pitchFamily="34" charset="0"/>
                <a:ea typeface="Calibri" panose="020F0502020204030204" pitchFamily="34" charset="0"/>
                <a:cs typeface="2  Titr" panose="00000700000000000000" pitchFamily="2" charset="-78"/>
              </a:rPr>
              <a:t>محتوا 2 </a:t>
            </a:r>
            <a:r>
              <a:rPr kumimoji="0" lang="en-US" sz="4400" b="1" i="0" u="none" strike="noStrike" kern="1200" cap="all" spc="0" normalizeH="0" baseline="0" noProof="0" dirty="0" smtClean="0">
                <a:ln>
                  <a:noFill/>
                </a:ln>
                <a:solidFill>
                  <a:schemeClr val="tx2"/>
                </a:solidFill>
                <a:effectLst/>
                <a:uLnTx/>
                <a:uFillTx/>
                <a:latin typeface="Times New Roman" pitchFamily="18" charset="0"/>
                <a:ea typeface="+mj-ea"/>
                <a:cs typeface="Times New Roman" pitchFamily="18" charset="0"/>
              </a:rPr>
              <a:t/>
            </a:r>
            <a:br>
              <a:rPr kumimoji="0" lang="en-US" sz="4400" b="1" i="0" u="none" strike="noStrike" kern="1200" cap="all" spc="0" normalizeH="0" baseline="0" noProof="0" dirty="0" smtClean="0">
                <a:ln>
                  <a:noFill/>
                </a:ln>
                <a:solidFill>
                  <a:schemeClr val="tx2"/>
                </a:solidFill>
                <a:effectLst/>
                <a:uLnTx/>
                <a:uFillTx/>
                <a:latin typeface="Times New Roman" pitchFamily="18" charset="0"/>
                <a:ea typeface="+mj-ea"/>
                <a:cs typeface="Times New Roman" pitchFamily="18" charset="0"/>
              </a:rPr>
            </a:br>
            <a:endParaRPr kumimoji="0" lang="en-US" sz="4400" b="0" i="0" u="none" strike="noStrike" kern="1200" cap="all" spc="0" normalizeH="0" baseline="0" noProof="0" dirty="0">
              <a:ln>
                <a:noFill/>
              </a:ln>
              <a:solidFill>
                <a:schemeClr val="tx2"/>
              </a:solidFill>
              <a:effectLst/>
              <a:uLnTx/>
              <a:uFillTx/>
              <a:latin typeface="Times New Roman" pitchFamily="18" charset="0"/>
              <a:ea typeface="+mj-ea"/>
              <a:cs typeface="Sultan Underline" pitchFamily="2" charset="-78"/>
            </a:endParaRPr>
          </a:p>
        </p:txBody>
      </p:sp>
    </p:spTree>
    <p:extLst>
      <p:ext uri="{BB962C8B-B14F-4D97-AF65-F5344CB8AC3E}">
        <p14:creationId xmlns:p14="http://schemas.microsoft.com/office/powerpoint/2010/main" val="3491990642"/>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0"/>
                                  </p:stCondLst>
                                  <p:childTnLst>
                                    <p:animScale>
                                      <p:cBhvr>
                                        <p:cTn id="6" dur="2000" fill="hold"/>
                                        <p:tgtEl>
                                          <p:spTgt spid="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5486400"/>
            <a:ext cx="6629400" cy="3886200"/>
          </a:xfrm>
        </p:spPr>
        <p:txBody>
          <a:bodyPr>
            <a:normAutofit fontScale="90000"/>
          </a:bodyPr>
          <a:lstStyle/>
          <a:p>
            <a:pPr algn="r" rtl="1"/>
            <a:r>
              <a:rPr lang="fa-IR" sz="3200" dirty="0" smtClean="0"/>
              <a:t/>
            </a:r>
            <a:br>
              <a:rPr lang="fa-IR" sz="3200" dirty="0" smtClean="0"/>
            </a:br>
            <a:r>
              <a:rPr lang="fa-IR" sz="3200" dirty="0" smtClean="0"/>
              <a:t/>
            </a:r>
            <a:br>
              <a:rPr lang="fa-IR" sz="3200" dirty="0" smtClean="0"/>
            </a:br>
            <a:r>
              <a:rPr lang="fa-IR" sz="3100" b="1" dirty="0" smtClean="0">
                <a:effectLst/>
                <a:cs typeface="2  Nazanin" pitchFamily="2" charset="-78"/>
              </a:rPr>
              <a:t/>
            </a:r>
            <a:br>
              <a:rPr lang="fa-IR" sz="3100" b="1" dirty="0" smtClean="0">
                <a:effectLst/>
                <a:cs typeface="2  Nazanin" pitchFamily="2" charset="-78"/>
              </a:rPr>
            </a:br>
            <a:r>
              <a:rPr lang="fa-IR" sz="3100" b="1" dirty="0" smtClean="0">
                <a:effectLst/>
                <a:cs typeface="2  Nazanin" pitchFamily="2" charset="-78"/>
              </a:rPr>
              <a:t> </a:t>
            </a:r>
            <a:r>
              <a:rPr lang="fa-IR" sz="3100" b="1" dirty="0" smtClean="0">
                <a:solidFill>
                  <a:schemeClr val="tx1"/>
                </a:solidFill>
                <a:effectLst/>
                <a:cs typeface="2  Nazanin" pitchFamily="2" charset="-78"/>
              </a:rPr>
              <a:t/>
            </a:r>
            <a:br>
              <a:rPr lang="fa-IR" sz="3100" b="1" dirty="0" smtClean="0">
                <a:solidFill>
                  <a:schemeClr val="tx1"/>
                </a:solidFill>
                <a:effectLst/>
                <a:cs typeface="2  Nazanin" pitchFamily="2" charset="-78"/>
              </a:rPr>
            </a:br>
            <a:r>
              <a:rPr lang="fa-IR" sz="3100" b="1" dirty="0" smtClean="0">
                <a:solidFill>
                  <a:schemeClr val="tx1"/>
                </a:solidFill>
                <a:effectLst/>
                <a:cs typeface="2  Nazanin" pitchFamily="2" charset="-78"/>
              </a:rPr>
              <a:t> </a:t>
            </a:r>
            <a:br>
              <a:rPr lang="fa-IR" sz="3100" b="1" dirty="0" smtClean="0">
                <a:solidFill>
                  <a:schemeClr val="tx1"/>
                </a:solidFill>
                <a:effectLst/>
                <a:cs typeface="2  Nazanin" pitchFamily="2" charset="-78"/>
              </a:rPr>
            </a:br>
            <a:r>
              <a:rPr lang="fa-IR" sz="3100" b="1" dirty="0" smtClean="0">
                <a:solidFill>
                  <a:schemeClr val="tx1"/>
                </a:solidFill>
                <a:effectLst/>
                <a:cs typeface="2  Nazanin" pitchFamily="2" charset="-78"/>
              </a:rPr>
              <a:t/>
            </a:r>
            <a:br>
              <a:rPr lang="fa-IR" sz="3100" b="1" dirty="0" smtClean="0">
                <a:solidFill>
                  <a:schemeClr val="tx1"/>
                </a:solidFill>
                <a:effectLst/>
                <a:cs typeface="2  Nazanin" pitchFamily="2" charset="-78"/>
              </a:rPr>
            </a:br>
            <a:r>
              <a:rPr lang="en-US" sz="3100" b="1" dirty="0" smtClean="0">
                <a:effectLst/>
                <a:cs typeface="2  Nazanin" pitchFamily="2" charset="-78"/>
              </a:rPr>
              <a:t/>
            </a:r>
            <a:br>
              <a:rPr lang="en-US" sz="3100" b="1" dirty="0" smtClean="0">
                <a:effectLst/>
                <a:cs typeface="2  Nazanin" pitchFamily="2" charset="-78"/>
              </a:rPr>
            </a:br>
            <a:r>
              <a:rPr lang="en-US" sz="2800" dirty="0" smtClean="0"/>
              <a:t/>
            </a:r>
            <a:br>
              <a:rPr lang="en-US" sz="2800" dirty="0" smtClean="0"/>
            </a:br>
            <a:r>
              <a:rPr lang="fa-IR" sz="2800" dirty="0" smtClean="0">
                <a:cs typeface="2  Nazanin" pitchFamily="2" charset="-78"/>
              </a:rPr>
              <a:t>.</a:t>
            </a:r>
            <a:r>
              <a:rPr lang="en-US" sz="2800" dirty="0" smtClean="0">
                <a:cs typeface="2  Nazanin" pitchFamily="2" charset="-78"/>
              </a:rPr>
              <a:t/>
            </a:r>
            <a:br>
              <a:rPr lang="en-US" sz="2800" dirty="0" smtClean="0">
                <a:cs typeface="2  Nazanin" pitchFamily="2" charset="-78"/>
              </a:rPr>
            </a:br>
            <a:endParaRPr lang="en-US" sz="2800" dirty="0">
              <a:cs typeface="2  Nazanin" pitchFamily="2" charset="-78"/>
            </a:endParaRPr>
          </a:p>
        </p:txBody>
      </p:sp>
      <p:sp>
        <p:nvSpPr>
          <p:cNvPr id="4" name="Subtitle 2"/>
          <p:cNvSpPr>
            <a:spLocks noGrp="1"/>
          </p:cNvSpPr>
          <p:nvPr>
            <p:ph type="subTitle" idx="1"/>
          </p:nvPr>
        </p:nvSpPr>
        <p:spPr>
          <a:xfrm>
            <a:off x="0" y="6276364"/>
            <a:ext cx="9144000" cy="609601"/>
          </a:xfrm>
          <a:solidFill>
            <a:srgbClr val="FFCCFF"/>
          </a:solidFill>
        </p:spPr>
        <p:txBody>
          <a:bodyPr>
            <a:normAutofit/>
          </a:bodyPr>
          <a:lstStyle/>
          <a:p>
            <a:r>
              <a:rPr lang="en-US" sz="2000" b="1" cap="all" dirty="0" smtClean="0">
                <a:solidFill>
                  <a:schemeClr val="tx2"/>
                </a:solidFill>
                <a:latin typeface="Times New Roman" pitchFamily="18" charset="0"/>
                <a:cs typeface="Sultan Underline" pitchFamily="2" charset="-78"/>
              </a:rPr>
              <a:t> </a:t>
            </a:r>
            <a:endParaRPr lang="en-US" sz="2000" dirty="0"/>
          </a:p>
        </p:txBody>
      </p:sp>
      <p:sp>
        <p:nvSpPr>
          <p:cNvPr id="5" name="Rectangle 4"/>
          <p:cNvSpPr/>
          <p:nvPr/>
        </p:nvSpPr>
        <p:spPr>
          <a:xfrm>
            <a:off x="0" y="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Callout 5"/>
          <p:cNvSpPr/>
          <p:nvPr/>
        </p:nvSpPr>
        <p:spPr>
          <a:xfrm>
            <a:off x="990600" y="-68726"/>
            <a:ext cx="8153400" cy="685800"/>
          </a:xfrm>
          <a:prstGeom prst="wedgeEllipseCallout">
            <a:avLst>
              <a:gd name="adj1" fmla="val -41339"/>
              <a:gd name="adj2" fmla="val 498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200" dirty="0">
                <a:latin typeface="Calibri" panose="020F0502020204030204" pitchFamily="34" charset="0"/>
                <a:ea typeface="Calibri" panose="020F0502020204030204" pitchFamily="34" charset="0"/>
                <a:cs typeface="B Zar" panose="00000400000000000000" pitchFamily="2" charset="-78"/>
              </a:rPr>
              <a:t>کاربردهای روش تحلیل محتوا</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TextBox 7"/>
          <p:cNvSpPr txBox="1"/>
          <p:nvPr/>
        </p:nvSpPr>
        <p:spPr>
          <a:xfrm>
            <a:off x="342900" y="664335"/>
            <a:ext cx="8572500" cy="5961825"/>
          </a:xfrm>
          <a:prstGeom prst="rect">
            <a:avLst/>
          </a:prstGeom>
          <a:noFill/>
        </p:spPr>
        <p:txBody>
          <a:bodyPr wrap="square" rtlCol="0">
            <a:spAutoFit/>
          </a:bodyPr>
          <a:lstStyle/>
          <a:p>
            <a:pPr algn="r" rtl="1">
              <a:lnSpc>
                <a:spcPct val="107000"/>
              </a:lnSpc>
              <a:spcAft>
                <a:spcPts val="800"/>
              </a:spcAft>
            </a:pPr>
            <a:r>
              <a:rPr lang="fa-IR" sz="4000" dirty="0">
                <a:latin typeface="Calibri" panose="020F0502020204030204" pitchFamily="34" charset="0"/>
                <a:ea typeface="Calibri" panose="020F0502020204030204" pitchFamily="34" charset="0"/>
                <a:cs typeface="B Zar" panose="00000400000000000000" pitchFamily="2" charset="-78"/>
              </a:rPr>
              <a:t>اگر چه ، ما حوزه روش تحلیل محتوا را بسیار وسیع تعریف کرده ایم ، اما کاربرد این روش به برخی از جنبه های کمتر بررسی شده ارتباطات </a:t>
            </a:r>
            <a:r>
              <a:rPr lang="fa-IR" sz="4000" dirty="0">
                <a:latin typeface="Calibri" panose="020F0502020204030204" pitchFamily="34" charset="0"/>
                <a:ea typeface="Calibri" panose="020F0502020204030204" pitchFamily="34" charset="0"/>
                <a:cs typeface="Sakkal Majalla" panose="02000000000000000000" pitchFamily="2" charset="-78"/>
              </a:rPr>
              <a:t>–</a:t>
            </a:r>
            <a:r>
              <a:rPr lang="fa-IR" sz="4000" dirty="0">
                <a:latin typeface="Calibri" panose="020F0502020204030204" pitchFamily="34" charset="0"/>
                <a:ea typeface="Calibri" panose="020F0502020204030204" pitchFamily="34" charset="0"/>
                <a:cs typeface="B Zar" panose="00000400000000000000" pitchFamily="2" charset="-78"/>
              </a:rPr>
              <a:t> دست نویس ها ، ارتباطات غیر شفاهی یا ارتباطات با محتوای آزاد محدود می شود .</a:t>
            </a:r>
            <a:endParaRPr lang="en-US" sz="3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4000" dirty="0">
                <a:latin typeface="Calibri" panose="020F0502020204030204" pitchFamily="34" charset="0"/>
                <a:ea typeface="Calibri" panose="020F0502020204030204" pitchFamily="34" charset="0"/>
                <a:cs typeface="B Zar" panose="00000400000000000000" pitchFamily="2" charset="-78"/>
              </a:rPr>
              <a:t>اهداف تحلیل محتوا: توصیف ویژگی های محتوا ، دستیابی به نتایجی درباره علل محتوا و نیز درباره آثار محتوا</a:t>
            </a:r>
            <a:endParaRPr lang="en-US" sz="3600" dirty="0">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pPr>
            <a:endParaRPr lang="en-US" sz="2400" b="1"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sp>
        <p:nvSpPr>
          <p:cNvPr id="11" name="TextBox 10"/>
          <p:cNvSpPr txBox="1"/>
          <p:nvPr/>
        </p:nvSpPr>
        <p:spPr>
          <a:xfrm>
            <a:off x="990600" y="1954262"/>
            <a:ext cx="8153400" cy="312650"/>
          </a:xfrm>
          <a:prstGeom prst="rect">
            <a:avLst/>
          </a:prstGeom>
          <a:noFill/>
        </p:spPr>
        <p:txBody>
          <a:bodyPr wrap="square" rtlCol="0">
            <a:spAutoFit/>
          </a:bodyPr>
          <a:lstStyle/>
          <a:p>
            <a:pPr lvl="0" algn="r" rtl="1">
              <a:lnSpc>
                <a:spcPct val="107000"/>
              </a:lnSpc>
              <a:spcAft>
                <a:spcPts val="800"/>
              </a:spcAft>
            </a:pP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5"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down)">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0" y="-104735"/>
            <a:ext cx="9125755" cy="7115135"/>
          </a:xfrm>
        </p:spPr>
        <p:txBody>
          <a:bodyPr>
            <a:normAutofit fontScale="90000"/>
          </a:bodyPr>
          <a:lstStyle/>
          <a:p>
            <a:pPr rtl="1">
              <a:lnSpc>
                <a:spcPct val="107000"/>
              </a:lnSpc>
              <a:spcBef>
                <a:spcPts val="0"/>
              </a:spcBef>
              <a:spcAft>
                <a:spcPts val="800"/>
              </a:spcAft>
            </a:pPr>
            <a: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t/>
            </a:r>
            <a:b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4000" dirty="0">
                <a:solidFill>
                  <a:schemeClr val="tx1"/>
                </a:solidFill>
                <a:latin typeface="Calibri" panose="020F0502020204030204" pitchFamily="34" charset="0"/>
                <a:ea typeface="Calibri" panose="020F0502020204030204" pitchFamily="34" charset="0"/>
                <a:cs typeface="B Zar" panose="00000400000000000000" pitchFamily="2" charset="-78"/>
              </a:rPr>
              <a:t>روش تحلیل محتوا اغلب در مورد آن دسته از مسائل پژوهشی به کار می رود که می توان مستقیما با توصیف ویژگی های محتوا به سوال هایش پاسخ داد. </a:t>
            </a:r>
            <a: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t/>
            </a:r>
            <a:b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t/>
            </a:r>
            <a:b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t>در </a:t>
            </a:r>
            <a:r>
              <a:rPr lang="fa-IR" sz="4000" dirty="0">
                <a:solidFill>
                  <a:schemeClr val="tx1"/>
                </a:solidFill>
                <a:latin typeface="Calibri" panose="020F0502020204030204" pitchFamily="34" charset="0"/>
                <a:ea typeface="Calibri" panose="020F0502020204030204" pitchFamily="34" charset="0"/>
                <a:cs typeface="B Zar" panose="00000400000000000000" pitchFamily="2" charset="-78"/>
              </a:rPr>
              <a:t>چنین بررسی هایی ، پژوهشگر تا حد بسیاری از مشکلات مربوط به روایی فارغ است ، به جز حوزه ای که روایی با نمونه گیری و پایایی ارتباط می یابد. از این رو ، اطلاعات محتوا بیشتر به عنوان پاسخی مستقیم به سوال های پژوهش به کار می رود تا معرف هایی که ویژگی های منابع با مخاطبان از آن استنباط می شود.</a:t>
            </a:r>
            <a:r>
              <a:rPr lang="en-US" sz="3600" dirty="0">
                <a:latin typeface="Calibri" panose="020F0502020204030204" pitchFamily="34" charset="0"/>
                <a:ea typeface="Calibri" panose="020F0502020204030204" pitchFamily="34" charset="0"/>
                <a:cs typeface="Arial" panose="020B0604020202020204" pitchFamily="34" charset="0"/>
              </a:rPr>
              <a:t/>
            </a:r>
            <a:br>
              <a:rPr lang="en-US" sz="3600" dirty="0">
                <a:latin typeface="Calibri" panose="020F0502020204030204" pitchFamily="34" charset="0"/>
                <a:ea typeface="Calibri" panose="020F0502020204030204" pitchFamily="34" charset="0"/>
                <a:cs typeface="Arial" panose="020B0604020202020204" pitchFamily="34" charset="0"/>
              </a:rPr>
            </a:br>
            <a:r>
              <a:rPr lang="en-US" sz="2800" dirty="0" smtClean="0">
                <a:cs typeface="2  Nazanin" pitchFamily="2" charset="-78"/>
              </a:rPr>
              <a:t/>
            </a:r>
            <a:br>
              <a:rPr lang="en-US" sz="2800" dirty="0" smtClean="0">
                <a:cs typeface="2  Nazanin" pitchFamily="2" charset="-78"/>
              </a:rPr>
            </a:br>
            <a:endParaRPr lang="en-US" sz="2800" dirty="0">
              <a:cs typeface="2  Nazanin" pitchFamily="2" charset="-78"/>
            </a:endParaRPr>
          </a:p>
        </p:txBody>
      </p:sp>
      <p:sp>
        <p:nvSpPr>
          <p:cNvPr id="5" name="Rectangle 4"/>
          <p:cNvSpPr/>
          <p:nvPr/>
        </p:nvSpPr>
        <p:spPr>
          <a:xfrm>
            <a:off x="-2146" y="-104735"/>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Callout 6"/>
          <p:cNvSpPr/>
          <p:nvPr/>
        </p:nvSpPr>
        <p:spPr>
          <a:xfrm>
            <a:off x="1008845" y="38100"/>
            <a:ext cx="8153400" cy="685800"/>
          </a:xfrm>
          <a:prstGeom prst="wedgeEllipseCallout">
            <a:avLst>
              <a:gd name="adj1" fmla="val -41339"/>
              <a:gd name="adj2" fmla="val 498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200" dirty="0">
                <a:latin typeface="Calibri" panose="020F0502020204030204" pitchFamily="34" charset="0"/>
                <a:ea typeface="Calibri" panose="020F0502020204030204" pitchFamily="34" charset="0"/>
                <a:cs typeface="B Zar" panose="00000400000000000000" pitchFamily="2" charset="-78"/>
              </a:rPr>
              <a:t>ویژگی های محتوا ، چه؟</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1"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plus(in)">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EDFEE2"/>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 name="Title 6"/>
          <p:cNvSpPr>
            <a:spLocks noGrp="1"/>
          </p:cNvSpPr>
          <p:nvPr>
            <p:ph type="ctrTitle"/>
          </p:nvPr>
        </p:nvSpPr>
        <p:spPr>
          <a:xfrm>
            <a:off x="-22538" y="5410200"/>
            <a:ext cx="9144000" cy="1066800"/>
          </a:xfrm>
        </p:spPr>
        <p:txBody>
          <a:bodyPr>
            <a:noAutofit/>
          </a:bodyPr>
          <a:lstStyle/>
          <a:p>
            <a:pPr rtl="1">
              <a:lnSpc>
                <a:spcPct val="107000"/>
              </a:lnSpc>
              <a:spcBef>
                <a:spcPts val="0"/>
              </a:spcBef>
              <a:spcAft>
                <a:spcPts val="800"/>
              </a:spcAft>
            </a:pP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فرضیه هایی چون ( منابع دارای ویژگی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A</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 احتمالا باید پیام هایی با ویژگی های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W</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و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X</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 تولید کنند و منابع دارای ویژگی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B</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 ، احتمالا باید پیام های نوع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Y </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و </a:t>
            </a:r>
            <a:r>
              <a:rPr lang="en-US" sz="2800" dirty="0">
                <a:solidFill>
                  <a:schemeClr val="tx1"/>
                </a:solidFill>
                <a:latin typeface="Calibri" panose="020F0502020204030204" pitchFamily="34" charset="0"/>
                <a:ea typeface="Calibri" panose="020F0502020204030204" pitchFamily="34" charset="0"/>
                <a:cs typeface="B Zar" panose="00000400000000000000" pitchFamily="2" charset="-78"/>
              </a:rPr>
              <a:t>Z</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 را تولید کنند.) در خیلی از رشته ها و از جهات نظری مختلفی مورد آزمون قرار گرفته است</a:t>
            </a:r>
            <a: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t>.</a:t>
            </a:r>
            <a:b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
            </a:r>
            <a:b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t> </a:t>
            </a: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منابع مورد نظر ممکن است دو رمان نویس ، نامزدهای سیاسی یا روزنامه ها ، رسانه های مختلفی نظیر رادیو و مجلات یا منابع ارتباطاتی در دو یا چند کشور باشد</a:t>
            </a:r>
            <a: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t>.</a:t>
            </a:r>
            <a:b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en-US" sz="2400" dirty="0">
                <a:solidFill>
                  <a:schemeClr val="tx1"/>
                </a:solidFill>
                <a:latin typeface="Calibri" panose="020F0502020204030204" pitchFamily="34" charset="0"/>
                <a:ea typeface="Calibri" panose="020F0502020204030204" pitchFamily="34" charset="0"/>
                <a:cs typeface="Arial" panose="020B0604020202020204" pitchFamily="34" charset="0"/>
              </a:rPr>
              <a:t/>
            </a:r>
            <a:br>
              <a:rPr lang="en-US" sz="2400" dirty="0">
                <a:solidFill>
                  <a:schemeClr val="tx1"/>
                </a:solidFill>
                <a:latin typeface="Calibri" panose="020F0502020204030204" pitchFamily="34" charset="0"/>
                <a:ea typeface="Calibri" panose="020F0502020204030204" pitchFamily="34" charset="0"/>
                <a:cs typeface="Arial" panose="020B0604020202020204" pitchFamily="34" charset="0"/>
              </a:rPr>
            </a:br>
            <a:r>
              <a:rPr lang="fa-IR" sz="2800" dirty="0">
                <a:solidFill>
                  <a:schemeClr val="tx1"/>
                </a:solidFill>
                <a:latin typeface="Calibri" panose="020F0502020204030204" pitchFamily="34" charset="0"/>
                <a:ea typeface="Calibri" panose="020F0502020204030204" pitchFamily="34" charset="0"/>
                <a:cs typeface="B Zar" panose="00000400000000000000" pitchFamily="2" charset="-78"/>
              </a:rPr>
              <a:t>از نظر تاریخی ، انگیزه عمده توسعه روش تحلیل محتوا ، علاقه به قضاوت درباره انواع مختلف ادبیات به کمک الگوهای مشخص بوده است</a:t>
            </a:r>
            <a:r>
              <a:rPr lang="fa-IR" sz="2800" dirty="0" smtClean="0">
                <a:solidFill>
                  <a:schemeClr val="tx1"/>
                </a:solidFill>
                <a:latin typeface="Calibri" panose="020F0502020204030204" pitchFamily="34" charset="0"/>
                <a:ea typeface="Calibri" panose="020F0502020204030204" pitchFamily="34" charset="0"/>
                <a:cs typeface="B Zar" panose="00000400000000000000" pitchFamily="2" charset="-78"/>
              </a:rPr>
              <a:t>.</a:t>
            </a:r>
            <a:r>
              <a:rPr lang="fa-IR" sz="2400" dirty="0">
                <a:latin typeface="Calibri" panose="020F0502020204030204" pitchFamily="34" charset="0"/>
                <a:ea typeface="Calibri" panose="020F0502020204030204" pitchFamily="34" charset="0"/>
                <a:cs typeface="B Zar" panose="00000400000000000000" pitchFamily="2" charset="-78"/>
              </a:rPr>
              <a:t> </a:t>
            </a:r>
            <a:r>
              <a:rPr lang="fa-IR" sz="2400" dirty="0" smtClean="0">
                <a:latin typeface="Calibri" panose="020F0502020204030204" pitchFamily="34" charset="0"/>
                <a:ea typeface="Calibri" panose="020F0502020204030204" pitchFamily="34" charset="0"/>
                <a:cs typeface="B Zar" panose="00000400000000000000" pitchFamily="2" charset="-78"/>
              </a:rPr>
              <a:t/>
            </a:r>
            <a:br>
              <a:rPr lang="fa-IR" sz="2400" dirty="0" smtClean="0">
                <a:latin typeface="Calibri" panose="020F0502020204030204" pitchFamily="34" charset="0"/>
                <a:ea typeface="Calibri" panose="020F0502020204030204" pitchFamily="34" charset="0"/>
                <a:cs typeface="B Zar" panose="00000400000000000000" pitchFamily="2" charset="-78"/>
              </a:rPr>
            </a:br>
            <a:r>
              <a:rPr lang="fa-IR" sz="2400" dirty="0" smtClean="0">
                <a:solidFill>
                  <a:schemeClr val="tx1"/>
                </a:solidFill>
                <a:latin typeface="Calibri" panose="020F0502020204030204" pitchFamily="34" charset="0"/>
                <a:ea typeface="Calibri" panose="020F0502020204030204" pitchFamily="34" charset="0"/>
                <a:cs typeface="B Zar" panose="00000400000000000000" pitchFamily="2" charset="-78"/>
              </a:rPr>
              <a:t>در </a:t>
            </a:r>
            <a:r>
              <a:rPr lang="fa-IR" sz="2400" dirty="0">
                <a:solidFill>
                  <a:schemeClr val="tx1"/>
                </a:solidFill>
                <a:latin typeface="Calibri" panose="020F0502020204030204" pitchFamily="34" charset="0"/>
                <a:ea typeface="Calibri" panose="020F0502020204030204" pitchFamily="34" charset="0"/>
                <a:cs typeface="B Zar" panose="00000400000000000000" pitchFamily="2" charset="-78"/>
              </a:rPr>
              <a:t>بسیاری از تحلیل ها محتوا ها شش نوع سو گیری بررسی می گردد.</a:t>
            </a:r>
            <a:r>
              <a:rPr lang="en-US" sz="2000" dirty="0">
                <a:solidFill>
                  <a:schemeClr val="tx1"/>
                </a:solidFill>
                <a:latin typeface="Calibri" panose="020F0502020204030204" pitchFamily="34" charset="0"/>
                <a:ea typeface="Calibri" panose="020F0502020204030204" pitchFamily="34" charset="0"/>
                <a:cs typeface="Arial" panose="020B0604020202020204" pitchFamily="34" charset="0"/>
              </a:rPr>
              <a:t/>
            </a:r>
            <a:br>
              <a:rPr lang="en-US" sz="2000" dirty="0">
                <a:solidFill>
                  <a:schemeClr val="tx1"/>
                </a:solidFill>
                <a:latin typeface="Calibri" panose="020F0502020204030204" pitchFamily="34" charset="0"/>
                <a:ea typeface="Calibri" panose="020F0502020204030204" pitchFamily="34" charset="0"/>
                <a:cs typeface="Arial" panose="020B0604020202020204" pitchFamily="34" charset="0"/>
              </a:rPr>
            </a:br>
            <a:r>
              <a:rPr lang="fa-IR" sz="2400" dirty="0">
                <a:solidFill>
                  <a:schemeClr val="tx1"/>
                </a:solidFill>
                <a:latin typeface="Calibri" panose="020F0502020204030204" pitchFamily="34" charset="0"/>
                <a:ea typeface="Calibri" panose="020F0502020204030204" pitchFamily="34" charset="0"/>
                <a:cs typeface="B Zar" panose="00000400000000000000" pitchFamily="2" charset="-78"/>
              </a:rPr>
              <a:t>1- سو گیری اسنادی  2- سو گیری وصفی  3- سو گیری قیدی  4- سو گیری متنی  5- سو گیری جمله ای  6- سو گیری تصویری </a:t>
            </a:r>
            <a:r>
              <a:rPr lang="en-US" sz="2000" dirty="0">
                <a:solidFill>
                  <a:schemeClr val="tx1"/>
                </a:solidFill>
                <a:latin typeface="Calibri" panose="020F0502020204030204" pitchFamily="34" charset="0"/>
                <a:ea typeface="Calibri" panose="020F0502020204030204" pitchFamily="34" charset="0"/>
                <a:cs typeface="Arial" panose="020B0604020202020204" pitchFamily="34" charset="0"/>
              </a:rPr>
              <a:t/>
            </a:r>
            <a:br>
              <a:rPr lang="en-US" sz="2000" dirty="0">
                <a:solidFill>
                  <a:schemeClr val="tx1"/>
                </a:solidFill>
                <a:latin typeface="Calibri" panose="020F0502020204030204" pitchFamily="34" charset="0"/>
                <a:ea typeface="Calibri" panose="020F0502020204030204" pitchFamily="34" charset="0"/>
                <a:cs typeface="Arial" panose="020B0604020202020204" pitchFamily="34" charset="0"/>
              </a:rPr>
            </a:b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9155" name="Rectangle 3"/>
          <p:cNvSpPr>
            <a:spLocks noChangeArrowheads="1"/>
          </p:cNvSpPr>
          <p:nvPr/>
        </p:nvSpPr>
        <p:spPr bwMode="auto">
          <a:xfrm>
            <a:off x="0" y="115014"/>
            <a:ext cx="210314"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30000" dirty="0" smtClean="0">
                <a:ln>
                  <a:noFill/>
                </a:ln>
                <a:solidFill>
                  <a:schemeClr val="tx1"/>
                </a:solidFill>
                <a:effectLst/>
                <a:latin typeface="Calibri" pitchFamily="34" charset="0"/>
                <a:ea typeface="Calibri" pitchFamily="34" charset="0"/>
                <a:cs typeface="Arial" pitchFamily="34" charset="0"/>
                <a:hlinkClick r:id=""/>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5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4"/>
          <p:cNvSpPr/>
          <p:nvPr/>
        </p:nvSpPr>
        <p:spPr>
          <a:xfrm>
            <a:off x="3200400" y="0"/>
            <a:ext cx="5943600" cy="553357"/>
          </a:xfrm>
          <a:prstGeom prst="rect">
            <a:avLst/>
          </a:prstGeom>
          <a:solidFill>
            <a:schemeClr val="accent3">
              <a:lumMod val="75000"/>
            </a:schemeClr>
          </a:solidFill>
        </p:spPr>
        <p:txBody>
          <a:bodyPr wrap="square">
            <a:spAutoFit/>
          </a:bodyPr>
          <a:lstStyle/>
          <a:p>
            <a:pPr algn="r" rtl="1">
              <a:lnSpc>
                <a:spcPct val="107000"/>
              </a:lnSpc>
              <a:spcAft>
                <a:spcPts val="800"/>
              </a:spcAft>
            </a:pPr>
            <a:r>
              <a:rPr lang="fa-IR" sz="2800" dirty="0">
                <a:latin typeface="Calibri" panose="020F0502020204030204" pitchFamily="34" charset="0"/>
                <a:ea typeface="Calibri" panose="020F0502020204030204" pitchFamily="34" charset="0"/>
                <a:cs typeface="B Zar" panose="00000400000000000000" pitchFamily="2" charset="-78"/>
              </a:rPr>
              <a:t>ارتباط ویژگی های شناخته شده منابع با پیام های آن ها</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91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096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2800" dirty="0">
                <a:latin typeface="Calibri" panose="020F0502020204030204" pitchFamily="34" charset="0"/>
                <a:ea typeface="Calibri" panose="020F0502020204030204" pitchFamily="34" charset="0"/>
                <a:cs typeface="B Zar" panose="00000400000000000000" pitchFamily="2" charset="-78"/>
              </a:rPr>
              <a:t>ویژگی های محتوا ، چطور؟</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TextBox 11"/>
          <p:cNvSpPr txBox="1"/>
          <p:nvPr/>
        </p:nvSpPr>
        <p:spPr>
          <a:xfrm>
            <a:off x="7513" y="1295400"/>
            <a:ext cx="9144000" cy="4678204"/>
          </a:xfrm>
          <a:prstGeom prst="rect">
            <a:avLst/>
          </a:prstGeom>
          <a:noFill/>
        </p:spPr>
        <p:txBody>
          <a:bodyPr wrap="square" rtlCol="0">
            <a:spAutoFit/>
          </a:bodyPr>
          <a:lstStyle/>
          <a:p>
            <a:pPr algn="r" rtl="1">
              <a:lnSpc>
                <a:spcPct val="107000"/>
              </a:lnSpc>
              <a:spcAft>
                <a:spcPts val="800"/>
              </a:spcAft>
            </a:pPr>
            <a:r>
              <a:rPr lang="fa-IR" sz="2800" dirty="0">
                <a:latin typeface="Calibri" panose="020F0502020204030204" pitchFamily="34" charset="0"/>
                <a:ea typeface="Calibri" panose="020F0502020204030204" pitchFamily="34" charset="0"/>
                <a:cs typeface="B Zar" panose="00000400000000000000" pitchFamily="2" charset="-78"/>
              </a:rPr>
              <a:t>روش تحلیل محتوا معمولا بر جوهر پیام ( سوال چه؟) متمرکز است. این روش همچنین ، در تحلیل شکل یا سبک (سوال چطور ؟) نیز بکار می رود .برای توصیف و تحلیل تبلیغات مجموعه های متعددی از مقوله ها پیشنهاد شده است </a:t>
            </a:r>
            <a:r>
              <a:rPr lang="fa-IR" sz="2800" dirty="0" smtClean="0">
                <a:latin typeface="Calibri" panose="020F0502020204030204" pitchFamily="34" charset="0"/>
                <a:ea typeface="Calibri" panose="020F0502020204030204" pitchFamily="34" charset="0"/>
                <a:cs typeface="B Zar" panose="00000400000000000000" pitchFamily="2" charset="-78"/>
              </a:rPr>
              <a:t>.</a:t>
            </a:r>
          </a:p>
          <a:p>
            <a:pPr algn="r" rtl="1">
              <a:lnSpc>
                <a:spcPct val="107000"/>
              </a:lnSpc>
              <a:spcAft>
                <a:spcPts val="800"/>
              </a:spcAft>
            </a:pPr>
            <a:endParaRPr lang="fa-IR" sz="2800" dirty="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endParaRPr lang="fa-IR" sz="2800" dirty="0" smtClean="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endParaRPr lang="fa-IR" sz="2800" dirty="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2800" dirty="0" smtClean="0">
                <a:latin typeface="Calibri" panose="020F0502020204030204" pitchFamily="34" charset="0"/>
                <a:ea typeface="Calibri" panose="020F0502020204030204" pitchFamily="34" charset="0"/>
                <a:cs typeface="B Zar" panose="00000400000000000000" pitchFamily="2" charset="-78"/>
              </a:rPr>
              <a:t> </a:t>
            </a:r>
            <a:r>
              <a:rPr lang="fa-IR" sz="2800" dirty="0">
                <a:latin typeface="Calibri" panose="020F0502020204030204" pitchFamily="34" charset="0"/>
                <a:ea typeface="Calibri" panose="020F0502020204030204" pitchFamily="34" charset="0"/>
                <a:cs typeface="B Zar" panose="00000400000000000000" pitchFamily="2" charset="-78"/>
              </a:rPr>
              <a:t>در موسسه تحلیل تبلیغات طرحی تهیه شده که فنون محتوا ( نام شغل ، گواهینامه گروه سیاسی و غیره ) شناسایی شده در تبلیغات را به تفکیک شمرده می شود.</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 rtl="1">
              <a:buFont typeface="Wingdings" pitchFamily="2" charset="2"/>
              <a:buChar char="v"/>
            </a:pPr>
            <a:endParaRPr lang="fa-IR" sz="2500" b="1" dirty="0" smtClean="0">
              <a:solidFill>
                <a:srgbClr val="960000"/>
              </a:solidFill>
              <a:latin typeface="Times New Roman" pitchFamily="18" charset="0"/>
              <a:ea typeface="Calibri"/>
              <a:cs typeface="B Nazanin" pitchFamily="2" charset="-78"/>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bg/>
                                          </p:spTgt>
                                        </p:tgtEl>
                                        <p:attrNameLst>
                                          <p:attrName>style.visibility</p:attrName>
                                        </p:attrNameLst>
                                      </p:cBhvr>
                                      <p:to>
                                        <p:strVal val="visible"/>
                                      </p:to>
                                    </p:set>
                                    <p:animEffect transition="in" filter="blinds(horizontal)">
                                      <p:cBhvr>
                                        <p:cTn id="10" dur="500"/>
                                        <p:tgtEl>
                                          <p:spTgt spid="5">
                                            <p:bg/>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linds(horizontal)">
                                      <p:cBhvr>
                                        <p:cTn id="13" dur="500"/>
                                        <p:tgtEl>
                                          <p:spTgt spid="5">
                                            <p:txEl>
                                              <p:pRg st="0" end="0"/>
                                            </p:txEl>
                                          </p:spTgt>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ircle(in)">
                                      <p:cBhvr>
                                        <p:cTn id="1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latin typeface="Times New Roman" pitchFamily="18" charset="0"/>
              <a:cs typeface="2  Nazanin" pitchFamily="2" charset="-78"/>
            </a:endParaRPr>
          </a:p>
        </p:txBody>
      </p:sp>
      <p:sp>
        <p:nvSpPr>
          <p:cNvPr id="7" name="Oval Callout 6"/>
          <p:cNvSpPr/>
          <p:nvPr/>
        </p:nvSpPr>
        <p:spPr>
          <a:xfrm>
            <a:off x="191037" y="7513"/>
            <a:ext cx="8915400" cy="762000"/>
          </a:xfrm>
          <a:prstGeom prst="wedgeEllipseCallout">
            <a:avLst>
              <a:gd name="adj1" fmla="val -48451"/>
              <a:gd name="adj2" fmla="val 34571"/>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fa-IR" sz="3600" dirty="0">
                <a:latin typeface="Calibri" panose="020F0502020204030204" pitchFamily="34" charset="0"/>
                <a:ea typeface="Calibri" panose="020F0502020204030204" pitchFamily="34" charset="0"/>
                <a:cs typeface="B Zar" panose="00000400000000000000" pitchFamily="2" charset="-78"/>
              </a:rPr>
              <a:t>تحلیل سبک</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latin typeface="Times New Roman" pitchFamily="18" charset="0"/>
              <a:cs typeface="2  Nazanin" pitchFamily="2" charset="-78"/>
            </a:endParaRPr>
          </a:p>
        </p:txBody>
      </p:sp>
      <p:sp>
        <p:nvSpPr>
          <p:cNvPr id="2" name="Rectangle 1"/>
          <p:cNvSpPr/>
          <p:nvPr/>
        </p:nvSpPr>
        <p:spPr>
          <a:xfrm>
            <a:off x="0" y="914400"/>
            <a:ext cx="8915400" cy="5669501"/>
          </a:xfrm>
          <a:prstGeom prst="rect">
            <a:avLst/>
          </a:prstGeom>
        </p:spPr>
        <p:txBody>
          <a:bodyPr wrap="square">
            <a:spAutoFit/>
          </a:bodyPr>
          <a:lstStyle/>
          <a:p>
            <a:pPr algn="r" rtl="1">
              <a:lnSpc>
                <a:spcPct val="107000"/>
              </a:lnSpc>
              <a:spcAft>
                <a:spcPts val="800"/>
              </a:spcAft>
            </a:pPr>
            <a:r>
              <a:rPr lang="fa-IR" sz="3200" dirty="0">
                <a:latin typeface="Calibri" panose="020F0502020204030204" pitchFamily="34" charset="0"/>
                <a:ea typeface="Calibri" panose="020F0502020204030204" pitchFamily="34" charset="0"/>
                <a:cs typeface="B Zar" panose="00000400000000000000" pitchFamily="2" charset="-78"/>
              </a:rPr>
              <a:t>بررسی مربوط به سبک از نظر روش با یکدیگر بسیار متفاوت هستند . دامنه این بررسی ها از پژوهش در باره نویسنده ای واحد تا تحلیل های مربوط به زبانی کامل متغیر بوده است</a:t>
            </a:r>
            <a:r>
              <a:rPr lang="fa-IR" sz="3200" dirty="0" smtClean="0">
                <a:latin typeface="Calibri" panose="020F0502020204030204" pitchFamily="34" charset="0"/>
                <a:ea typeface="Calibri" panose="020F0502020204030204" pitchFamily="34" charset="0"/>
                <a:cs typeface="B Zar" panose="00000400000000000000" pitchFamily="2" charset="-78"/>
              </a:rPr>
              <a:t>.</a:t>
            </a:r>
          </a:p>
          <a:p>
            <a:pPr algn="r" rtl="1">
              <a:lnSpc>
                <a:spcPct val="107000"/>
              </a:lnSpc>
              <a:spcAft>
                <a:spcPts val="800"/>
              </a:spcAft>
            </a:pPr>
            <a:endParaRPr lang="fa-IR" sz="3200" dirty="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endParaRPr lang="fa-IR" sz="3200" dirty="0" smtClean="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3200" dirty="0" smtClean="0">
                <a:latin typeface="Calibri" panose="020F0502020204030204" pitchFamily="34" charset="0"/>
                <a:ea typeface="Calibri" panose="020F0502020204030204" pitchFamily="34" charset="0"/>
                <a:cs typeface="B Zar" panose="00000400000000000000" pitchFamily="2" charset="-78"/>
              </a:rPr>
              <a:t> </a:t>
            </a:r>
            <a:r>
              <a:rPr lang="fa-IR" sz="3200" dirty="0">
                <a:latin typeface="Calibri" panose="020F0502020204030204" pitchFamily="34" charset="0"/>
                <a:ea typeface="Calibri" panose="020F0502020204030204" pitchFamily="34" charset="0"/>
                <a:cs typeface="B Zar" panose="00000400000000000000" pitchFamily="2" charset="-78"/>
              </a:rPr>
              <a:t>برای نمونه شمارش کلمات ، سبب توافق نویسندگانی چون " یتیز " و " ماتیو آرنولد " شد و در توصیف یکنواختی یا عدم یکنواختی زبان روسی به کار رفت . فراوانی نسبی بخش مختلف گفتار برای توصیف ویژگی های ثابت و متغیر سبک شعری پنج قرن مورد استفاده قرار گرفت و اجزای ساختاری ، در بررسی داستانهای محلی و اسطوره شناسی به کار رفت</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cs typeface="2  Nazanin" pitchFamily="2" charset="-78"/>
              </a:rPr>
              <a:t> </a:t>
            </a: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just" rtl="1"/>
            <a:r>
              <a:rPr lang="en-US" dirty="0" smtClean="0"/>
              <a:t> </a:t>
            </a:r>
            <a:r>
              <a:rPr lang="en-US" sz="2800" dirty="0" smtClean="0"/>
              <a:t> </a:t>
            </a:r>
            <a:endParaRPr lang="en-US" sz="2800" dirty="0">
              <a:cs typeface="2  Nazanin" pitchFamily="2" charset="-78"/>
            </a:endParaRPr>
          </a:p>
        </p:txBody>
      </p:sp>
      <p:sp>
        <p:nvSpPr>
          <p:cNvPr id="12" name="Bevel 11"/>
          <p:cNvSpPr/>
          <p:nvPr/>
        </p:nvSpPr>
        <p:spPr>
          <a:xfrm>
            <a:off x="0" y="0"/>
            <a:ext cx="9144000" cy="7010400"/>
          </a:xfrm>
          <a:prstGeom prst="bevel">
            <a:avLst>
              <a:gd name="adj" fmla="val 533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r" rtl="1">
              <a:lnSpc>
                <a:spcPct val="107000"/>
              </a:lnSpc>
              <a:spcAft>
                <a:spcPts val="800"/>
              </a:spcAft>
            </a:pPr>
            <a:r>
              <a:rPr lang="fa-IR" sz="2400" dirty="0">
                <a:latin typeface="Calibri" panose="020F0502020204030204" pitchFamily="34" charset="0"/>
                <a:ea typeface="Calibri" panose="020F0502020204030204" pitchFamily="34" charset="0"/>
                <a:cs typeface="B Zar" panose="00000400000000000000" pitchFamily="2" charset="-78"/>
              </a:rPr>
              <a:t>ویژگی های محتوا ، به چه کسی؟</a:t>
            </a:r>
            <a:endParaRPr lang="en-US" sz="20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2400" dirty="0" smtClean="0">
                <a:latin typeface="Calibri" panose="020F0502020204030204" pitchFamily="34" charset="0"/>
                <a:ea typeface="Calibri" panose="020F0502020204030204" pitchFamily="34" charset="0"/>
                <a:cs typeface="B Zar" panose="00000400000000000000" pitchFamily="2" charset="-78"/>
              </a:rPr>
              <a:t>بررسی </a:t>
            </a:r>
            <a:r>
              <a:rPr lang="fa-IR" sz="2400" dirty="0">
                <a:latin typeface="Calibri" panose="020F0502020204030204" pitchFamily="34" charset="0"/>
                <a:ea typeface="Calibri" panose="020F0502020204030204" pitchFamily="34" charset="0"/>
                <a:cs typeface="B Zar" panose="00000400000000000000" pitchFamily="2" charset="-78"/>
              </a:rPr>
              <a:t>های مربوط به ارتباط خصوصیات مخاطبان با محتوای پیام ، اغلب به منظور آزمون اشکالی از این قضیه عمومی که </a:t>
            </a:r>
            <a:r>
              <a:rPr lang="fa-IR" sz="2400" dirty="0">
                <a:latin typeface="Calibri" panose="020F0502020204030204" pitchFamily="34" charset="0"/>
                <a:ea typeface="Calibri" panose="020F0502020204030204" pitchFamily="34" charset="0"/>
                <a:cs typeface="Cambria" panose="02040503050406030204" pitchFamily="18" charset="0"/>
              </a:rPr>
              <a:t>"</a:t>
            </a:r>
            <a:r>
              <a:rPr lang="fa-IR" sz="2400" dirty="0">
                <a:latin typeface="Calibri" panose="020F0502020204030204" pitchFamily="34" charset="0"/>
                <a:ea typeface="Calibri" panose="020F0502020204030204" pitchFamily="34" charset="0"/>
                <a:cs typeface="B Zar" panose="00000400000000000000" pitchFamily="2" charset="-78"/>
              </a:rPr>
              <a:t>فرستنده ها تمایل دارند پیام هایشان را در قالب زبان خاص مخاطبان مورد نظر بریزند" ، انجام می شوند. همچنین ، به پیام هایی گرایش دارند که برای تغییر ایستارها تولید می شود.</a:t>
            </a:r>
            <a:endParaRPr lang="en-US"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a-IR" sz="2400" b="1" dirty="0">
              <a:solidFill>
                <a:schemeClr val="tx1"/>
              </a:solidFill>
              <a:latin typeface="Calibri" panose="020F0502020204030204" pitchFamily="34" charset="0"/>
              <a:ea typeface="Calibri" panose="020F0502020204030204" pitchFamily="34" charset="0"/>
              <a:cs typeface="B Nazanin" panose="00000400000000000000" pitchFamily="2" charset="-78"/>
            </a:endParaRPr>
          </a:p>
          <a:p>
            <a:pPr algn="r" rtl="1">
              <a:lnSpc>
                <a:spcPct val="107000"/>
              </a:lnSpc>
              <a:spcAft>
                <a:spcPts val="800"/>
              </a:spcAft>
            </a:pPr>
            <a:r>
              <a:rPr lang="fa-IR" sz="2400" dirty="0">
                <a:latin typeface="Calibri" panose="020F0502020204030204" pitchFamily="34" charset="0"/>
                <a:ea typeface="Calibri" panose="020F0502020204030204" pitchFamily="34" charset="0"/>
                <a:cs typeface="B Zar" panose="00000400000000000000" pitchFamily="2" charset="-78"/>
              </a:rPr>
              <a:t>توصیف الگوهای ارتباط:</a:t>
            </a:r>
            <a:endParaRPr lang="en-US"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a-IR" sz="2400" b="1" dirty="0" smtClean="0">
              <a:solidFill>
                <a:schemeClr val="tx1"/>
              </a:solidFill>
              <a:latin typeface="Calibri" panose="020F0502020204030204" pitchFamily="34" charset="0"/>
              <a:ea typeface="Calibri" panose="020F0502020204030204" pitchFamily="34" charset="0"/>
              <a:cs typeface="B Nazanin" panose="00000400000000000000" pitchFamily="2" charset="-78"/>
            </a:endParaRPr>
          </a:p>
          <a:p>
            <a:pPr algn="r" rtl="1">
              <a:lnSpc>
                <a:spcPct val="107000"/>
              </a:lnSpc>
              <a:spcAft>
                <a:spcPts val="800"/>
              </a:spcAft>
            </a:pPr>
            <a:r>
              <a:rPr lang="fa-IR" sz="2400" b="1" dirty="0" smtClean="0">
                <a:solidFill>
                  <a:schemeClr val="tx1"/>
                </a:solidFill>
                <a:latin typeface="Calibri" panose="020F0502020204030204" pitchFamily="34" charset="0"/>
                <a:ea typeface="Calibri" panose="020F0502020204030204" pitchFamily="34" charset="0"/>
                <a:cs typeface="B Nazanin" panose="00000400000000000000" pitchFamily="2" charset="-78"/>
              </a:rPr>
              <a:t> </a:t>
            </a:r>
            <a:r>
              <a:rPr lang="fa-IR" sz="2400" dirty="0">
                <a:latin typeface="Calibri" panose="020F0502020204030204" pitchFamily="34" charset="0"/>
                <a:ea typeface="Calibri" panose="020F0502020204030204" pitchFamily="34" charset="0"/>
                <a:cs typeface="B Zar" panose="00000400000000000000" pitchFamily="2" charset="-78"/>
              </a:rPr>
              <a:t>روش تحلیل محتوا به هنگام لزوم در بررسی هایی از نوع جامعه سنجی نیز به کار رفته است . مسئله مرکزی در جامعه سنجی ، الگوها و محتوای ارتباط بین افراد گروه ها است، شامل سوال هایی چون : " چه کسی چه چیزی را به چه کسی از چه مجراهایی انتقال می دهد ؟" </a:t>
            </a:r>
            <a:endParaRPr lang="en-US" sz="20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a-IR" sz="2400" dirty="0">
                <a:latin typeface="Calibri" panose="020F0502020204030204" pitchFamily="34" charset="0"/>
                <a:ea typeface="Calibri" panose="020F0502020204030204" pitchFamily="34" charset="0"/>
                <a:cs typeface="B Zar" panose="00000400000000000000" pitchFamily="2" charset="-78"/>
              </a:rPr>
              <a:t>همچنین ، تحلیلگر ، ممکن است به آثار تغییرات موقعیتی یا ساختاری بر این جنبه های ارتباط علاقه مند باشد.</a:t>
            </a:r>
            <a:endParaRPr lang="en-US" sz="2000" dirty="0">
              <a:latin typeface="Calibri" panose="020F0502020204030204" pitchFamily="34" charset="0"/>
              <a:ea typeface="Calibri" panose="020F0502020204030204" pitchFamily="34" charset="0"/>
              <a:cs typeface="Arial" panose="020B0604020202020204" pitchFamily="34" charset="0"/>
            </a:endParaRPr>
          </a:p>
          <a:p>
            <a:pPr algn="just" rtl="1"/>
            <a:r>
              <a:rPr lang="fa-IR" sz="2200" b="1" dirty="0" smtClean="0">
                <a:solidFill>
                  <a:schemeClr val="tx1"/>
                </a:solidFill>
                <a:latin typeface="Times New Roman" pitchFamily="18" charset="0"/>
                <a:cs typeface="2  Nazanin" pitchFamily="2" charset="-78"/>
              </a:rPr>
              <a:t>.</a:t>
            </a:r>
            <a:endParaRPr lang="en-US" sz="2200" dirty="0">
              <a:solidFill>
                <a:schemeClr val="tx1"/>
              </a:solidFill>
              <a:latin typeface="Times New Roman" pitchFamily="18" charset="0"/>
              <a:cs typeface="2  Lotus" pitchFamily="2" charset="-78"/>
            </a:endParaRPr>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solidFill>
                <a:prstClr val="white"/>
              </a:solidFill>
              <a:latin typeface="Times New Roman" pitchFamily="18" charset="0"/>
              <a:cs typeface="2  Nazanin" pitchFamily="2" charset="-78"/>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solidFill>
                <a:prstClr val="black"/>
              </a:solidFill>
              <a:latin typeface="Times New Roman" pitchFamily="18" charset="0"/>
              <a:cs typeface="2  Nazanin" pitchFamily="2" charset="-78"/>
            </a:endParaRPr>
          </a:p>
        </p:txBody>
      </p:sp>
      <p:graphicFrame>
        <p:nvGraphicFramePr>
          <p:cNvPr id="10" name="Diagram 9"/>
          <p:cNvGraphicFramePr/>
          <p:nvPr>
            <p:extLst>
              <p:ext uri="{D42A27DB-BD31-4B8C-83A1-F6EECF244321}">
                <p14:modId xmlns:p14="http://schemas.microsoft.com/office/powerpoint/2010/main" val="1586055050"/>
              </p:ext>
            </p:extLst>
          </p:nvPr>
        </p:nvGraphicFramePr>
        <p:xfrm>
          <a:off x="0" y="0"/>
          <a:ext cx="9067800" cy="678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152400" y="685800"/>
            <a:ext cx="8763000" cy="6188233"/>
          </a:xfrm>
          <a:prstGeom prst="rect">
            <a:avLst/>
          </a:prstGeom>
        </p:spPr>
        <p:txBody>
          <a:bodyPr wrap="square">
            <a:spAutoFit/>
          </a:bodyPr>
          <a:lstStyle/>
          <a:p>
            <a:pPr algn="r" rtl="1">
              <a:lnSpc>
                <a:spcPct val="107000"/>
              </a:lnSpc>
              <a:spcAft>
                <a:spcPts val="800"/>
              </a:spcAft>
            </a:pPr>
            <a:r>
              <a:rPr lang="fa-IR" sz="2800" dirty="0">
                <a:latin typeface="Calibri" panose="020F0502020204030204" pitchFamily="34" charset="0"/>
                <a:ea typeface="Calibri" panose="020F0502020204030204" pitchFamily="34" charset="0"/>
                <a:cs typeface="B Zar" panose="00000400000000000000" pitchFamily="2" charset="-78"/>
              </a:rPr>
              <a:t>فنون متعددی برای محاسبه تعاملات شفاهی در میان اعضای گروه به وجود آمده است. در تحلیلی از فرایند تعامل ، 12 مقوله محتوایی برای طبقه بندی پاسخ ها در شش حوزه مورد بحث ، شامل ارتباط ، ارزیابی ، نظارت ، تصمیم گیری ، تنش زدایی و یکپارچه سازی مجدد به کار رفت. </a:t>
            </a:r>
            <a:endParaRPr lang="fa-IR" sz="2800" dirty="0" smtClean="0">
              <a:latin typeface="Calibri" panose="020F0502020204030204" pitchFamily="34" charset="0"/>
              <a:ea typeface="Calibri" panose="020F0502020204030204" pitchFamily="34" charset="0"/>
              <a:cs typeface="B Zar" panose="00000400000000000000" pitchFamily="2" charset="-78"/>
            </a:endParaRPr>
          </a:p>
          <a:p>
            <a:pPr algn="r" rtl="1">
              <a:lnSpc>
                <a:spcPct val="107000"/>
              </a:lnSpc>
              <a:spcAft>
                <a:spcPts val="800"/>
              </a:spcAft>
            </a:pPr>
            <a:r>
              <a:rPr lang="fa-IR" sz="2800" dirty="0" smtClean="0">
                <a:latin typeface="Calibri" panose="020F0502020204030204" pitchFamily="34" charset="0"/>
                <a:ea typeface="Calibri" panose="020F0502020204030204" pitchFamily="34" charset="0"/>
                <a:cs typeface="B Zar" panose="00000400000000000000" pitchFamily="2" charset="-78"/>
              </a:rPr>
              <a:t>تحلیل </a:t>
            </a:r>
            <a:r>
              <a:rPr lang="fa-IR" sz="2800" dirty="0">
                <a:latin typeface="Calibri" panose="020F0502020204030204" pitchFamily="34" charset="0"/>
                <a:ea typeface="Calibri" panose="020F0502020204030204" pitchFamily="34" charset="0"/>
                <a:cs typeface="B Zar" panose="00000400000000000000" pitchFamily="2" charset="-78"/>
              </a:rPr>
              <a:t>فرایند اثر ، فن دیگری برای ثبت منظم آن چیزی است که در جریان تعاملات گروهی گفته می شود . در این مورد جدول محاسبه ، توزیع اظهارات مثبت ، منفی و خنثی را درباره موضوع ها به تفکیک ثبت می کنند که در زیر مجموعه هایی بر حسب مکان ( داخلی یا خارجی) جنس و پایگاه اجتماعی گروه بندی می شوند . در رویکرد تحلیل محتوای خود هشت جریان بین فردی را شناسایی کرد که عبارت اند از : مدیرانه </a:t>
            </a:r>
            <a:r>
              <a:rPr lang="fa-IR" sz="2800" dirty="0">
                <a:latin typeface="Calibri" panose="020F0502020204030204" pitchFamily="34" charset="0"/>
                <a:ea typeface="Calibri" panose="020F0502020204030204" pitchFamily="34" charset="0"/>
                <a:cs typeface="Sakkal Majalla" panose="02000000000000000000" pitchFamily="2" charset="-78"/>
              </a:rPr>
              <a:t>–</a:t>
            </a:r>
            <a:r>
              <a:rPr lang="fa-IR" sz="2800" dirty="0">
                <a:latin typeface="Calibri" panose="020F0502020204030204" pitchFamily="34" charset="0"/>
                <a:ea typeface="Calibri" panose="020F0502020204030204" pitchFamily="34" charset="0"/>
                <a:cs typeface="B Zar" panose="00000400000000000000" pitchFamily="2" charset="-78"/>
              </a:rPr>
              <a:t> استبدادی ، رقابتی </a:t>
            </a:r>
            <a:r>
              <a:rPr lang="fa-IR" sz="2800" dirty="0">
                <a:latin typeface="Calibri" panose="020F0502020204030204" pitchFamily="34" charset="0"/>
                <a:ea typeface="Calibri" panose="020F0502020204030204" pitchFamily="34" charset="0"/>
                <a:cs typeface="Sakkal Majalla" panose="02000000000000000000" pitchFamily="2" charset="-78"/>
              </a:rPr>
              <a:t>–</a:t>
            </a:r>
            <a:r>
              <a:rPr lang="fa-IR" sz="2800" dirty="0">
                <a:latin typeface="Calibri" panose="020F0502020204030204" pitchFamily="34" charset="0"/>
                <a:ea typeface="Calibri" panose="020F0502020204030204" pitchFamily="34" charset="0"/>
                <a:cs typeface="B Zar" panose="00000400000000000000" pitchFamily="2" charset="-78"/>
              </a:rPr>
              <a:t> خودستایانه، تهاجمی- دگر آزاری، یاغی گری- بی اعتمادی، خود کم بینی </a:t>
            </a:r>
            <a:r>
              <a:rPr lang="fa-IR" sz="2800" dirty="0">
                <a:latin typeface="Calibri" panose="020F0502020204030204" pitchFamily="34" charset="0"/>
                <a:ea typeface="Calibri" panose="020F0502020204030204" pitchFamily="34" charset="0"/>
                <a:cs typeface="Sakkal Majalla" panose="02000000000000000000" pitchFamily="2" charset="-78"/>
              </a:rPr>
              <a:t>–</a:t>
            </a:r>
            <a:r>
              <a:rPr lang="fa-IR" sz="2800" dirty="0">
                <a:latin typeface="Calibri" panose="020F0502020204030204" pitchFamily="34" charset="0"/>
                <a:ea typeface="Calibri" panose="020F0502020204030204" pitchFamily="34" charset="0"/>
                <a:cs typeface="B Zar" panose="00000400000000000000" pitchFamily="2" charset="-78"/>
              </a:rPr>
              <a:t> خود آزاری، مطیع </a:t>
            </a:r>
            <a:r>
              <a:rPr lang="fa-IR" sz="2800" dirty="0">
                <a:latin typeface="Calibri" panose="020F0502020204030204" pitchFamily="34" charset="0"/>
                <a:ea typeface="Calibri" panose="020F0502020204030204" pitchFamily="34" charset="0"/>
                <a:cs typeface="Sakkal Majalla" panose="02000000000000000000" pitchFamily="2" charset="-78"/>
              </a:rPr>
              <a:t>–</a:t>
            </a:r>
            <a:r>
              <a:rPr lang="fa-IR" sz="2800" dirty="0">
                <a:latin typeface="Calibri" panose="020F0502020204030204" pitchFamily="34" charset="0"/>
                <a:ea typeface="Calibri" panose="020F0502020204030204" pitchFamily="34" charset="0"/>
                <a:cs typeface="B Zar" panose="00000400000000000000" pitchFamily="2" charset="-78"/>
              </a:rPr>
              <a:t> وابسته، مبتنی بر همکاری </a:t>
            </a:r>
            <a:r>
              <a:rPr lang="fa-IR" sz="2800" dirty="0">
                <a:latin typeface="Calibri" panose="020F0502020204030204" pitchFamily="34" charset="0"/>
                <a:ea typeface="Calibri" panose="020F0502020204030204" pitchFamily="34" charset="0"/>
                <a:cs typeface="Sakkal Majalla" panose="02000000000000000000" pitchFamily="2" charset="-78"/>
              </a:rPr>
              <a:t>–</a:t>
            </a:r>
            <a:r>
              <a:rPr lang="fa-IR" sz="2800" dirty="0">
                <a:latin typeface="Calibri" panose="020F0502020204030204" pitchFamily="34" charset="0"/>
                <a:ea typeface="Calibri" panose="020F0502020204030204" pitchFamily="34" charset="0"/>
                <a:cs typeface="B Zar" panose="00000400000000000000" pitchFamily="2" charset="-78"/>
              </a:rPr>
              <a:t> اصولگرایی و مسئولیت پذیری- فراتر از معمول بودن.</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8545651"/>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13039</TotalTime>
  <Words>1174</Words>
  <Application>Microsoft Office PowerPoint</Application>
  <PresentationFormat>On-screen Show (4:3)</PresentationFormat>
  <Paragraphs>75</Paragraphs>
  <Slides>15</Slides>
  <Notes>14</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15</vt:i4>
      </vt:variant>
    </vt:vector>
  </HeadingPairs>
  <TitlesOfParts>
    <vt:vector size="32" baseType="lpstr">
      <vt:lpstr>2  Lotus</vt:lpstr>
      <vt:lpstr>2  Nazanin</vt:lpstr>
      <vt:lpstr>2  Titr</vt:lpstr>
      <vt:lpstr>Arial</vt:lpstr>
      <vt:lpstr>B Nazanin</vt:lpstr>
      <vt:lpstr>B Titr</vt:lpstr>
      <vt:lpstr>B Zar</vt:lpstr>
      <vt:lpstr>Calibri</vt:lpstr>
      <vt:lpstr>Cambria</vt:lpstr>
      <vt:lpstr>Sakkal Majalla</vt:lpstr>
      <vt:lpstr>Sultan Underline</vt:lpstr>
      <vt:lpstr>Tahoma</vt:lpstr>
      <vt:lpstr>Times New Roman</vt:lpstr>
      <vt:lpstr>Trebuchet MS</vt:lpstr>
      <vt:lpstr>Wingdings</vt:lpstr>
      <vt:lpstr>Wingdings 3</vt:lpstr>
      <vt:lpstr>Facet</vt:lpstr>
      <vt:lpstr>PowerPoint Presentation</vt:lpstr>
      <vt:lpstr>جلسه ششم وهفتم  مدرس:اکبر عبدالعلی پور</vt:lpstr>
      <vt:lpstr>          . </vt:lpstr>
      <vt:lpstr> روش تحلیل محتوا اغلب در مورد آن دسته از مسائل پژوهشی به کار می رود که می توان مستقیما با توصیف ویژگی های محتوا به سوال هایش پاسخ داد.   در چنین بررسی هایی ، پژوهشگر تا حد بسیاری از مشکلات مربوط به روایی فارغ است ، به جز حوزه ای که روایی با نمونه گیری و پایایی ارتباط می یابد. از این رو ، اطلاعات محتوا بیشتر به عنوان پاسخی مستقیم به سوال های پژوهش به کار می رود تا معرف هایی که ویژگی های منابع با مخاطبان از آن استنباط می شود.  </vt:lpstr>
      <vt:lpstr>فرضیه هایی چون ( منابع دارای ویژگی A، احتمالا باید پیام هایی با ویژگی های Wو X تولید کنند و منابع دارای ویژگی B ، احتمالا باید پیام های نوع Y و Z را تولید کنند.) در خیلی از رشته ها و از جهات نظری مختلفی مورد آزمون قرار گرفته است.   منابع مورد نظر ممکن است دو رمان نویس ، نامزدهای سیاسی یا روزنامه ها ، رسانه های مختلفی نظیر رادیو و مجلات یا منابع ارتباطاتی در دو یا چند کشور باشد.  از نظر تاریخی ، انگیزه عمده توسعه روش تحلیل محتوا ، علاقه به قضاوت درباره انواع مختلف ادبیات به کمک الگوهای مشخص بوده است.  در بسیاری از تحلیل ها محتوا ها شش نوع سو گیری بررسی می گردد. 1- سو گیری اسنادی  2- سو گیری وصفی  3- سو گیری قیدی  4- سو گیری متنی  5- سو گیری جمله ای  6- سو گیری تصویری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aaa</dc:creator>
  <cp:lastModifiedBy>akbar</cp:lastModifiedBy>
  <cp:revision>284</cp:revision>
  <dcterms:created xsi:type="dcterms:W3CDTF">2015-01-19T18:19:53Z</dcterms:created>
  <dcterms:modified xsi:type="dcterms:W3CDTF">2020-06-07T19:18:44Z</dcterms:modified>
</cp:coreProperties>
</file>