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3" r:id="rId1"/>
  </p:sldMasterIdLst>
  <p:notesMasterIdLst>
    <p:notesMasterId r:id="rId18"/>
  </p:notesMasterIdLst>
  <p:handoutMasterIdLst>
    <p:handoutMasterId r:id="rId19"/>
  </p:handoutMasterIdLst>
  <p:sldIdLst>
    <p:sldId id="262" r:id="rId2"/>
    <p:sldId id="488" r:id="rId3"/>
    <p:sldId id="264" r:id="rId4"/>
    <p:sldId id="486" r:id="rId5"/>
    <p:sldId id="487" r:id="rId6"/>
    <p:sldId id="265" r:id="rId7"/>
    <p:sldId id="266" r:id="rId8"/>
    <p:sldId id="483" r:id="rId9"/>
    <p:sldId id="489" r:id="rId10"/>
    <p:sldId id="480" r:id="rId11"/>
    <p:sldId id="490" r:id="rId12"/>
    <p:sldId id="267" r:id="rId13"/>
    <p:sldId id="491" r:id="rId14"/>
    <p:sldId id="268" r:id="rId15"/>
    <p:sldId id="484" r:id="rId16"/>
    <p:sldId id="269" r:id="rId17"/>
  </p:sldIdLst>
  <p:sldSz cx="9144000" cy="6858000" type="screen4x3"/>
  <p:notesSz cx="6858000" cy="9144000"/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1pPr>
    <a:lvl2pPr marL="4572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2pPr>
    <a:lvl3pPr marL="9144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3pPr>
    <a:lvl4pPr marL="13716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4pPr>
    <a:lvl5pPr marL="18288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CCFF"/>
    <a:srgbClr val="6699FF"/>
    <a:srgbClr val="328C9E"/>
    <a:srgbClr val="B7CFE7"/>
    <a:srgbClr val="336699"/>
    <a:srgbClr val="CCE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14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24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BFC0506-17F7-496F-B95B-9391A6E07368}" type="datetimeFigureOut">
              <a:rPr lang="fa-IR" smtClean="0"/>
              <a:pPr/>
              <a:t>16/10/1441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06629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30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2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7B576FD-4F85-4061-8B58-E3FD42230544}" type="slidenum">
              <a:rPr lang="ar-SA"/>
              <a:pPr/>
              <a:t>3</a:t>
            </a:fld>
            <a:endParaRPr lang="en-US"/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61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E7D2D752-C71F-44A6-8F5D-F267092F695A}" type="slidenum">
              <a:rPr lang="ar-SA"/>
              <a:pPr/>
              <a:t>7</a:t>
            </a:fld>
            <a:endParaRPr lang="en-US"/>
          </a:p>
        </p:txBody>
      </p:sp>
      <p:sp>
        <p:nvSpPr>
          <p:cNvPr id="43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/>
              <a:t>در  هر صورت خواه پسران و دختران به يك بازي معين بپردازند ، خواه بازي هاي مختلف  و متفاوتي بكنند ، باز هم به يك طريق به آن بازي  نمي پردازند . در واقع نوعي روش بازي مخصوص هرجنس وجود دارد كه پژوهشگران زيادي به آن اشاره كرده اند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8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4050F9C9-6767-4CED-BBD8-19D0DA574B5A}" type="slidenum">
              <a:rPr lang="ar-SA"/>
              <a:pPr/>
              <a:t>10</a:t>
            </a:fld>
            <a:endParaRPr lang="en-US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14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2D0FC4D1-139B-463E-B2DA-7EEFBB9AE48D}" type="slidenum">
              <a:rPr lang="ar-SA"/>
              <a:pPr/>
              <a:t>16</a:t>
            </a:fld>
            <a:endParaRPr lang="en-US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sz="1600" b="1"/>
              <a:t>مثل ديدن فيلم براي تماشاچيان نوعي سرگرمي است و براي كاركنان سينما كار</a:t>
            </a:r>
            <a:endParaRPr lang="en-US" sz="1600" b="1"/>
          </a:p>
        </p:txBody>
      </p:sp>
    </p:spTree>
    <p:extLst>
      <p:ext uri="{BB962C8B-B14F-4D97-AF65-F5344CB8AC3E}">
        <p14:creationId xmlns:p14="http://schemas.microsoft.com/office/powerpoint/2010/main" val="220805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70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0070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0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0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2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2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72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072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0724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0725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00726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23C6818-D399-4472-B5A8-DA227701CF4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23" name="TextBox 22"/>
          <p:cNvSpPr txBox="1"/>
          <p:nvPr userDrawn="1"/>
        </p:nvSpPr>
        <p:spPr>
          <a:xfrm>
            <a:off x="6372200" y="6309320"/>
            <a:ext cx="2771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dirty="0" smtClean="0"/>
              <a:t>www.ravanrahnama.ir</a:t>
            </a:r>
            <a:endParaRPr lang="en-US" sz="18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821DC-745D-44D7-BF2D-1745822D8AC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55CC0-2C1B-4989-A753-2612D2B5F8B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C66C44E-A838-4ADA-A055-259FD5DFE68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827A5-CD3A-420B-8EEA-84546103397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13E05-EF00-470D-BAD9-65AEF950B6A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B3958-74BB-46B6-A925-AAA25F4E036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DD5C3-32BA-4C5C-9EC4-C28442D97F5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28EAD-E9FA-4A35-B347-51A2C07DCA4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D645F-516F-4338-AF7D-717CF7F2AD0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0EF60-33BD-474A-8B03-0B7A73E45D13}" type="slidenum">
              <a:rPr lang="ar-SA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1A93-BA5E-44B1-85BF-2E8A838BDF5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68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9968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969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969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9970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9970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fld id="{4D5D113E-E07B-4C10-BE01-63D5B0737D64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997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6372200" y="6309320"/>
            <a:ext cx="2771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dirty="0" smtClean="0"/>
              <a:t>www.ravanrahnama.ir</a:t>
            </a:r>
            <a:endParaRPr lang="en-US" sz="1800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hdr="0" ftr="0" dt="0"/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36B3355C-EED7-4BC9-90BC-EE621838CC76}" type="slidenum">
              <a:rPr lang="ar-SA"/>
              <a:pPr/>
              <a:t>1</a:t>
            </a:fld>
            <a:endParaRPr lang="en-US"/>
          </a:p>
        </p:txBody>
      </p:sp>
      <p:pic>
        <p:nvPicPr>
          <p:cNvPr id="206851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52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3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5" name="AutoShape 7"/>
          <p:cNvSpPr>
            <a:spLocks noChangeArrowheads="1"/>
          </p:cNvSpPr>
          <p:nvPr/>
        </p:nvSpPr>
        <p:spPr bwMode="auto">
          <a:xfrm>
            <a:off x="4787900" y="188913"/>
            <a:ext cx="3635375" cy="504825"/>
          </a:xfrm>
          <a:prstGeom prst="wedgeRoundRectCallout">
            <a:avLst>
              <a:gd name="adj1" fmla="val 4324"/>
              <a:gd name="adj2" fmla="val 141509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1800" b="1" i="1">
                <a:latin typeface="Armin_MajidS" pitchFamily="2" charset="0"/>
              </a:rPr>
              <a:t>   </a:t>
            </a:r>
            <a:r>
              <a:rPr lang="fa-IR" sz="2400" b="1" i="1">
                <a:latin typeface="Armin_MajidS" pitchFamily="2" charset="0"/>
              </a:rPr>
              <a:t>فصل اول:</a:t>
            </a:r>
            <a:r>
              <a:rPr lang="fa-IR" sz="1800" b="1" i="1">
                <a:latin typeface="Armin_MajidS" pitchFamily="2" charset="0"/>
              </a:rPr>
              <a:t> </a:t>
            </a:r>
            <a:r>
              <a:rPr lang="fa-IR" sz="1800" b="1" i="1"/>
              <a:t>تعريف بازي ، عوامل موثر</a:t>
            </a:r>
            <a:r>
              <a:rPr lang="fa-IR" sz="1800"/>
              <a:t> </a:t>
            </a:r>
            <a:endParaRPr lang="en-US" sz="1800"/>
          </a:p>
        </p:txBody>
      </p:sp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611188" y="1916113"/>
            <a:ext cx="7775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a-IR" sz="3200" b="1"/>
              <a:t>آشنايي با تعريف بازي ، عوامل موثر در بازي و  ارزشهاي بازي</a:t>
            </a:r>
            <a:r>
              <a:rPr lang="fa-IR" sz="3200"/>
              <a:t>     </a:t>
            </a:r>
            <a:endParaRPr lang="en-US" sz="3200"/>
          </a:p>
        </p:txBody>
      </p:sp>
      <p:sp>
        <p:nvSpPr>
          <p:cNvPr id="206857" name="Text Box 9"/>
          <p:cNvSpPr txBox="1">
            <a:spLocks noChangeArrowheads="1"/>
          </p:cNvSpPr>
          <p:nvPr/>
        </p:nvSpPr>
        <p:spPr bwMode="auto">
          <a:xfrm>
            <a:off x="1763713" y="3789363"/>
            <a:ext cx="655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n-US" sz="1800"/>
          </a:p>
        </p:txBody>
      </p:sp>
      <p:sp>
        <p:nvSpPr>
          <p:cNvPr id="206858" name="Text Box 10"/>
          <p:cNvSpPr txBox="1">
            <a:spLocks noChangeArrowheads="1"/>
          </p:cNvSpPr>
          <p:nvPr/>
        </p:nvSpPr>
        <p:spPr bwMode="auto">
          <a:xfrm>
            <a:off x="611188" y="3860800"/>
            <a:ext cx="7273925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/>
              <a:t>بازي را تعريف وآنرا با تعريف ورزش مقايسه كنيد</a:t>
            </a:r>
          </a:p>
          <a:p>
            <a:pPr algn="r">
              <a:buFont typeface="Wingdings" pitchFamily="2" charset="2"/>
              <a:buChar char="v"/>
            </a:pPr>
            <a:r>
              <a:rPr lang="fa-IR"/>
              <a:t>عوامل موثر در بازي را نام ببريد</a:t>
            </a:r>
          </a:p>
          <a:p>
            <a:pPr algn="r">
              <a:buFont typeface="Wingdings" pitchFamily="2" charset="2"/>
              <a:buChar char="v"/>
            </a:pPr>
            <a:r>
              <a:rPr lang="fa-IR"/>
              <a:t> تاثير جنس را در بازي توضيح دهيد</a:t>
            </a:r>
          </a:p>
          <a:p>
            <a:pPr algn="r">
              <a:buFont typeface="Wingdings" pitchFamily="2" charset="2"/>
              <a:buChar char="v"/>
            </a:pPr>
            <a:r>
              <a:rPr lang="fa-IR"/>
              <a:t>تاثير سن را در بازي توضيح دهيد</a:t>
            </a:r>
          </a:p>
        </p:txBody>
      </p:sp>
      <p:sp>
        <p:nvSpPr>
          <p:cNvPr id="206861" name="Rectangle 13"/>
          <p:cNvSpPr>
            <a:spLocks noChangeArrowheads="1"/>
          </p:cNvSpPr>
          <p:nvPr/>
        </p:nvSpPr>
        <p:spPr bwMode="auto">
          <a:xfrm>
            <a:off x="4067175" y="2924175"/>
            <a:ext cx="2773363" cy="649288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/>
              <a:t>هدفهاي رفتاري</a:t>
            </a:r>
            <a:endParaRPr lang="en-US"/>
          </a:p>
        </p:txBody>
      </p:sp>
      <p:sp>
        <p:nvSpPr>
          <p:cNvPr id="206862" name="Rectangle 14"/>
          <p:cNvSpPr>
            <a:spLocks noChangeArrowheads="1"/>
          </p:cNvSpPr>
          <p:nvPr/>
        </p:nvSpPr>
        <p:spPr bwMode="auto">
          <a:xfrm>
            <a:off x="4284663" y="1052513"/>
            <a:ext cx="2386012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/>
              <a:t>هدفهاي كلي</a:t>
            </a:r>
            <a:endParaRPr lang="en-US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0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06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06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8" grpId="0"/>
      <p:bldP spid="206861" grpId="0" animBg="1"/>
      <p:bldP spid="20686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19C01BC3-2273-4F1D-8E31-7A2A3D1B6E23}" type="slidenum">
              <a:rPr lang="ar-SA"/>
              <a:pPr/>
              <a:t>10</a:t>
            </a:fld>
            <a:endParaRPr lang="en-US"/>
          </a:p>
        </p:txBody>
      </p:sp>
      <p:pic>
        <p:nvPicPr>
          <p:cNvPr id="435203" name="Picture 3"/>
          <p:cNvPicPr>
            <a:picLocks noChangeAspect="1" noChangeArrowheads="1"/>
          </p:cNvPicPr>
          <p:nvPr/>
        </p:nvPicPr>
        <p:blipFill>
          <a:blip r:embed="rId3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5204" name="Line 4"/>
          <p:cNvSpPr>
            <a:spLocks noChangeShapeType="1"/>
          </p:cNvSpPr>
          <p:nvPr/>
        </p:nvSpPr>
        <p:spPr bwMode="auto">
          <a:xfrm flipH="1" flipV="1">
            <a:off x="323850" y="692150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5205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5206" name="AutoShape 6"/>
          <p:cNvSpPr>
            <a:spLocks noChangeArrowheads="1"/>
          </p:cNvSpPr>
          <p:nvPr/>
        </p:nvSpPr>
        <p:spPr bwMode="auto">
          <a:xfrm>
            <a:off x="5580063" y="260350"/>
            <a:ext cx="3132137" cy="431800"/>
          </a:xfrm>
          <a:prstGeom prst="wedgeRoundRectCallout">
            <a:avLst>
              <a:gd name="adj1" fmla="val -10819"/>
              <a:gd name="adj2" fmla="val 4411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435209" name="Rectangle 9"/>
          <p:cNvSpPr>
            <a:spLocks noChangeArrowheads="1"/>
          </p:cNvSpPr>
          <p:nvPr/>
        </p:nvSpPr>
        <p:spPr bwMode="auto">
          <a:xfrm>
            <a:off x="3635375" y="836613"/>
            <a:ext cx="2160588" cy="588962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 anchor="ctr">
            <a:spAutoFit/>
            <a:flatTx/>
          </a:bodyPr>
          <a:lstStyle/>
          <a:p>
            <a:pPr algn="justLow"/>
            <a:r>
              <a:rPr lang="fa-IR" sz="3200" b="1" dirty="0">
                <a:cs typeface="Arial" charset="0"/>
              </a:rPr>
              <a:t> تاثير هوش</a:t>
            </a:r>
          </a:p>
        </p:txBody>
      </p:sp>
      <p:sp>
        <p:nvSpPr>
          <p:cNvPr id="435211" name="Rectangle 11"/>
          <p:cNvSpPr>
            <a:spLocks noChangeArrowheads="1"/>
          </p:cNvSpPr>
          <p:nvPr/>
        </p:nvSpPr>
        <p:spPr bwMode="auto">
          <a:xfrm>
            <a:off x="179388" y="1412875"/>
            <a:ext cx="85693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fa-IR" sz="3200" b="1" dirty="0"/>
              <a:t>كودكان تيزهوش سعي مي كنند:</a:t>
            </a:r>
            <a:endParaRPr lang="en-US" sz="3200" b="1" dirty="0"/>
          </a:p>
          <a:p>
            <a:pPr algn="r"/>
            <a:r>
              <a:rPr lang="fa-IR" sz="3200" dirty="0"/>
              <a:t>1-  </a:t>
            </a:r>
            <a:r>
              <a:rPr lang="fa-IR" sz="3200" b="1" dirty="0"/>
              <a:t>با زي باوسايل واسباب بازي هايي كه به ابتكار و نوآوري منجر ميشود </a:t>
            </a:r>
          </a:p>
          <a:p>
            <a:pPr algn="r"/>
            <a:r>
              <a:rPr lang="fa-IR" sz="3200" b="1" dirty="0"/>
              <a:t>2- قواي ذهني خودرا به كار گيرند.</a:t>
            </a:r>
            <a:endParaRPr lang="en-US" sz="3200" b="1" dirty="0"/>
          </a:p>
          <a:p>
            <a:pPr algn="r"/>
            <a:r>
              <a:rPr lang="fa-IR" sz="3200" b="1" dirty="0"/>
              <a:t>3- مدت كمتري به يك بازي مشغول شوند</a:t>
            </a:r>
            <a:endParaRPr lang="en-US" sz="3200" b="1" dirty="0"/>
          </a:p>
          <a:p>
            <a:pPr algn="r"/>
            <a:r>
              <a:rPr lang="fa-IR" sz="3200" b="1" dirty="0"/>
              <a:t>4- در سنين بالاتر به بازيهايي كه متضمن فعاليتهاي ذهني و جسمي است مي پردازند</a:t>
            </a:r>
            <a:endParaRPr lang="en-US" sz="3200" b="1" dirty="0"/>
          </a:p>
          <a:p>
            <a:pPr algn="r"/>
            <a:r>
              <a:rPr lang="fa-IR" sz="3200" b="1" dirty="0"/>
              <a:t>5- به دليل توانايي بيشتر به انجام بازيهاي انفرادي تمايل نشان مي دهند </a:t>
            </a:r>
          </a:p>
          <a:p>
            <a:pPr algn="r"/>
            <a:r>
              <a:rPr lang="fa-IR" sz="3200" b="1" dirty="0"/>
              <a:t>6- نيروي بدني زيادي صرف نمي كنند</a:t>
            </a:r>
            <a:r>
              <a:rPr lang="en-US" sz="3200" dirty="0"/>
              <a:t>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35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35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435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5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5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35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9" grpId="0" animBg="1"/>
      <p:bldP spid="4352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7102-386E-499E-8347-F088F25C344E}" type="slidenum">
              <a:rPr lang="ar-SA"/>
              <a:pPr/>
              <a:t>11</a:t>
            </a:fld>
            <a:endParaRPr lang="en-US"/>
          </a:p>
        </p:txBody>
      </p:sp>
      <p:pic>
        <p:nvPicPr>
          <p:cNvPr id="460804" name="Picture 4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0805" name="Line 5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06" name="Line 6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07" name="AutoShape 7"/>
          <p:cNvSpPr>
            <a:spLocks noChangeArrowheads="1"/>
          </p:cNvSpPr>
          <p:nvPr/>
        </p:nvSpPr>
        <p:spPr bwMode="auto">
          <a:xfrm>
            <a:off x="5940425" y="260350"/>
            <a:ext cx="3059113" cy="431800"/>
          </a:xfrm>
          <a:prstGeom prst="wedgeRoundRectCallout">
            <a:avLst>
              <a:gd name="adj1" fmla="val -15491"/>
              <a:gd name="adj2" fmla="val 46324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                                                                    </a:t>
            </a:r>
            <a:endParaRPr lang="en-US" sz="2000" i="1">
              <a:latin typeface="Armin_MajidS" pitchFamily="2" charset="0"/>
            </a:endParaRPr>
          </a:p>
        </p:txBody>
      </p:sp>
      <p:sp>
        <p:nvSpPr>
          <p:cNvPr id="460809" name="Text Box 9"/>
          <p:cNvSpPr txBox="1">
            <a:spLocks noChangeArrowheads="1"/>
          </p:cNvSpPr>
          <p:nvPr/>
        </p:nvSpPr>
        <p:spPr bwMode="auto">
          <a:xfrm>
            <a:off x="827088" y="2420938"/>
            <a:ext cx="777716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a-IR" b="1" dirty="0"/>
              <a:t>به نظر مي رسد كه كودكان عقب مانده نيز بيشتر به بازي هاي انفرادي مي پردازند زيرا كودكان تيزهوش به علت توانايي زياد و كودكان كم هوش به دليل توانايي كم معمولا به خوبي در گروه پذيرفته نمي شوند</a:t>
            </a:r>
            <a:endParaRPr lang="en-US" b="1" dirty="0"/>
          </a:p>
        </p:txBody>
      </p:sp>
      <p:sp>
        <p:nvSpPr>
          <p:cNvPr id="460811" name="Rectangle 11"/>
          <p:cNvSpPr>
            <a:spLocks noChangeArrowheads="1"/>
          </p:cNvSpPr>
          <p:nvPr/>
        </p:nvSpPr>
        <p:spPr bwMode="auto">
          <a:xfrm>
            <a:off x="3635375" y="836613"/>
            <a:ext cx="2160588" cy="588962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 anchor="ctr">
            <a:spAutoFit/>
            <a:flatTx/>
          </a:bodyPr>
          <a:lstStyle/>
          <a:p>
            <a:pPr algn="justLow"/>
            <a:r>
              <a:rPr lang="fa-IR" sz="3200" b="1">
                <a:cs typeface="Arial" charset="0"/>
              </a:rPr>
              <a:t> تاثير هوش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460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60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9" grpId="0"/>
      <p:bldP spid="4608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C9185D32-8C15-48A7-B955-3E9E936AC546}" type="slidenum">
              <a:rPr lang="ar-SA"/>
              <a:pPr/>
              <a:t>12</a:t>
            </a:fld>
            <a:endParaRPr lang="en-US"/>
          </a:p>
        </p:txBody>
      </p:sp>
      <p:pic>
        <p:nvPicPr>
          <p:cNvPr id="211971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1972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73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74" name="AutoShape 6"/>
          <p:cNvSpPr>
            <a:spLocks noChangeArrowheads="1"/>
          </p:cNvSpPr>
          <p:nvPr/>
        </p:nvSpPr>
        <p:spPr bwMode="auto">
          <a:xfrm>
            <a:off x="5940425" y="260350"/>
            <a:ext cx="3059113" cy="360363"/>
          </a:xfrm>
          <a:prstGeom prst="wedgeRoundRectCallout">
            <a:avLst>
              <a:gd name="adj1" fmla="val -22861"/>
              <a:gd name="adj2" fmla="val 25329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</a:t>
            </a:r>
            <a:endParaRPr lang="en-US" sz="2000" i="1">
              <a:latin typeface="Armin_MajidS" pitchFamily="2" charset="0"/>
            </a:endParaRPr>
          </a:p>
        </p:txBody>
      </p:sp>
      <p:sp>
        <p:nvSpPr>
          <p:cNvPr id="211976" name="Rectangle 8"/>
          <p:cNvSpPr>
            <a:spLocks noChangeArrowheads="1"/>
          </p:cNvSpPr>
          <p:nvPr/>
        </p:nvSpPr>
        <p:spPr bwMode="auto">
          <a:xfrm>
            <a:off x="1403350" y="1557338"/>
            <a:ext cx="638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fa-IR" sz="3200" b="1" i="1"/>
              <a:t>كودك</a:t>
            </a:r>
            <a:r>
              <a:rPr lang="fa-IR" sz="3200" b="1"/>
              <a:t> در هر سني بازي خاصي را مي پسندد</a:t>
            </a:r>
            <a:r>
              <a:rPr lang="fa-IR" b="1"/>
              <a:t> .</a:t>
            </a:r>
            <a:endParaRPr lang="en-US" b="1"/>
          </a:p>
        </p:txBody>
      </p: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4140200" y="908050"/>
            <a:ext cx="2036763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/>
              <a:t> </a:t>
            </a:r>
            <a:r>
              <a:rPr lang="fa-IR" b="1"/>
              <a:t>تاثير سن</a:t>
            </a:r>
            <a:r>
              <a:rPr lang="fa-IR"/>
              <a:t> </a:t>
            </a:r>
            <a:endParaRPr lang="en-US"/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4284663" y="2276475"/>
            <a:ext cx="1943100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marL="342900" indent="-342900" algn="r">
              <a:spcBef>
                <a:spcPct val="50000"/>
              </a:spcBef>
            </a:pPr>
            <a:r>
              <a:rPr lang="fa-IR" b="1"/>
              <a:t>تاثير محيط</a:t>
            </a:r>
            <a:r>
              <a:rPr lang="fa-IR" sz="1800"/>
              <a:t> </a:t>
            </a:r>
            <a:endParaRPr lang="en-US" sz="1800"/>
          </a:p>
        </p:txBody>
      </p:sp>
      <p:sp>
        <p:nvSpPr>
          <p:cNvPr id="211979" name="Rectangle 11"/>
          <p:cNvSpPr>
            <a:spLocks noChangeArrowheads="1"/>
          </p:cNvSpPr>
          <p:nvPr/>
        </p:nvSpPr>
        <p:spPr bwMode="auto">
          <a:xfrm>
            <a:off x="395288" y="2997200"/>
            <a:ext cx="856932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 2" pitchFamily="18" charset="2"/>
              <a:buChar char="³"/>
            </a:pPr>
            <a:r>
              <a:rPr lang="fa-IR" b="1"/>
              <a:t>فرهنگ هر جامعه در بازي اثر مي گذارد.بازي كودكان به نوعي نشان دهنده فرهنگ آن جامعه است</a:t>
            </a:r>
            <a:r>
              <a:rPr lang="en-US" b="1"/>
              <a:t> </a:t>
            </a:r>
            <a:endParaRPr lang="fa-IR" b="1"/>
          </a:p>
          <a:p>
            <a:pPr algn="just">
              <a:buFont typeface="Wingdings 2" pitchFamily="18" charset="2"/>
              <a:buChar char="³"/>
            </a:pPr>
            <a:r>
              <a:rPr lang="fa-IR" b="1"/>
              <a:t>فضا و مكان و به طور كلي محيط بازي با نوع بازي تناسب دارد </a:t>
            </a:r>
          </a:p>
          <a:p>
            <a:pPr algn="just">
              <a:buFont typeface="Wingdings 2" pitchFamily="18" charset="2"/>
              <a:buChar char="³"/>
            </a:pPr>
            <a:r>
              <a:rPr lang="fa-IR" b="1"/>
              <a:t> فعاليتهاي بدني معمولا در فضاي بازو بازيهاي فكري در اتاقهاي منزل انجام مي گيرد . 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6" grpId="0"/>
      <p:bldP spid="211977" grpId="0" animBg="1"/>
      <p:bldP spid="211978" grpId="0" animBg="1"/>
      <p:bldP spid="2119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D3BA-E094-436A-BE4D-3D27B5214E4C}" type="slidenum">
              <a:rPr lang="ar-SA"/>
              <a:pPr/>
              <a:t>13</a:t>
            </a:fld>
            <a:endParaRPr lang="en-US"/>
          </a:p>
        </p:txBody>
      </p:sp>
      <p:pic>
        <p:nvPicPr>
          <p:cNvPr id="461828" name="Picture 4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1829" name="Line 5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30" name="Line 6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31" name="Text Box 7"/>
          <p:cNvSpPr txBox="1">
            <a:spLocks noChangeArrowheads="1"/>
          </p:cNvSpPr>
          <p:nvPr/>
        </p:nvSpPr>
        <p:spPr bwMode="auto">
          <a:xfrm>
            <a:off x="3419475" y="2997200"/>
            <a:ext cx="2827338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r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 b="1" i="1"/>
              <a:t>ارزشهاي بازي</a:t>
            </a:r>
            <a:endParaRPr lang="en-US" b="1" i="1"/>
          </a:p>
        </p:txBody>
      </p:sp>
      <p:sp>
        <p:nvSpPr>
          <p:cNvPr id="461832" name="AutoShape 8"/>
          <p:cNvSpPr>
            <a:spLocks noChangeArrowheads="1"/>
          </p:cNvSpPr>
          <p:nvPr/>
        </p:nvSpPr>
        <p:spPr bwMode="auto">
          <a:xfrm>
            <a:off x="5651500" y="188913"/>
            <a:ext cx="3059113" cy="504825"/>
          </a:xfrm>
          <a:prstGeom prst="wedgeRoundRectCallout">
            <a:avLst>
              <a:gd name="adj1" fmla="val -10250"/>
              <a:gd name="adj2" fmla="val 40565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461833" name="Line 9"/>
          <p:cNvSpPr>
            <a:spLocks noChangeShapeType="1"/>
          </p:cNvSpPr>
          <p:nvPr/>
        </p:nvSpPr>
        <p:spPr bwMode="auto">
          <a:xfrm flipH="1">
            <a:off x="2268538" y="3789363"/>
            <a:ext cx="1150937" cy="1368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34" name="Line 10"/>
          <p:cNvSpPr>
            <a:spLocks noChangeShapeType="1"/>
          </p:cNvSpPr>
          <p:nvPr/>
        </p:nvSpPr>
        <p:spPr bwMode="auto">
          <a:xfrm>
            <a:off x="6300788" y="3716338"/>
            <a:ext cx="1150937" cy="1368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35" name="Line 11"/>
          <p:cNvSpPr>
            <a:spLocks noChangeShapeType="1"/>
          </p:cNvSpPr>
          <p:nvPr/>
        </p:nvSpPr>
        <p:spPr bwMode="auto">
          <a:xfrm flipH="1" flipV="1">
            <a:off x="2268538" y="1844675"/>
            <a:ext cx="1152525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36" name="Line 12"/>
          <p:cNvSpPr>
            <a:spLocks noChangeShapeType="1"/>
          </p:cNvSpPr>
          <p:nvPr/>
        </p:nvSpPr>
        <p:spPr bwMode="auto">
          <a:xfrm flipV="1">
            <a:off x="6227763" y="1700213"/>
            <a:ext cx="865187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37" name="Text Box 13"/>
          <p:cNvSpPr txBox="1">
            <a:spLocks noChangeArrowheads="1"/>
          </p:cNvSpPr>
          <p:nvPr/>
        </p:nvSpPr>
        <p:spPr bwMode="auto">
          <a:xfrm>
            <a:off x="5651500" y="5157788"/>
            <a:ext cx="2827338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r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 b="1" i="1"/>
              <a:t>ارزش درماني</a:t>
            </a:r>
            <a:endParaRPr lang="en-US" b="1" i="1"/>
          </a:p>
        </p:txBody>
      </p:sp>
      <p:sp>
        <p:nvSpPr>
          <p:cNvPr id="461838" name="Text Box 14"/>
          <p:cNvSpPr txBox="1">
            <a:spLocks noChangeArrowheads="1"/>
          </p:cNvSpPr>
          <p:nvPr/>
        </p:nvSpPr>
        <p:spPr bwMode="auto">
          <a:xfrm>
            <a:off x="755650" y="981075"/>
            <a:ext cx="2827338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r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 b="1" i="1"/>
              <a:t>ارزش اجتماعي</a:t>
            </a:r>
            <a:endParaRPr lang="en-US" b="1" i="1"/>
          </a:p>
        </p:txBody>
      </p:sp>
      <p:sp>
        <p:nvSpPr>
          <p:cNvPr id="461839" name="Text Box 15"/>
          <p:cNvSpPr txBox="1">
            <a:spLocks noChangeArrowheads="1"/>
          </p:cNvSpPr>
          <p:nvPr/>
        </p:nvSpPr>
        <p:spPr bwMode="auto">
          <a:xfrm>
            <a:off x="971550" y="5229225"/>
            <a:ext cx="2827338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r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 b="1" i="1"/>
              <a:t>ارزش اخلاقي</a:t>
            </a:r>
            <a:endParaRPr lang="en-US" b="1" i="1"/>
          </a:p>
        </p:txBody>
      </p:sp>
      <p:sp>
        <p:nvSpPr>
          <p:cNvPr id="461840" name="Text Box 16"/>
          <p:cNvSpPr txBox="1">
            <a:spLocks noChangeArrowheads="1"/>
          </p:cNvSpPr>
          <p:nvPr/>
        </p:nvSpPr>
        <p:spPr bwMode="auto">
          <a:xfrm>
            <a:off x="5867400" y="1052513"/>
            <a:ext cx="2827338" cy="65087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r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 b="1" i="1"/>
              <a:t>ارزش جسماني</a:t>
            </a:r>
            <a:endParaRPr lang="en-US" b="1" i="1"/>
          </a:p>
        </p:txBody>
      </p:sp>
      <p:sp>
        <p:nvSpPr>
          <p:cNvPr id="461841" name="Text Box 17"/>
          <p:cNvSpPr txBox="1">
            <a:spLocks noChangeArrowheads="1"/>
          </p:cNvSpPr>
          <p:nvPr/>
        </p:nvSpPr>
        <p:spPr bwMode="auto">
          <a:xfrm>
            <a:off x="3851275" y="2205038"/>
            <a:ext cx="2016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200"/>
              <a:t>ارزش تربيتي</a:t>
            </a:r>
            <a:endParaRPr lang="en-US" sz="3200"/>
          </a:p>
        </p:txBody>
      </p:sp>
      <p:sp>
        <p:nvSpPr>
          <p:cNvPr id="461842" name="Rectangle 18"/>
          <p:cNvSpPr>
            <a:spLocks noChangeArrowheads="1"/>
          </p:cNvSpPr>
          <p:nvPr/>
        </p:nvSpPr>
        <p:spPr bwMode="auto">
          <a:xfrm>
            <a:off x="3867150" y="3903663"/>
            <a:ext cx="1927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3200"/>
              <a:t>ارزش آموزشي</a:t>
            </a:r>
            <a:endParaRPr lang="en-US" sz="320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618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618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61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61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6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461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461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46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61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61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61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61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61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61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31" grpId="0" animBg="1"/>
      <p:bldP spid="461833" grpId="0" animBg="1"/>
      <p:bldP spid="461834" grpId="0" animBg="1"/>
      <p:bldP spid="461835" grpId="0" animBg="1"/>
      <p:bldP spid="461836" grpId="0" animBg="1"/>
      <p:bldP spid="461837" grpId="0" animBg="1"/>
      <p:bldP spid="461838" grpId="0" animBg="1"/>
      <p:bldP spid="461839" grpId="0" animBg="1"/>
      <p:bldP spid="461840" grpId="0" animBg="1"/>
      <p:bldP spid="461841" grpId="0"/>
      <p:bldP spid="4618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F9C89C85-0156-4E85-940D-228E3F633839}" type="slidenum">
              <a:rPr lang="ar-SA"/>
              <a:pPr/>
              <a:t>14</a:t>
            </a:fld>
            <a:endParaRPr lang="en-US"/>
          </a:p>
        </p:txBody>
      </p:sp>
      <p:pic>
        <p:nvPicPr>
          <p:cNvPr id="212995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2996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997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998" name="Text Box 6"/>
          <p:cNvSpPr txBox="1">
            <a:spLocks noChangeArrowheads="1"/>
          </p:cNvSpPr>
          <p:nvPr/>
        </p:nvSpPr>
        <p:spPr bwMode="auto">
          <a:xfrm>
            <a:off x="3779838" y="1196975"/>
            <a:ext cx="2736850" cy="650875"/>
          </a:xfrm>
          <a:prstGeom prst="rect">
            <a:avLst/>
          </a:prstGeom>
          <a:noFill/>
          <a:ln w="9525">
            <a:solidFill>
              <a:srgbClr val="6699FF"/>
            </a:solidFill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b="1" i="1" dirty="0"/>
              <a:t>ارزشهاي بازي</a:t>
            </a:r>
            <a:endParaRPr lang="en-US" b="1" i="1" dirty="0"/>
          </a:p>
        </p:txBody>
      </p:sp>
      <p:sp>
        <p:nvSpPr>
          <p:cNvPr id="212999" name="AutoShape 7"/>
          <p:cNvSpPr>
            <a:spLocks noChangeArrowheads="1"/>
          </p:cNvSpPr>
          <p:nvPr/>
        </p:nvSpPr>
        <p:spPr bwMode="auto">
          <a:xfrm>
            <a:off x="5795963" y="260350"/>
            <a:ext cx="3203575" cy="647700"/>
          </a:xfrm>
          <a:prstGeom prst="wedgeRoundRectCallout">
            <a:avLst>
              <a:gd name="adj1" fmla="val -19574"/>
              <a:gd name="adj2" fmla="val 43630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213000" name="Text Box 8"/>
          <p:cNvSpPr txBox="1">
            <a:spLocks noChangeArrowheads="1"/>
          </p:cNvSpPr>
          <p:nvPr/>
        </p:nvSpPr>
        <p:spPr bwMode="auto">
          <a:xfrm>
            <a:off x="755650" y="2230438"/>
            <a:ext cx="8118475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3200" b="1" dirty="0">
                <a:solidFill>
                  <a:srgbClr val="000066"/>
                </a:solidFill>
                <a:cs typeface="Arial" charset="0"/>
                <a:sym typeface="Wingdings" pitchFamily="2" charset="2"/>
              </a:rPr>
              <a:t></a:t>
            </a:r>
            <a:r>
              <a:rPr lang="fa-IR" sz="3200" dirty="0">
                <a:solidFill>
                  <a:srgbClr val="000066"/>
                </a:solidFill>
                <a:cs typeface="Arial" charset="0"/>
              </a:rPr>
              <a:t> </a:t>
            </a:r>
            <a:r>
              <a:rPr lang="fa-IR" sz="3200" b="1" dirty="0"/>
              <a:t>ارزش جسماني : پرورش نيروي بدني،حواس مختلف، كاهش تنش عاطفي</a:t>
            </a:r>
          </a:p>
          <a:p>
            <a:pPr algn="r"/>
            <a:r>
              <a:rPr lang="en-US" sz="3200" b="1" dirty="0">
                <a:solidFill>
                  <a:srgbClr val="000066"/>
                </a:solidFill>
                <a:sym typeface="Wingdings" pitchFamily="2" charset="2"/>
              </a:rPr>
              <a:t></a:t>
            </a:r>
            <a:r>
              <a:rPr lang="fa-IR" sz="3200" b="1" dirty="0">
                <a:solidFill>
                  <a:srgbClr val="000066"/>
                </a:solidFill>
              </a:rPr>
              <a:t> </a:t>
            </a:r>
            <a:r>
              <a:rPr lang="fa-IR" sz="3200" b="1" dirty="0"/>
              <a:t>ارزش اجتماعي: رشد شخصيت احتماعي، تعامل با گروهها ،...</a:t>
            </a:r>
          </a:p>
          <a:p>
            <a:pPr algn="r"/>
            <a:r>
              <a:rPr lang="en-US" sz="3200" b="1" dirty="0">
                <a:solidFill>
                  <a:srgbClr val="000066"/>
                </a:solidFill>
                <a:sym typeface="Wingdings" pitchFamily="2" charset="2"/>
              </a:rPr>
              <a:t></a:t>
            </a:r>
            <a:r>
              <a:rPr lang="fa-IR" sz="3200" b="1" dirty="0">
                <a:solidFill>
                  <a:srgbClr val="000066"/>
                </a:solidFill>
              </a:rPr>
              <a:t> </a:t>
            </a:r>
            <a:r>
              <a:rPr lang="fa-IR" sz="3200" b="1" dirty="0"/>
              <a:t>ارزش اخلاقي: شناخت رفتارهاي خوب و تمايزآن با رفتارهاي بد</a:t>
            </a:r>
          </a:p>
          <a:p>
            <a:pPr algn="r"/>
            <a:endParaRPr lang="en-US" sz="3200" b="1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8" grpId="0" animBg="1"/>
      <p:bldP spid="21300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E40-6B4A-485B-8918-62F8A4FA8553}" type="slidenum">
              <a:rPr lang="ar-SA"/>
              <a:pPr/>
              <a:t>15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7734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fa-IR" b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rgbClr val="000066"/>
                </a:solidFill>
                <a:effectLst/>
                <a:sym typeface="Wingdings" pitchFamily="2" charset="2"/>
              </a:rPr>
              <a:t></a:t>
            </a:r>
            <a:r>
              <a:rPr lang="fa-IR" dirty="0"/>
              <a:t> </a:t>
            </a:r>
            <a:r>
              <a:rPr lang="fa-IR" b="1" dirty="0">
                <a:effectLst/>
              </a:rPr>
              <a:t>ارزش آموزشي و تربيتي:شناخت واقعيتها ، آزمايش توانشها ،پذيرش نقش و..</a:t>
            </a:r>
          </a:p>
          <a:p>
            <a:pPr>
              <a:buFont typeface="Wingdings" pitchFamily="2" charset="2"/>
              <a:buNone/>
            </a:pPr>
            <a:endParaRPr lang="fa-IR" b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fa-IR" b="1" dirty="0">
                <a:solidFill>
                  <a:srgbClr val="000066"/>
                </a:solidFill>
                <a:effectLst/>
              </a:rPr>
              <a:t> </a:t>
            </a:r>
            <a:r>
              <a:rPr lang="en-US" b="1" dirty="0">
                <a:solidFill>
                  <a:srgbClr val="000066"/>
                </a:solidFill>
                <a:effectLst/>
                <a:sym typeface="Wingdings" pitchFamily="2" charset="2"/>
              </a:rPr>
              <a:t></a:t>
            </a:r>
            <a:r>
              <a:rPr lang="fa-IR" dirty="0"/>
              <a:t> </a:t>
            </a:r>
            <a:r>
              <a:rPr lang="fa-IR" b="1" dirty="0">
                <a:effectLst/>
              </a:rPr>
              <a:t>ارزش درماني: كشف ريشه مشكلات كودك و روش درمان آن</a:t>
            </a:r>
            <a:endParaRPr lang="en-US" b="1" dirty="0">
              <a:effectLst/>
            </a:endParaRPr>
          </a:p>
        </p:txBody>
      </p:sp>
      <p:pic>
        <p:nvPicPr>
          <p:cNvPr id="452613" name="Picture 5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2614" name="Line 6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615" name="Line 7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616" name="AutoShape 8"/>
          <p:cNvSpPr>
            <a:spLocks noChangeArrowheads="1"/>
          </p:cNvSpPr>
          <p:nvPr/>
        </p:nvSpPr>
        <p:spPr bwMode="auto">
          <a:xfrm>
            <a:off x="5795963" y="260350"/>
            <a:ext cx="3203575" cy="647700"/>
          </a:xfrm>
          <a:prstGeom prst="wedgeRoundRectCallout">
            <a:avLst>
              <a:gd name="adj1" fmla="val -19574"/>
              <a:gd name="adj2" fmla="val 43630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452619" name="Text Box 11"/>
          <p:cNvSpPr txBox="1">
            <a:spLocks noChangeArrowheads="1"/>
          </p:cNvSpPr>
          <p:nvPr/>
        </p:nvSpPr>
        <p:spPr bwMode="auto">
          <a:xfrm>
            <a:off x="3276600" y="1193800"/>
            <a:ext cx="2827338" cy="650875"/>
          </a:xfrm>
          <a:prstGeom prst="rect">
            <a:avLst/>
          </a:prstGeom>
          <a:noFill/>
          <a:ln w="9525">
            <a:solidFill>
              <a:srgbClr val="6699FF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b="1" i="1"/>
              <a:t>ارزشهاي بازي</a:t>
            </a:r>
            <a:endParaRPr lang="en-US" b="1" i="1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5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/>
      <p:bldP spid="4526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514A3CC4-4991-4344-9611-A9636D813915}" type="slidenum">
              <a:rPr lang="ar-SA"/>
              <a:pPr/>
              <a:t>16</a:t>
            </a:fld>
            <a:endParaRPr lang="en-US"/>
          </a:p>
        </p:txBody>
      </p:sp>
      <p:pic>
        <p:nvPicPr>
          <p:cNvPr id="214019" name="Picture 3"/>
          <p:cNvPicPr>
            <a:picLocks noChangeAspect="1" noChangeArrowheads="1"/>
          </p:cNvPicPr>
          <p:nvPr/>
        </p:nvPicPr>
        <p:blipFill>
          <a:blip r:embed="rId3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4020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021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022" name="AutoShape 6"/>
          <p:cNvSpPr>
            <a:spLocks noChangeArrowheads="1"/>
          </p:cNvSpPr>
          <p:nvPr/>
        </p:nvSpPr>
        <p:spPr bwMode="auto">
          <a:xfrm>
            <a:off x="5795963" y="260350"/>
            <a:ext cx="3203575" cy="431800"/>
          </a:xfrm>
          <a:prstGeom prst="wedgeRoundRectCallout">
            <a:avLst>
              <a:gd name="adj1" fmla="val -19130"/>
              <a:gd name="adj2" fmla="val 45588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</a:t>
            </a:r>
            <a:endParaRPr lang="en-US" sz="2000" i="1">
              <a:latin typeface="Armin_MajidS" pitchFamily="2" charset="0"/>
            </a:endParaRPr>
          </a:p>
        </p:txBody>
      </p:sp>
      <p:sp>
        <p:nvSpPr>
          <p:cNvPr id="214023" name="Text Box 7"/>
          <p:cNvSpPr txBox="1">
            <a:spLocks noChangeArrowheads="1"/>
          </p:cNvSpPr>
          <p:nvPr/>
        </p:nvSpPr>
        <p:spPr bwMode="auto">
          <a:xfrm>
            <a:off x="3492500" y="1052513"/>
            <a:ext cx="2592388" cy="588962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sz="3200" b="1"/>
              <a:t>بازي و كار</a:t>
            </a:r>
            <a:r>
              <a:rPr lang="fa-IR" sz="3200"/>
              <a:t>  </a:t>
            </a:r>
            <a:endParaRPr lang="en-US" sz="3200"/>
          </a:p>
        </p:txBody>
      </p:sp>
      <p:sp>
        <p:nvSpPr>
          <p:cNvPr id="214024" name="Text Box 8"/>
          <p:cNvSpPr txBox="1">
            <a:spLocks noChangeArrowheads="1"/>
          </p:cNvSpPr>
          <p:nvPr/>
        </p:nvSpPr>
        <p:spPr bwMode="auto">
          <a:xfrm>
            <a:off x="7885113" y="2924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en-US" sz="1800"/>
          </a:p>
        </p:txBody>
      </p:sp>
      <p:sp>
        <p:nvSpPr>
          <p:cNvPr id="214025" name="Text Box 9"/>
          <p:cNvSpPr txBox="1">
            <a:spLocks noChangeArrowheads="1"/>
          </p:cNvSpPr>
          <p:nvPr/>
        </p:nvSpPr>
        <p:spPr bwMode="auto">
          <a:xfrm>
            <a:off x="468313" y="1773238"/>
            <a:ext cx="82804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fa-IR" sz="3200"/>
              <a:t>كار فعاليتي است كه براي رسيدن به هدفي خاص انجام مي شود ومي تواند دلخواه يا اجباري باشد</a:t>
            </a:r>
          </a:p>
          <a:p>
            <a:pPr algn="r"/>
            <a:r>
              <a:rPr lang="fa-IR" sz="3200"/>
              <a:t>بازي فعاليتي است كه براي تفريح و سرگرمي انجام مي شود و هدفي خاص مد نظر نيست</a:t>
            </a:r>
            <a:endParaRPr lang="en-US" sz="3200"/>
          </a:p>
        </p:txBody>
      </p:sp>
      <p:sp>
        <p:nvSpPr>
          <p:cNvPr id="214026" name="Text Box 10"/>
          <p:cNvSpPr txBox="1">
            <a:spLocks noChangeArrowheads="1"/>
          </p:cNvSpPr>
          <p:nvPr/>
        </p:nvSpPr>
        <p:spPr bwMode="auto">
          <a:xfrm>
            <a:off x="2987675" y="3789363"/>
            <a:ext cx="23764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3200" b="1">
                <a:solidFill>
                  <a:srgbClr val="000066"/>
                </a:solidFill>
                <a:sym typeface="Wingdings" pitchFamily="2" charset="2"/>
              </a:rPr>
              <a:t></a:t>
            </a:r>
            <a:r>
              <a:rPr lang="fa-IR" sz="1800"/>
              <a:t> </a:t>
            </a:r>
            <a:r>
              <a:rPr lang="fa-IR" sz="3200" b="1" i="1"/>
              <a:t>اما</a:t>
            </a:r>
            <a:r>
              <a:rPr lang="fa-IR" sz="3200"/>
              <a:t> </a:t>
            </a:r>
            <a:r>
              <a:rPr lang="en-US" sz="3200">
                <a:solidFill>
                  <a:srgbClr val="000066"/>
                </a:solidFill>
                <a:sym typeface="Wingdings" pitchFamily="2" charset="2"/>
              </a:rPr>
              <a:t></a:t>
            </a:r>
          </a:p>
        </p:txBody>
      </p:sp>
      <p:sp>
        <p:nvSpPr>
          <p:cNvPr id="214027" name="Text Box 11"/>
          <p:cNvSpPr txBox="1">
            <a:spLocks noChangeArrowheads="1"/>
          </p:cNvSpPr>
          <p:nvPr/>
        </p:nvSpPr>
        <p:spPr bwMode="auto">
          <a:xfrm>
            <a:off x="755650" y="4437063"/>
            <a:ext cx="80645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fa-IR" sz="3200"/>
              <a:t>به نظر روانشناسان نمي توان عمل يا فعاليتي را هميشه  و براي  همه كس كار محسوب كرد. چون امكان دارد براي يك نفر كار و براي ديگري بازي و سرگرمي بلشد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14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4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23" grpId="0" animBg="1"/>
      <p:bldP spid="214025" grpId="0"/>
      <p:bldP spid="214026" grpId="0"/>
      <p:bldP spid="2140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9AFF-D5F0-429B-963E-446F4534E94E}" type="slidenum">
              <a:rPr lang="ar-SA"/>
              <a:pPr/>
              <a:t>2</a:t>
            </a:fld>
            <a:endParaRPr lang="en-US"/>
          </a:p>
        </p:txBody>
      </p:sp>
      <p:pic>
        <p:nvPicPr>
          <p:cNvPr id="458764" name="Picture 12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8765" name="Line 13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8766" name="Line 14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8767" name="AutoShape 15"/>
          <p:cNvSpPr>
            <a:spLocks noChangeArrowheads="1"/>
          </p:cNvSpPr>
          <p:nvPr/>
        </p:nvSpPr>
        <p:spPr bwMode="auto">
          <a:xfrm>
            <a:off x="4787900" y="188913"/>
            <a:ext cx="3635375" cy="504825"/>
          </a:xfrm>
          <a:prstGeom prst="wedgeRoundRectCallout">
            <a:avLst>
              <a:gd name="adj1" fmla="val 4324"/>
              <a:gd name="adj2" fmla="val 141509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1800" b="1" i="1">
                <a:latin typeface="Armin_MajidS" pitchFamily="2" charset="0"/>
              </a:rPr>
              <a:t>   </a:t>
            </a:r>
            <a:r>
              <a:rPr lang="fa-IR" sz="2400" b="1" i="1">
                <a:latin typeface="Armin_MajidS" pitchFamily="2" charset="0"/>
              </a:rPr>
              <a:t>فصل اول:</a:t>
            </a:r>
            <a:r>
              <a:rPr lang="fa-IR" sz="1800" b="1" i="1">
                <a:latin typeface="Armin_MajidS" pitchFamily="2" charset="0"/>
              </a:rPr>
              <a:t> </a:t>
            </a:r>
            <a:r>
              <a:rPr lang="fa-IR" sz="1800" b="1" i="1"/>
              <a:t>تعريف بازي ، عوامل موثر</a:t>
            </a:r>
            <a:r>
              <a:rPr lang="fa-IR" sz="1800"/>
              <a:t> </a:t>
            </a:r>
            <a:endParaRPr lang="en-US" sz="1800"/>
          </a:p>
        </p:txBody>
      </p:sp>
      <p:sp>
        <p:nvSpPr>
          <p:cNvPr id="458768" name="Text Box 16"/>
          <p:cNvSpPr txBox="1">
            <a:spLocks noChangeArrowheads="1"/>
          </p:cNvSpPr>
          <p:nvPr/>
        </p:nvSpPr>
        <p:spPr bwMode="auto">
          <a:xfrm>
            <a:off x="684213" y="2349500"/>
            <a:ext cx="7345362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b="1"/>
              <a:t>تاثير، هوش را در بازي توضيح دهيد</a:t>
            </a:r>
          </a:p>
          <a:p>
            <a:pPr algn="just">
              <a:buFont typeface="Wingdings" pitchFamily="2" charset="2"/>
              <a:buChar char="v"/>
            </a:pPr>
            <a:r>
              <a:rPr lang="fa-IR" b="1"/>
              <a:t>ارزش جسماني ، اجتماعي،اخلاقي بازي را بيان كنيد</a:t>
            </a:r>
          </a:p>
          <a:p>
            <a:pPr algn="just">
              <a:buFont typeface="Wingdings" pitchFamily="2" charset="2"/>
              <a:buChar char="v"/>
            </a:pPr>
            <a:r>
              <a:rPr lang="fa-IR" b="1"/>
              <a:t> ارزش آموزشي و تر بيتي بازي را توضيح دهيد</a:t>
            </a:r>
          </a:p>
          <a:p>
            <a:pPr algn="just">
              <a:buFont typeface="Wingdings" pitchFamily="2" charset="2"/>
              <a:buChar char="v"/>
            </a:pPr>
            <a:r>
              <a:rPr lang="fa-IR" b="1"/>
              <a:t>ارزش درماني بازي را به طور خلاصه بيان كنيد</a:t>
            </a:r>
            <a:endParaRPr lang="en-US" b="1"/>
          </a:p>
        </p:txBody>
      </p:sp>
      <p:sp>
        <p:nvSpPr>
          <p:cNvPr id="458771" name="Rectangle 19"/>
          <p:cNvSpPr>
            <a:spLocks noChangeArrowheads="1"/>
          </p:cNvSpPr>
          <p:nvPr/>
        </p:nvSpPr>
        <p:spPr bwMode="auto">
          <a:xfrm>
            <a:off x="4356100" y="1341438"/>
            <a:ext cx="2743200" cy="649287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3200" b="1"/>
              <a:t>هدفهاي</a:t>
            </a:r>
            <a:r>
              <a:rPr lang="fa-IR" b="1"/>
              <a:t> رفتاري</a:t>
            </a:r>
            <a:endParaRPr lang="en-US" b="1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58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58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5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458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458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458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68" grpId="0"/>
      <p:bldP spid="4587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6A7DFB8D-7A48-447D-937A-AB7CAAD0CB69}" type="slidenum">
              <a:rPr lang="ar-SA"/>
              <a:pPr/>
              <a:t>3</a:t>
            </a:fld>
            <a:endParaRPr lang="en-US"/>
          </a:p>
        </p:txBody>
      </p:sp>
      <p:pic>
        <p:nvPicPr>
          <p:cNvPr id="208899" name="Picture 3"/>
          <p:cNvPicPr>
            <a:picLocks noChangeAspect="1" noChangeArrowheads="1"/>
          </p:cNvPicPr>
          <p:nvPr/>
        </p:nvPicPr>
        <p:blipFill>
          <a:blip r:embed="rId3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900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1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1908175" y="1412875"/>
            <a:ext cx="5499100" cy="588963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 anchor="ctr">
            <a:spAutoFit/>
            <a:flatTx/>
          </a:bodyPr>
          <a:lstStyle/>
          <a:p>
            <a:pPr algn="justLow"/>
            <a:r>
              <a:rPr lang="fa-IR" sz="3200" b="1"/>
              <a:t>تعريف بازي در فرهنگ بزرگ وبستر:</a:t>
            </a:r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468313" y="2259013"/>
            <a:ext cx="8496300" cy="3946525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 anchor="ctr">
            <a:spAutoFit/>
            <a:flatTx/>
          </a:bodyPr>
          <a:lstStyle/>
          <a:p>
            <a:pPr algn="r"/>
            <a:r>
              <a:rPr lang="fa-IR" b="1" dirty="0"/>
              <a:t> الف: حركت ، جنبش و فعالييت به مثابه حركت عضلات</a:t>
            </a:r>
          </a:p>
          <a:p>
            <a:pPr algn="r"/>
            <a:endParaRPr lang="en-US" b="1" dirty="0"/>
          </a:p>
          <a:p>
            <a:pPr algn="r"/>
            <a:r>
              <a:rPr lang="fa-IR" b="1" dirty="0"/>
              <a:t>ب: آزادي با محدوديتي براي حركت يا جنبش</a:t>
            </a:r>
          </a:p>
          <a:p>
            <a:pPr algn="r"/>
            <a:endParaRPr lang="en-US" b="1" dirty="0"/>
          </a:p>
          <a:p>
            <a:pPr algn="r"/>
            <a:r>
              <a:rPr lang="fa-IR" b="1" dirty="0"/>
              <a:t>ج: </a:t>
            </a:r>
            <a:r>
              <a:rPr lang="fa-IR" b="1" dirty="0" smtClean="0"/>
              <a:t>فعاليت </a:t>
            </a:r>
            <a:r>
              <a:rPr lang="fa-IR" b="1" dirty="0"/>
              <a:t>با تمرين براي سرگرمي ، تفريح يا ورزش</a:t>
            </a:r>
            <a:endParaRPr lang="en-US" b="1" dirty="0"/>
          </a:p>
          <a:p>
            <a:pPr algn="r" rtl="0" eaLnBrk="0" hangingPunct="0"/>
            <a:endParaRPr lang="en-US" b="1" dirty="0">
              <a:latin typeface="Arial" charset="0"/>
            </a:endParaRPr>
          </a:p>
        </p:txBody>
      </p:sp>
      <p:sp>
        <p:nvSpPr>
          <p:cNvPr id="208904" name="AutoShape 8"/>
          <p:cNvSpPr>
            <a:spLocks noChangeArrowheads="1"/>
          </p:cNvSpPr>
          <p:nvPr/>
        </p:nvSpPr>
        <p:spPr bwMode="auto">
          <a:xfrm>
            <a:off x="5795963" y="260350"/>
            <a:ext cx="3203575" cy="647700"/>
          </a:xfrm>
          <a:prstGeom prst="wedgeRoundRectCallout">
            <a:avLst>
              <a:gd name="adj1" fmla="val -1833"/>
              <a:gd name="adj2" fmla="val 99264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</a:t>
            </a:r>
            <a:endParaRPr lang="en-US" sz="2000" i="1">
              <a:latin typeface="Armin_MajidS" pitchFamily="2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20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2" grpId="0" animBg="1"/>
      <p:bldP spid="2089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D617-F64D-495B-A3CA-43AC182F6E4F}" type="slidenum">
              <a:rPr lang="ar-SA"/>
              <a:pPr/>
              <a:t>4</a:t>
            </a:fld>
            <a:endParaRPr lang="en-US"/>
          </a:p>
        </p:txBody>
      </p:sp>
      <p:pic>
        <p:nvPicPr>
          <p:cNvPr id="456708" name="Picture 4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6709" name="Line 5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6710" name="Line 6"/>
          <p:cNvSpPr>
            <a:spLocks noChangeShapeType="1"/>
          </p:cNvSpPr>
          <p:nvPr/>
        </p:nvSpPr>
        <p:spPr bwMode="auto">
          <a:xfrm>
            <a:off x="250825" y="765175"/>
            <a:ext cx="1588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6711" name="AutoShape 7"/>
          <p:cNvSpPr>
            <a:spLocks noChangeArrowheads="1"/>
          </p:cNvSpPr>
          <p:nvPr/>
        </p:nvSpPr>
        <p:spPr bwMode="auto">
          <a:xfrm>
            <a:off x="5219700" y="260350"/>
            <a:ext cx="3348038" cy="431800"/>
          </a:xfrm>
          <a:prstGeom prst="wedgeRoundRectCallout">
            <a:avLst>
              <a:gd name="adj1" fmla="val -21125"/>
              <a:gd name="adj2" fmla="val 42278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456712" name="Text Box 8"/>
          <p:cNvSpPr txBox="1">
            <a:spLocks noChangeArrowheads="1"/>
          </p:cNvSpPr>
          <p:nvPr/>
        </p:nvSpPr>
        <p:spPr bwMode="auto">
          <a:xfrm>
            <a:off x="1187450" y="2852738"/>
            <a:ext cx="6985000" cy="2298700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just">
              <a:spcBef>
                <a:spcPct val="50000"/>
              </a:spcBef>
            </a:pPr>
            <a:r>
              <a:rPr lang="fa-IR" b="1"/>
              <a:t>مشخصه  تعاريف فعاليت بازي، محدود نمودن بازي به جنبشهاي حركتي و عضلاني است . كه باعث مي شود تفاوت ميان بازي و ورزش ناديده گرفته شود </a:t>
            </a:r>
            <a:endParaRPr lang="en-US" b="1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45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BF0A7-6AF9-412B-BF90-3DC845383099}" type="slidenum">
              <a:rPr lang="ar-SA"/>
              <a:pPr/>
              <a:t>5</a:t>
            </a:fld>
            <a:endParaRPr lang="en-US"/>
          </a:p>
        </p:txBody>
      </p:sp>
      <p:pic>
        <p:nvPicPr>
          <p:cNvPr id="457732" name="Picture 4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7733" name="Line 5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7734" name="Line 6"/>
          <p:cNvSpPr>
            <a:spLocks noChangeShapeType="1"/>
          </p:cNvSpPr>
          <p:nvPr/>
        </p:nvSpPr>
        <p:spPr bwMode="auto">
          <a:xfrm>
            <a:off x="250825" y="765175"/>
            <a:ext cx="1588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7735" name="AutoShape 7"/>
          <p:cNvSpPr>
            <a:spLocks noChangeArrowheads="1"/>
          </p:cNvSpPr>
          <p:nvPr/>
        </p:nvSpPr>
        <p:spPr bwMode="auto">
          <a:xfrm>
            <a:off x="5219700" y="260350"/>
            <a:ext cx="3348038" cy="431800"/>
          </a:xfrm>
          <a:prstGeom prst="wedgeRoundRectCallout">
            <a:avLst>
              <a:gd name="adj1" fmla="val -21125"/>
              <a:gd name="adj2" fmla="val 42278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457738" name="Text Box 10"/>
          <p:cNvSpPr txBox="1">
            <a:spLocks noChangeArrowheads="1"/>
          </p:cNvSpPr>
          <p:nvPr/>
        </p:nvSpPr>
        <p:spPr bwMode="auto">
          <a:xfrm>
            <a:off x="395288" y="1844675"/>
            <a:ext cx="8135937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fa-IR"/>
              <a:t>ورزش در فرهنگ وبستر به معني هرگونه فعاليت يا تمرين است كه باعث لذت ، سرگرمي ، تفريح يا اشتغال باشد و يا فعاليتي كه نياز كم و بيش به حركات شديد و قوي و زور ورزي بدني دارد و بر اساس برخي از سنتها و يا قوانين مقرر انجام شود .</a:t>
            </a:r>
          </a:p>
          <a:p>
            <a:pPr algn="just">
              <a:spcBef>
                <a:spcPct val="30000"/>
              </a:spcBef>
            </a:pPr>
            <a:r>
              <a:rPr lang="fa-IR"/>
              <a:t>آنچه در ورزش بر آن تاكيد شده « رعايت برخي سنتها و يا قوانين » است</a:t>
            </a:r>
            <a:endParaRPr lang="en-US"/>
          </a:p>
        </p:txBody>
      </p:sp>
      <p:sp>
        <p:nvSpPr>
          <p:cNvPr id="457739" name="Text Box 11"/>
          <p:cNvSpPr txBox="1">
            <a:spLocks noChangeArrowheads="1"/>
          </p:cNvSpPr>
          <p:nvPr/>
        </p:nvSpPr>
        <p:spPr bwMode="auto">
          <a:xfrm>
            <a:off x="2411413" y="1052513"/>
            <a:ext cx="4249737" cy="588962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sz="3200" b="1"/>
              <a:t>تفاوت ميان بازي و ورزش</a:t>
            </a:r>
            <a:endParaRPr lang="en-US" sz="3200" b="1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57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1000"/>
                                        <p:tgtEl>
                                          <p:spTgt spid="457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8" grpId="0"/>
      <p:bldP spid="4577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72D24E0D-531D-4324-A15D-867794476D1B}" type="slidenum">
              <a:rPr lang="ar-SA"/>
              <a:pPr/>
              <a:t>6</a:t>
            </a:fld>
            <a:endParaRPr lang="en-US"/>
          </a:p>
        </p:txBody>
      </p:sp>
      <p:pic>
        <p:nvPicPr>
          <p:cNvPr id="209923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9924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25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26" name="AutoShape 6"/>
          <p:cNvSpPr>
            <a:spLocks noChangeArrowheads="1"/>
          </p:cNvSpPr>
          <p:nvPr/>
        </p:nvSpPr>
        <p:spPr bwMode="auto">
          <a:xfrm>
            <a:off x="5795963" y="260350"/>
            <a:ext cx="3203575" cy="647700"/>
          </a:xfrm>
          <a:prstGeom prst="wedgeRoundRectCallout">
            <a:avLst>
              <a:gd name="adj1" fmla="val -24333"/>
              <a:gd name="adj2" fmla="val 11519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  <a:cs typeface="Arial" charset="0"/>
              </a:rPr>
              <a:t>   فصل اول : </a:t>
            </a:r>
            <a:r>
              <a:rPr lang="fa-IR" sz="1800" i="1">
                <a:latin typeface="Armin_MajidS" pitchFamily="2" charset="0"/>
                <a:cs typeface="Arial" charset="0"/>
              </a:rPr>
              <a:t>تعريف بازي و..</a:t>
            </a:r>
            <a:endParaRPr lang="en-US" sz="2000" i="1">
              <a:latin typeface="Armin_MajidS" pitchFamily="2" charset="0"/>
              <a:cs typeface="Arial" charset="0"/>
            </a:endParaRPr>
          </a:p>
        </p:txBody>
      </p:sp>
      <p:sp>
        <p:nvSpPr>
          <p:cNvPr id="209927" name="Rectangle 7"/>
          <p:cNvSpPr>
            <a:spLocks noChangeArrowheads="1"/>
          </p:cNvSpPr>
          <p:nvPr/>
        </p:nvSpPr>
        <p:spPr bwMode="auto">
          <a:xfrm>
            <a:off x="2484438" y="1336675"/>
            <a:ext cx="4032250" cy="985838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TopRight"/>
            <a:lightRig rig="legacyFlat1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 anchor="ctr">
            <a:spAutoFit/>
            <a:flatTx/>
          </a:bodyPr>
          <a:lstStyle/>
          <a:p>
            <a:r>
              <a:rPr lang="fa-IR" sz="4000" b="1" dirty="0">
                <a:cs typeface="Arial" charset="0"/>
              </a:rPr>
              <a:t>عوامل موثر در بازي </a:t>
            </a:r>
            <a:endParaRPr lang="en-US" sz="4000" b="1" dirty="0">
              <a:cs typeface="Arial" charset="0"/>
            </a:endParaRPr>
          </a:p>
          <a:p>
            <a:endParaRPr lang="en-US" sz="1800" b="1" dirty="0">
              <a:latin typeface="Arial" charset="0"/>
              <a:cs typeface="Arial" charset="0"/>
            </a:endParaRPr>
          </a:p>
        </p:txBody>
      </p:sp>
      <p:sp>
        <p:nvSpPr>
          <p:cNvPr id="209970" name="Oval 50"/>
          <p:cNvSpPr>
            <a:spLocks noChangeArrowheads="1"/>
          </p:cNvSpPr>
          <p:nvPr/>
        </p:nvSpPr>
        <p:spPr bwMode="auto">
          <a:xfrm>
            <a:off x="1403350" y="3068638"/>
            <a:ext cx="1154113" cy="1439862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a-IR" b="1"/>
              <a:t>محيط</a:t>
            </a:r>
            <a:endParaRPr lang="en-US" b="1"/>
          </a:p>
          <a:p>
            <a:endParaRPr lang="en-US" b="1"/>
          </a:p>
        </p:txBody>
      </p:sp>
      <p:sp>
        <p:nvSpPr>
          <p:cNvPr id="209971" name="Oval 51"/>
          <p:cNvSpPr>
            <a:spLocks noChangeArrowheads="1"/>
          </p:cNvSpPr>
          <p:nvPr/>
        </p:nvSpPr>
        <p:spPr bwMode="auto">
          <a:xfrm>
            <a:off x="5364163" y="4652963"/>
            <a:ext cx="1081087" cy="1584325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a-IR" b="1"/>
              <a:t>سن</a:t>
            </a:r>
            <a:endParaRPr lang="en-US" b="1"/>
          </a:p>
        </p:txBody>
      </p:sp>
      <p:sp>
        <p:nvSpPr>
          <p:cNvPr id="209972" name="Oval 52"/>
          <p:cNvSpPr>
            <a:spLocks noChangeArrowheads="1"/>
          </p:cNvSpPr>
          <p:nvPr/>
        </p:nvSpPr>
        <p:spPr bwMode="auto">
          <a:xfrm>
            <a:off x="6948488" y="2997200"/>
            <a:ext cx="1081087" cy="1584325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a-IR" b="1"/>
              <a:t>جنس</a:t>
            </a:r>
            <a:endParaRPr lang="en-US" b="1"/>
          </a:p>
        </p:txBody>
      </p:sp>
      <p:sp>
        <p:nvSpPr>
          <p:cNvPr id="209973" name="Oval 53"/>
          <p:cNvSpPr>
            <a:spLocks noChangeArrowheads="1"/>
          </p:cNvSpPr>
          <p:nvPr/>
        </p:nvSpPr>
        <p:spPr bwMode="auto">
          <a:xfrm>
            <a:off x="3348038" y="4652963"/>
            <a:ext cx="1081087" cy="1584325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a-IR" b="1"/>
              <a:t>هوش</a:t>
            </a:r>
            <a:endParaRPr lang="en-US" b="1"/>
          </a:p>
        </p:txBody>
      </p:sp>
      <p:sp>
        <p:nvSpPr>
          <p:cNvPr id="209974" name="Line 54"/>
          <p:cNvSpPr>
            <a:spLocks noChangeShapeType="1"/>
          </p:cNvSpPr>
          <p:nvPr/>
        </p:nvSpPr>
        <p:spPr bwMode="auto">
          <a:xfrm>
            <a:off x="5076825" y="2349500"/>
            <a:ext cx="647700" cy="20875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75" name="Line 55"/>
          <p:cNvSpPr>
            <a:spLocks noChangeShapeType="1"/>
          </p:cNvSpPr>
          <p:nvPr/>
        </p:nvSpPr>
        <p:spPr bwMode="auto">
          <a:xfrm flipH="1">
            <a:off x="3995738" y="2349500"/>
            <a:ext cx="504825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76" name="Line 56"/>
          <p:cNvSpPr>
            <a:spLocks noChangeShapeType="1"/>
          </p:cNvSpPr>
          <p:nvPr/>
        </p:nvSpPr>
        <p:spPr bwMode="auto">
          <a:xfrm flipH="1">
            <a:off x="2555875" y="2492375"/>
            <a:ext cx="1008063" cy="8651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77" name="Line 57"/>
          <p:cNvSpPr>
            <a:spLocks noChangeShapeType="1"/>
          </p:cNvSpPr>
          <p:nvPr/>
        </p:nvSpPr>
        <p:spPr bwMode="auto">
          <a:xfrm>
            <a:off x="5724525" y="2349500"/>
            <a:ext cx="1079500" cy="1150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9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9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09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209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9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9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09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09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9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9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209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209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9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9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209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209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7" grpId="0" animBg="1"/>
      <p:bldP spid="209970" grpId="0" animBg="1"/>
      <p:bldP spid="209971" grpId="0" animBg="1"/>
      <p:bldP spid="209972" grpId="0" animBg="1"/>
      <p:bldP spid="209973" grpId="0" animBg="1"/>
      <p:bldP spid="209974" grpId="0" animBg="1"/>
      <p:bldP spid="209975" grpId="0" animBg="1"/>
      <p:bldP spid="209976" grpId="0" animBg="1"/>
      <p:bldP spid="2099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B30B4FAC-65DC-421E-9EFB-7A128FBFE6A3}" type="slidenum">
              <a:rPr lang="ar-SA"/>
              <a:pPr/>
              <a:t>7</a:t>
            </a:fld>
            <a:endParaRPr lang="en-US"/>
          </a:p>
        </p:txBody>
      </p:sp>
      <p:pic>
        <p:nvPicPr>
          <p:cNvPr id="210947" name="Picture 3"/>
          <p:cNvPicPr>
            <a:picLocks noChangeAspect="1" noChangeArrowheads="1"/>
          </p:cNvPicPr>
          <p:nvPr/>
        </p:nvPicPr>
        <p:blipFill>
          <a:blip r:embed="rId3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0948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49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1" name="AutoShape 7"/>
          <p:cNvSpPr>
            <a:spLocks noChangeArrowheads="1"/>
          </p:cNvSpPr>
          <p:nvPr/>
        </p:nvSpPr>
        <p:spPr bwMode="auto">
          <a:xfrm>
            <a:off x="5940425" y="260350"/>
            <a:ext cx="3059113" cy="431800"/>
          </a:xfrm>
          <a:prstGeom prst="wedgeRoundRectCallout">
            <a:avLst>
              <a:gd name="adj1" fmla="val -15491"/>
              <a:gd name="adj2" fmla="val 46324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                                                                    </a:t>
            </a:r>
            <a:endParaRPr lang="en-US" sz="2000" i="1">
              <a:latin typeface="Armin_MajidS" pitchFamily="2" charset="0"/>
            </a:endParaRPr>
          </a:p>
        </p:txBody>
      </p:sp>
      <p:sp>
        <p:nvSpPr>
          <p:cNvPr id="210952" name="Rectangle 8"/>
          <p:cNvSpPr>
            <a:spLocks noChangeArrowheads="1"/>
          </p:cNvSpPr>
          <p:nvPr/>
        </p:nvSpPr>
        <p:spPr bwMode="auto">
          <a:xfrm>
            <a:off x="611188" y="1768475"/>
            <a:ext cx="7958137" cy="4062413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 anchor="ctr">
            <a:spAutoFit/>
            <a:flatTx/>
          </a:bodyPr>
          <a:lstStyle/>
          <a:p>
            <a:pPr algn="justLow"/>
            <a:r>
              <a:rPr lang="en-US" b="1" dirty="0">
                <a:sym typeface="Wingdings" pitchFamily="2" charset="2"/>
              </a:rPr>
              <a:t></a:t>
            </a:r>
            <a:r>
              <a:rPr lang="fa-IR" sz="3200" b="1" dirty="0">
                <a:sym typeface="Wingdings" pitchFamily="2" charset="2"/>
              </a:rPr>
              <a:t>  </a:t>
            </a:r>
            <a:r>
              <a:rPr lang="fa-IR" sz="3200" b="1" dirty="0"/>
              <a:t>پسرها</a:t>
            </a:r>
          </a:p>
          <a:p>
            <a:pPr algn="justLow"/>
            <a:r>
              <a:rPr lang="fa-IR" sz="3200" b="1" dirty="0"/>
              <a:t> بيشتر از بازيهايي لذت مي برند كه دشوار است و نياز به فعاليت جسماني است .</a:t>
            </a:r>
            <a:r>
              <a:rPr lang="fa-IR" sz="3200" b="1" dirty="0">
                <a:sym typeface="Wingdings" pitchFamily="2" charset="2"/>
              </a:rPr>
              <a:t>پسرها فعاليت هاي بدني را كه نشانگر قدرت و نيروي عضلاني بيشتر آنها است در بازي هايي نظير توپ بازي ، دويدن  ، كشتي گرفتن و...بروز مي دهند.</a:t>
            </a:r>
            <a:endParaRPr lang="en-US" sz="3200" b="1" dirty="0">
              <a:sym typeface="Wingdings" pitchFamily="2" charset="2"/>
            </a:endParaRPr>
          </a:p>
          <a:p>
            <a:pPr algn="justLow"/>
            <a:r>
              <a:rPr lang="fa-IR" sz="3200" b="1" dirty="0"/>
              <a:t>مي توان گفت بازيهاي متضمن فعاليتهاي بدني در پسران بيشتر از دختران است</a:t>
            </a:r>
          </a:p>
        </p:txBody>
      </p:sp>
      <p:sp>
        <p:nvSpPr>
          <p:cNvPr id="210955" name="Text Box 11"/>
          <p:cNvSpPr txBox="1">
            <a:spLocks noChangeArrowheads="1"/>
          </p:cNvSpPr>
          <p:nvPr/>
        </p:nvSpPr>
        <p:spPr bwMode="auto">
          <a:xfrm>
            <a:off x="3348038" y="981075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4000" b="1" i="1" dirty="0"/>
              <a:t>تاثير جنس</a:t>
            </a:r>
            <a:endParaRPr lang="en-US" sz="4000" b="1" i="1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1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2" grpId="0" animBg="1"/>
      <p:bldP spid="2109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1087-2453-4567-A698-3FE8ADCC98BD}" type="slidenum">
              <a:rPr lang="ar-SA"/>
              <a:pPr/>
              <a:t>8</a:t>
            </a:fld>
            <a:endParaRPr lang="en-US"/>
          </a:p>
        </p:txBody>
      </p:sp>
      <p:sp>
        <p:nvSpPr>
          <p:cNvPr id="451588" name="Text Box 4"/>
          <p:cNvSpPr txBox="1">
            <a:spLocks noChangeArrowheads="1"/>
          </p:cNvSpPr>
          <p:nvPr/>
        </p:nvSpPr>
        <p:spPr bwMode="auto">
          <a:xfrm>
            <a:off x="684213" y="1916113"/>
            <a:ext cx="7848600" cy="3332162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just">
              <a:spcBef>
                <a:spcPct val="50000"/>
              </a:spcBef>
            </a:pPr>
            <a:r>
              <a:rPr lang="fa-IR" sz="3200" b="1" dirty="0">
                <a:sym typeface="Wingdings" pitchFamily="2" charset="2"/>
              </a:rPr>
              <a:t>   </a:t>
            </a:r>
            <a:r>
              <a:rPr lang="en-US" dirty="0">
                <a:cs typeface="Titr" pitchFamily="2" charset="-78"/>
                <a:sym typeface="Wingdings" pitchFamily="2" charset="2"/>
              </a:rPr>
              <a:t></a:t>
            </a:r>
            <a:r>
              <a:rPr lang="fa-IR" sz="32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fa-IR" sz="3200" b="1" dirty="0">
                <a:sym typeface="Wingdings" pitchFamily="2" charset="2"/>
              </a:rPr>
              <a:t>دخترها </a:t>
            </a:r>
          </a:p>
          <a:p>
            <a:pPr algn="just">
              <a:spcBef>
                <a:spcPct val="50000"/>
              </a:spcBef>
            </a:pPr>
            <a:r>
              <a:rPr lang="fa-IR" sz="3200" b="1" dirty="0"/>
              <a:t> دخترها اغلب بازيهاي ساكت ، آرام و ظريف را ترجيح مي دهند.</a:t>
            </a:r>
            <a:r>
              <a:rPr lang="fa-IR" sz="3200" b="1" dirty="0">
                <a:sym typeface="Wingdings" pitchFamily="2" charset="2"/>
              </a:rPr>
              <a:t> بازي با عروسك ، شير دادن، نوازش كردن و خواباندن عروسك رادوست دارند و حتي بيشتر اوقات با عروسك به خواب مي روند . </a:t>
            </a:r>
            <a:r>
              <a:rPr lang="fa-IR" sz="3200" b="1" dirty="0"/>
              <a:t>شدت و خشونت بازي در دختران به اندازه ي در پسران نيست.</a:t>
            </a:r>
            <a:endParaRPr lang="en-US" sz="3200" b="1" dirty="0">
              <a:sym typeface="Wingdings" pitchFamily="2" charset="2"/>
            </a:endParaRPr>
          </a:p>
        </p:txBody>
      </p:sp>
      <p:pic>
        <p:nvPicPr>
          <p:cNvPr id="451589" name="Picture 5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1590" name="Line 6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1591" name="Line 7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1592" name="AutoShape 8"/>
          <p:cNvSpPr>
            <a:spLocks noChangeArrowheads="1"/>
          </p:cNvSpPr>
          <p:nvPr/>
        </p:nvSpPr>
        <p:spPr bwMode="auto">
          <a:xfrm>
            <a:off x="5795963" y="260350"/>
            <a:ext cx="3203575" cy="647700"/>
          </a:xfrm>
          <a:prstGeom prst="wedgeRoundRectCallout">
            <a:avLst>
              <a:gd name="adj1" fmla="val -13477"/>
              <a:gd name="adj2" fmla="val 50000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</a:t>
            </a:r>
            <a:endParaRPr lang="en-US" sz="2000" i="1">
              <a:latin typeface="Armin_MajidS" pitchFamily="2" charset="0"/>
            </a:endParaRPr>
          </a:p>
        </p:txBody>
      </p:sp>
      <p:sp>
        <p:nvSpPr>
          <p:cNvPr id="451593" name="Text Box 9"/>
          <p:cNvSpPr txBox="1">
            <a:spLocks noChangeArrowheads="1"/>
          </p:cNvSpPr>
          <p:nvPr/>
        </p:nvSpPr>
        <p:spPr bwMode="auto">
          <a:xfrm>
            <a:off x="3492500" y="1125538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4000" b="1" i="1"/>
              <a:t>تاثير جنس</a:t>
            </a:r>
            <a:endParaRPr lang="en-US" sz="4000" b="1" i="1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51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51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5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5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8" grpId="0" animBg="1"/>
      <p:bldP spid="4515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F731-5979-463C-9BAF-C91B0471A23D}" type="slidenum">
              <a:rPr lang="ar-SA"/>
              <a:pPr/>
              <a:t>9</a:t>
            </a:fld>
            <a:endParaRPr lang="en-US"/>
          </a:p>
        </p:txBody>
      </p:sp>
      <p:sp>
        <p:nvSpPr>
          <p:cNvPr id="459780" name="Text Box 4"/>
          <p:cNvSpPr txBox="1">
            <a:spLocks noChangeArrowheads="1"/>
          </p:cNvSpPr>
          <p:nvPr/>
        </p:nvSpPr>
        <p:spPr bwMode="auto">
          <a:xfrm>
            <a:off x="539750" y="2349500"/>
            <a:ext cx="7561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n-US"/>
          </a:p>
        </p:txBody>
      </p:sp>
      <p:sp>
        <p:nvSpPr>
          <p:cNvPr id="459781" name="Rectangle 5"/>
          <p:cNvSpPr>
            <a:spLocks noChangeArrowheads="1"/>
          </p:cNvSpPr>
          <p:nvPr/>
        </p:nvSpPr>
        <p:spPr bwMode="auto">
          <a:xfrm>
            <a:off x="611188" y="1844675"/>
            <a:ext cx="7775575" cy="3397250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just">
              <a:spcBef>
                <a:spcPct val="30000"/>
              </a:spcBef>
            </a:pPr>
            <a:r>
              <a:rPr lang="fa-IR" b="1" dirty="0"/>
              <a:t>در  هر صورت خواه پسران و دختران به يك بازي معين بپردازند ، خواه بازي هاي مختلف و متفاوتي بكنند ، باز هم به يك طريق به آن بازي  نمي پردازند . در واقع نوعي روش بازي مخصوص هرجنس وجود دارد كه پژوهشگران زيادي به آن اشاره كرده اند .</a:t>
            </a:r>
            <a:endParaRPr lang="en-US" b="1" dirty="0"/>
          </a:p>
        </p:txBody>
      </p:sp>
      <p:pic>
        <p:nvPicPr>
          <p:cNvPr id="459790" name="Picture 14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9791" name="Line 15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9792" name="Line 16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9793" name="AutoShape 17"/>
          <p:cNvSpPr>
            <a:spLocks noChangeArrowheads="1"/>
          </p:cNvSpPr>
          <p:nvPr/>
        </p:nvSpPr>
        <p:spPr bwMode="auto">
          <a:xfrm>
            <a:off x="5940425" y="260350"/>
            <a:ext cx="3059113" cy="431800"/>
          </a:xfrm>
          <a:prstGeom prst="wedgeRoundRectCallout">
            <a:avLst>
              <a:gd name="adj1" fmla="val -15491"/>
              <a:gd name="adj2" fmla="val 46324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/>
            <a:r>
              <a:rPr lang="fa-IR" sz="2400" b="1" i="1">
                <a:latin typeface="Armin_MajidS" pitchFamily="2" charset="0"/>
              </a:rPr>
              <a:t>   فصل اول : </a:t>
            </a:r>
            <a:r>
              <a:rPr lang="fa-IR" sz="1800" i="1">
                <a:latin typeface="Armin_MajidS" pitchFamily="2" charset="0"/>
              </a:rPr>
              <a:t>تعريف بازي و..                                                                    </a:t>
            </a:r>
            <a:endParaRPr lang="en-US" sz="2000" i="1">
              <a:latin typeface="Armin_MajidS" pitchFamily="2" charset="0"/>
            </a:endParaRPr>
          </a:p>
        </p:txBody>
      </p:sp>
      <p:sp>
        <p:nvSpPr>
          <p:cNvPr id="459797" name="Text Box 21"/>
          <p:cNvSpPr txBox="1">
            <a:spLocks noChangeArrowheads="1"/>
          </p:cNvSpPr>
          <p:nvPr/>
        </p:nvSpPr>
        <p:spPr bwMode="auto">
          <a:xfrm>
            <a:off x="3348038" y="981075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4000" b="1" i="1"/>
              <a:t>تاثير جنس</a:t>
            </a:r>
            <a:endParaRPr lang="en-US" sz="4000" b="1" i="1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59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59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5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81" grpId="0" animBg="1"/>
      <p:bldP spid="459797" grpId="0"/>
    </p:bldLst>
  </p:timing>
</p:sld>
</file>

<file path=ppt/theme/theme1.xml><?xml version="1.0" encoding="utf-8"?>
<a:theme xmlns:a="http://schemas.openxmlformats.org/drawingml/2006/main" name="Cliff">
  <a:themeElements>
    <a:clrScheme name="Cliff 7">
      <a:dk1>
        <a:srgbClr val="336699"/>
      </a:dk1>
      <a:lt1>
        <a:srgbClr val="F8F8F8"/>
      </a:lt1>
      <a:dk2>
        <a:srgbClr val="003366"/>
      </a:dk2>
      <a:lt2>
        <a:srgbClr val="D1DDD4"/>
      </a:lt2>
      <a:accent1>
        <a:srgbClr val="3399FF"/>
      </a:accent1>
      <a:accent2>
        <a:srgbClr val="006699"/>
      </a:accent2>
      <a:accent3>
        <a:srgbClr val="AAADB8"/>
      </a:accent3>
      <a:accent4>
        <a:srgbClr val="D4D4D4"/>
      </a:accent4>
      <a:accent5>
        <a:srgbClr val="ADCAFF"/>
      </a:accent5>
      <a:accent6>
        <a:srgbClr val="005C8A"/>
      </a:accent6>
      <a:hlink>
        <a:srgbClr val="86C0CE"/>
      </a:hlink>
      <a:folHlink>
        <a:srgbClr val="008080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Nazani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Nazanin" pitchFamily="2" charset="-78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3159</TotalTime>
  <Words>951</Words>
  <Application>Microsoft Office PowerPoint</Application>
  <PresentationFormat>On-screen Show (4:3)</PresentationFormat>
  <Paragraphs>112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Armin_MajidS</vt:lpstr>
      <vt:lpstr>Nazanin</vt:lpstr>
      <vt:lpstr>Titr</vt:lpstr>
      <vt:lpstr>Verdana</vt:lpstr>
      <vt:lpstr>Wingdings</vt:lpstr>
      <vt:lpstr>Wingdings 2</vt:lpstr>
      <vt:lpstr>Cliff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Win2Farsi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www.ravanrahnama.ir</dc:creator>
  <cp:keywords>www.ravanrahnama.ir</cp:keywords>
  <cp:lastModifiedBy>Windows User</cp:lastModifiedBy>
  <cp:revision>81</cp:revision>
  <dcterms:created xsi:type="dcterms:W3CDTF">2002-02-08T21:40:26Z</dcterms:created>
  <dcterms:modified xsi:type="dcterms:W3CDTF">2020-06-07T17:44:36Z</dcterms:modified>
</cp:coreProperties>
</file>